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825" r:id="rId2"/>
  </p:sldMasterIdLst>
  <p:notesMasterIdLst>
    <p:notesMasterId r:id="rId34"/>
  </p:notesMasterIdLst>
  <p:handoutMasterIdLst>
    <p:handoutMasterId r:id="rId35"/>
  </p:handoutMasterIdLst>
  <p:sldIdLst>
    <p:sldId id="293" r:id="rId3"/>
    <p:sldId id="320" r:id="rId4"/>
    <p:sldId id="321" r:id="rId5"/>
    <p:sldId id="322" r:id="rId6"/>
    <p:sldId id="323" r:id="rId7"/>
    <p:sldId id="324" r:id="rId8"/>
    <p:sldId id="325" r:id="rId9"/>
    <p:sldId id="326" r:id="rId10"/>
    <p:sldId id="328" r:id="rId11"/>
    <p:sldId id="330" r:id="rId12"/>
    <p:sldId id="331" r:id="rId13"/>
    <p:sldId id="332" r:id="rId14"/>
    <p:sldId id="333" r:id="rId15"/>
    <p:sldId id="334" r:id="rId16"/>
    <p:sldId id="335" r:id="rId17"/>
    <p:sldId id="336" r:id="rId18"/>
    <p:sldId id="337" r:id="rId19"/>
    <p:sldId id="338" r:id="rId20"/>
    <p:sldId id="339" r:id="rId21"/>
    <p:sldId id="341" r:id="rId22"/>
    <p:sldId id="342" r:id="rId23"/>
    <p:sldId id="343" r:id="rId24"/>
    <p:sldId id="344" r:id="rId25"/>
    <p:sldId id="345" r:id="rId26"/>
    <p:sldId id="346" r:id="rId27"/>
    <p:sldId id="298" r:id="rId28"/>
    <p:sldId id="301" r:id="rId29"/>
    <p:sldId id="309" r:id="rId30"/>
    <p:sldId id="310" r:id="rId31"/>
    <p:sldId id="311" r:id="rId32"/>
    <p:sldId id="278" r:id="rId3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810"/>
    <p:restoredTop sz="85464" autoAdjust="0"/>
  </p:normalViewPr>
  <p:slideViewPr>
    <p:cSldViewPr>
      <p:cViewPr>
        <p:scale>
          <a:sx n="60" d="100"/>
          <a:sy n="60" d="100"/>
        </p:scale>
        <p:origin x="800"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92" y="2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825538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dirty="0"/>
          </a:p>
        </p:txBody>
      </p:sp>
    </p:spTree>
    <p:extLst>
      <p:ext uri="{BB962C8B-B14F-4D97-AF65-F5344CB8AC3E}">
        <p14:creationId xmlns:p14="http://schemas.microsoft.com/office/powerpoint/2010/main" val="66291141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732FBC-CC67-4B17-8935-02F23E3364A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Rectangle 1025"/>
          <p:cNvSpPr>
            <a:spLocks noGrp="1" noRot="1" noChangeAspect="1" noChangeArrowheads="1" noTextEdit="1"/>
          </p:cNvSpPr>
          <p:nvPr>
            <p:ph type="sldImg"/>
          </p:nvPr>
        </p:nvSpPr>
        <p:spPr bwMode="auto">
          <a:xfrm>
            <a:off x="1338263" y="914400"/>
            <a:ext cx="4179887" cy="3135313"/>
          </a:xfrm>
          <a:prstGeom prst="rect">
            <a:avLst/>
          </a:prstGeom>
          <a:solidFill>
            <a:srgbClr val="FFFFFF"/>
          </a:solidFill>
          <a:ln>
            <a:solidFill>
              <a:srgbClr val="000000"/>
            </a:solidFill>
            <a:miter lim="800000"/>
            <a:headEnd/>
            <a:tailEnd/>
          </a:ln>
        </p:spPr>
      </p:sp>
      <p:sp>
        <p:nvSpPr>
          <p:cNvPr id="61442" name="Rectangle 1026"/>
          <p:cNvSpPr txBox="1">
            <a:spLocks noGrp="1" noChangeArrowheads="1"/>
          </p:cNvSpPr>
          <p:nvPr>
            <p:ph type="body" idx="1"/>
          </p:nvPr>
        </p:nvSpPr>
        <p:spPr bwMode="auto">
          <a:xfrm>
            <a:off x="1046350" y="4352637"/>
            <a:ext cx="4770904" cy="3478068"/>
          </a:xfrm>
          <a:prstGeom prst="rect">
            <a:avLst/>
          </a:prstGeom>
          <a:noFill/>
          <a:ln>
            <a:miter lim="800000"/>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u="none" dirty="0">
              <a:solidFill>
                <a:schemeClr val="tx1"/>
              </a:solidFill>
            </a:endParaRPr>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66A01119-0EF1-4D8B-853C-BA6194B9B54D}" type="slidenum">
              <a:rPr lang="en-US"/>
              <a:pPr/>
              <a:t>3</a:t>
            </a:fld>
            <a:endParaRPr lang="en-US" dirty="0"/>
          </a:p>
        </p:txBody>
      </p:sp>
      <p:sp>
        <p:nvSpPr>
          <p:cNvPr id="32771"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2772"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EBC285B0-D44A-4867-B9D0-8C1496CC4349}" type="slidenum">
              <a:rPr lang="en-US"/>
              <a:pPr/>
              <a:t>5</a:t>
            </a:fld>
            <a:endParaRPr lang="en-US" dirty="0"/>
          </a:p>
        </p:txBody>
      </p:sp>
      <p:sp>
        <p:nvSpPr>
          <p:cNvPr id="33795"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3796"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10</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0FCC302-7811-4A65-A0E9-F6E368C5D294}" type="slidenum">
              <a:rPr lang="en-US" smtClean="0"/>
              <a:pPr>
                <a:defRPr/>
              </a:pPr>
              <a:t>11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9E40781F-46EE-4135-BDE4-0631D652E4C0}" type="slidenum">
              <a:rPr lang="en-US"/>
              <a:pPr/>
              <a:t>12</a:t>
            </a:fld>
            <a:endParaRPr lang="en-US"/>
          </a:p>
        </p:txBody>
      </p:sp>
      <p:sp>
        <p:nvSpPr>
          <p:cNvPr id="34819"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4820"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1F8F609-D98B-462A-814D-A6A126F62C45}" type="slidenum">
              <a:rPr lang="en-US"/>
              <a:pPr/>
              <a:t>14</a:t>
            </a:fld>
            <a:endParaRPr lang="en-US"/>
          </a:p>
        </p:txBody>
      </p:sp>
      <p:sp>
        <p:nvSpPr>
          <p:cNvPr id="35843"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5844"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2B9508C-115F-4258-A021-013BDB1B64A7}" type="slidenum">
              <a:rPr lang="en-US"/>
              <a:pPr/>
              <a:t>18</a:t>
            </a:fld>
            <a:endParaRPr lang="en-US"/>
          </a:p>
        </p:txBody>
      </p:sp>
      <p:sp>
        <p:nvSpPr>
          <p:cNvPr id="36867" name="Rectangle 2"/>
          <p:cNvSpPr>
            <a:spLocks noGrp="1" noRot="1" noChangeAspect="1" noChangeArrowheads="1" noTextEdit="1"/>
          </p:cNvSpPr>
          <p:nvPr>
            <p:ph type="sldImg"/>
          </p:nvPr>
        </p:nvSpPr>
        <p:spPr>
          <a:xfrm>
            <a:off x="1338263" y="914400"/>
            <a:ext cx="4179887" cy="3135313"/>
          </a:xfrm>
          <a:solidFill>
            <a:srgbClr val="FFFFFF"/>
          </a:solidFill>
          <a:ln/>
        </p:spPr>
      </p:sp>
      <p:sp>
        <p:nvSpPr>
          <p:cNvPr id="36868" name="Rectangle 3"/>
          <p:cNvSpPr>
            <a:spLocks noGrp="1" noChangeArrowheads="1"/>
          </p:cNvSpPr>
          <p:nvPr>
            <p:ph type="body" idx="1"/>
          </p:nvPr>
        </p:nvSpPr>
        <p:spPr>
          <a:xfrm>
            <a:off x="1046163" y="4352925"/>
            <a:ext cx="4770437" cy="3478213"/>
          </a:xfrm>
          <a:noFill/>
          <a:ln/>
        </p:spPr>
        <p:txBody>
          <a:bodyPr wrap="none" anchor="ctr"/>
          <a:lstStyle/>
          <a:p>
            <a:pPr defTabSz="45720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26B808-5C34-4EF9-B6E7-1E7D96A50F6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endParaRPr lang="en-IN"/>
          </a:p>
        </p:txBody>
      </p:sp>
      <p:sp>
        <p:nvSpPr>
          <p:cNvPr id="3" name="Footer Placeholder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B14F2B7-FAD1-41E0-A53D-9335E91DF87E}" type="slidenum">
              <a:rPr lang="en-US"/>
              <a:pPr>
                <a:defRPr/>
              </a:pPr>
              <a:t>‹#›</a:t>
            </a:fld>
            <a:endParaRPr lang="en-US"/>
          </a:p>
        </p:txBody>
      </p:sp>
      <p:sp>
        <p:nvSpPr>
          <p:cNvPr id="5"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3886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D28267B5-6D31-42C9-8956-7C3111237426}"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981200"/>
            <a:ext cx="4038600" cy="3886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981200"/>
            <a:ext cx="4038600" cy="3886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0610FCA-A4CD-4AD6-A969-85563DB0E42F}" type="slidenum">
              <a:rPr lang="en-US"/>
              <a:pPr>
                <a:defRPr/>
              </a:pPr>
              <a:t>‹#›</a:t>
            </a:fld>
            <a:endParaRPr lang="en-US"/>
          </a:p>
        </p:txBody>
      </p:sp>
      <p:sp>
        <p:nvSpPr>
          <p:cNvPr id="7"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Footer Placeholder 2"/>
          <p:cNvSpPr>
            <a:spLocks noGrp="1" noChangeArrowheads="1"/>
          </p:cNvSpPr>
          <p:nvPr>
            <p:ph type="ftr" sz="quarter" idx="10"/>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FCA7FDE4-F7C2-4AE7-81A6-9BCAD5733FA1}" type="slidenum">
              <a:rPr lang="en-US"/>
              <a:pPr>
                <a:defRPr/>
              </a:pPr>
              <a:t>‹#›</a:t>
            </a:fld>
            <a:endParaRPr lang="en-US"/>
          </a:p>
        </p:txBody>
      </p:sp>
      <p:sp>
        <p:nvSpPr>
          <p:cNvPr id="5" name="Rectangle 16"/>
          <p:cNvSpPr>
            <a:spLocks noGrp="1" noChangeArrowheads="1"/>
          </p:cNvSpPr>
          <p:nvPr>
            <p:ph type="dt" sz="half" idx="12"/>
          </p:nvPr>
        </p:nvSpPr>
        <p:spPr>
          <a:xfrm>
            <a:off x="457200" y="6245225"/>
            <a:ext cx="2133600" cy="476250"/>
          </a:xfrm>
          <a:prstGeom prst="rect">
            <a:avLst/>
          </a:prstGeom>
          <a:ln/>
        </p:spPr>
        <p:txBody>
          <a:bodyPr/>
          <a:lstStyle>
            <a:lvl1pPr>
              <a:defRPr/>
            </a:lvl1pPr>
          </a:lstStyle>
          <a:p>
            <a:pPr>
              <a:defRPr/>
            </a:pP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06930-7741-44D2-BACF-097A9ECF53F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95BD02B9-94E6-412E-9248-090ADCCC7839}" type="slidenum">
              <a:rPr lang="en-US" smtClean="0"/>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96D2446-9713-4124-AF3B-6795FB8E950E}" type="slidenum">
              <a:rPr lang="en-US" smtClean="0"/>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512F239-D254-4CD4-9451-2FFFB35C6144}"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490F810-B25B-4D7F-9BCF-032AE62E6AB2}"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B189F1-D48D-4A35-BB43-5B97E9185D22}" type="slidenum">
              <a:rPr lang="en-US" smtClean="0"/>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226B808-5C34-4EF9-B6E7-1E7D96A50F6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94159717-93E6-4FE9-BD39-866608D5C5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96D2446-9713-4124-AF3B-6795FB8E95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512F239-D254-4CD4-9451-2FFFB35C61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90F810-B25B-4D7F-9BCF-032AE62E6A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B189F1-D48D-4A35-BB43-5B97E9185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a:pPr>
                <a:defRPr/>
              </a:pPr>
              <a:t>‹#›</a:t>
            </a:fld>
            <a:endParaRPr lang="en-US"/>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a:defRPr/>
            </a:pPr>
            <a:r>
              <a:rPr lang="en-US" sz="2000" b="1" dirty="0">
                <a:latin typeface="Calibri" pitchFamily="34" charset="0"/>
              </a:rPr>
              <a:t>University Institute of Engineering (</a:t>
            </a:r>
            <a:r>
              <a:rPr lang="en-US" sz="2000" b="1" dirty="0" err="1">
                <a:latin typeface="Calibri" pitchFamily="34" charset="0"/>
              </a:rPr>
              <a:t>UIE</a:t>
            </a:r>
            <a:r>
              <a:rPr lang="en-US" sz="2000" b="1" dirty="0">
                <a:latin typeface="Calibri" pitchFamily="34" charset="0"/>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053" name="Picture 4" descr="https://encrypted-tbn3.gstatic.com/images?q=tbn:ANd9GcTyg3Gq4WoxkxO75aZWNEjYFvavmMfWdiMvs57jpDF8YRR3yCybqQ">
            <a:hlinkClick r:id="rId16"/>
          </p:cNvPr>
          <p:cNvPicPr>
            <a:picLocks noChangeAspect="1" noChangeArrowheads="1"/>
          </p:cNvPicPr>
          <p:nvPr/>
        </p:nvPicPr>
        <p:blipFill>
          <a:blip r:embed="rId17"/>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20" r:id="rId11"/>
    <p:sldLayoutId id="2147483821" r:id="rId12"/>
    <p:sldLayoutId id="2147483822" r:id="rId13"/>
    <p:sldLayoutId id="2147483824" r:id="rId14"/>
  </p:sldLayoutIdLst>
  <p:hf hdr="0" ftr="0" dt="0"/>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fontAlgn="base">
        <a:spcBef>
          <a:spcPct val="0"/>
        </a:spcBef>
        <a:spcAft>
          <a:spcPct val="0"/>
        </a:spcAft>
        <a:defRPr sz="4400" b="1">
          <a:solidFill>
            <a:schemeClr val="tx1"/>
          </a:solidFill>
          <a:latin typeface="Cambria" pitchFamily="18" charset="0"/>
        </a:defRPr>
      </a:lvl6pPr>
      <a:lvl7pPr marL="914400" algn="ctr" rtl="0" fontAlgn="base">
        <a:spcBef>
          <a:spcPct val="0"/>
        </a:spcBef>
        <a:spcAft>
          <a:spcPct val="0"/>
        </a:spcAft>
        <a:defRPr sz="4400" b="1">
          <a:solidFill>
            <a:schemeClr val="tx1"/>
          </a:solidFill>
          <a:latin typeface="Cambria" pitchFamily="18" charset="0"/>
        </a:defRPr>
      </a:lvl7pPr>
      <a:lvl8pPr marL="1371600" algn="ctr" rtl="0" fontAlgn="base">
        <a:spcBef>
          <a:spcPct val="0"/>
        </a:spcBef>
        <a:spcAft>
          <a:spcPct val="0"/>
        </a:spcAft>
        <a:defRPr sz="4400" b="1">
          <a:solidFill>
            <a:schemeClr val="tx1"/>
          </a:solidFill>
          <a:latin typeface="Cambria" pitchFamily="18" charset="0"/>
        </a:defRPr>
      </a:lvl8pPr>
      <a:lvl9pPr marL="1828800" algn="ctr" rtl="0" fontAlgn="base">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www.pixar.com/shorts/shorts.html" TargetMode="External"/><Relationship Id="rId1" Type="http://schemas.openxmlformats.org/officeDocument/2006/relationships/slideLayout" Target="../slideLayouts/slideLayout11.xml"/><Relationship Id="rId5" Type="http://schemas.openxmlformats.org/officeDocument/2006/relationships/image" Target="../media/image19.jpeg"/><Relationship Id="rId4" Type="http://schemas.openxmlformats.org/officeDocument/2006/relationships/hyperlink" Target="http://www.lost-world.com/Lost_World02/Jurassic_Park.Site/Jurassic_Park.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www.ks.uiuc.edu/"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nptel.ac.in/courses/106/106/10610609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3316" y="4927756"/>
            <a:ext cx="9147315" cy="1138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32" name="Rectangle 31"/>
          <p:cNvSpPr/>
          <p:nvPr/>
        </p:nvSpPr>
        <p:spPr>
          <a:xfrm>
            <a:off x="226648" y="5283739"/>
            <a:ext cx="34289" cy="46041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44" name="Slide Number Placeholder 2"/>
          <p:cNvSpPr txBox="1">
            <a:spLocks/>
          </p:cNvSpPr>
          <p:nvPr/>
        </p:nvSpPr>
        <p:spPr>
          <a:xfrm>
            <a:off x="6572250" y="5738813"/>
            <a:ext cx="2057400" cy="273844"/>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pPr>
            <a:endParaRPr lang="en-US" sz="900" dirty="0">
              <a:solidFill>
                <a:prstClr val="black">
                  <a:tint val="75000"/>
                </a:prstClr>
              </a:solidFill>
              <a:latin typeface="Calibri"/>
            </a:endParaRPr>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7130143" y="5312160"/>
            <a:ext cx="968829" cy="868205"/>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buClrTx/>
              <a:defRPr/>
            </a:pPr>
            <a:endParaRPr lang="en-ID" sz="1350">
              <a:solidFill>
                <a:srgbClr val="FFFFFF"/>
              </a:solidFill>
              <a:latin typeface="Calibri" panose="020F0502020204030204"/>
              <a:ea typeface="+mn-ea"/>
              <a:cs typeface="+mn-cs"/>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57591" y="3198541"/>
          <a:ext cx="2477292" cy="2361044"/>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57591" y="3198541"/>
                        <a:ext cx="2477292" cy="2361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5284078" y="808530"/>
            <a:ext cx="3859922" cy="438933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685800">
              <a:buClrTx/>
              <a:defRPr/>
            </a:pPr>
            <a:endParaRPr lang="en-ID" sz="1350">
              <a:solidFill>
                <a:srgbClr val="FFFFFF"/>
              </a:solidFill>
              <a:latin typeface="Calibri" panose="020F0502020204030204"/>
              <a:ea typeface="+mn-ea"/>
              <a:cs typeface="+mn-cs"/>
            </a:endParaRPr>
          </a:p>
        </p:txBody>
      </p:sp>
      <p:sp>
        <p:nvSpPr>
          <p:cNvPr id="45" name="Rectangle 44"/>
          <p:cNvSpPr/>
          <p:nvPr/>
        </p:nvSpPr>
        <p:spPr>
          <a:xfrm>
            <a:off x="1593056" y="2376394"/>
            <a:ext cx="5122069" cy="118550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pic>
        <p:nvPicPr>
          <p:cNvPr id="30" name="Picture 29"/>
          <p:cNvPicPr>
            <a:picLocks noChangeAspect="1"/>
          </p:cNvPicPr>
          <p:nvPr/>
        </p:nvPicPr>
        <p:blipFill>
          <a:blip r:embed="rId5">
            <a:extLst>
              <a:ext uri="{BEBA8EAE-BF5A-486C-A8C5-ECC9F3942E4B}">
                <a14:imgProps xmlns:a14="http://schemas.microsoft.com/office/drawing/2010/main">
                  <a14:imgLayer r:embed="rId6">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9078" y="88103"/>
            <a:ext cx="2894815" cy="1153691"/>
          </a:xfrm>
          <a:prstGeom prst="rect">
            <a:avLst/>
          </a:prstGeom>
        </p:spPr>
      </p:pic>
      <p:sp>
        <p:nvSpPr>
          <p:cNvPr id="43" name="Right Triangle 42"/>
          <p:cNvSpPr/>
          <p:nvPr/>
        </p:nvSpPr>
        <p:spPr>
          <a:xfrm rot="10800000" flipV="1">
            <a:off x="7372348" y="4857750"/>
            <a:ext cx="1774967" cy="120015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36" name="TextBox 35"/>
          <p:cNvSpPr txBox="1">
            <a:spLocks noChangeArrowheads="1"/>
          </p:cNvSpPr>
          <p:nvPr/>
        </p:nvSpPr>
        <p:spPr bwMode="auto">
          <a:xfrm>
            <a:off x="5161019" y="5371921"/>
            <a:ext cx="369645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85800">
              <a:buClrTx/>
            </a:pPr>
            <a:r>
              <a:rPr lang="en-US" sz="1500" b="1" kern="1200"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kern="1200" dirty="0">
                <a:solidFill>
                  <a:srgbClr val="C00000"/>
                </a:solidFill>
                <a:latin typeface="Casper" panose="02000506000000020004" pitchFamily="2" charset="0"/>
                <a:ea typeface="Karla" pitchFamily="2" charset="0"/>
                <a:cs typeface="Karla" pitchFamily="2" charset="0"/>
              </a:rPr>
              <a:t>LEARN</a:t>
            </a:r>
            <a:r>
              <a:rPr lang="en-US" sz="1500" b="1" kern="1200"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900" b="1" kern="1200" dirty="0">
              <a:solidFill>
                <a:prstClr val="black"/>
              </a:solidFill>
              <a:latin typeface="Casper" panose="02000506000000020004" pitchFamily="2" charset="0"/>
              <a:ea typeface="+mn-ea"/>
              <a:cs typeface="+mn-cs"/>
            </a:endParaRPr>
          </a:p>
          <a:p>
            <a:pPr defTabSz="685800">
              <a:buClrTx/>
            </a:pPr>
            <a:endParaRPr lang="en-US" sz="1200" b="1" kern="1200" dirty="0">
              <a:solidFill>
                <a:prstClr val="black"/>
              </a:solidFill>
              <a:latin typeface="Casper" panose="02000506000000020004" pitchFamily="2" charset="0"/>
              <a:ea typeface="+mn-ea"/>
              <a:cs typeface="+mn-cs"/>
            </a:endParaRPr>
          </a:p>
        </p:txBody>
      </p:sp>
      <p:sp>
        <p:nvSpPr>
          <p:cNvPr id="52" name="Rectangle 51"/>
          <p:cNvSpPr/>
          <p:nvPr/>
        </p:nvSpPr>
        <p:spPr>
          <a:xfrm>
            <a:off x="5164336" y="5389985"/>
            <a:ext cx="34289" cy="2779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Calibri"/>
            </a:endParaRPr>
          </a:p>
        </p:txBody>
      </p:sp>
      <p:sp>
        <p:nvSpPr>
          <p:cNvPr id="53" name="TextBox 52"/>
          <p:cNvSpPr txBox="1">
            <a:spLocks noChangeArrowheads="1"/>
          </p:cNvSpPr>
          <p:nvPr/>
        </p:nvSpPr>
        <p:spPr bwMode="auto">
          <a:xfrm>
            <a:off x="185978" y="5360378"/>
            <a:ext cx="42148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defTabSz="685800">
              <a:buClrTx/>
            </a:pPr>
            <a:r>
              <a:rPr lang="en-US" sz="1800" kern="1200" dirty="0">
                <a:solidFill>
                  <a:prstClr val="black"/>
                </a:solidFill>
                <a:latin typeface="Raleway ExtraBold" pitchFamily="34" charset="-52"/>
                <a:ea typeface="+mn-ea"/>
                <a:cs typeface="+mn-cs"/>
              </a:rPr>
              <a:t>Introduction to Computer Graphics</a:t>
            </a:r>
          </a:p>
        </p:txBody>
      </p:sp>
      <p:sp>
        <p:nvSpPr>
          <p:cNvPr id="2" name="TextBox 1"/>
          <p:cNvSpPr txBox="1"/>
          <p:nvPr/>
        </p:nvSpPr>
        <p:spPr>
          <a:xfrm>
            <a:off x="2903893" y="5579669"/>
            <a:ext cx="1373089" cy="300082"/>
          </a:xfrm>
          <a:prstGeom prst="rect">
            <a:avLst/>
          </a:prstGeom>
          <a:noFill/>
        </p:spPr>
        <p:txBody>
          <a:bodyPr wrap="square" rtlCol="0">
            <a:spAutoFit/>
          </a:bodyPr>
          <a:lstStyle/>
          <a:p>
            <a:pPr defTabSz="685800">
              <a:buClrTx/>
            </a:pPr>
            <a:r>
              <a:rPr lang="en-US" sz="1350" kern="1200" dirty="0">
                <a:solidFill>
                  <a:prstClr val="black"/>
                </a:solidFill>
                <a:latin typeface="Calibri"/>
                <a:ea typeface="+mn-ea"/>
                <a:cs typeface="+mn-cs"/>
              </a:rPr>
              <a:t> </a:t>
            </a:r>
          </a:p>
        </p:txBody>
      </p:sp>
      <p:sp>
        <p:nvSpPr>
          <p:cNvPr id="26" name="TextBox 25"/>
          <p:cNvSpPr txBox="1">
            <a:spLocks noChangeArrowheads="1"/>
          </p:cNvSpPr>
          <p:nvPr/>
        </p:nvSpPr>
        <p:spPr bwMode="auto">
          <a:xfrm>
            <a:off x="1301483" y="1437944"/>
            <a:ext cx="6797489" cy="51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725">
              <a:lnSpc>
                <a:spcPct val="90000"/>
              </a:lnSpc>
              <a:spcBef>
                <a:spcPct val="0"/>
              </a:spcBef>
              <a:spcAft>
                <a:spcPct val="35000"/>
              </a:spcAft>
              <a:buClrTx/>
            </a:pPr>
            <a:r>
              <a:rPr lang="en-US" sz="2400" b="1" kern="1200" dirty="0">
                <a:solidFill>
                  <a:prstClr val="black"/>
                </a:solidFill>
                <a:latin typeface="Arial Black" panose="020B0A04020102020204" pitchFamily="34" charset="0"/>
                <a:ea typeface="Karla" pitchFamily="2" charset="0"/>
                <a:cs typeface="Karla" pitchFamily="2" charset="0"/>
              </a:rPr>
              <a:t>University Institute of Engineering</a:t>
            </a:r>
          </a:p>
          <a:p>
            <a:pPr algn="ctr" defTabSz="466725">
              <a:lnSpc>
                <a:spcPct val="90000"/>
              </a:lnSpc>
              <a:spcBef>
                <a:spcPct val="0"/>
              </a:spcBef>
              <a:spcAft>
                <a:spcPct val="35000"/>
              </a:spcAft>
              <a:buClrTx/>
            </a:pPr>
            <a:r>
              <a:rPr lang="en-US" sz="2400" b="1" kern="1200" dirty="0">
                <a:solidFill>
                  <a:prstClr val="black"/>
                </a:solidFill>
                <a:latin typeface="Arial Black" panose="020B0A04020102020204" pitchFamily="34" charset="0"/>
                <a:ea typeface="Karla" pitchFamily="2" charset="0"/>
                <a:cs typeface="Karla" pitchFamily="2" charset="0"/>
              </a:rPr>
              <a:t>DEPARTMENT OF COMPUTER SCIENCE &amp; ENGINEERING</a:t>
            </a:r>
          </a:p>
          <a:p>
            <a:pPr algn="ctr" defTabSz="466725">
              <a:lnSpc>
                <a:spcPct val="90000"/>
              </a:lnSpc>
              <a:spcBef>
                <a:spcPct val="0"/>
              </a:spcBef>
              <a:spcAft>
                <a:spcPct val="35000"/>
              </a:spcAft>
              <a:buClrTx/>
            </a:pPr>
            <a:r>
              <a:rPr lang="en-US" sz="2100" kern="1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Bachelor of  Engineering (Computer Science &amp; Engineering) </a:t>
            </a:r>
          </a:p>
          <a:p>
            <a:pPr algn="ctr" defTabSz="466725">
              <a:lnSpc>
                <a:spcPct val="90000"/>
              </a:lnSpc>
              <a:spcBef>
                <a:spcPct val="0"/>
              </a:spcBef>
              <a:spcAft>
                <a:spcPct val="350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Subject Name: Computer Graphics with lab</a:t>
            </a:r>
          </a:p>
          <a:p>
            <a:pPr algn="ctr" defTabSz="466725">
              <a:lnSpc>
                <a:spcPct val="90000"/>
              </a:lnSpc>
              <a:spcBef>
                <a:spcPct val="0"/>
              </a:spcBef>
              <a:spcAft>
                <a:spcPct val="35000"/>
              </a:spcAft>
            </a:pPr>
            <a:r>
              <a:rPr lang="en-US" sz="2100" dirty="0">
                <a:latin typeface="Times New Roman" panose="02020603050405020304" pitchFamily="18" charset="0"/>
                <a:ea typeface="Calibri" panose="020F0502020204030204" pitchFamily="34" charset="0"/>
                <a:cs typeface="Times New Roman" panose="02020603050405020304" pitchFamily="18" charset="0"/>
              </a:rPr>
              <a:t>Subject Code: </a:t>
            </a:r>
            <a:r>
              <a:rPr lang="en-US" sz="1800" kern="0" dirty="0">
                <a:effectLst/>
                <a:latin typeface="Times New Roman" panose="02020603050405020304" pitchFamily="18" charset="0"/>
                <a:ea typeface="Calibri" panose="020F0502020204030204" pitchFamily="34" charset="0"/>
              </a:rPr>
              <a:t>22CSH-352/22ITH-352</a:t>
            </a: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buClrTx/>
            </a:pPr>
            <a:r>
              <a:rPr lang="en-US" sz="1800" kern="1200" dirty="0">
                <a:solidFill>
                  <a:prstClr val="black"/>
                </a:solidFill>
                <a:latin typeface="Times New Roman" pitchFamily="18" charset="0"/>
                <a:ea typeface="Calibri" panose="020F0502020204030204" pitchFamily="34" charset="0"/>
                <a:cs typeface="Times New Roman" pitchFamily="18" charset="0"/>
              </a:rPr>
              <a:t>Prepared by:</a:t>
            </a:r>
          </a:p>
          <a:p>
            <a:pPr algn="ctr" defTabSz="466725">
              <a:lnSpc>
                <a:spcPct val="90000"/>
              </a:lnSpc>
              <a:spcBef>
                <a:spcPct val="0"/>
              </a:spcBef>
              <a:spcAft>
                <a:spcPct val="35000"/>
              </a:spcAft>
              <a:buClrTx/>
            </a:pPr>
            <a:r>
              <a:rPr lang="en-US" sz="1800" kern="1200" dirty="0">
                <a:solidFill>
                  <a:prstClr val="black"/>
                </a:solidFill>
                <a:latin typeface="Times New Roman" pitchFamily="18" charset="0"/>
                <a:ea typeface="Calibri" panose="020F0502020204030204" pitchFamily="34" charset="0"/>
                <a:cs typeface="Times New Roman" pitchFamily="18" charset="0"/>
              </a:rPr>
              <a:t>Er. Puneet Kaur(E6913)</a:t>
            </a:r>
            <a:endParaRPr lang="en-US" sz="1050" kern="1200" dirty="0">
              <a:solidFill>
                <a:prstClr val="black"/>
              </a:solidFill>
              <a:latin typeface="Raleway ExtraBold" pitchFamily="34" charset="-52"/>
              <a:ea typeface="+mn-ea"/>
              <a:cs typeface="+mn-cs"/>
            </a:endParaRPr>
          </a:p>
          <a:p>
            <a:pPr algn="ctr" defTabSz="466725">
              <a:lnSpc>
                <a:spcPct val="90000"/>
              </a:lnSpc>
              <a:spcBef>
                <a:spcPct val="0"/>
              </a:spcBef>
              <a:spcAft>
                <a:spcPct val="35000"/>
              </a:spcAft>
              <a:buClrTx/>
            </a:pPr>
            <a:endParaRPr lang="en-US" sz="1800" kern="1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algn="ctr" defTabSz="466725">
              <a:lnSpc>
                <a:spcPct val="90000"/>
              </a:lnSpc>
              <a:spcBef>
                <a:spcPct val="0"/>
              </a:spcBef>
              <a:spcAft>
                <a:spcPct val="35000"/>
              </a:spcAft>
              <a:buClrTx/>
            </a:pPr>
            <a:endParaRPr lang="en-US" sz="2400" b="1" kern="1200" dirty="0">
              <a:solidFill>
                <a:prstClr val="black">
                  <a:lumMod val="85000"/>
                  <a:lumOff val="15000"/>
                </a:prstClr>
              </a:solidFill>
              <a:latin typeface="Times New Roman" panose="02020603050405020304" pitchFamily="18" charset="0"/>
              <a:ea typeface="+mn-ea"/>
              <a:cs typeface="Times New Roman" panose="02020603050405020304" pitchFamily="18" charset="0"/>
            </a:endParaRPr>
          </a:p>
          <a:p>
            <a:pPr algn="ctr" defTabSz="466725">
              <a:lnSpc>
                <a:spcPct val="90000"/>
              </a:lnSpc>
              <a:spcBef>
                <a:spcPct val="0"/>
              </a:spcBef>
              <a:spcAft>
                <a:spcPct val="35000"/>
              </a:spcAft>
              <a:buClrTx/>
            </a:pPr>
            <a:endParaRPr lang="en-US" sz="2400" b="1" kern="1200" dirty="0">
              <a:solidFill>
                <a:prstClr val="black">
                  <a:lumMod val="85000"/>
                  <a:lumOff val="15000"/>
                </a:prstClr>
              </a:solidFill>
              <a:latin typeface="Times New Roman" panose="02020603050405020304" pitchFamily="18" charset="0"/>
              <a:ea typeface="+mn-ea"/>
              <a:cs typeface="Times New Roman" panose="02020603050405020304" pitchFamily="18" charset="0"/>
            </a:endParaRPr>
          </a:p>
          <a:p>
            <a:pPr algn="ctr" defTabSz="466725">
              <a:lnSpc>
                <a:spcPct val="90000"/>
              </a:lnSpc>
              <a:spcBef>
                <a:spcPct val="0"/>
              </a:spcBef>
              <a:spcAft>
                <a:spcPct val="35000"/>
              </a:spcAft>
              <a:buClrTx/>
            </a:pPr>
            <a:r>
              <a:rPr lang="en-US" sz="2400" b="1" kern="1200" dirty="0">
                <a:solidFill>
                  <a:prstClr val="black">
                    <a:lumMod val="85000"/>
                    <a:lumOff val="15000"/>
                  </a:prstClr>
                </a:solidFill>
                <a:latin typeface="Times New Roman" panose="02020603050405020304" pitchFamily="18" charset="0"/>
                <a:ea typeface="+mn-ea"/>
                <a:cs typeface="Times New Roman" panose="02020603050405020304" pitchFamily="18" charset="0"/>
              </a:rPr>
              <a:t> </a:t>
            </a:r>
          </a:p>
          <a:p>
            <a:pPr defTabSz="685800">
              <a:buClrTx/>
            </a:pPr>
            <a:endParaRPr lang="en-US" sz="1200" kern="1200" dirty="0">
              <a:solidFill>
                <a:prstClr val="black"/>
              </a:solidFill>
              <a:latin typeface="Raleway ExtraBold" pitchFamily="34" charset="-52"/>
              <a:ea typeface="+mn-ea"/>
              <a:cs typeface="+mn-cs"/>
            </a:endParaRPr>
          </a:p>
        </p:txBody>
      </p:sp>
      <p:sp>
        <p:nvSpPr>
          <p:cNvPr id="18" name="Slide Number Placeholder 17"/>
          <p:cNvSpPr>
            <a:spLocks noGrp="1"/>
          </p:cNvSpPr>
          <p:nvPr>
            <p:ph type="sldNum" sz="quarter" idx="12"/>
          </p:nvPr>
        </p:nvSpPr>
        <p:spPr/>
        <p:txBody>
          <a:bodyPr/>
          <a:lstStyle/>
          <a:p>
            <a:pPr defTabSz="685800">
              <a:buClrTx/>
            </a:pPr>
            <a:fld id="{BDCDBBEF-AA6C-4BA6-85B2-A17D7F280E38}" type="slidenum">
              <a:rPr lang="en-US" kern="1200">
                <a:solidFill>
                  <a:prstClr val="black">
                    <a:tint val="75000"/>
                  </a:prstClr>
                </a:solidFill>
                <a:latin typeface="Calibri"/>
                <a:ea typeface="+mn-ea"/>
                <a:cs typeface="+mn-cs"/>
              </a:rPr>
              <a:pPr defTabSz="685800">
                <a:buClrTx/>
              </a:pPr>
              <a:t>1</a:t>
            </a:fld>
            <a:endParaRPr lang="en-US" kern="120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3432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1"/>
          <p:cNvSpPr>
            <a:spLocks noGrp="1" noChangeArrowheads="1"/>
          </p:cNvSpPr>
          <p:nvPr>
            <p:ph type="title"/>
          </p:nvPr>
        </p:nvSpPr>
        <p:spPr/>
        <p:txBody>
          <a:bodyPr/>
          <a:lstStyle/>
          <a:p>
            <a:pPr eaLnBrk="1" hangingPunct="1"/>
            <a:r>
              <a:rPr lang="en-GB" dirty="0"/>
              <a:t>Computer Art</a:t>
            </a:r>
            <a:endParaRPr lang="en-US" dirty="0"/>
          </a:p>
        </p:txBody>
      </p:sp>
      <p:sp>
        <p:nvSpPr>
          <p:cNvPr id="14339" name="Rectangle 3"/>
          <p:cNvSpPr>
            <a:spLocks noGrp="1" noChangeArrowheads="1"/>
          </p:cNvSpPr>
          <p:nvPr>
            <p:ph type="body" sz="half" idx="1"/>
          </p:nvPr>
        </p:nvSpPr>
        <p:spPr>
          <a:xfrm>
            <a:off x="304800" y="2286000"/>
            <a:ext cx="7543800" cy="5638800"/>
          </a:xfrm>
        </p:spPr>
        <p:txBody>
          <a:bodyPr/>
          <a:lstStyle/>
          <a:p>
            <a:pPr eaLnBrk="1" hangingPunct="1"/>
            <a:r>
              <a:rPr lang="en-US" sz="2800" dirty="0"/>
              <a:t>Electronic painting </a:t>
            </a:r>
          </a:p>
          <a:p>
            <a:pPr lvl="1" eaLnBrk="1" hangingPunct="1"/>
            <a:r>
              <a:rPr lang="en-US" sz="2400" dirty="0"/>
              <a:t>Picture painted electronically on </a:t>
            </a:r>
          </a:p>
          <a:p>
            <a:pPr lvl="1" eaLnBrk="1" hangingPunct="1">
              <a:buFont typeface="Wingdings" pitchFamily="2" charset="2"/>
              <a:buNone/>
            </a:pPr>
            <a:r>
              <a:rPr lang="en-US" sz="2400" dirty="0"/>
              <a:t>a graphics tablet (digitizer) using a stylus</a:t>
            </a:r>
          </a:p>
          <a:p>
            <a:pPr lvl="1" eaLnBrk="1" hangingPunct="1"/>
            <a:r>
              <a:rPr lang="en-US" sz="2400" dirty="0"/>
              <a:t>Cordless, pressure sensitive stylus</a:t>
            </a:r>
          </a:p>
          <a:p>
            <a:pPr eaLnBrk="1" hangingPunct="1"/>
            <a:r>
              <a:rPr lang="en-US" sz="2800" dirty="0"/>
              <a:t>Morphing </a:t>
            </a:r>
          </a:p>
          <a:p>
            <a:pPr lvl="1" eaLnBrk="1" hangingPunct="1"/>
            <a:r>
              <a:rPr lang="en-US" sz="2400" dirty="0"/>
              <a:t>A graphics method in which one object is transformed into another</a:t>
            </a:r>
          </a:p>
        </p:txBody>
      </p:sp>
      <p:pic>
        <p:nvPicPr>
          <p:cNvPr id="14340" name="Picture 20" descr="24d"/>
          <p:cNvPicPr>
            <a:picLocks noGrp="1" noChangeAspect="1" noChangeArrowheads="1"/>
          </p:cNvPicPr>
          <p:nvPr>
            <p:ph sz="half" idx="2"/>
          </p:nvPr>
        </p:nvPicPr>
        <p:blipFill>
          <a:blip r:embed="rId3"/>
          <a:srcRect/>
          <a:stretch>
            <a:fillRect/>
          </a:stretch>
        </p:blipFill>
        <p:spPr>
          <a:xfrm>
            <a:off x="6858000" y="990600"/>
            <a:ext cx="2057400" cy="2435225"/>
          </a:xfrm>
          <a:noFill/>
        </p:spPr>
      </p:pic>
      <p:pic>
        <p:nvPicPr>
          <p:cNvPr id="5" name="Picture 10" descr="tom-and-jerry1-774913">
            <a:extLst>
              <a:ext uri="{FF2B5EF4-FFF2-40B4-BE49-F238E27FC236}">
                <a16:creationId xmlns:a16="http://schemas.microsoft.com/office/drawing/2014/main" id="{A582DAED-2D4D-1B4E-93EB-F8A4692356C6}"/>
              </a:ext>
            </a:extLst>
          </p:cNvPr>
          <p:cNvPicPr>
            <a:picLocks noChangeAspect="1" noChangeArrowheads="1"/>
          </p:cNvPicPr>
          <p:nvPr/>
        </p:nvPicPr>
        <p:blipFill>
          <a:blip r:embed="rId4"/>
          <a:stretch>
            <a:fillRect/>
          </a:stretch>
        </p:blipFill>
        <p:spPr>
          <a:xfrm>
            <a:off x="6604000" y="4171950"/>
            <a:ext cx="2489200" cy="1866900"/>
          </a:xfrm>
          <a:prstGeom prst="rect">
            <a:avLst/>
          </a:prstGeom>
          <a:noFill/>
        </p:spPr>
      </p:pic>
      <p:sp>
        <p:nvSpPr>
          <p:cNvPr id="4" name="Slide Number Placeholder 3">
            <a:extLst>
              <a:ext uri="{FF2B5EF4-FFF2-40B4-BE49-F238E27FC236}">
                <a16:creationId xmlns:a16="http://schemas.microsoft.com/office/drawing/2014/main" id="{A82E24AD-7BC5-24C6-B4DA-57392B33A6ED}"/>
              </a:ext>
            </a:extLst>
          </p:cNvPr>
          <p:cNvSpPr>
            <a:spLocks noGrp="1"/>
          </p:cNvSpPr>
          <p:nvPr>
            <p:ph type="sldNum" sz="quarter" idx="11"/>
          </p:nvPr>
        </p:nvSpPr>
        <p:spPr>
          <a:xfrm>
            <a:off x="7010400" y="6477000"/>
            <a:ext cx="2133600" cy="365125"/>
          </a:xfrm>
        </p:spPr>
        <p:txBody>
          <a:bodyPr/>
          <a:lstStyle/>
          <a:p>
            <a:pPr>
              <a:defRPr/>
            </a:pPr>
            <a:fld id="{D28267B5-6D31-42C9-8956-7C3111237426}"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pPr eaLnBrk="1" hangingPunct="1"/>
            <a:endParaRPr lang="en-US" dirty="0"/>
          </a:p>
        </p:txBody>
      </p:sp>
      <p:pic>
        <p:nvPicPr>
          <p:cNvPr id="15363" name="Picture 4" descr="Standalone Morph - Only $19.95!!!"/>
          <p:cNvPicPr>
            <a:picLocks noGrp="1" noChangeAspect="1" noChangeArrowheads="1"/>
          </p:cNvPicPr>
          <p:nvPr>
            <p:ph idx="1"/>
          </p:nvPr>
        </p:nvPicPr>
        <p:blipFill>
          <a:blip r:embed="rId3"/>
          <a:srcRect/>
          <a:stretch>
            <a:fillRect/>
          </a:stretch>
        </p:blipFill>
        <p:spPr>
          <a:xfrm>
            <a:off x="1447800" y="762000"/>
            <a:ext cx="6019800" cy="5334000"/>
          </a:xfrm>
          <a:noFill/>
        </p:spPr>
      </p:pic>
      <p:sp>
        <p:nvSpPr>
          <p:cNvPr id="2" name="Slide Number Placeholder 3">
            <a:extLst>
              <a:ext uri="{FF2B5EF4-FFF2-40B4-BE49-F238E27FC236}">
                <a16:creationId xmlns:a16="http://schemas.microsoft.com/office/drawing/2014/main" id="{6F46A2E0-28AD-AD6C-09DD-85DFA3546C04}"/>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11</a:t>
            </a:fld>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28600"/>
            <a:ext cx="7810500" cy="1146175"/>
          </a:xfrm>
        </p:spPr>
        <p:txBody>
          <a:bodyPr lIns="0" tIns="0" rIns="0" bIns="0"/>
          <a:lstStyle/>
          <a:p>
            <a:pPr marL="838200" indent="-838200"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4.Entertainment</a:t>
            </a:r>
          </a:p>
        </p:txBody>
      </p:sp>
      <p:sp>
        <p:nvSpPr>
          <p:cNvPr id="16387" name="Rectangle 3"/>
          <p:cNvSpPr>
            <a:spLocks noGrp="1" noChangeArrowheads="1"/>
          </p:cNvSpPr>
          <p:nvPr>
            <p:ph idx="1"/>
          </p:nvPr>
        </p:nvSpPr>
        <p:spPr>
          <a:xfrm>
            <a:off x="609600" y="1447800"/>
            <a:ext cx="7810500" cy="4319588"/>
          </a:xfrm>
        </p:spPr>
        <p:txBody>
          <a:bodyPr lIns="0" tIns="0" rIns="0" bIns="0"/>
          <a:lstStyle/>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Movie Industry</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Used in motion pictures, music </a:t>
            </a:r>
          </a:p>
          <a:p>
            <a:pPr marL="860425" lvl="1"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 videos, and television shows.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Used in making of cartoon </a:t>
            </a:r>
          </a:p>
          <a:p>
            <a:pPr marL="860425" lvl="1"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latin typeface="Times New Roman" pitchFamily="18" charset="0"/>
                <a:cs typeface="Times New Roman" pitchFamily="18" charset="0"/>
              </a:rPr>
              <a:t>animation films</a:t>
            </a:r>
          </a:p>
        </p:txBody>
      </p:sp>
      <p:pic>
        <p:nvPicPr>
          <p:cNvPr id="16389" name="Picture 5"/>
          <p:cNvPicPr>
            <a:picLocks noChangeAspect="1" noChangeArrowheads="1"/>
          </p:cNvPicPr>
          <p:nvPr/>
        </p:nvPicPr>
        <p:blipFill>
          <a:blip r:embed="rId3"/>
          <a:srcRect/>
          <a:stretch>
            <a:fillRect/>
          </a:stretch>
        </p:blipFill>
        <p:spPr bwMode="auto">
          <a:xfrm>
            <a:off x="914400" y="3505200"/>
            <a:ext cx="5426075" cy="2590800"/>
          </a:xfrm>
          <a:prstGeom prst="rect">
            <a:avLst/>
          </a:prstGeom>
          <a:noFill/>
          <a:ln w="9525">
            <a:noFill/>
            <a:miter lim="800000"/>
            <a:headEnd/>
            <a:tailEnd/>
          </a:ln>
        </p:spPr>
      </p:pic>
      <p:pic>
        <p:nvPicPr>
          <p:cNvPr id="16390" name="Picture 6"/>
          <p:cNvPicPr>
            <a:picLocks noChangeAspect="1" noChangeArrowheads="1"/>
          </p:cNvPicPr>
          <p:nvPr/>
        </p:nvPicPr>
        <p:blipFill>
          <a:blip r:embed="rId4"/>
          <a:srcRect/>
          <a:stretch>
            <a:fillRect/>
          </a:stretch>
        </p:blipFill>
        <p:spPr bwMode="auto">
          <a:xfrm>
            <a:off x="6553200" y="1143000"/>
            <a:ext cx="1728788" cy="1058863"/>
          </a:xfrm>
          <a:prstGeom prst="rect">
            <a:avLst/>
          </a:prstGeom>
          <a:noFill/>
          <a:ln w="9525">
            <a:noFill/>
            <a:miter lim="800000"/>
            <a:headEnd/>
            <a:tailEnd/>
          </a:ln>
        </p:spPr>
      </p:pic>
      <p:pic>
        <p:nvPicPr>
          <p:cNvPr id="16391" name="Picture 7"/>
          <p:cNvPicPr>
            <a:picLocks noChangeAspect="1" noChangeArrowheads="1"/>
          </p:cNvPicPr>
          <p:nvPr/>
        </p:nvPicPr>
        <p:blipFill>
          <a:blip r:embed="rId5"/>
          <a:srcRect/>
          <a:stretch>
            <a:fillRect/>
          </a:stretch>
        </p:blipFill>
        <p:spPr bwMode="auto">
          <a:xfrm>
            <a:off x="6553200" y="2209800"/>
            <a:ext cx="1728788" cy="1219200"/>
          </a:xfrm>
          <a:prstGeom prst="rect">
            <a:avLst/>
          </a:prstGeom>
          <a:noFill/>
          <a:ln w="9525">
            <a:noFill/>
            <a:miter lim="800000"/>
            <a:headEnd/>
            <a:tailEnd/>
          </a:ln>
        </p:spPr>
      </p:pic>
      <p:pic>
        <p:nvPicPr>
          <p:cNvPr id="16392" name="Picture 8"/>
          <p:cNvPicPr>
            <a:picLocks noChangeAspect="1" noChangeArrowheads="1"/>
          </p:cNvPicPr>
          <p:nvPr/>
        </p:nvPicPr>
        <p:blipFill>
          <a:blip r:embed="rId6"/>
          <a:srcRect/>
          <a:stretch>
            <a:fillRect/>
          </a:stretch>
        </p:blipFill>
        <p:spPr bwMode="auto">
          <a:xfrm>
            <a:off x="6553200" y="3429000"/>
            <a:ext cx="1728788" cy="1301750"/>
          </a:xfrm>
          <a:prstGeom prst="rect">
            <a:avLst/>
          </a:prstGeom>
          <a:noFill/>
          <a:ln w="9525">
            <a:noFill/>
            <a:miter lim="800000"/>
            <a:headEnd/>
            <a:tailEnd/>
          </a:ln>
        </p:spPr>
      </p:pic>
      <p:sp>
        <p:nvSpPr>
          <p:cNvPr id="2" name="Slide Number Placeholder 3">
            <a:extLst>
              <a:ext uri="{FF2B5EF4-FFF2-40B4-BE49-F238E27FC236}">
                <a16:creationId xmlns:a16="http://schemas.microsoft.com/office/drawing/2014/main" id="{88FAC0C7-7B35-C67F-9CB8-F687B66031CB}"/>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12</a:t>
            </a:fld>
            <a:endParaRPr lang="en-US" sz="12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z="3200"/>
              <a:t>Computer Graphics is about animation (films)</a:t>
            </a:r>
          </a:p>
        </p:txBody>
      </p:sp>
      <p:sp>
        <p:nvSpPr>
          <p:cNvPr id="17411" name="Rectangle 3"/>
          <p:cNvSpPr>
            <a:spLocks noChangeArrowheads="1"/>
          </p:cNvSpPr>
          <p:nvPr/>
        </p:nvSpPr>
        <p:spPr bwMode="auto">
          <a:xfrm>
            <a:off x="1112838" y="1406525"/>
            <a:ext cx="9144000" cy="0"/>
          </a:xfrm>
          <a:prstGeom prst="rect">
            <a:avLst/>
          </a:prstGeom>
          <a:noFill/>
          <a:ln w="9525">
            <a:noFill/>
            <a:miter lim="800000"/>
            <a:headEnd/>
            <a:tailEnd/>
          </a:ln>
        </p:spPr>
        <p:txBody>
          <a:bodyPr>
            <a:spAutoFit/>
          </a:bodyPr>
          <a:lstStyle/>
          <a:p>
            <a:endParaRPr lang="en-IN"/>
          </a:p>
        </p:txBody>
      </p:sp>
      <p:pic>
        <p:nvPicPr>
          <p:cNvPr id="17412" name="Picture 4" descr="Geri's Game ©Pixar">
            <a:hlinkClick r:id="rId2"/>
          </p:cNvPr>
          <p:cNvPicPr>
            <a:picLocks noChangeAspect="1" noChangeArrowheads="1"/>
          </p:cNvPicPr>
          <p:nvPr/>
        </p:nvPicPr>
        <p:blipFill>
          <a:blip r:embed="rId3"/>
          <a:srcRect/>
          <a:stretch>
            <a:fillRect/>
          </a:stretch>
        </p:blipFill>
        <p:spPr bwMode="auto">
          <a:xfrm>
            <a:off x="457200" y="2057400"/>
            <a:ext cx="5257800" cy="3048000"/>
          </a:xfrm>
          <a:prstGeom prst="rect">
            <a:avLst/>
          </a:prstGeom>
          <a:noFill/>
          <a:ln w="9525">
            <a:noFill/>
            <a:miter lim="800000"/>
            <a:headEnd/>
            <a:tailEnd/>
          </a:ln>
        </p:spPr>
      </p:pic>
      <p:sp>
        <p:nvSpPr>
          <p:cNvPr id="17413" name="Rectangle 5"/>
          <p:cNvSpPr>
            <a:spLocks noChangeArrowheads="1"/>
          </p:cNvSpPr>
          <p:nvPr/>
        </p:nvSpPr>
        <p:spPr bwMode="auto">
          <a:xfrm>
            <a:off x="2574925" y="2011363"/>
            <a:ext cx="9144000" cy="0"/>
          </a:xfrm>
          <a:prstGeom prst="rect">
            <a:avLst/>
          </a:prstGeom>
          <a:noFill/>
          <a:ln w="9525">
            <a:noFill/>
            <a:miter lim="800000"/>
            <a:headEnd/>
            <a:tailEnd/>
          </a:ln>
        </p:spPr>
        <p:txBody>
          <a:bodyPr>
            <a:spAutoFit/>
          </a:bodyPr>
          <a:lstStyle/>
          <a:p>
            <a:endParaRPr lang="en-IN"/>
          </a:p>
        </p:txBody>
      </p:sp>
      <p:pic>
        <p:nvPicPr>
          <p:cNvPr id="17414" name="Picture 6" descr="Jurassic Park ©Universal City Studios, Inc.">
            <a:hlinkClick r:id="rId4"/>
          </p:cNvPr>
          <p:cNvPicPr>
            <a:picLocks noChangeAspect="1" noChangeArrowheads="1"/>
          </p:cNvPicPr>
          <p:nvPr/>
        </p:nvPicPr>
        <p:blipFill>
          <a:blip r:embed="rId5"/>
          <a:srcRect/>
          <a:stretch>
            <a:fillRect/>
          </a:stretch>
        </p:blipFill>
        <p:spPr bwMode="auto">
          <a:xfrm>
            <a:off x="5029200" y="3048000"/>
            <a:ext cx="3657600" cy="274320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6E20E061-8316-E181-515F-3FFBE10AAB69}"/>
              </a:ext>
            </a:extLst>
          </p:cNvPr>
          <p:cNvSpPr>
            <a:spLocks noGrp="1"/>
          </p:cNvSpPr>
          <p:nvPr>
            <p:ph type="sldNum" sz="quarter" idx="11"/>
          </p:nvPr>
        </p:nvSpPr>
        <p:spPr/>
        <p:txBody>
          <a:bodyPr/>
          <a:lstStyle/>
          <a:p>
            <a:pPr>
              <a:defRPr/>
            </a:pPr>
            <a:fld id="{4B14F2B7-FAD1-41E0-A53D-9335E91DF87E}"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71513" y="931863"/>
            <a:ext cx="7810500" cy="4319587"/>
          </a:xfrm>
        </p:spPr>
        <p:txBody>
          <a:bodyPr lIns="0" tIns="0" rIns="0" bIns="0"/>
          <a:lstStyle/>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Game Industry</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Focus on interactivity</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Cost effective solutions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Avoiding computations and </a:t>
            </a:r>
          </a:p>
          <a:p>
            <a:pPr marL="860425" lvl="1" defTabSz="457200" eaLnBrk="1" hangingPunct="1">
              <a:buFont typeface="Wingdings" pitchFamily="2" charset="2"/>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  other tricks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a:p>
        </p:txBody>
      </p:sp>
      <p:pic>
        <p:nvPicPr>
          <p:cNvPr id="18435" name="Picture 5"/>
          <p:cNvPicPr>
            <a:picLocks noChangeAspect="1" noChangeArrowheads="1"/>
          </p:cNvPicPr>
          <p:nvPr/>
        </p:nvPicPr>
        <p:blipFill>
          <a:blip r:embed="rId3"/>
          <a:srcRect/>
          <a:stretch>
            <a:fillRect/>
          </a:stretch>
        </p:blipFill>
        <p:spPr bwMode="auto">
          <a:xfrm>
            <a:off x="6934200" y="1295400"/>
            <a:ext cx="1579563" cy="2322513"/>
          </a:xfrm>
          <a:prstGeom prst="rect">
            <a:avLst/>
          </a:prstGeom>
          <a:noFill/>
          <a:ln w="9525">
            <a:noFill/>
            <a:miter lim="800000"/>
            <a:headEnd/>
            <a:tailEnd/>
          </a:ln>
        </p:spPr>
      </p:pic>
      <p:pic>
        <p:nvPicPr>
          <p:cNvPr id="18436" name="Picture 6"/>
          <p:cNvPicPr>
            <a:picLocks noChangeAspect="1" noChangeArrowheads="1"/>
          </p:cNvPicPr>
          <p:nvPr/>
        </p:nvPicPr>
        <p:blipFill>
          <a:blip r:embed="rId4"/>
          <a:srcRect/>
          <a:stretch>
            <a:fillRect/>
          </a:stretch>
        </p:blipFill>
        <p:spPr bwMode="auto">
          <a:xfrm>
            <a:off x="990600" y="4343400"/>
            <a:ext cx="2127250" cy="1595438"/>
          </a:xfrm>
          <a:prstGeom prst="rect">
            <a:avLst/>
          </a:prstGeom>
          <a:noFill/>
          <a:ln w="9525">
            <a:noFill/>
            <a:miter lim="800000"/>
            <a:headEnd/>
            <a:tailEnd/>
          </a:ln>
        </p:spPr>
      </p:pic>
      <p:pic>
        <p:nvPicPr>
          <p:cNvPr id="18437" name="Picture 7"/>
          <p:cNvPicPr>
            <a:picLocks noChangeAspect="1" noChangeArrowheads="1"/>
          </p:cNvPicPr>
          <p:nvPr/>
        </p:nvPicPr>
        <p:blipFill>
          <a:blip r:embed="rId5"/>
          <a:srcRect/>
          <a:stretch>
            <a:fillRect/>
          </a:stretch>
        </p:blipFill>
        <p:spPr bwMode="auto">
          <a:xfrm>
            <a:off x="3276600" y="4724400"/>
            <a:ext cx="2212975" cy="1655763"/>
          </a:xfrm>
          <a:prstGeom prst="rect">
            <a:avLst/>
          </a:prstGeom>
          <a:noFill/>
          <a:ln w="9525">
            <a:noFill/>
            <a:miter lim="800000"/>
            <a:headEnd/>
            <a:tailEnd/>
          </a:ln>
        </p:spPr>
      </p:pic>
      <p:pic>
        <p:nvPicPr>
          <p:cNvPr id="18438" name="Picture 8"/>
          <p:cNvPicPr>
            <a:picLocks noChangeAspect="1" noChangeArrowheads="1"/>
          </p:cNvPicPr>
          <p:nvPr/>
        </p:nvPicPr>
        <p:blipFill>
          <a:blip r:embed="rId6"/>
          <a:srcRect/>
          <a:stretch>
            <a:fillRect/>
          </a:stretch>
        </p:blipFill>
        <p:spPr bwMode="auto">
          <a:xfrm>
            <a:off x="5867400" y="4267200"/>
            <a:ext cx="2351088" cy="1876425"/>
          </a:xfrm>
          <a:prstGeom prst="rect">
            <a:avLst/>
          </a:prstGeom>
          <a:noFill/>
          <a:ln w="9525">
            <a:noFill/>
            <a:miter lim="800000"/>
            <a:headEnd/>
            <a:tailEnd/>
          </a:ln>
        </p:spPr>
      </p:pic>
      <p:sp>
        <p:nvSpPr>
          <p:cNvPr id="2" name="Slide Number Placeholder 3">
            <a:extLst>
              <a:ext uri="{FF2B5EF4-FFF2-40B4-BE49-F238E27FC236}">
                <a16:creationId xmlns:a16="http://schemas.microsoft.com/office/drawing/2014/main" id="{73D1F15B-4812-A366-9FB6-CCF7DDFE2871}"/>
              </a:ext>
            </a:extLst>
          </p:cNvPr>
          <p:cNvSpPr txBox="1">
            <a:spLocks/>
          </p:cNvSpPr>
          <p:nvPr/>
        </p:nvSpPr>
        <p:spPr>
          <a:xfrm>
            <a:off x="7010400" y="65690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14</a:t>
            </a:fld>
            <a:endParaRPr lang="en-US" sz="120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a:t>5.Education &amp; Training</a:t>
            </a:r>
            <a:endParaRPr lang="en-US"/>
          </a:p>
        </p:txBody>
      </p:sp>
      <p:sp>
        <p:nvSpPr>
          <p:cNvPr id="19459" name="Rectangle 3"/>
          <p:cNvSpPr>
            <a:spLocks noGrp="1" noChangeArrowheads="1"/>
          </p:cNvSpPr>
          <p:nvPr>
            <p:ph idx="1"/>
          </p:nvPr>
        </p:nvSpPr>
        <p:spPr/>
        <p:txBody>
          <a:bodyPr/>
          <a:lstStyle/>
          <a:p>
            <a:pPr eaLnBrk="1" hangingPunct="1"/>
            <a:r>
              <a:rPr lang="en-US"/>
              <a:t>Computer generated models of physical, financial and economic systems are used as educational aids.</a:t>
            </a:r>
          </a:p>
          <a:p>
            <a:pPr eaLnBrk="1" hangingPunct="1"/>
            <a:r>
              <a:rPr lang="en-US"/>
              <a:t>Models of physical systems, physiological systems, population trends, or equipment such as color-coded diagram help trainees understand the operation of the system</a:t>
            </a:r>
          </a:p>
        </p:txBody>
      </p:sp>
      <p:sp>
        <p:nvSpPr>
          <p:cNvPr id="2" name="Slide Number Placeholder 3">
            <a:extLst>
              <a:ext uri="{FF2B5EF4-FFF2-40B4-BE49-F238E27FC236}">
                <a16:creationId xmlns:a16="http://schemas.microsoft.com/office/drawing/2014/main" id="{A8E45C19-74AE-C0BB-A300-0637F31E0028}"/>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15</a:t>
            </a:fld>
            <a:endParaRPr lang="en-US"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1"/>
          </p:nvPr>
        </p:nvSpPr>
        <p:spPr>
          <a:xfrm>
            <a:off x="457200" y="762000"/>
            <a:ext cx="4343400" cy="5638800"/>
          </a:xfrm>
        </p:spPr>
        <p:txBody>
          <a:bodyPr/>
          <a:lstStyle/>
          <a:p>
            <a:pPr eaLnBrk="1" hangingPunct="1">
              <a:buFont typeface="Wingdings" pitchFamily="2" charset="2"/>
              <a:buChar char="§"/>
            </a:pPr>
            <a:r>
              <a:rPr lang="en-US" sz="2800"/>
              <a:t>Specialized systems used for training applications</a:t>
            </a:r>
          </a:p>
          <a:p>
            <a:pPr lvl="1" eaLnBrk="1" hangingPunct="1">
              <a:buFont typeface="Wingdings" pitchFamily="2" charset="2"/>
              <a:buChar char="§"/>
            </a:pPr>
            <a:r>
              <a:rPr lang="en-US" sz="2400"/>
              <a:t>simulators for practice sessions or training of ship captains</a:t>
            </a:r>
          </a:p>
          <a:p>
            <a:pPr lvl="1" eaLnBrk="1" hangingPunct="1">
              <a:buFont typeface="Wingdings" pitchFamily="2" charset="2"/>
              <a:buChar char="§"/>
            </a:pPr>
            <a:r>
              <a:rPr lang="en-US" sz="2400"/>
              <a:t>aircraft pilots</a:t>
            </a:r>
          </a:p>
          <a:p>
            <a:pPr lvl="1" eaLnBrk="1" hangingPunct="1">
              <a:buFont typeface="Wingdings" pitchFamily="2" charset="2"/>
              <a:buChar char="§"/>
            </a:pPr>
            <a:r>
              <a:rPr lang="en-US" sz="2400"/>
              <a:t>heavy equipment operators </a:t>
            </a:r>
          </a:p>
          <a:p>
            <a:pPr lvl="1" eaLnBrk="1" hangingPunct="1">
              <a:buFont typeface="Wingdings" pitchFamily="2" charset="2"/>
              <a:buChar char="§"/>
            </a:pPr>
            <a:r>
              <a:rPr lang="en-US" sz="2400"/>
              <a:t>air traffic-control personnel</a:t>
            </a:r>
          </a:p>
        </p:txBody>
      </p:sp>
      <p:pic>
        <p:nvPicPr>
          <p:cNvPr id="20483" name="Picture 4" descr="2006%20simulator%20NT-small"/>
          <p:cNvPicPr>
            <a:picLocks noGrp="1" noChangeAspect="1" noChangeArrowheads="1"/>
          </p:cNvPicPr>
          <p:nvPr>
            <p:ph sz="half" idx="2"/>
          </p:nvPr>
        </p:nvPicPr>
        <p:blipFill>
          <a:blip r:embed="rId2"/>
          <a:srcRect/>
          <a:stretch>
            <a:fillRect/>
          </a:stretch>
        </p:blipFill>
        <p:spPr>
          <a:xfrm>
            <a:off x="4902200" y="2057400"/>
            <a:ext cx="3784600" cy="3429000"/>
          </a:xfrm>
          <a:noFill/>
        </p:spPr>
      </p:pic>
      <p:sp>
        <p:nvSpPr>
          <p:cNvPr id="4" name="Slide Number Placeholder 3">
            <a:extLst>
              <a:ext uri="{FF2B5EF4-FFF2-40B4-BE49-F238E27FC236}">
                <a16:creationId xmlns:a16="http://schemas.microsoft.com/office/drawing/2014/main" id="{EAA1DAC1-C29E-B79C-9353-28EF15FF657D}"/>
              </a:ext>
            </a:extLst>
          </p:cNvPr>
          <p:cNvSpPr>
            <a:spLocks noGrp="1"/>
          </p:cNvSpPr>
          <p:nvPr>
            <p:ph type="sldNum" sz="quarter" idx="11"/>
          </p:nvPr>
        </p:nvSpPr>
        <p:spPr/>
        <p:txBody>
          <a:bodyPr/>
          <a:lstStyle/>
          <a:p>
            <a:pPr>
              <a:defRPr/>
            </a:pPr>
            <a:fld id="{D28267B5-6D31-42C9-8956-7C3111237426}"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p:txBody>
          <a:bodyPr/>
          <a:lstStyle/>
          <a:p>
            <a:pPr eaLnBrk="1" hangingPunct="1"/>
            <a:r>
              <a:rPr lang="en-US"/>
              <a:t>Training</a:t>
            </a:r>
          </a:p>
        </p:txBody>
      </p:sp>
      <p:pic>
        <p:nvPicPr>
          <p:cNvPr id="21507" name="Picture 4" descr="RC%20Flight%20Simulator"/>
          <p:cNvPicPr>
            <a:picLocks noGrp="1" noChangeAspect="1" noChangeArrowheads="1"/>
          </p:cNvPicPr>
          <p:nvPr>
            <p:ph idx="1"/>
          </p:nvPr>
        </p:nvPicPr>
        <p:blipFill>
          <a:blip r:embed="rId2"/>
          <a:srcRect/>
          <a:stretch>
            <a:fillRect/>
          </a:stretch>
        </p:blipFill>
        <p:spPr>
          <a:xfrm>
            <a:off x="2667000" y="2057400"/>
            <a:ext cx="4343400" cy="3295650"/>
          </a:xfrm>
          <a:noFill/>
        </p:spPr>
      </p:pic>
      <p:sp>
        <p:nvSpPr>
          <p:cNvPr id="2" name="Slide Number Placeholder 3">
            <a:extLst>
              <a:ext uri="{FF2B5EF4-FFF2-40B4-BE49-F238E27FC236}">
                <a16:creationId xmlns:a16="http://schemas.microsoft.com/office/drawing/2014/main" id="{144DAD6A-380E-DB35-EA72-FF2392E2AE81}"/>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17</a:t>
            </a:fld>
            <a:endParaRPr lang="en-US"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71513" y="0"/>
            <a:ext cx="7810500" cy="1146175"/>
          </a:xfrm>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br>
              <a:rPr lang="en-GB" dirty="0"/>
            </a:br>
            <a:r>
              <a:rPr lang="en-GB" dirty="0"/>
              <a:t>6.Visualization</a:t>
            </a:r>
          </a:p>
        </p:txBody>
      </p:sp>
      <p:sp>
        <p:nvSpPr>
          <p:cNvPr id="22531" name="Rectangle 3"/>
          <p:cNvSpPr>
            <a:spLocks noGrp="1" noChangeArrowheads="1"/>
          </p:cNvSpPr>
          <p:nvPr>
            <p:ph idx="1"/>
          </p:nvPr>
        </p:nvSpPr>
        <p:spPr>
          <a:xfrm>
            <a:off x="685800" y="1143000"/>
            <a:ext cx="7810500" cy="4321175"/>
          </a:xfrm>
        </p:spPr>
        <p:txBody>
          <a:bodyPr lIns="0" tIns="0" rIns="0" bIns="0"/>
          <a:lstStyle/>
          <a:p>
            <a:pPr marL="428625" indent="-323850"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Scientific Visualization</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Producing graphical representations for scientific, engineering, and medical data sets</a:t>
            </a:r>
          </a:p>
        </p:txBody>
      </p:sp>
      <p:pic>
        <p:nvPicPr>
          <p:cNvPr id="22532" name="Picture 4"/>
          <p:cNvPicPr>
            <a:picLocks noChangeAspect="1" noChangeArrowheads="1"/>
          </p:cNvPicPr>
          <p:nvPr/>
        </p:nvPicPr>
        <p:blipFill>
          <a:blip r:embed="rId3"/>
          <a:srcRect/>
          <a:stretch>
            <a:fillRect/>
          </a:stretch>
        </p:blipFill>
        <p:spPr bwMode="auto">
          <a:xfrm>
            <a:off x="2514600" y="3048000"/>
            <a:ext cx="4343400" cy="2851150"/>
          </a:xfrm>
          <a:prstGeom prst="rect">
            <a:avLst/>
          </a:prstGeom>
          <a:noFill/>
          <a:ln w="9525">
            <a:noFill/>
            <a:miter lim="800000"/>
            <a:headEnd/>
            <a:tailEnd/>
          </a:ln>
        </p:spPr>
      </p:pic>
      <p:sp>
        <p:nvSpPr>
          <p:cNvPr id="2" name="Slide Number Placeholder 3">
            <a:extLst>
              <a:ext uri="{FF2B5EF4-FFF2-40B4-BE49-F238E27FC236}">
                <a16:creationId xmlns:a16="http://schemas.microsoft.com/office/drawing/2014/main" id="{377E7AE7-0B76-F80E-57E3-7446D1EF8207}"/>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latin typeface="Times New Roman" panose="02020603050405020304" pitchFamily="18" charset="0"/>
                <a:cs typeface="Times New Roman" panose="02020603050405020304" pitchFamily="18" charset="0"/>
              </a:rPr>
              <a:pPr algn="r">
                <a:defRPr/>
              </a:pPr>
              <a:t>18</a:t>
            </a:fld>
            <a:endParaRPr lang="en-US" sz="120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t>Scientific Visualisation</a:t>
            </a:r>
          </a:p>
        </p:txBody>
      </p:sp>
      <p:sp>
        <p:nvSpPr>
          <p:cNvPr id="23555" name="Rectangle 3"/>
          <p:cNvSpPr>
            <a:spLocks noChangeArrowheads="1"/>
          </p:cNvSpPr>
          <p:nvPr/>
        </p:nvSpPr>
        <p:spPr bwMode="auto">
          <a:xfrm>
            <a:off x="2117725" y="1582738"/>
            <a:ext cx="9144000" cy="0"/>
          </a:xfrm>
          <a:prstGeom prst="rect">
            <a:avLst/>
          </a:prstGeom>
          <a:noFill/>
          <a:ln w="9525">
            <a:noFill/>
            <a:miter lim="800000"/>
            <a:headEnd/>
            <a:tailEnd/>
          </a:ln>
        </p:spPr>
        <p:txBody>
          <a:bodyPr>
            <a:spAutoFit/>
          </a:bodyPr>
          <a:lstStyle/>
          <a:p>
            <a:endParaRPr lang="en-IN"/>
          </a:p>
        </p:txBody>
      </p:sp>
      <p:pic>
        <p:nvPicPr>
          <p:cNvPr id="23556" name="Picture 4" descr="ApoA1 ©University of Illinois at Urbana-Champaign, Theoretical Biophysics Group">
            <a:hlinkClick r:id="rId2"/>
          </p:cNvPr>
          <p:cNvPicPr>
            <a:picLocks noChangeAspect="1" noChangeArrowheads="1"/>
          </p:cNvPicPr>
          <p:nvPr/>
        </p:nvPicPr>
        <p:blipFill>
          <a:blip r:embed="rId3"/>
          <a:srcRect/>
          <a:stretch>
            <a:fillRect/>
          </a:stretch>
        </p:blipFill>
        <p:spPr bwMode="auto">
          <a:xfrm>
            <a:off x="604762" y="1885013"/>
            <a:ext cx="3605570" cy="2839387"/>
          </a:xfrm>
          <a:prstGeom prst="rect">
            <a:avLst/>
          </a:prstGeom>
          <a:noFill/>
          <a:ln w="9525">
            <a:noFill/>
            <a:miter lim="800000"/>
            <a:headEnd/>
            <a:tailEnd/>
          </a:ln>
        </p:spPr>
      </p:pic>
      <p:sp>
        <p:nvSpPr>
          <p:cNvPr id="23557" name="Rectangle 5"/>
          <p:cNvSpPr>
            <a:spLocks noChangeArrowheads="1"/>
          </p:cNvSpPr>
          <p:nvPr/>
        </p:nvSpPr>
        <p:spPr bwMode="auto">
          <a:xfrm>
            <a:off x="3032125" y="2011363"/>
            <a:ext cx="9144000" cy="0"/>
          </a:xfrm>
          <a:prstGeom prst="rect">
            <a:avLst/>
          </a:prstGeom>
          <a:noFill/>
          <a:ln w="9525">
            <a:noFill/>
            <a:miter lim="800000"/>
            <a:headEnd/>
            <a:tailEnd/>
          </a:ln>
        </p:spPr>
        <p:txBody>
          <a:bodyPr>
            <a:spAutoFit/>
          </a:bodyPr>
          <a:lstStyle/>
          <a:p>
            <a:endParaRPr lang="en-IN"/>
          </a:p>
        </p:txBody>
      </p:sp>
      <p:sp>
        <p:nvSpPr>
          <p:cNvPr id="23558" name="Text Box 7"/>
          <p:cNvSpPr txBox="1">
            <a:spLocks noChangeArrowheads="1"/>
          </p:cNvSpPr>
          <p:nvPr/>
        </p:nvSpPr>
        <p:spPr bwMode="auto">
          <a:xfrm>
            <a:off x="5638800" y="1676400"/>
            <a:ext cx="2971800" cy="822325"/>
          </a:xfrm>
          <a:prstGeom prst="rect">
            <a:avLst/>
          </a:prstGeom>
          <a:noFill/>
          <a:ln w="9525">
            <a:noFill/>
            <a:miter lim="800000"/>
            <a:headEnd/>
            <a:tailEnd/>
          </a:ln>
        </p:spPr>
        <p:txBody>
          <a:bodyPr>
            <a:spAutoFit/>
          </a:bodyPr>
          <a:lstStyle/>
          <a:p>
            <a:pPr eaLnBrk="1" hangingPunct="1">
              <a:spcBef>
                <a:spcPct val="50000"/>
              </a:spcBef>
            </a:pPr>
            <a:r>
              <a:rPr lang="en-GB" sz="2400">
                <a:solidFill>
                  <a:srgbClr val="FFFFFF"/>
                </a:solidFill>
                <a:latin typeface="Times New Roman" pitchFamily="18" charset="0"/>
              </a:rPr>
              <a:t>To view below and above our visual range</a:t>
            </a:r>
          </a:p>
        </p:txBody>
      </p:sp>
      <p:sp>
        <p:nvSpPr>
          <p:cNvPr id="7" name="Rectangle 3">
            <a:extLst>
              <a:ext uri="{FF2B5EF4-FFF2-40B4-BE49-F238E27FC236}">
                <a16:creationId xmlns:a16="http://schemas.microsoft.com/office/drawing/2014/main" id="{20A7A0C0-BB8E-3641-B656-9F86C8623C14}"/>
              </a:ext>
            </a:extLst>
          </p:cNvPr>
          <p:cNvSpPr txBox="1">
            <a:spLocks noChangeArrowheads="1"/>
          </p:cNvSpPr>
          <p:nvPr/>
        </p:nvSpPr>
        <p:spPr>
          <a:xfrm>
            <a:off x="4343401" y="1371602"/>
            <a:ext cx="4343400" cy="4343390"/>
          </a:xfrm>
          <a:prstGeom prst="rect">
            <a:avLst/>
          </a:prstGeom>
        </p:spPr>
        <p:txBody>
          <a:bodyPr>
            <a:normAutofit fontScale="77500" lnSpcReduction="20000"/>
          </a:bodyPr>
          <a:lst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dirty="0"/>
              <a:t>Business Visualization is used in connection with data sets related to commerce, industry and other non-scientific areas</a:t>
            </a:r>
          </a:p>
          <a:p>
            <a:pPr eaLnBrk="1" hangingPunct="1">
              <a:lnSpc>
                <a:spcPct val="90000"/>
              </a:lnSpc>
            </a:pPr>
            <a:r>
              <a:rPr lang="en-US" dirty="0"/>
              <a:t>Techniques used- color coding, contour plots, graphs, charts, surface renderings &amp; visualizations of volume interiors.</a:t>
            </a:r>
          </a:p>
          <a:p>
            <a:pPr eaLnBrk="1" hangingPunct="1">
              <a:lnSpc>
                <a:spcPct val="90000"/>
              </a:lnSpc>
            </a:pPr>
            <a:r>
              <a:rPr lang="en-US" dirty="0"/>
              <a:t>Image processing techniques are combined with computer graphics to produce many of the data visualizations</a:t>
            </a:r>
          </a:p>
        </p:txBody>
      </p:sp>
      <p:sp>
        <p:nvSpPr>
          <p:cNvPr id="4" name="Slide Number Placeholder 3">
            <a:extLst>
              <a:ext uri="{FF2B5EF4-FFF2-40B4-BE49-F238E27FC236}">
                <a16:creationId xmlns:a16="http://schemas.microsoft.com/office/drawing/2014/main" id="{94FCDD28-87C8-884B-0BCA-0ACBF2EB3511}"/>
              </a:ext>
            </a:extLst>
          </p:cNvPr>
          <p:cNvSpPr>
            <a:spLocks noGrp="1"/>
          </p:cNvSpPr>
          <p:nvPr>
            <p:ph type="sldNum" sz="quarter" idx="11"/>
          </p:nvPr>
        </p:nvSpPr>
        <p:spPr/>
        <p:txBody>
          <a:bodyPr/>
          <a:lstStyle/>
          <a:p>
            <a:pPr>
              <a:defRPr/>
            </a:pPr>
            <a:fld id="{4B14F2B7-FAD1-41E0-A53D-9335E91DF87E}"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066800"/>
            <a:ext cx="8229600" cy="1371600"/>
          </a:xfrm>
        </p:spPr>
        <p:txBody>
          <a:bodyPr/>
          <a:lstStyle/>
          <a:p>
            <a:pPr eaLnBrk="1" hangingPunct="1"/>
            <a:r>
              <a:rPr lang="en-US" dirty="0"/>
              <a:t>Content</a:t>
            </a:r>
          </a:p>
        </p:txBody>
      </p:sp>
      <p:sp>
        <p:nvSpPr>
          <p:cNvPr id="4099" name="Text Box 3"/>
          <p:cNvSpPr txBox="1">
            <a:spLocks noChangeArrowheads="1"/>
          </p:cNvSpPr>
          <p:nvPr/>
        </p:nvSpPr>
        <p:spPr bwMode="auto">
          <a:xfrm>
            <a:off x="914400" y="2667000"/>
            <a:ext cx="7315200" cy="1569660"/>
          </a:xfrm>
          <a:prstGeom prst="rect">
            <a:avLst/>
          </a:prstGeom>
          <a:noFill/>
          <a:ln w="12700">
            <a:noFill/>
            <a:miter lim="800000"/>
            <a:headEnd type="none" w="sm" len="sm"/>
            <a:tailEnd type="none" w="sm" len="sm"/>
          </a:ln>
        </p:spPr>
        <p:txBody>
          <a:bodyPr>
            <a:spAutoFit/>
          </a:bodyPr>
          <a:lstStyle/>
          <a:p>
            <a:pPr>
              <a:spcBef>
                <a:spcPct val="50000"/>
              </a:spcBef>
              <a:buFontTx/>
              <a:buChar char="•"/>
            </a:pPr>
            <a:r>
              <a:rPr lang="en-US" dirty="0">
                <a:latin typeface="Times New Roman" pitchFamily="18" charset="0"/>
              </a:rPr>
              <a:t>What is Computer Graphics?</a:t>
            </a:r>
          </a:p>
          <a:p>
            <a:pPr>
              <a:spcBef>
                <a:spcPct val="50000"/>
              </a:spcBef>
              <a:buFontTx/>
              <a:buChar char="•"/>
            </a:pPr>
            <a:r>
              <a:rPr lang="en-US" dirty="0">
                <a:latin typeface="Times New Roman" pitchFamily="18" charset="0"/>
              </a:rPr>
              <a:t>Applications</a:t>
            </a:r>
          </a:p>
          <a:p>
            <a:pPr>
              <a:spcBef>
                <a:spcPct val="50000"/>
              </a:spcBef>
              <a:buFontTx/>
              <a:buChar char="•"/>
            </a:pPr>
            <a:r>
              <a:rPr lang="en-US" dirty="0">
                <a:latin typeface="Times New Roman" pitchFamily="18" charset="0"/>
              </a:rPr>
              <a:t>Graphics packages</a:t>
            </a:r>
          </a:p>
        </p:txBody>
      </p:sp>
      <p:sp>
        <p:nvSpPr>
          <p:cNvPr id="4" name="Slide Number Placeholder 3">
            <a:extLst>
              <a:ext uri="{FF2B5EF4-FFF2-40B4-BE49-F238E27FC236}">
                <a16:creationId xmlns:a16="http://schemas.microsoft.com/office/drawing/2014/main" id="{132E5498-3835-ED7B-2211-E120C9A87F8D}"/>
              </a:ext>
            </a:extLst>
          </p:cNvPr>
          <p:cNvSpPr>
            <a:spLocks noGrp="1"/>
          </p:cNvSpPr>
          <p:nvPr>
            <p:ph type="sldNum" sz="quarter" idx="11"/>
          </p:nvPr>
        </p:nvSpPr>
        <p:spPr/>
        <p:txBody>
          <a:bodyPr/>
          <a:lstStyle/>
          <a:p>
            <a:pPr>
              <a:defRPr/>
            </a:pPr>
            <a:fld id="{4B14F2B7-FAD1-41E0-A53D-9335E91DF87E}"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a:xfrm>
            <a:off x="304800" y="228600"/>
            <a:ext cx="8229600" cy="1371600"/>
          </a:xfrm>
          <a:noFill/>
        </p:spPr>
        <p:txBody>
          <a:bodyPr/>
          <a:lstStyle/>
          <a:p>
            <a:pPr eaLnBrk="1" hangingPunct="1"/>
            <a:r>
              <a:rPr lang="en-US"/>
              <a:t>7. Image Processing</a:t>
            </a:r>
          </a:p>
        </p:txBody>
      </p:sp>
      <p:sp>
        <p:nvSpPr>
          <p:cNvPr id="25602" name="Rectangle 3"/>
          <p:cNvSpPr>
            <a:spLocks noGrp="1" noChangeArrowheads="1"/>
          </p:cNvSpPr>
          <p:nvPr>
            <p:ph idx="1"/>
          </p:nvPr>
        </p:nvSpPr>
        <p:spPr>
          <a:xfrm>
            <a:off x="457200" y="1447800"/>
            <a:ext cx="8229600" cy="4953000"/>
          </a:xfrm>
        </p:spPr>
        <p:txBody>
          <a:bodyPr/>
          <a:lstStyle/>
          <a:p>
            <a:pPr eaLnBrk="1" hangingPunct="1">
              <a:lnSpc>
                <a:spcPct val="80000"/>
              </a:lnSpc>
            </a:pPr>
            <a:r>
              <a:rPr lang="en-US" sz="2800"/>
              <a:t>CG- Computer is used to create a picture</a:t>
            </a:r>
          </a:p>
          <a:p>
            <a:pPr eaLnBrk="1" hangingPunct="1">
              <a:lnSpc>
                <a:spcPct val="80000"/>
              </a:lnSpc>
            </a:pPr>
            <a:r>
              <a:rPr lang="en-US" sz="2800"/>
              <a:t>Image Processing – applies techniques to modify or interpret existing pictures such as photographs and TV scans</a:t>
            </a:r>
          </a:p>
          <a:p>
            <a:pPr eaLnBrk="1" hangingPunct="1">
              <a:lnSpc>
                <a:spcPct val="80000"/>
              </a:lnSpc>
            </a:pPr>
            <a:r>
              <a:rPr lang="en-US" sz="2800"/>
              <a:t>Medical applications</a:t>
            </a:r>
          </a:p>
          <a:p>
            <a:pPr lvl="1" eaLnBrk="1" hangingPunct="1">
              <a:lnSpc>
                <a:spcPct val="80000"/>
              </a:lnSpc>
            </a:pPr>
            <a:r>
              <a:rPr lang="en-US" sz="2400"/>
              <a:t>Picture enhancements</a:t>
            </a:r>
          </a:p>
          <a:p>
            <a:pPr lvl="1" eaLnBrk="1" hangingPunct="1">
              <a:lnSpc>
                <a:spcPct val="80000"/>
              </a:lnSpc>
            </a:pPr>
            <a:r>
              <a:rPr lang="en-US" sz="2400"/>
              <a:t>Tomography</a:t>
            </a:r>
          </a:p>
          <a:p>
            <a:pPr lvl="1" eaLnBrk="1" hangingPunct="1">
              <a:lnSpc>
                <a:spcPct val="80000"/>
              </a:lnSpc>
            </a:pPr>
            <a:r>
              <a:rPr lang="en-US" sz="2400"/>
              <a:t>Simulations of operations</a:t>
            </a:r>
          </a:p>
          <a:p>
            <a:pPr lvl="1" eaLnBrk="1" hangingPunct="1">
              <a:lnSpc>
                <a:spcPct val="80000"/>
              </a:lnSpc>
            </a:pPr>
            <a:r>
              <a:rPr lang="en-US" sz="2400"/>
              <a:t>Ultrasonics &amp; nuclear medicine scanners</a:t>
            </a:r>
          </a:p>
          <a:p>
            <a:pPr eaLnBrk="1" hangingPunct="1">
              <a:lnSpc>
                <a:spcPct val="80000"/>
              </a:lnSpc>
            </a:pPr>
            <a:r>
              <a:rPr lang="en-US" sz="2800"/>
              <a:t>2 applications of image processing</a:t>
            </a:r>
          </a:p>
          <a:p>
            <a:pPr lvl="1" eaLnBrk="1" hangingPunct="1">
              <a:lnSpc>
                <a:spcPct val="80000"/>
              </a:lnSpc>
            </a:pPr>
            <a:r>
              <a:rPr lang="en-US" sz="2400"/>
              <a:t>Improving picture quality</a:t>
            </a:r>
          </a:p>
          <a:p>
            <a:pPr lvl="1" eaLnBrk="1" hangingPunct="1">
              <a:lnSpc>
                <a:spcPct val="80000"/>
              </a:lnSpc>
            </a:pPr>
            <a:r>
              <a:rPr lang="en-US" sz="2400"/>
              <a:t>Machine perception of visual information         (Robotics)</a:t>
            </a:r>
          </a:p>
          <a:p>
            <a:pPr lvl="1" eaLnBrk="1" hangingPunct="1">
              <a:lnSpc>
                <a:spcPct val="80000"/>
              </a:lnSpc>
              <a:buFont typeface="Wingdings" pitchFamily="2" charset="2"/>
              <a:buNone/>
            </a:pPr>
            <a:endParaRPr lang="en-US" sz="2400"/>
          </a:p>
        </p:txBody>
      </p:sp>
      <p:sp>
        <p:nvSpPr>
          <p:cNvPr id="2" name="Slide Number Placeholder 3">
            <a:extLst>
              <a:ext uri="{FF2B5EF4-FFF2-40B4-BE49-F238E27FC236}">
                <a16:creationId xmlns:a16="http://schemas.microsoft.com/office/drawing/2014/main" id="{8C00C7AF-3CBA-1BBA-D4B5-27B1F707FE23}"/>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latin typeface="Times New Roman" panose="02020603050405020304" pitchFamily="18" charset="0"/>
                <a:cs typeface="Times New Roman" panose="02020603050405020304" pitchFamily="18" charset="0"/>
              </a:rPr>
              <a:pPr algn="r">
                <a:defRPr/>
              </a:pPr>
              <a:t>20</a:t>
            </a:fld>
            <a:endParaRPr 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457200" y="838200"/>
            <a:ext cx="8229600" cy="5257800"/>
          </a:xfrm>
        </p:spPr>
        <p:txBody>
          <a:bodyPr/>
          <a:lstStyle/>
          <a:p>
            <a:pPr eaLnBrk="1" hangingPunct="1">
              <a:lnSpc>
                <a:spcPct val="90000"/>
              </a:lnSpc>
            </a:pPr>
            <a:r>
              <a:rPr lang="en-US" sz="2800"/>
              <a:t>To apply image processing methods</a:t>
            </a:r>
          </a:p>
          <a:p>
            <a:pPr lvl="1" eaLnBrk="1" hangingPunct="1">
              <a:lnSpc>
                <a:spcPct val="90000"/>
              </a:lnSpc>
            </a:pPr>
            <a:r>
              <a:rPr lang="en-US" sz="2400"/>
              <a:t>Digitize a photograph (or picture) into an image file</a:t>
            </a:r>
          </a:p>
          <a:p>
            <a:pPr lvl="1" eaLnBrk="1" hangingPunct="1">
              <a:lnSpc>
                <a:spcPct val="90000"/>
              </a:lnSpc>
            </a:pPr>
            <a:r>
              <a:rPr lang="en-US" sz="2400"/>
              <a:t>Apply digital methods to rearrange picture parts to </a:t>
            </a:r>
          </a:p>
          <a:p>
            <a:pPr lvl="2" eaLnBrk="1" hangingPunct="1">
              <a:lnSpc>
                <a:spcPct val="90000"/>
              </a:lnSpc>
            </a:pPr>
            <a:r>
              <a:rPr lang="en-US" sz="2000"/>
              <a:t>enhance color separations</a:t>
            </a:r>
          </a:p>
          <a:p>
            <a:pPr lvl="2" eaLnBrk="1" hangingPunct="1">
              <a:lnSpc>
                <a:spcPct val="90000"/>
              </a:lnSpc>
            </a:pPr>
            <a:r>
              <a:rPr lang="en-US" sz="2000"/>
              <a:t>Improve quality of shading</a:t>
            </a:r>
          </a:p>
          <a:p>
            <a:pPr lvl="1" eaLnBrk="1" hangingPunct="1">
              <a:lnSpc>
                <a:spcPct val="90000"/>
              </a:lnSpc>
            </a:pPr>
            <a:r>
              <a:rPr lang="en-US" sz="2400"/>
              <a:t>Tomography – technique of X-ray photography that allows cross-sectional views of physiological systems to be displayed</a:t>
            </a:r>
          </a:p>
          <a:p>
            <a:pPr lvl="1" eaLnBrk="1" hangingPunct="1">
              <a:lnSpc>
                <a:spcPct val="90000"/>
              </a:lnSpc>
            </a:pPr>
            <a:r>
              <a:rPr lang="en-US" sz="2400"/>
              <a:t>Computed X-ray tomography (CT) and position emission tomography ( PET) use projection methods to reconstruct cross sections from digital data</a:t>
            </a:r>
          </a:p>
          <a:p>
            <a:pPr lvl="1" eaLnBrk="1" hangingPunct="1">
              <a:lnSpc>
                <a:spcPct val="90000"/>
              </a:lnSpc>
            </a:pPr>
            <a:r>
              <a:rPr lang="en-US" sz="2400"/>
              <a:t>Computer-Aided Surgery is a medical application technique to model and study physical functions to design artificial limbs and to plan &amp; practice surgery</a:t>
            </a:r>
          </a:p>
          <a:p>
            <a:pPr lvl="1" eaLnBrk="1" hangingPunct="1">
              <a:lnSpc>
                <a:spcPct val="90000"/>
              </a:lnSpc>
            </a:pPr>
            <a:endParaRPr lang="en-US" sz="2400"/>
          </a:p>
          <a:p>
            <a:pPr lvl="2" eaLnBrk="1" hangingPunct="1">
              <a:lnSpc>
                <a:spcPct val="90000"/>
              </a:lnSpc>
            </a:pPr>
            <a:endParaRPr lang="en-US" sz="2000"/>
          </a:p>
          <a:p>
            <a:pPr lvl="2" eaLnBrk="1" hangingPunct="1">
              <a:lnSpc>
                <a:spcPct val="90000"/>
              </a:lnSpc>
              <a:buFont typeface="Wingdings" pitchFamily="2" charset="2"/>
              <a:buNone/>
            </a:pPr>
            <a:endParaRPr lang="en-US" sz="2000"/>
          </a:p>
        </p:txBody>
      </p:sp>
      <p:sp>
        <p:nvSpPr>
          <p:cNvPr id="2" name="Slide Number Placeholder 3">
            <a:extLst>
              <a:ext uri="{FF2B5EF4-FFF2-40B4-BE49-F238E27FC236}">
                <a16:creationId xmlns:a16="http://schemas.microsoft.com/office/drawing/2014/main" id="{C740FF0A-5AE5-005C-DB74-F04CF56BB8EB}"/>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latin typeface="Times New Roman" panose="02020603050405020304" pitchFamily="18" charset="0"/>
                <a:cs typeface="Times New Roman" panose="02020603050405020304" pitchFamily="18" charset="0"/>
              </a:rPr>
              <a:pPr algn="r">
                <a:defRPr/>
              </a:pPr>
              <a:t>21</a:t>
            </a:fld>
            <a:endParaRPr 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9" descr="3D-Medical-Imaging"/>
          <p:cNvPicPr>
            <a:picLocks noGrp="1" noChangeAspect="1" noChangeArrowheads="1"/>
          </p:cNvPicPr>
          <p:nvPr>
            <p:ph/>
          </p:nvPr>
        </p:nvPicPr>
        <p:blipFill>
          <a:blip r:embed="rId2"/>
          <a:srcRect/>
          <a:stretch>
            <a:fillRect/>
          </a:stretch>
        </p:blipFill>
        <p:spPr>
          <a:xfrm>
            <a:off x="966650" y="838200"/>
            <a:ext cx="6958150" cy="5181600"/>
          </a:xfrm>
          <a:noFill/>
        </p:spPr>
      </p:pic>
      <p:sp>
        <p:nvSpPr>
          <p:cNvPr id="4" name="Slide Number Placeholder 3">
            <a:extLst>
              <a:ext uri="{FF2B5EF4-FFF2-40B4-BE49-F238E27FC236}">
                <a16:creationId xmlns:a16="http://schemas.microsoft.com/office/drawing/2014/main" id="{B172B9B0-BC67-3058-4C98-25C2A09F55AE}"/>
              </a:ext>
            </a:extLst>
          </p:cNvPr>
          <p:cNvSpPr>
            <a:spLocks noGrp="1"/>
          </p:cNvSpPr>
          <p:nvPr>
            <p:ph type="sldNum" sz="quarter" idx="11"/>
          </p:nvPr>
        </p:nvSpPr>
        <p:spPr/>
        <p:txBody>
          <a:bodyPr/>
          <a:lstStyle/>
          <a:p>
            <a:pPr>
              <a:defRPr/>
            </a:pPr>
            <a:fld id="{FCA7FDE4-F7C2-4AE7-81A6-9BCAD5733FA1}"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t>8.Graphical User Interfaces</a:t>
            </a:r>
            <a:endParaRPr lang="en-US"/>
          </a:p>
        </p:txBody>
      </p:sp>
      <p:sp>
        <p:nvSpPr>
          <p:cNvPr id="28675" name="Rectangle 3"/>
          <p:cNvSpPr>
            <a:spLocks noGrp="1" noChangeArrowheads="1"/>
          </p:cNvSpPr>
          <p:nvPr>
            <p:ph idx="1"/>
          </p:nvPr>
        </p:nvSpPr>
        <p:spPr/>
        <p:txBody>
          <a:bodyPr/>
          <a:lstStyle/>
          <a:p>
            <a:pPr eaLnBrk="1" hangingPunct="1">
              <a:lnSpc>
                <a:spcPct val="90000"/>
              </a:lnSpc>
            </a:pPr>
            <a:r>
              <a:rPr lang="en-US" sz="2400"/>
              <a:t>Major component – Window manager (multiple-window areas)</a:t>
            </a:r>
          </a:p>
          <a:p>
            <a:pPr eaLnBrk="1" hangingPunct="1">
              <a:lnSpc>
                <a:spcPct val="90000"/>
              </a:lnSpc>
            </a:pPr>
            <a:r>
              <a:rPr lang="en-US" sz="2400"/>
              <a:t>To make a particular window active, click in that window (using an interactive pointing device)</a:t>
            </a:r>
          </a:p>
          <a:p>
            <a:pPr eaLnBrk="1" hangingPunct="1">
              <a:lnSpc>
                <a:spcPct val="90000"/>
              </a:lnSpc>
            </a:pPr>
            <a:r>
              <a:rPr lang="en-US" sz="2400"/>
              <a:t>Interfaces display – menus &amp; icons </a:t>
            </a:r>
          </a:p>
          <a:p>
            <a:pPr eaLnBrk="1" hangingPunct="1">
              <a:lnSpc>
                <a:spcPct val="90000"/>
              </a:lnSpc>
            </a:pPr>
            <a:r>
              <a:rPr lang="en-US" sz="2400"/>
              <a:t>Icons – graphical symbol designed to look like the processing option it represents</a:t>
            </a:r>
          </a:p>
          <a:p>
            <a:pPr eaLnBrk="1" hangingPunct="1">
              <a:lnSpc>
                <a:spcPct val="90000"/>
              </a:lnSpc>
            </a:pPr>
            <a:r>
              <a:rPr lang="en-US" sz="2400"/>
              <a:t>Advantages of icons – less screen space, easily understood</a:t>
            </a:r>
          </a:p>
          <a:p>
            <a:pPr eaLnBrk="1" hangingPunct="1">
              <a:lnSpc>
                <a:spcPct val="90000"/>
              </a:lnSpc>
            </a:pPr>
            <a:r>
              <a:rPr lang="en-US" sz="2400"/>
              <a:t>Menus contain lists of textual descriptions &amp; icons</a:t>
            </a:r>
          </a:p>
        </p:txBody>
      </p:sp>
      <p:sp>
        <p:nvSpPr>
          <p:cNvPr id="2" name="Slide Number Placeholder 3">
            <a:extLst>
              <a:ext uri="{FF2B5EF4-FFF2-40B4-BE49-F238E27FC236}">
                <a16:creationId xmlns:a16="http://schemas.microsoft.com/office/drawing/2014/main" id="{2B09763B-41AC-307F-17BE-D4D0BEE8FA27}"/>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23</a:t>
            </a:fld>
            <a:endParaRPr lang="en-US" sz="1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14_create_gui"/>
          <p:cNvPicPr>
            <a:picLocks noGrp="1" noChangeAspect="1" noChangeArrowheads="1"/>
          </p:cNvPicPr>
          <p:nvPr>
            <p:ph idx="1"/>
          </p:nvPr>
        </p:nvPicPr>
        <p:blipFill>
          <a:blip r:embed="rId2"/>
          <a:srcRect/>
          <a:stretch>
            <a:fillRect/>
          </a:stretch>
        </p:blipFill>
        <p:spPr>
          <a:xfrm>
            <a:off x="1066800" y="685800"/>
            <a:ext cx="6477000" cy="5562600"/>
          </a:xfrm>
          <a:noFill/>
        </p:spPr>
      </p:pic>
      <p:sp>
        <p:nvSpPr>
          <p:cNvPr id="2" name="Slide Number Placeholder 3">
            <a:extLst>
              <a:ext uri="{FF2B5EF4-FFF2-40B4-BE49-F238E27FC236}">
                <a16:creationId xmlns:a16="http://schemas.microsoft.com/office/drawing/2014/main" id="{C83BDD2C-7818-327D-F0C7-2E68C6EF4A07}"/>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24</a:t>
            </a:fld>
            <a:endParaRPr lang="en-US" sz="1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609600"/>
            <a:ext cx="8229600" cy="762000"/>
          </a:xfrm>
        </p:spPr>
        <p:txBody>
          <a:bodyPr/>
          <a:lstStyle/>
          <a:p>
            <a:pPr eaLnBrk="1" hangingPunct="1"/>
            <a:r>
              <a:rPr lang="en-US" sz="4000"/>
              <a:t>Graphics packages</a:t>
            </a:r>
            <a:br>
              <a:rPr lang="en-US" sz="4000"/>
            </a:br>
            <a:endParaRPr lang="en-US" sz="4000"/>
          </a:p>
        </p:txBody>
      </p:sp>
      <p:sp>
        <p:nvSpPr>
          <p:cNvPr id="30723" name="Rectangle 3"/>
          <p:cNvSpPr>
            <a:spLocks noGrp="1" noChangeArrowheads="1"/>
          </p:cNvSpPr>
          <p:nvPr>
            <p:ph idx="1"/>
          </p:nvPr>
        </p:nvSpPr>
        <p:spPr>
          <a:xfrm>
            <a:off x="457200" y="1143000"/>
            <a:ext cx="8458200" cy="5257800"/>
          </a:xfrm>
        </p:spPr>
        <p:txBody>
          <a:bodyPr/>
          <a:lstStyle/>
          <a:p>
            <a:pPr eaLnBrk="1" hangingPunct="1">
              <a:lnSpc>
                <a:spcPct val="90000"/>
              </a:lnSpc>
            </a:pPr>
            <a:r>
              <a:rPr lang="en-US" sz="2800"/>
              <a:t>A set of libraries that provide programmatically access to some kind of graphics 2D functions.</a:t>
            </a:r>
          </a:p>
          <a:p>
            <a:pPr eaLnBrk="1" hangingPunct="1">
              <a:lnSpc>
                <a:spcPct val="90000"/>
              </a:lnSpc>
            </a:pPr>
            <a:r>
              <a:rPr lang="en-US" sz="2800"/>
              <a:t>Types</a:t>
            </a:r>
          </a:p>
          <a:p>
            <a:pPr lvl="1" eaLnBrk="1" hangingPunct="1">
              <a:lnSpc>
                <a:spcPct val="90000"/>
              </a:lnSpc>
            </a:pPr>
            <a:r>
              <a:rPr lang="en-US" sz="2400"/>
              <a:t>GKS-Graphics Kernel System – first graphics package – accepted by ISO &amp; ANSI </a:t>
            </a:r>
          </a:p>
          <a:p>
            <a:pPr lvl="1" eaLnBrk="1" hangingPunct="1">
              <a:lnSpc>
                <a:spcPct val="90000"/>
              </a:lnSpc>
            </a:pPr>
            <a:r>
              <a:rPr lang="en-US" sz="2400"/>
              <a:t>PHIGS (Programmer’s Hierarchical Interactive Graphics Standard)-accepted by ISO &amp; ANSI</a:t>
            </a:r>
          </a:p>
          <a:p>
            <a:pPr lvl="1" eaLnBrk="1" hangingPunct="1">
              <a:lnSpc>
                <a:spcPct val="90000"/>
              </a:lnSpc>
            </a:pPr>
            <a:r>
              <a:rPr lang="en-US" sz="2400"/>
              <a:t>PHIGS + (Expanded package)</a:t>
            </a:r>
          </a:p>
          <a:p>
            <a:pPr lvl="1" eaLnBrk="1" hangingPunct="1">
              <a:lnSpc>
                <a:spcPct val="90000"/>
              </a:lnSpc>
            </a:pPr>
            <a:r>
              <a:rPr lang="en-US" sz="2400"/>
              <a:t>Silicon Graphics GL (Graphics Library)</a:t>
            </a:r>
          </a:p>
          <a:p>
            <a:pPr lvl="1" eaLnBrk="1" hangingPunct="1">
              <a:lnSpc>
                <a:spcPct val="90000"/>
              </a:lnSpc>
            </a:pPr>
            <a:r>
              <a:rPr lang="en-US" sz="2400"/>
              <a:t>Open GL</a:t>
            </a:r>
          </a:p>
          <a:p>
            <a:pPr lvl="1" eaLnBrk="1" hangingPunct="1">
              <a:lnSpc>
                <a:spcPct val="90000"/>
              </a:lnSpc>
            </a:pPr>
            <a:r>
              <a:rPr lang="en-US" sz="2400"/>
              <a:t>Pixar Render Man interface</a:t>
            </a:r>
          </a:p>
          <a:p>
            <a:pPr lvl="1" eaLnBrk="1" hangingPunct="1">
              <a:lnSpc>
                <a:spcPct val="90000"/>
              </a:lnSpc>
            </a:pPr>
            <a:r>
              <a:rPr lang="en-US" sz="2400"/>
              <a:t>Postscript interpreters</a:t>
            </a:r>
          </a:p>
          <a:p>
            <a:pPr lvl="1" eaLnBrk="1" hangingPunct="1">
              <a:lnSpc>
                <a:spcPct val="90000"/>
              </a:lnSpc>
            </a:pPr>
            <a:r>
              <a:rPr lang="en-US" sz="2400"/>
              <a:t>Painting, drawing, design packages</a:t>
            </a:r>
          </a:p>
        </p:txBody>
      </p:sp>
      <p:sp>
        <p:nvSpPr>
          <p:cNvPr id="2" name="Slide Number Placeholder 3">
            <a:extLst>
              <a:ext uri="{FF2B5EF4-FFF2-40B4-BE49-F238E27FC236}">
                <a16:creationId xmlns:a16="http://schemas.microsoft.com/office/drawing/2014/main" id="{5D6375D7-DE13-A4BB-BF03-E4C8107433DA}"/>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25</a:t>
            </a:fld>
            <a:endParaRPr lang="en-US" sz="1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671357" y="568621"/>
            <a:ext cx="7809930" cy="1145879"/>
          </a:xfrm>
          <a:ln/>
        </p:spPr>
        <p:txBody>
          <a:bodyPr/>
          <a:lstStyle/>
          <a:p>
            <a:pPr>
              <a:tabLst>
                <a:tab pos="0" algn="l"/>
                <a:tab pos="414772" algn="l"/>
                <a:tab pos="829544" algn="l"/>
                <a:tab pos="1244316" algn="l"/>
                <a:tab pos="1659087" algn="l"/>
                <a:tab pos="2073859" algn="l"/>
                <a:tab pos="2488631" algn="l"/>
                <a:tab pos="2903403" algn="l"/>
                <a:tab pos="3318175" algn="l"/>
                <a:tab pos="3732947" algn="l"/>
                <a:tab pos="4147718" algn="l"/>
                <a:tab pos="4562490" algn="l"/>
                <a:tab pos="4977262" algn="l"/>
                <a:tab pos="5392034" algn="l"/>
                <a:tab pos="5806806" algn="l"/>
                <a:tab pos="6221578" algn="l"/>
                <a:tab pos="6636349" algn="l"/>
                <a:tab pos="7051121" algn="l"/>
                <a:tab pos="7465893" algn="l"/>
                <a:tab pos="7880665" algn="l"/>
                <a:tab pos="8295437" algn="l"/>
              </a:tabLst>
            </a:pPr>
            <a:r>
              <a:rPr lang="en-GB" dirty="0"/>
              <a:t>What is Computer Graphics?</a:t>
            </a:r>
          </a:p>
        </p:txBody>
      </p:sp>
      <p:sp>
        <p:nvSpPr>
          <p:cNvPr id="10242" name="Rectangle 2"/>
          <p:cNvSpPr>
            <a:spLocks noGrp="1" noChangeArrowheads="1"/>
          </p:cNvSpPr>
          <p:nvPr>
            <p:ph idx="1"/>
          </p:nvPr>
        </p:nvSpPr>
        <p:spPr>
          <a:xfrm>
            <a:off x="671357" y="1905960"/>
            <a:ext cx="7809930" cy="4320080"/>
          </a:xfrm>
          <a:ln/>
        </p:spPr>
        <p:txBody>
          <a:bodyPr/>
          <a:lstStyle/>
          <a:p>
            <a:pPr>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dirty="0"/>
              <a:t>Look at 5 areas</a:t>
            </a:r>
          </a:p>
          <a:p>
            <a:pPr lvl="1">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dirty="0"/>
              <a:t>Hardware</a:t>
            </a:r>
          </a:p>
          <a:p>
            <a:pPr lvl="1">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dirty="0"/>
              <a:t>Rendering</a:t>
            </a:r>
          </a:p>
          <a:p>
            <a:pPr lvl="1">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dirty="0"/>
              <a:t>Interaction</a:t>
            </a:r>
          </a:p>
          <a:p>
            <a:pPr lvl="1">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dirty="0" err="1"/>
              <a:t>Modeling</a:t>
            </a:r>
            <a:endParaRPr lang="en-GB" dirty="0"/>
          </a:p>
          <a:p>
            <a:pPr lvl="1">
              <a:tabLst>
                <a:tab pos="411891" algn="l"/>
                <a:tab pos="826663" algn="l"/>
                <a:tab pos="1241435" algn="l"/>
                <a:tab pos="1656207" algn="l"/>
                <a:tab pos="2070979" algn="l"/>
                <a:tab pos="2485751" algn="l"/>
                <a:tab pos="2900523" algn="l"/>
                <a:tab pos="3315294" algn="l"/>
                <a:tab pos="3730066" algn="l"/>
                <a:tab pos="4144838" algn="l"/>
                <a:tab pos="4559610" algn="l"/>
                <a:tab pos="4974382" algn="l"/>
                <a:tab pos="5389154" algn="l"/>
                <a:tab pos="5803925" algn="l"/>
                <a:tab pos="6218697" algn="l"/>
                <a:tab pos="6633469" algn="l"/>
                <a:tab pos="7048241" algn="l"/>
                <a:tab pos="7463013" algn="l"/>
                <a:tab pos="7877785" algn="l"/>
                <a:tab pos="8292556" algn="l"/>
              </a:tabLst>
            </a:pPr>
            <a:r>
              <a:rPr lang="en-GB" dirty="0"/>
              <a:t>Scientific Visualization</a:t>
            </a:r>
          </a:p>
        </p:txBody>
      </p:sp>
      <p:sp>
        <p:nvSpPr>
          <p:cNvPr id="2" name="Slide Number Placeholder 3">
            <a:extLst>
              <a:ext uri="{FF2B5EF4-FFF2-40B4-BE49-F238E27FC236}">
                <a16:creationId xmlns:a16="http://schemas.microsoft.com/office/drawing/2014/main" id="{AF18BA8E-718F-7C5C-CA23-A13DAE6C1768}"/>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26</a:t>
            </a:fld>
            <a:endParaRPr lang="en-US" sz="120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ko-KR">
                <a:ea typeface="굴림" pitchFamily="50" charset="-127"/>
              </a:rPr>
              <a:t>What is Computer Graphics? (2/2)</a:t>
            </a:r>
          </a:p>
        </p:txBody>
      </p:sp>
      <p:sp>
        <p:nvSpPr>
          <p:cNvPr id="15364" name="Rectangle 3"/>
          <p:cNvSpPr>
            <a:spLocks noGrp="1" noChangeArrowheads="1"/>
          </p:cNvSpPr>
          <p:nvPr>
            <p:ph idx="1"/>
          </p:nvPr>
        </p:nvSpPr>
        <p:spPr/>
        <p:txBody>
          <a:bodyPr/>
          <a:lstStyle/>
          <a:p>
            <a:pPr eaLnBrk="1" hangingPunct="1"/>
            <a:r>
              <a:rPr lang="en-US" altLang="ko-KR" dirty="0">
                <a:ea typeface="굴림" pitchFamily="50" charset="-127"/>
              </a:rPr>
              <a:t>Imaging</a:t>
            </a:r>
          </a:p>
          <a:p>
            <a:pPr lvl="1" eaLnBrk="1" hangingPunct="1"/>
            <a:r>
              <a:rPr lang="en-US" altLang="ko-KR" dirty="0">
                <a:ea typeface="굴림" pitchFamily="50" charset="-127"/>
              </a:rPr>
              <a:t>Representing 2D images</a:t>
            </a:r>
          </a:p>
          <a:p>
            <a:pPr eaLnBrk="1" hangingPunct="1"/>
            <a:r>
              <a:rPr lang="en-US" altLang="ko-KR" dirty="0">
                <a:ea typeface="굴림" pitchFamily="50" charset="-127"/>
              </a:rPr>
              <a:t>Modeling</a:t>
            </a:r>
          </a:p>
          <a:p>
            <a:pPr lvl="1" eaLnBrk="1" hangingPunct="1"/>
            <a:r>
              <a:rPr lang="en-US" altLang="ko-KR" dirty="0">
                <a:ea typeface="굴림" pitchFamily="50" charset="-127"/>
              </a:rPr>
              <a:t>Representing 3D objects</a:t>
            </a:r>
          </a:p>
          <a:p>
            <a:pPr eaLnBrk="1" hangingPunct="1"/>
            <a:r>
              <a:rPr lang="en-US" altLang="ko-KR" dirty="0">
                <a:ea typeface="굴림" pitchFamily="50" charset="-127"/>
              </a:rPr>
              <a:t>Rendering</a:t>
            </a:r>
          </a:p>
          <a:p>
            <a:pPr lvl="1" eaLnBrk="1" hangingPunct="1"/>
            <a:r>
              <a:rPr lang="en-US" altLang="ko-KR" dirty="0">
                <a:ea typeface="굴림" pitchFamily="50" charset="-127"/>
              </a:rPr>
              <a:t>Constructing 2D images from 3D models</a:t>
            </a:r>
          </a:p>
          <a:p>
            <a:pPr eaLnBrk="1" hangingPunct="1"/>
            <a:r>
              <a:rPr lang="en-US" altLang="ko-KR" dirty="0">
                <a:ea typeface="굴림" pitchFamily="50" charset="-127"/>
              </a:rPr>
              <a:t>Animation</a:t>
            </a:r>
          </a:p>
          <a:p>
            <a:pPr lvl="1" eaLnBrk="1" hangingPunct="1"/>
            <a:r>
              <a:rPr lang="en-US" altLang="ko-KR" dirty="0">
                <a:ea typeface="굴림" pitchFamily="50" charset="-127"/>
              </a:rPr>
              <a:t>Simulating changes over time</a:t>
            </a:r>
          </a:p>
        </p:txBody>
      </p:sp>
      <p:sp>
        <p:nvSpPr>
          <p:cNvPr id="2" name="Slide Number Placeholder 3">
            <a:extLst>
              <a:ext uri="{FF2B5EF4-FFF2-40B4-BE49-F238E27FC236}">
                <a16:creationId xmlns:a16="http://schemas.microsoft.com/office/drawing/2014/main" id="{3A2E8A03-CC4D-D41B-5EFF-CAECD285A6E3}"/>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27</a:t>
            </a:fld>
            <a:endParaRPr lang="en-US" sz="1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ko-KR">
                <a:ea typeface="굴림" pitchFamily="50" charset="-127"/>
              </a:rPr>
              <a:t>Imaging</a:t>
            </a:r>
          </a:p>
        </p:txBody>
      </p:sp>
      <p:sp>
        <p:nvSpPr>
          <p:cNvPr id="23556" name="Rectangle 3"/>
          <p:cNvSpPr>
            <a:spLocks noGrp="1" noChangeArrowheads="1"/>
          </p:cNvSpPr>
          <p:nvPr>
            <p:ph idx="1"/>
          </p:nvPr>
        </p:nvSpPr>
        <p:spPr/>
        <p:txBody>
          <a:bodyPr/>
          <a:lstStyle/>
          <a:p>
            <a:pPr eaLnBrk="1" hangingPunct="1"/>
            <a:r>
              <a:rPr lang="en-US" altLang="ko-KR" dirty="0">
                <a:ea typeface="굴림" pitchFamily="50" charset="-127"/>
              </a:rPr>
              <a:t>Warping</a:t>
            </a:r>
          </a:p>
          <a:p>
            <a:pPr eaLnBrk="1" hangingPunct="1"/>
            <a:endParaRPr lang="en-US" altLang="ko-KR" dirty="0">
              <a:ea typeface="굴림" pitchFamily="50" charset="-127"/>
            </a:endParaRPr>
          </a:p>
          <a:p>
            <a:pPr eaLnBrk="1" hangingPunct="1"/>
            <a:r>
              <a:rPr lang="en-US" altLang="ko-KR" dirty="0">
                <a:ea typeface="굴림" pitchFamily="50" charset="-127"/>
              </a:rPr>
              <a:t>Metamorphosis</a:t>
            </a:r>
          </a:p>
          <a:p>
            <a:pPr eaLnBrk="1" hangingPunct="1"/>
            <a:endParaRPr lang="en-US" altLang="ko-KR" dirty="0">
              <a:ea typeface="굴림" pitchFamily="50" charset="-127"/>
            </a:endParaRPr>
          </a:p>
          <a:p>
            <a:pPr eaLnBrk="1" hangingPunct="1"/>
            <a:r>
              <a:rPr lang="en-US" altLang="ko-KR" dirty="0">
                <a:ea typeface="굴림" pitchFamily="50" charset="-127"/>
              </a:rPr>
              <a:t>Non-Photorealistic Rendering</a:t>
            </a:r>
          </a:p>
        </p:txBody>
      </p:sp>
      <p:sp>
        <p:nvSpPr>
          <p:cNvPr id="2" name="Slide Number Placeholder 3">
            <a:extLst>
              <a:ext uri="{FF2B5EF4-FFF2-40B4-BE49-F238E27FC236}">
                <a16:creationId xmlns:a16="http://schemas.microsoft.com/office/drawing/2014/main" id="{9202CC5C-3D12-0FA9-C0A3-51E635E71820}"/>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28</a:t>
            </a:fld>
            <a:endParaRPr 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ko-KR">
                <a:ea typeface="굴림" pitchFamily="50" charset="-127"/>
              </a:rPr>
              <a:t>Modeling</a:t>
            </a:r>
          </a:p>
        </p:txBody>
      </p:sp>
      <p:sp>
        <p:nvSpPr>
          <p:cNvPr id="24580" name="Rectangle 3"/>
          <p:cNvSpPr>
            <a:spLocks noGrp="1" noChangeArrowheads="1"/>
          </p:cNvSpPr>
          <p:nvPr>
            <p:ph idx="1"/>
          </p:nvPr>
        </p:nvSpPr>
        <p:spPr/>
        <p:txBody>
          <a:bodyPr/>
          <a:lstStyle/>
          <a:p>
            <a:pPr eaLnBrk="1" hangingPunct="1"/>
            <a:r>
              <a:rPr lang="en-US" altLang="ko-KR" dirty="0">
                <a:ea typeface="굴림" pitchFamily="50" charset="-127"/>
              </a:rPr>
              <a:t>Surface Modeling</a:t>
            </a:r>
          </a:p>
          <a:p>
            <a:pPr eaLnBrk="1" hangingPunct="1"/>
            <a:endParaRPr lang="en-US" altLang="ko-KR" dirty="0">
              <a:ea typeface="굴림" pitchFamily="50" charset="-127"/>
            </a:endParaRPr>
          </a:p>
          <a:p>
            <a:pPr eaLnBrk="1" hangingPunct="1"/>
            <a:r>
              <a:rPr lang="en-US" altLang="ko-KR" dirty="0">
                <a:ea typeface="굴림" pitchFamily="50" charset="-127"/>
              </a:rPr>
              <a:t>Solid Modeling</a:t>
            </a:r>
          </a:p>
          <a:p>
            <a:pPr eaLnBrk="1" hangingPunct="1"/>
            <a:endParaRPr lang="en-US" altLang="ko-KR" dirty="0">
              <a:ea typeface="굴림" pitchFamily="50" charset="-127"/>
            </a:endParaRPr>
          </a:p>
          <a:p>
            <a:pPr eaLnBrk="1" hangingPunct="1"/>
            <a:r>
              <a:rPr lang="en-US" altLang="ko-KR" dirty="0">
                <a:ea typeface="굴림" pitchFamily="50" charset="-127"/>
              </a:rPr>
              <a:t>Procedure Modeling</a:t>
            </a:r>
          </a:p>
          <a:p>
            <a:pPr eaLnBrk="1" hangingPunct="1"/>
            <a:endParaRPr lang="en-US" altLang="ko-KR" dirty="0">
              <a:ea typeface="굴림" pitchFamily="50" charset="-127"/>
            </a:endParaRPr>
          </a:p>
          <a:p>
            <a:pPr eaLnBrk="1" hangingPunct="1"/>
            <a:r>
              <a:rPr lang="en-US" altLang="ko-KR" dirty="0">
                <a:ea typeface="굴림" pitchFamily="50" charset="-127"/>
              </a:rPr>
              <a:t>Simplification</a:t>
            </a:r>
          </a:p>
          <a:p>
            <a:pPr eaLnBrk="1" hangingPunct="1"/>
            <a:endParaRPr lang="en-US" altLang="ko-KR" dirty="0">
              <a:ea typeface="굴림" pitchFamily="50" charset="-127"/>
            </a:endParaRPr>
          </a:p>
          <a:p>
            <a:pPr eaLnBrk="1" hangingPunct="1"/>
            <a:endParaRPr lang="en-US" altLang="ko-KR" dirty="0">
              <a:ea typeface="굴림" pitchFamily="50" charset="-127"/>
            </a:endParaRPr>
          </a:p>
        </p:txBody>
      </p:sp>
      <p:sp>
        <p:nvSpPr>
          <p:cNvPr id="2" name="Slide Number Placeholder 3">
            <a:extLst>
              <a:ext uri="{FF2B5EF4-FFF2-40B4-BE49-F238E27FC236}">
                <a16:creationId xmlns:a16="http://schemas.microsoft.com/office/drawing/2014/main" id="{6454773D-059E-93FC-68E8-C8804C154BBE}"/>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29</a:t>
            </a:fld>
            <a:endParaRPr lang="en-US" sz="1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685800"/>
            <a:ext cx="8235950" cy="1143000"/>
          </a:xfrm>
        </p:spPr>
        <p:txBody>
          <a:bodyPr lIns="0" tIns="0" rIns="0" bIns="0"/>
          <a:lstStyle/>
          <a:p>
            <a:pPr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What is Computer Graphics?</a:t>
            </a:r>
          </a:p>
        </p:txBody>
      </p:sp>
      <p:sp>
        <p:nvSpPr>
          <p:cNvPr id="5123" name="Rectangle 3"/>
          <p:cNvSpPr>
            <a:spLocks noGrp="1" noChangeArrowheads="1"/>
          </p:cNvSpPr>
          <p:nvPr>
            <p:ph idx="1"/>
          </p:nvPr>
        </p:nvSpPr>
        <p:spPr>
          <a:xfrm>
            <a:off x="304800" y="2133600"/>
            <a:ext cx="8234363" cy="4194175"/>
          </a:xfrm>
        </p:spPr>
        <p:txBody>
          <a:bodyPr lIns="0" tIns="0" rIns="0" bIns="0"/>
          <a:lstStyle/>
          <a:p>
            <a:pPr algn="just"/>
            <a:r>
              <a:rPr lang="en-US" sz="2000" dirty="0">
                <a:latin typeface="georgia"/>
              </a:rPr>
              <a:t>Computer graphics is an art of drawing pictures, lines, charts, etc using computers with the help of programming. Computer graphics is made up of number of pixels. Pixel is the smallest graphical picture or unit represented on the computer screen. Basically there are two types of computer graphics namely.</a:t>
            </a:r>
            <a:endParaRPr lang="en-US" sz="2000" dirty="0">
              <a:latin typeface="Trebuchet MS"/>
            </a:endParaRPr>
          </a:p>
          <a:p>
            <a:pPr>
              <a:buNone/>
            </a:pPr>
            <a:r>
              <a:rPr lang="en-US" dirty="0">
                <a:solidFill>
                  <a:srgbClr val="000000"/>
                </a:solidFill>
                <a:latin typeface="Trebuchet MS"/>
              </a:rPr>
              <a:t>   </a:t>
            </a:r>
            <a:r>
              <a:rPr lang="en-US" b="1" dirty="0">
                <a:solidFill>
                  <a:srgbClr val="000000"/>
                </a:solidFill>
                <a:latin typeface="Trebuchet MS"/>
              </a:rPr>
              <a:t>1. </a:t>
            </a:r>
            <a:r>
              <a:rPr lang="en-US" b="1" dirty="0"/>
              <a:t>Interactive Computer Graphics</a:t>
            </a:r>
          </a:p>
          <a:p>
            <a:pPr>
              <a:buNone/>
            </a:pPr>
            <a:r>
              <a:rPr lang="en-US" b="1" dirty="0"/>
              <a:t>     2. </a:t>
            </a:r>
            <a:r>
              <a:rPr lang="en-US" dirty="0"/>
              <a:t> </a:t>
            </a:r>
            <a:r>
              <a:rPr lang="en-US" b="1" dirty="0"/>
              <a:t>Non Interactive Computer Graphics</a:t>
            </a:r>
            <a:endParaRPr lang="en-GB" b="1" dirty="0"/>
          </a:p>
        </p:txBody>
      </p:sp>
      <p:sp>
        <p:nvSpPr>
          <p:cNvPr id="2" name="Slide Number Placeholder 3">
            <a:extLst>
              <a:ext uri="{FF2B5EF4-FFF2-40B4-BE49-F238E27FC236}">
                <a16:creationId xmlns:a16="http://schemas.microsoft.com/office/drawing/2014/main" id="{61224D1F-D27B-7885-BA1C-3184E3228ABE}"/>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3</a:t>
            </a:fld>
            <a:endParaRPr lang="en-US" sz="12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ko-KR">
                <a:ea typeface="굴림" pitchFamily="50" charset="-127"/>
              </a:rPr>
              <a:t>Rendering</a:t>
            </a:r>
          </a:p>
        </p:txBody>
      </p:sp>
      <p:sp>
        <p:nvSpPr>
          <p:cNvPr id="25604" name="Rectangle 3"/>
          <p:cNvSpPr>
            <a:spLocks noGrp="1" noChangeArrowheads="1"/>
          </p:cNvSpPr>
          <p:nvPr>
            <p:ph idx="1"/>
          </p:nvPr>
        </p:nvSpPr>
        <p:spPr/>
        <p:txBody>
          <a:bodyPr/>
          <a:lstStyle/>
          <a:p>
            <a:pPr eaLnBrk="1" hangingPunct="1"/>
            <a:r>
              <a:rPr lang="en-US" altLang="ko-KR" dirty="0">
                <a:ea typeface="굴림" pitchFamily="50" charset="-127"/>
              </a:rPr>
              <a:t>Polygonal Rendering</a:t>
            </a:r>
          </a:p>
          <a:p>
            <a:pPr eaLnBrk="1" hangingPunct="1"/>
            <a:endParaRPr lang="en-US" altLang="ko-KR" dirty="0">
              <a:ea typeface="굴림" pitchFamily="50" charset="-127"/>
            </a:endParaRPr>
          </a:p>
          <a:p>
            <a:pPr eaLnBrk="1" hangingPunct="1"/>
            <a:r>
              <a:rPr lang="en-US" altLang="ko-KR" dirty="0">
                <a:ea typeface="굴림" pitchFamily="50" charset="-127"/>
              </a:rPr>
              <a:t>Global Rendering</a:t>
            </a:r>
          </a:p>
          <a:p>
            <a:pPr eaLnBrk="1" hangingPunct="1"/>
            <a:endParaRPr lang="en-US" altLang="ko-KR" dirty="0">
              <a:ea typeface="굴림" pitchFamily="50" charset="-127"/>
            </a:endParaRPr>
          </a:p>
          <a:p>
            <a:pPr eaLnBrk="1" hangingPunct="1"/>
            <a:r>
              <a:rPr lang="en-US" altLang="ko-KR" dirty="0">
                <a:ea typeface="굴림" pitchFamily="50" charset="-127"/>
              </a:rPr>
              <a:t>Texture Mapping</a:t>
            </a:r>
          </a:p>
        </p:txBody>
      </p:sp>
      <p:sp>
        <p:nvSpPr>
          <p:cNvPr id="2" name="Slide Number Placeholder 3">
            <a:extLst>
              <a:ext uri="{FF2B5EF4-FFF2-40B4-BE49-F238E27FC236}">
                <a16:creationId xmlns:a16="http://schemas.microsoft.com/office/drawing/2014/main" id="{497B1465-DFD3-E7B6-836A-42879FF2AA25}"/>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30</a:t>
            </a:fld>
            <a:endParaRPr lang="en-US" sz="1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7924800" cy="609600"/>
          </a:xfrm>
        </p:spPr>
        <p:txBody>
          <a:bodyPr/>
          <a:lstStyle/>
          <a:p>
            <a:pPr eaLnBrk="1" hangingPunct="1">
              <a:defRPr/>
            </a:pPr>
            <a:r>
              <a:rPr lang="en-US" sz="2800" dirty="0"/>
              <a:t>REFERENCES</a:t>
            </a:r>
          </a:p>
        </p:txBody>
      </p:sp>
      <p:sp>
        <p:nvSpPr>
          <p:cNvPr id="31749" name="Content Placeholder 2"/>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marL="457200" lvl="0" indent="-457200" eaLnBrk="1" hangingPunct="1">
              <a:buFont typeface="Arial" charset="0"/>
              <a:buAutoNum type="arabicPeriod"/>
            </a:pPr>
            <a:endParaRPr lang="en-US" dirty="0"/>
          </a:p>
          <a:p>
            <a:pPr marL="457200" lvl="0" indent="-457200" eaLnBrk="1" hangingPunct="1">
              <a:buFont typeface="Arial" charset="0"/>
              <a:buAutoNum type="arabicPeriod"/>
            </a:pPr>
            <a:endParaRPr lang="en-US" dirty="0"/>
          </a:p>
          <a:p>
            <a:pPr marL="457200" lvl="0" indent="-457200" eaLnBrk="1" hangingPunct="1">
              <a:buFont typeface="Arial" charset="0"/>
              <a:buAutoNum type="arabicPeriod"/>
            </a:pPr>
            <a:r>
              <a:rPr lang="en-US" dirty="0"/>
              <a:t>Hearn, D., Baker M. P. ,”</a:t>
            </a:r>
            <a:r>
              <a:rPr lang="en-US" i="1" dirty="0"/>
              <a:t>Computer Graphics</a:t>
            </a:r>
            <a:r>
              <a:rPr lang="en-US" dirty="0"/>
              <a:t>”, Pearson education.</a:t>
            </a:r>
          </a:p>
          <a:p>
            <a:pPr marL="457200" lvl="0" indent="-457200" eaLnBrk="1" hangingPunct="1">
              <a:buFont typeface="Arial" charset="0"/>
              <a:buAutoNum type="arabicPeriod"/>
            </a:pPr>
            <a:r>
              <a:rPr lang="en-US" dirty="0"/>
              <a:t>Newman, William M., </a:t>
            </a:r>
            <a:r>
              <a:rPr lang="en-US" dirty="0" err="1"/>
              <a:t>Sproull</a:t>
            </a:r>
            <a:r>
              <a:rPr lang="en-US" dirty="0"/>
              <a:t>, Robert F., “</a:t>
            </a:r>
            <a:r>
              <a:rPr lang="en-US" i="1" dirty="0"/>
              <a:t>Principles of Interactive Computer Graphics</a:t>
            </a:r>
            <a:r>
              <a:rPr lang="en-US" dirty="0"/>
              <a:t>”, Tata McGraw Hill Company, 2</a:t>
            </a:r>
            <a:r>
              <a:rPr lang="en-US" baseline="30000" dirty="0"/>
              <a:t>nd</a:t>
            </a:r>
            <a:r>
              <a:rPr lang="en-US" dirty="0"/>
              <a:t> Edition.</a:t>
            </a:r>
          </a:p>
          <a:p>
            <a:pPr marL="457200" lvl="0" indent="-457200" eaLnBrk="1" hangingPunct="1">
              <a:buFont typeface="Arial" charset="0"/>
              <a:buAutoNum type="arabicPeriod"/>
            </a:pPr>
            <a:r>
              <a:rPr lang="en-US" dirty="0" err="1">
                <a:hlinkClick r:id="rId2"/>
              </a:rPr>
              <a:t>Nptel</a:t>
            </a:r>
            <a:r>
              <a:rPr lang="en-US" dirty="0">
                <a:hlinkClick r:id="rId2"/>
              </a:rPr>
              <a:t> Link https://nptel.ac.in/courses/106/106/106106090/</a:t>
            </a:r>
            <a:endParaRPr lang="en-US" dirty="0"/>
          </a:p>
          <a:p>
            <a:pPr marL="457200" indent="-457200" eaLnBrk="1" hangingPunct="1">
              <a:buFont typeface="Arial" charset="0"/>
              <a:buAutoNum type="arabicPeriod"/>
            </a:pPr>
            <a:endParaRPr lang="en-US" dirty="0"/>
          </a:p>
        </p:txBody>
      </p:sp>
      <p:sp>
        <p:nvSpPr>
          <p:cNvPr id="3" name="Slide Number Placeholder 3">
            <a:extLst>
              <a:ext uri="{FF2B5EF4-FFF2-40B4-BE49-F238E27FC236}">
                <a16:creationId xmlns:a16="http://schemas.microsoft.com/office/drawing/2014/main" id="{E4E97E99-1C1F-B9A0-181F-0A0917C1C05E}"/>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31</a:t>
            </a:fld>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990600"/>
            <a:ext cx="7924800" cy="609600"/>
          </a:xfrm>
        </p:spPr>
        <p:txBody>
          <a:bodyPr/>
          <a:lstStyle/>
          <a:p>
            <a:pPr eaLnBrk="1" hangingPunct="1"/>
            <a:r>
              <a:rPr lang="en-GB" sz="3600" dirty="0"/>
              <a:t>Applications of Computer Graphics</a:t>
            </a:r>
          </a:p>
        </p:txBody>
      </p:sp>
      <p:sp>
        <p:nvSpPr>
          <p:cNvPr id="6147" name="Rectangle 3"/>
          <p:cNvSpPr>
            <a:spLocks noGrp="1" noChangeArrowheads="1"/>
          </p:cNvSpPr>
          <p:nvPr>
            <p:ph idx="1"/>
          </p:nvPr>
        </p:nvSpPr>
        <p:spPr>
          <a:xfrm>
            <a:off x="685800" y="1752600"/>
            <a:ext cx="8229600" cy="4114800"/>
          </a:xfrm>
        </p:spPr>
        <p:txBody>
          <a:bodyPr/>
          <a:lstStyle/>
          <a:p>
            <a:pPr eaLnBrk="1" hangingPunct="1"/>
            <a:r>
              <a:rPr lang="en-GB" dirty="0"/>
              <a:t>Computer Aided Design (CAD)</a:t>
            </a:r>
          </a:p>
          <a:p>
            <a:pPr eaLnBrk="1" hangingPunct="1"/>
            <a:r>
              <a:rPr lang="en-GB" dirty="0"/>
              <a:t>Presentation Graphics</a:t>
            </a:r>
          </a:p>
          <a:p>
            <a:pPr eaLnBrk="1" hangingPunct="1"/>
            <a:r>
              <a:rPr lang="en-GB" dirty="0"/>
              <a:t>Computer Art</a:t>
            </a:r>
          </a:p>
          <a:p>
            <a:pPr eaLnBrk="1" hangingPunct="1"/>
            <a:r>
              <a:rPr lang="en-GB" dirty="0"/>
              <a:t>Entertainment (animation, games, …)</a:t>
            </a:r>
          </a:p>
          <a:p>
            <a:pPr eaLnBrk="1" hangingPunct="1"/>
            <a:r>
              <a:rPr lang="en-GB" dirty="0"/>
              <a:t>Education &amp; Training</a:t>
            </a:r>
          </a:p>
          <a:p>
            <a:pPr eaLnBrk="1" hangingPunct="1"/>
            <a:r>
              <a:rPr lang="en-GB" dirty="0"/>
              <a:t>Visualization (scientific &amp; business)</a:t>
            </a:r>
          </a:p>
          <a:p>
            <a:pPr eaLnBrk="1" hangingPunct="1"/>
            <a:r>
              <a:rPr lang="en-GB" dirty="0"/>
              <a:t>Image Processing</a:t>
            </a:r>
          </a:p>
          <a:p>
            <a:pPr eaLnBrk="1" hangingPunct="1"/>
            <a:r>
              <a:rPr lang="en-GB" dirty="0"/>
              <a:t>Graphical User Interfaces</a:t>
            </a:r>
          </a:p>
          <a:p>
            <a:pPr eaLnBrk="1" hangingPunct="1"/>
            <a:endParaRPr lang="en-GB" dirty="0"/>
          </a:p>
        </p:txBody>
      </p:sp>
      <p:sp>
        <p:nvSpPr>
          <p:cNvPr id="2" name="Slide Number Placeholder 3">
            <a:extLst>
              <a:ext uri="{FF2B5EF4-FFF2-40B4-BE49-F238E27FC236}">
                <a16:creationId xmlns:a16="http://schemas.microsoft.com/office/drawing/2014/main" id="{1D061B9F-A58B-006D-FE2E-813803A8BE18}"/>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4</a:t>
            </a:fld>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lIns="0" tIns="0" rIns="0" bIns="0"/>
          <a:lstStyle/>
          <a:p>
            <a:pPr marL="838200" indent="-838200" defTabSz="457200"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1.</a:t>
            </a:r>
            <a:r>
              <a:rPr lang="en-GB" sz="4000" dirty="0"/>
              <a:t>Computer Aided Design (CAD)</a:t>
            </a:r>
            <a:br>
              <a:rPr lang="en-GB" dirty="0"/>
            </a:br>
            <a:endParaRPr lang="en-GB" dirty="0"/>
          </a:p>
        </p:txBody>
      </p:sp>
      <p:sp>
        <p:nvSpPr>
          <p:cNvPr id="7171" name="Rectangle 3"/>
          <p:cNvSpPr>
            <a:spLocks noGrp="1" noChangeArrowheads="1"/>
          </p:cNvSpPr>
          <p:nvPr>
            <p:ph type="body" sz="half" idx="1"/>
          </p:nvPr>
        </p:nvSpPr>
        <p:spPr>
          <a:xfrm>
            <a:off x="304800" y="1295400"/>
            <a:ext cx="7620000" cy="3886200"/>
          </a:xfrm>
        </p:spPr>
        <p:txBody>
          <a:bodyPr lIns="0" tIns="0" rIns="0" bIns="0"/>
          <a:lstStyle/>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Used in design of buildings, automobiles, aircraft, watercraft, spacecraft, computers, textiles &amp; many other products</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Objects are displayed in wire frame outline form </a:t>
            </a:r>
          </a:p>
          <a:p>
            <a:pPr marL="860425" lvl="1" defTabSz="457200"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latin typeface="Times New Roman" pitchFamily="18" charset="0"/>
                <a:cs typeface="Times New Roman" pitchFamily="18" charset="0"/>
              </a:rPr>
              <a:t>Software packages provide multi-window environment</a:t>
            </a:r>
          </a:p>
        </p:txBody>
      </p:sp>
      <p:pic>
        <p:nvPicPr>
          <p:cNvPr id="7172" name="Picture 8"/>
          <p:cNvPicPr>
            <a:picLocks noGrp="1" noChangeAspect="1" noChangeArrowheads="1"/>
          </p:cNvPicPr>
          <p:nvPr>
            <p:ph sz="half" idx="2"/>
          </p:nvPr>
        </p:nvPicPr>
        <p:blipFill>
          <a:blip r:embed="rId3"/>
          <a:srcRect/>
          <a:stretch>
            <a:fillRect/>
          </a:stretch>
        </p:blipFill>
        <p:spPr>
          <a:xfrm>
            <a:off x="2514600" y="3429000"/>
            <a:ext cx="3962400" cy="2752725"/>
          </a:xfrm>
          <a:noFill/>
        </p:spPr>
      </p:pic>
      <p:sp>
        <p:nvSpPr>
          <p:cNvPr id="4" name="Slide Number Placeholder 3">
            <a:extLst>
              <a:ext uri="{FF2B5EF4-FFF2-40B4-BE49-F238E27FC236}">
                <a16:creationId xmlns:a16="http://schemas.microsoft.com/office/drawing/2014/main" id="{179688FC-5284-47DB-340C-8CFE5B967FDC}"/>
              </a:ext>
            </a:extLst>
          </p:cNvPr>
          <p:cNvSpPr>
            <a:spLocks noGrp="1"/>
          </p:cNvSpPr>
          <p:nvPr>
            <p:ph type="sldNum" sz="quarter" idx="11"/>
          </p:nvPr>
        </p:nvSpPr>
        <p:spPr/>
        <p:txBody>
          <a:bodyPr/>
          <a:lstStyle/>
          <a:p>
            <a:pPr>
              <a:defRPr/>
            </a:pPr>
            <a:fld id="{D28267B5-6D31-42C9-8956-7C3111237426}" type="slidenum">
              <a:rPr lang="en-US" smtClean="0"/>
              <a:pPr>
                <a:defRPr/>
              </a:pPr>
              <a:t>5</a:t>
            </a:fld>
            <a:endParaRPr 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6"/>
          <p:cNvPicPr>
            <a:picLocks noGrp="1" noChangeAspect="1" noChangeArrowheads="1"/>
          </p:cNvPicPr>
          <p:nvPr>
            <p:ph idx="1"/>
          </p:nvPr>
        </p:nvPicPr>
        <p:blipFill>
          <a:blip r:embed="rId2"/>
          <a:srcRect/>
          <a:stretch>
            <a:fillRect/>
          </a:stretch>
        </p:blipFill>
        <p:spPr>
          <a:xfrm>
            <a:off x="1219200" y="4800600"/>
            <a:ext cx="2819400" cy="1447800"/>
          </a:xfrm>
          <a:prstGeom prst="rect">
            <a:avLst/>
          </a:prstGeom>
          <a:noFill/>
        </p:spPr>
      </p:pic>
      <p:sp>
        <p:nvSpPr>
          <p:cNvPr id="8194" name="Rectangle 13"/>
          <p:cNvSpPr>
            <a:spLocks noGrp="1" noChangeArrowheads="1"/>
          </p:cNvSpPr>
          <p:nvPr>
            <p:ph type="body" idx="4294967295"/>
          </p:nvPr>
        </p:nvSpPr>
        <p:spPr>
          <a:xfrm>
            <a:off x="0" y="685800"/>
            <a:ext cx="8229600" cy="3733800"/>
          </a:xfrm>
          <a:prstGeom prst="rect">
            <a:avLst/>
          </a:prstGeom>
        </p:spPr>
        <p:txBody>
          <a:bodyPr/>
          <a:lstStyle/>
          <a:p>
            <a:pPr eaLnBrk="1" hangingPunct="1"/>
            <a:endParaRPr lang="en-US" dirty="0"/>
          </a:p>
          <a:p>
            <a:pPr eaLnBrk="1" hangingPunct="1"/>
            <a:endParaRPr lang="en-US" dirty="0"/>
          </a:p>
          <a:p>
            <a:pPr eaLnBrk="1" hangingPunct="1"/>
            <a:r>
              <a:rPr lang="en-US" dirty="0"/>
              <a:t>Graphics design package provides standard shapes (useful for repeated placements)</a:t>
            </a:r>
          </a:p>
          <a:p>
            <a:pPr eaLnBrk="1" hangingPunct="1"/>
            <a:r>
              <a:rPr lang="en-US" dirty="0"/>
              <a:t>Animations are also used in CAD applications</a:t>
            </a:r>
          </a:p>
          <a:p>
            <a:pPr eaLnBrk="1" hangingPunct="1"/>
            <a:r>
              <a:rPr lang="en-US" dirty="0"/>
              <a:t>Realistic displays of architectural design permits simulated “walk” through the rooms (virtual -reality systems)</a:t>
            </a:r>
          </a:p>
        </p:txBody>
      </p:sp>
      <p:pic>
        <p:nvPicPr>
          <p:cNvPr id="8196" name="Picture 9"/>
          <p:cNvPicPr>
            <a:picLocks noGrp="1" noChangeAspect="1" noChangeArrowheads="1"/>
          </p:cNvPicPr>
          <p:nvPr>
            <p:ph sz="half" idx="4294967295"/>
          </p:nvPr>
        </p:nvPicPr>
        <p:blipFill>
          <a:blip r:embed="rId3"/>
          <a:srcRect/>
          <a:stretch>
            <a:fillRect/>
          </a:stretch>
        </p:blipFill>
        <p:spPr>
          <a:xfrm>
            <a:off x="4800600" y="4343400"/>
            <a:ext cx="3581400" cy="1905000"/>
          </a:xfrm>
          <a:prstGeom prst="rect">
            <a:avLst/>
          </a:prstGeom>
          <a:noFill/>
        </p:spPr>
      </p:pic>
      <p:sp>
        <p:nvSpPr>
          <p:cNvPr id="2" name="Slide Number Placeholder 3">
            <a:extLst>
              <a:ext uri="{FF2B5EF4-FFF2-40B4-BE49-F238E27FC236}">
                <a16:creationId xmlns:a16="http://schemas.microsoft.com/office/drawing/2014/main" id="{EA3F8848-5891-2F55-253E-F4009F1AEB05}"/>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6</a:t>
            </a:fld>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dirty="0"/>
              <a:t>2.Presentation Graphics</a:t>
            </a:r>
            <a:endParaRPr lang="en-US" dirty="0"/>
          </a:p>
        </p:txBody>
      </p:sp>
      <p:sp>
        <p:nvSpPr>
          <p:cNvPr id="9219" name="Rectangle 3"/>
          <p:cNvSpPr>
            <a:spLocks noGrp="1" noChangeArrowheads="1"/>
          </p:cNvSpPr>
          <p:nvPr>
            <p:ph idx="1"/>
          </p:nvPr>
        </p:nvSpPr>
        <p:spPr/>
        <p:txBody>
          <a:bodyPr>
            <a:normAutofit/>
          </a:bodyPr>
          <a:lstStyle/>
          <a:p>
            <a:pPr eaLnBrk="1" hangingPunct="1"/>
            <a:r>
              <a:rPr lang="en-US" dirty="0"/>
              <a:t>Used to produce illustrations for reports or generate slides for use with projectors</a:t>
            </a:r>
          </a:p>
          <a:p>
            <a:pPr eaLnBrk="1" hangingPunct="1"/>
            <a:r>
              <a:rPr lang="en-US" dirty="0"/>
              <a:t>Commonly used to summarize financial, statistical, mathematical, scientific, economic data for research reports, managerial reports &amp; customer information bulletins</a:t>
            </a:r>
          </a:p>
          <a:p>
            <a:pPr eaLnBrk="1" hangingPunct="1"/>
            <a:r>
              <a:rPr lang="en-US" dirty="0"/>
              <a:t>Examples : Bar charts, line graphs, pie charts, surface graphs, time chart</a:t>
            </a:r>
          </a:p>
        </p:txBody>
      </p:sp>
      <p:sp>
        <p:nvSpPr>
          <p:cNvPr id="2" name="Slide Number Placeholder 3">
            <a:extLst>
              <a:ext uri="{FF2B5EF4-FFF2-40B4-BE49-F238E27FC236}">
                <a16:creationId xmlns:a16="http://schemas.microsoft.com/office/drawing/2014/main" id="{41773F0B-3154-3A91-61FF-53C6C975B182}"/>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7</a:t>
            </a:fld>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p:txBody>
          <a:bodyPr/>
          <a:lstStyle/>
          <a:p>
            <a:pPr eaLnBrk="1" hangingPunct="1"/>
            <a:br>
              <a:rPr lang="en-US" sz="2800" dirty="0"/>
            </a:br>
            <a:r>
              <a:rPr lang="en-US" sz="2800" dirty="0"/>
              <a:t>Examples of presentation graphics</a:t>
            </a:r>
          </a:p>
        </p:txBody>
      </p:sp>
      <p:pic>
        <p:nvPicPr>
          <p:cNvPr id="10243" name="Picture 4" descr="01-standard-bar-chart"/>
          <p:cNvPicPr>
            <a:picLocks noGrp="1" noChangeAspect="1" noChangeArrowheads="1"/>
          </p:cNvPicPr>
          <p:nvPr>
            <p:ph sz="half" idx="1"/>
          </p:nvPr>
        </p:nvPicPr>
        <p:blipFill>
          <a:blip r:embed="rId2"/>
          <a:stretch>
            <a:fillRect/>
          </a:stretch>
        </p:blipFill>
        <p:spPr>
          <a:xfrm>
            <a:off x="568186" y="1828800"/>
            <a:ext cx="2996489" cy="1619250"/>
          </a:xfrm>
          <a:noFill/>
        </p:spPr>
      </p:pic>
      <p:pic>
        <p:nvPicPr>
          <p:cNvPr id="10244" name="Picture 7" descr="01-standard-line-chart"/>
          <p:cNvPicPr>
            <a:picLocks noGrp="1" noChangeAspect="1" noChangeArrowheads="1"/>
          </p:cNvPicPr>
          <p:nvPr>
            <p:ph sz="half" idx="2"/>
          </p:nvPr>
        </p:nvPicPr>
        <p:blipFill>
          <a:blip r:embed="rId3"/>
          <a:stretch>
            <a:fillRect/>
          </a:stretch>
        </p:blipFill>
        <p:spPr>
          <a:xfrm>
            <a:off x="5546197" y="1697786"/>
            <a:ext cx="2683404" cy="2012553"/>
          </a:xfrm>
          <a:noFill/>
        </p:spPr>
      </p:pic>
      <p:pic>
        <p:nvPicPr>
          <p:cNvPr id="5" name="Picture 4" descr="01-standard-pie-chart">
            <a:extLst>
              <a:ext uri="{FF2B5EF4-FFF2-40B4-BE49-F238E27FC236}">
                <a16:creationId xmlns:a16="http://schemas.microsoft.com/office/drawing/2014/main" id="{30E6BD24-01F2-4545-8766-3837AD98344E}"/>
              </a:ext>
            </a:extLst>
          </p:cNvPr>
          <p:cNvPicPr>
            <a:picLocks noChangeAspect="1" noChangeArrowheads="1"/>
          </p:cNvPicPr>
          <p:nvPr/>
        </p:nvPicPr>
        <p:blipFill>
          <a:blip r:embed="rId4"/>
          <a:srcRect/>
          <a:stretch>
            <a:fillRect/>
          </a:stretch>
        </p:blipFill>
        <p:spPr>
          <a:xfrm>
            <a:off x="568187" y="3908563"/>
            <a:ext cx="2996489" cy="2152650"/>
          </a:xfrm>
          <a:prstGeom prst="rect">
            <a:avLst/>
          </a:prstGeom>
          <a:noFill/>
        </p:spPr>
      </p:pic>
      <p:pic>
        <p:nvPicPr>
          <p:cNvPr id="6" name="Picture 6" descr="03-intersection-mesh-surface">
            <a:extLst>
              <a:ext uri="{FF2B5EF4-FFF2-40B4-BE49-F238E27FC236}">
                <a16:creationId xmlns:a16="http://schemas.microsoft.com/office/drawing/2014/main" id="{E8A59AF9-A373-A346-A58D-2B1DF19BE794}"/>
              </a:ext>
            </a:extLst>
          </p:cNvPr>
          <p:cNvPicPr>
            <a:picLocks noChangeAspect="1" noChangeArrowheads="1"/>
          </p:cNvPicPr>
          <p:nvPr/>
        </p:nvPicPr>
        <p:blipFill>
          <a:blip r:embed="rId5"/>
          <a:srcRect/>
          <a:stretch>
            <a:fillRect/>
          </a:stretch>
        </p:blipFill>
        <p:spPr>
          <a:xfrm>
            <a:off x="5334000" y="3988873"/>
            <a:ext cx="3371538" cy="2214797"/>
          </a:xfrm>
          <a:prstGeom prst="rect">
            <a:avLst/>
          </a:prstGeom>
          <a:noFill/>
        </p:spPr>
      </p:pic>
      <p:sp>
        <p:nvSpPr>
          <p:cNvPr id="4" name="Slide Number Placeholder 3">
            <a:extLst>
              <a:ext uri="{FF2B5EF4-FFF2-40B4-BE49-F238E27FC236}">
                <a16:creationId xmlns:a16="http://schemas.microsoft.com/office/drawing/2014/main" id="{782020D4-2DE8-D055-DF6A-D888E440D946}"/>
              </a:ext>
            </a:extLst>
          </p:cNvPr>
          <p:cNvSpPr>
            <a:spLocks noGrp="1"/>
          </p:cNvSpPr>
          <p:nvPr>
            <p:ph type="sldNum" sz="quarter" idx="11"/>
          </p:nvPr>
        </p:nvSpPr>
        <p:spPr/>
        <p:txBody>
          <a:bodyPr/>
          <a:lstStyle/>
          <a:p>
            <a:pPr>
              <a:defRPr/>
            </a:pPr>
            <a:fld id="{B0610FCA-A4CD-4AD6-A969-85563DB0E42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z="4000" dirty="0"/>
              <a:t>3.Computer Art</a:t>
            </a:r>
            <a:br>
              <a:rPr lang="en-GB" sz="4000" dirty="0"/>
            </a:br>
            <a:endParaRPr lang="en-US" sz="4000" dirty="0"/>
          </a:p>
        </p:txBody>
      </p:sp>
      <p:sp>
        <p:nvSpPr>
          <p:cNvPr id="12291" name="Rectangle 3"/>
          <p:cNvSpPr>
            <a:spLocks noGrp="1" noChangeArrowheads="1"/>
          </p:cNvSpPr>
          <p:nvPr>
            <p:ph idx="1"/>
          </p:nvPr>
        </p:nvSpPr>
        <p:spPr>
          <a:xfrm>
            <a:off x="457200" y="1676400"/>
            <a:ext cx="8229600" cy="4191000"/>
          </a:xfrm>
        </p:spPr>
        <p:txBody>
          <a:bodyPr/>
          <a:lstStyle/>
          <a:p>
            <a:pPr eaLnBrk="1" hangingPunct="1">
              <a:lnSpc>
                <a:spcPct val="90000"/>
              </a:lnSpc>
            </a:pPr>
            <a:r>
              <a:rPr lang="en-US" dirty="0"/>
              <a:t>Used in fine art &amp; commercial art</a:t>
            </a:r>
          </a:p>
          <a:p>
            <a:pPr lvl="1" eaLnBrk="1" hangingPunct="1">
              <a:lnSpc>
                <a:spcPct val="90000"/>
              </a:lnSpc>
            </a:pPr>
            <a:r>
              <a:rPr lang="en-US" dirty="0"/>
              <a:t>Includes artist’s paintbrush programs, paint packages, CAD packages and animation packages</a:t>
            </a:r>
          </a:p>
          <a:p>
            <a:pPr lvl="1" eaLnBrk="1" hangingPunct="1">
              <a:lnSpc>
                <a:spcPct val="90000"/>
              </a:lnSpc>
            </a:pPr>
            <a:r>
              <a:rPr lang="en-US" dirty="0"/>
              <a:t>These packages provides facilities for designing object shapes &amp; specifying object motions.</a:t>
            </a:r>
          </a:p>
          <a:p>
            <a:pPr lvl="1" eaLnBrk="1" hangingPunct="1">
              <a:lnSpc>
                <a:spcPct val="90000"/>
              </a:lnSpc>
            </a:pPr>
            <a:r>
              <a:rPr lang="en-US" dirty="0"/>
              <a:t>Examples :  Cartoon drawing, paintings, product advertisements, logo design</a:t>
            </a:r>
          </a:p>
          <a:p>
            <a:pPr lvl="1" eaLnBrk="1" hangingPunct="1">
              <a:lnSpc>
                <a:spcPct val="90000"/>
              </a:lnSpc>
              <a:buFont typeface="Wingdings" pitchFamily="2" charset="2"/>
              <a:buNone/>
            </a:pPr>
            <a:endParaRPr lang="en-US" dirty="0"/>
          </a:p>
        </p:txBody>
      </p:sp>
      <p:sp>
        <p:nvSpPr>
          <p:cNvPr id="2" name="Slide Number Placeholder 3">
            <a:extLst>
              <a:ext uri="{FF2B5EF4-FFF2-40B4-BE49-F238E27FC236}">
                <a16:creationId xmlns:a16="http://schemas.microsoft.com/office/drawing/2014/main" id="{034FC457-F90A-9D56-9890-94AD19DFA2D2}"/>
              </a:ext>
            </a:extLst>
          </p:cNvPr>
          <p:cNvSpPr txBox="1">
            <a:spLocks/>
          </p:cNvSpPr>
          <p:nvPr/>
        </p:nvSpPr>
        <p:spPr>
          <a:xfrm>
            <a:off x="7010400" y="6492875"/>
            <a:ext cx="2133600" cy="365125"/>
          </a:xfrm>
          <a:prstGeom prst="rect">
            <a:avLst/>
          </a:prstGeom>
        </p:spPr>
        <p:txBody>
          <a:bodyPr/>
          <a:ls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lgn="r">
              <a:defRPr/>
            </a:pPr>
            <a:fld id="{B0610FCA-A4CD-4AD6-A969-85563DB0E42F}" type="slidenum">
              <a:rPr lang="en-US" sz="1200" smtClean="0"/>
              <a:pPr algn="r">
                <a:defRPr/>
              </a:pPr>
              <a:t>9</a:t>
            </a:fld>
            <a:endParaRPr lang="en-US" sz="1200" dirty="0"/>
          </a:p>
        </p:txBody>
      </p:sp>
    </p:spTree>
  </p:cSld>
  <p:clrMapOvr>
    <a:masterClrMapping/>
  </p:clrMapOvr>
</p:sld>
</file>

<file path=ppt/theme/theme1.xml><?xml version="1.0" encoding="utf-8"?>
<a:theme xmlns:a="http://schemas.openxmlformats.org/drawingml/2006/main" name="C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1490</TotalTime>
  <Words>1051</Words>
  <Application>Microsoft Office PowerPoint</Application>
  <PresentationFormat>On-screen Show (4:3)</PresentationFormat>
  <Paragraphs>213</Paragraphs>
  <Slides>31</Slides>
  <Notes>15</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31</vt:i4>
      </vt:variant>
    </vt:vector>
  </HeadingPairs>
  <TitlesOfParts>
    <vt:vector size="46" baseType="lpstr">
      <vt:lpstr>굴림</vt:lpstr>
      <vt:lpstr>arial</vt:lpstr>
      <vt:lpstr>Arial Black</vt:lpstr>
      <vt:lpstr>Calibri</vt:lpstr>
      <vt:lpstr>Cambria</vt:lpstr>
      <vt:lpstr>Casper</vt:lpstr>
      <vt:lpstr>georgia</vt:lpstr>
      <vt:lpstr>Raleway ExtraBold</vt:lpstr>
      <vt:lpstr>Tahoma</vt:lpstr>
      <vt:lpstr>Times New Roman</vt:lpstr>
      <vt:lpstr>Trebuchet MS</vt:lpstr>
      <vt:lpstr>Wingdings</vt:lpstr>
      <vt:lpstr>CU</vt:lpstr>
      <vt:lpstr>Office Theme</vt:lpstr>
      <vt:lpstr>CorelDRAW</vt:lpstr>
      <vt:lpstr>PowerPoint Presentation</vt:lpstr>
      <vt:lpstr>Content</vt:lpstr>
      <vt:lpstr>What is Computer Graphics?</vt:lpstr>
      <vt:lpstr>Applications of Computer Graphics</vt:lpstr>
      <vt:lpstr>1.Computer Aided Design (CAD) </vt:lpstr>
      <vt:lpstr>PowerPoint Presentation</vt:lpstr>
      <vt:lpstr>2.Presentation Graphics</vt:lpstr>
      <vt:lpstr> Examples of presentation graphics</vt:lpstr>
      <vt:lpstr>3.Computer Art </vt:lpstr>
      <vt:lpstr>Computer Art</vt:lpstr>
      <vt:lpstr>PowerPoint Presentation</vt:lpstr>
      <vt:lpstr>4.Entertainment</vt:lpstr>
      <vt:lpstr>Computer Graphics is about animation (films)</vt:lpstr>
      <vt:lpstr>PowerPoint Presentation</vt:lpstr>
      <vt:lpstr>5.Education &amp; Training</vt:lpstr>
      <vt:lpstr>PowerPoint Presentation</vt:lpstr>
      <vt:lpstr>Training</vt:lpstr>
      <vt:lpstr> 6.Visualization</vt:lpstr>
      <vt:lpstr>Scientific Visualisation</vt:lpstr>
      <vt:lpstr>7. Image Processing</vt:lpstr>
      <vt:lpstr>PowerPoint Presentation</vt:lpstr>
      <vt:lpstr>PowerPoint Presentation</vt:lpstr>
      <vt:lpstr>8.Graphical User Interfaces</vt:lpstr>
      <vt:lpstr>PowerPoint Presentation</vt:lpstr>
      <vt:lpstr>Graphics packages </vt:lpstr>
      <vt:lpstr>What is Computer Graphics?</vt:lpstr>
      <vt:lpstr>What is Computer Graphics? (2/2)</vt:lpstr>
      <vt:lpstr>Imaging</vt:lpstr>
      <vt:lpstr>Modeling</vt:lpstr>
      <vt:lpstr>Rendering</vt:lpstr>
      <vt:lpstr>REFERENCES</vt:lpstr>
    </vt:vector>
  </TitlesOfParts>
  <Company>Carleton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Carleton College</dc:creator>
  <cp:lastModifiedBy>puneet kaur</cp:lastModifiedBy>
  <cp:revision>111</cp:revision>
  <cp:lastPrinted>1601-01-01T00:00:00Z</cp:lastPrinted>
  <dcterms:created xsi:type="dcterms:W3CDTF">2000-12-31T14:09:31Z</dcterms:created>
  <dcterms:modified xsi:type="dcterms:W3CDTF">2024-12-06T10:04:10Z</dcterms:modified>
</cp:coreProperties>
</file>