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7" r:id="rId2"/>
    <p:sldId id="258" r:id="rId3"/>
    <p:sldId id="259" r:id="rId4"/>
    <p:sldId id="260" r:id="rId5"/>
    <p:sldId id="261" r:id="rId6"/>
    <p:sldId id="262" r:id="rId7"/>
    <p:sldId id="263" r:id="rId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66" y="198"/>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4E3AF7-2CDF-40F5-864B-51FD7080986A}" type="datetimeFigureOut">
              <a:rPr lang="en-IN" smtClean="0"/>
              <a:t>24-11-2024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23101A-1CD0-4DDF-B681-5B233092C367}" type="slidenum">
              <a:rPr lang="en-IN" smtClean="0"/>
              <a:t>‹#›</a:t>
            </a:fld>
            <a:endParaRPr lang="en-IN"/>
          </a:p>
        </p:txBody>
      </p:sp>
    </p:spTree>
    <p:extLst>
      <p:ext uri="{BB962C8B-B14F-4D97-AF65-F5344CB8AC3E}">
        <p14:creationId xmlns:p14="http://schemas.microsoft.com/office/powerpoint/2010/main" val="1580337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423101A-1CD0-4DDF-B681-5B233092C367}" type="slidenum">
              <a:rPr lang="en-IN" smtClean="0"/>
              <a:t>3</a:t>
            </a:fld>
            <a:endParaRPr lang="en-IN"/>
          </a:p>
        </p:txBody>
      </p:sp>
    </p:spTree>
    <p:extLst>
      <p:ext uri="{BB962C8B-B14F-4D97-AF65-F5344CB8AC3E}">
        <p14:creationId xmlns:p14="http://schemas.microsoft.com/office/powerpoint/2010/main" val="6242958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11/24/2024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www.codewithharry.com/tutorial/ways-to-add-css/#internal" TargetMode="External"/><Relationship Id="rId2" Type="http://schemas.openxmlformats.org/officeDocument/2006/relationships/hyperlink" Target="https://www.codewithharry.com/tutorial/ways-to-add-css/#inline" TargetMode="External"/><Relationship Id="rId1" Type="http://schemas.openxmlformats.org/officeDocument/2006/relationships/slideLayout" Target="../slideLayouts/slideLayout2.xml"/><Relationship Id="rId4" Type="http://schemas.openxmlformats.org/officeDocument/2006/relationships/hyperlink" Target="https://www.codewithharry.com/tutorial/ways-to-add-css/#externa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50"/>
            <a:ext cx="8229600" cy="701279"/>
          </a:xfrm>
        </p:spPr>
        <p:txBody>
          <a:bodyPr>
            <a:normAutofit/>
          </a:bodyPr>
          <a:lstStyle/>
          <a:p>
            <a:r>
              <a:rPr lang="en-US" sz="3600" b="1" u="sng" dirty="0" smtClean="0">
                <a:latin typeface="Times New Roman" pitchFamily="18" charset="0"/>
                <a:cs typeface="Times New Roman" pitchFamily="18" charset="0"/>
              </a:rPr>
              <a:t>Cascading Style Sheet (CSS)</a:t>
            </a:r>
            <a:endParaRPr lang="en-US" sz="3600" b="1"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742950"/>
            <a:ext cx="8229600" cy="3394472"/>
          </a:xfrm>
        </p:spPr>
        <p:txBody>
          <a:bodyPr>
            <a:normAutofit fontScale="92500" lnSpcReduction="10000"/>
          </a:bodyPr>
          <a:lstStyle/>
          <a:p>
            <a:r>
              <a:rPr lang="en-GB" sz="2400" b="1" dirty="0"/>
              <a:t>CSS (Cascading Style Sheets)</a:t>
            </a:r>
            <a:r>
              <a:rPr lang="en-GB" sz="2400" dirty="0"/>
              <a:t> is a </a:t>
            </a:r>
            <a:r>
              <a:rPr lang="en-GB" sz="2400" dirty="0" err="1"/>
              <a:t>stylesheet</a:t>
            </a:r>
            <a:r>
              <a:rPr lang="en-GB" sz="2400" dirty="0"/>
              <a:t> language used for describing the presentation and visual layout of a document written in </a:t>
            </a:r>
            <a:r>
              <a:rPr lang="en-GB" sz="2400" dirty="0" smtClean="0"/>
              <a:t>HTML. </a:t>
            </a:r>
            <a:r>
              <a:rPr lang="en-GB" sz="2400" dirty="0"/>
              <a:t>It controls how elements are displayed on a web page, including aspects like </a:t>
            </a:r>
            <a:r>
              <a:rPr lang="en-GB" sz="2400" dirty="0" err="1"/>
              <a:t>colors</a:t>
            </a:r>
            <a:r>
              <a:rPr lang="en-GB" sz="2400" dirty="0"/>
              <a:t>, fonts, spacing, alignment, and positioning.</a:t>
            </a:r>
          </a:p>
          <a:p>
            <a:r>
              <a:rPr lang="en-GB" sz="2400" dirty="0"/>
              <a:t>CSS allows web developers to separate the content (HTML) from the design (CSS), making websites more flexible, maintainable, and visually appealing. The term "cascading" refers to the way styles are applied based on their importance and location, with more specific styles overriding general ones.</a:t>
            </a:r>
          </a:p>
        </p:txBody>
      </p:sp>
    </p:spTree>
    <p:extLst>
      <p:ext uri="{BB962C8B-B14F-4D97-AF65-F5344CB8AC3E}">
        <p14:creationId xmlns:p14="http://schemas.microsoft.com/office/powerpoint/2010/main" val="381240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2400" y="31130"/>
            <a:ext cx="4724400" cy="4689747"/>
          </a:xfrm>
          <a:prstGeom prst="rect">
            <a:avLst/>
          </a:prstGeom>
        </p:spPr>
      </p:pic>
      <p:pic>
        <p:nvPicPr>
          <p:cNvPr id="5" name="Picture 4"/>
          <p:cNvPicPr>
            <a:picLocks noChangeAspect="1"/>
          </p:cNvPicPr>
          <p:nvPr/>
        </p:nvPicPr>
        <p:blipFill>
          <a:blip r:embed="rId3"/>
          <a:stretch>
            <a:fillRect/>
          </a:stretch>
        </p:blipFill>
        <p:spPr>
          <a:xfrm>
            <a:off x="5181600" y="1276350"/>
            <a:ext cx="3810000" cy="2537190"/>
          </a:xfrm>
          <a:prstGeom prst="rect">
            <a:avLst/>
          </a:prstGeom>
        </p:spPr>
      </p:pic>
    </p:spTree>
    <p:extLst>
      <p:ext uri="{BB962C8B-B14F-4D97-AF65-F5344CB8AC3E}">
        <p14:creationId xmlns:p14="http://schemas.microsoft.com/office/powerpoint/2010/main" val="378668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594623"/>
          </a:xfrm>
        </p:spPr>
        <p:txBody>
          <a:bodyPr>
            <a:normAutofit/>
          </a:bodyPr>
          <a:lstStyle/>
          <a:p>
            <a:pPr marL="0" indent="0">
              <a:buNone/>
            </a:pPr>
            <a:r>
              <a:rPr lang="en-GB" b="1" dirty="0">
                <a:solidFill>
                  <a:srgbClr val="FF0000"/>
                </a:solidFill>
              </a:rPr>
              <a:t>Selectors</a:t>
            </a:r>
          </a:p>
          <a:p>
            <a:pPr marL="0" indent="0">
              <a:buNone/>
            </a:pPr>
            <a:r>
              <a:rPr lang="en-GB" sz="2000" dirty="0"/>
              <a:t>The </a:t>
            </a:r>
            <a:r>
              <a:rPr lang="en-GB" sz="2000" i="1" dirty="0"/>
              <a:t>Selectors</a:t>
            </a:r>
            <a:r>
              <a:rPr lang="en-GB" sz="2000" dirty="0"/>
              <a:t> in </a:t>
            </a:r>
            <a:r>
              <a:rPr lang="en-GB" sz="2000" i="1" dirty="0"/>
              <a:t>CSS</a:t>
            </a:r>
            <a:r>
              <a:rPr lang="en-GB" sz="2000" dirty="0"/>
              <a:t> are used to select the specific content you want to style. In </a:t>
            </a:r>
            <a:r>
              <a:rPr lang="en-GB" sz="2000" i="1" dirty="0"/>
              <a:t>CSS</a:t>
            </a:r>
            <a:r>
              <a:rPr lang="en-GB" sz="2000" dirty="0"/>
              <a:t> there are many types of </a:t>
            </a:r>
            <a:r>
              <a:rPr lang="en-GB" sz="2000" i="1" dirty="0"/>
              <a:t>selectors</a:t>
            </a:r>
            <a:r>
              <a:rPr lang="en-GB" sz="2000" dirty="0"/>
              <a:t> used for selection </a:t>
            </a:r>
            <a:r>
              <a:rPr lang="en-GB" sz="2000" i="1" dirty="0"/>
              <a:t>HTML</a:t>
            </a:r>
            <a:r>
              <a:rPr lang="en-GB" sz="2000" dirty="0"/>
              <a:t> content, such are</a:t>
            </a:r>
            <a:r>
              <a:rPr lang="en-GB" sz="2000" dirty="0" smtClean="0"/>
              <a:t>:</a:t>
            </a:r>
          </a:p>
          <a:p>
            <a:pPr marL="0" indent="0">
              <a:buNone/>
            </a:pPr>
            <a:endParaRPr lang="en-GB" sz="2000" dirty="0"/>
          </a:p>
          <a:p>
            <a:r>
              <a:rPr lang="en-GB" sz="2000" b="1" dirty="0"/>
              <a:t>The Element </a:t>
            </a:r>
            <a:r>
              <a:rPr lang="en-GB" sz="2000" b="1" dirty="0" smtClean="0"/>
              <a:t>Selector</a:t>
            </a:r>
          </a:p>
          <a:p>
            <a:endParaRPr lang="en-GB" sz="2000" b="1" dirty="0" smtClean="0"/>
          </a:p>
          <a:p>
            <a:endParaRPr lang="en-GB" sz="2000" b="1" dirty="0"/>
          </a:p>
          <a:p>
            <a:endParaRPr lang="en-GB" sz="2000" b="1" dirty="0"/>
          </a:p>
          <a:p>
            <a:r>
              <a:rPr lang="en-GB" sz="2000" b="1" dirty="0"/>
              <a:t>The Universal </a:t>
            </a:r>
            <a:r>
              <a:rPr lang="en-GB" sz="2000" b="1" dirty="0" smtClean="0"/>
              <a:t>Selectors</a:t>
            </a:r>
          </a:p>
          <a:p>
            <a:endParaRPr lang="en-GB" sz="2000" dirty="0"/>
          </a:p>
          <a:p>
            <a:pPr marL="0" indent="0">
              <a:buNone/>
            </a:pPr>
            <a:endParaRPr lang="en-IN" dirty="0"/>
          </a:p>
        </p:txBody>
      </p:sp>
      <p:pic>
        <p:nvPicPr>
          <p:cNvPr id="4" name="Picture 3"/>
          <p:cNvPicPr>
            <a:picLocks noChangeAspect="1"/>
          </p:cNvPicPr>
          <p:nvPr/>
        </p:nvPicPr>
        <p:blipFill>
          <a:blip r:embed="rId3"/>
          <a:stretch>
            <a:fillRect/>
          </a:stretch>
        </p:blipFill>
        <p:spPr>
          <a:xfrm>
            <a:off x="990600" y="2571750"/>
            <a:ext cx="1943371" cy="581106"/>
          </a:xfrm>
          <a:prstGeom prst="rect">
            <a:avLst/>
          </a:prstGeom>
        </p:spPr>
      </p:pic>
      <p:pic>
        <p:nvPicPr>
          <p:cNvPr id="5" name="Picture 4"/>
          <p:cNvPicPr>
            <a:picLocks noChangeAspect="1"/>
          </p:cNvPicPr>
          <p:nvPr/>
        </p:nvPicPr>
        <p:blipFill>
          <a:blip r:embed="rId4"/>
          <a:stretch>
            <a:fillRect/>
          </a:stretch>
        </p:blipFill>
        <p:spPr>
          <a:xfrm>
            <a:off x="970156" y="4095754"/>
            <a:ext cx="1609950" cy="600159"/>
          </a:xfrm>
          <a:prstGeom prst="rect">
            <a:avLst/>
          </a:prstGeom>
        </p:spPr>
      </p:pic>
      <p:sp>
        <p:nvSpPr>
          <p:cNvPr id="6" name="TextBox 5"/>
          <p:cNvSpPr txBox="1"/>
          <p:nvPr/>
        </p:nvSpPr>
        <p:spPr>
          <a:xfrm>
            <a:off x="5105400" y="2121049"/>
            <a:ext cx="3200400" cy="1938992"/>
          </a:xfrm>
          <a:prstGeom prst="rect">
            <a:avLst/>
          </a:prstGeom>
          <a:noFill/>
        </p:spPr>
        <p:txBody>
          <a:bodyPr wrap="square" rtlCol="0">
            <a:spAutoFit/>
          </a:bodyPr>
          <a:lstStyle/>
          <a:p>
            <a:pPr marL="285750" indent="-285750">
              <a:buFont typeface="Arial" panose="020B0604020202020204" pitchFamily="34" charset="0"/>
              <a:buChar char="•"/>
            </a:pPr>
            <a:r>
              <a:rPr lang="en-GB" sz="2000" b="1" dirty="0"/>
              <a:t>Id </a:t>
            </a:r>
            <a:r>
              <a:rPr lang="en-GB" sz="2000" b="1" dirty="0" smtClean="0"/>
              <a:t>Selector</a:t>
            </a:r>
          </a:p>
          <a:p>
            <a:pPr marL="285750" indent="-285750">
              <a:buFont typeface="Arial" panose="020B0604020202020204" pitchFamily="34" charset="0"/>
              <a:buChar char="•"/>
            </a:pPr>
            <a:endParaRPr lang="en-GB" sz="2000" b="1" dirty="0"/>
          </a:p>
          <a:p>
            <a:endParaRPr lang="en-GB" sz="2000" b="1" dirty="0"/>
          </a:p>
          <a:p>
            <a:pPr marL="285750" indent="-285750">
              <a:buFont typeface="Arial" panose="020B0604020202020204" pitchFamily="34" charset="0"/>
              <a:buChar char="•"/>
            </a:pPr>
            <a:endParaRPr lang="en-GB" sz="2000" b="1" dirty="0"/>
          </a:p>
          <a:p>
            <a:pPr marL="285750" indent="-285750">
              <a:buFont typeface="Arial" panose="020B0604020202020204" pitchFamily="34" charset="0"/>
              <a:buChar char="•"/>
            </a:pPr>
            <a:r>
              <a:rPr lang="en-GB" sz="2000" b="1" dirty="0"/>
              <a:t>Class Selectors</a:t>
            </a:r>
          </a:p>
          <a:p>
            <a:pPr marL="285750" indent="-285750">
              <a:buFont typeface="Arial" panose="020B0604020202020204" pitchFamily="34" charset="0"/>
              <a:buChar char="•"/>
            </a:pPr>
            <a:endParaRPr lang="en-IN" sz="2000" b="1" dirty="0"/>
          </a:p>
        </p:txBody>
      </p:sp>
      <p:pic>
        <p:nvPicPr>
          <p:cNvPr id="7" name="Picture 6"/>
          <p:cNvPicPr>
            <a:picLocks noChangeAspect="1"/>
          </p:cNvPicPr>
          <p:nvPr/>
        </p:nvPicPr>
        <p:blipFill>
          <a:blip r:embed="rId5"/>
          <a:stretch>
            <a:fillRect/>
          </a:stretch>
        </p:blipFill>
        <p:spPr>
          <a:xfrm>
            <a:off x="5486400" y="2524118"/>
            <a:ext cx="1495634" cy="676369"/>
          </a:xfrm>
          <a:prstGeom prst="rect">
            <a:avLst/>
          </a:prstGeom>
        </p:spPr>
      </p:pic>
      <p:pic>
        <p:nvPicPr>
          <p:cNvPr id="8" name="Picture 7"/>
          <p:cNvPicPr>
            <a:picLocks noChangeAspect="1"/>
          </p:cNvPicPr>
          <p:nvPr/>
        </p:nvPicPr>
        <p:blipFill>
          <a:blip r:embed="rId6"/>
          <a:stretch>
            <a:fillRect/>
          </a:stretch>
        </p:blipFill>
        <p:spPr>
          <a:xfrm>
            <a:off x="5608830" y="3943350"/>
            <a:ext cx="1619476" cy="676369"/>
          </a:xfrm>
          <a:prstGeom prst="rect">
            <a:avLst/>
          </a:prstGeom>
        </p:spPr>
      </p:pic>
    </p:spTree>
    <p:extLst>
      <p:ext uri="{BB962C8B-B14F-4D97-AF65-F5344CB8AC3E}">
        <p14:creationId xmlns:p14="http://schemas.microsoft.com/office/powerpoint/2010/main" val="3312576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3350"/>
            <a:ext cx="8229600" cy="4461273"/>
          </a:xfrm>
        </p:spPr>
        <p:txBody>
          <a:bodyPr>
            <a:normAutofit/>
          </a:bodyPr>
          <a:lstStyle/>
          <a:p>
            <a:pPr marL="0" indent="0">
              <a:buNone/>
            </a:pPr>
            <a:r>
              <a:rPr lang="en-IN" sz="2400" b="1" dirty="0">
                <a:solidFill>
                  <a:srgbClr val="FF0000"/>
                </a:solidFill>
              </a:rPr>
              <a:t>Ways to add CSS</a:t>
            </a:r>
          </a:p>
          <a:p>
            <a:pPr marL="0" indent="0">
              <a:buNone/>
            </a:pPr>
            <a:r>
              <a:rPr lang="en-GB" sz="2400" dirty="0"/>
              <a:t>There are three different ways to add CSS to an HTML page, which are:</a:t>
            </a:r>
          </a:p>
          <a:p>
            <a:pPr lvl="1">
              <a:buFont typeface="Arial" panose="020B0604020202020204" pitchFamily="34" charset="0"/>
              <a:buChar char="•"/>
            </a:pPr>
            <a:r>
              <a:rPr lang="en-GB" sz="2000" u="sng" dirty="0">
                <a:hlinkClick r:id="rId2"/>
              </a:rPr>
              <a:t>Inline CSS</a:t>
            </a:r>
            <a:endParaRPr lang="en-GB" sz="2000" u="sng" dirty="0"/>
          </a:p>
          <a:p>
            <a:pPr lvl="1">
              <a:buFont typeface="Arial" panose="020B0604020202020204" pitchFamily="34" charset="0"/>
              <a:buChar char="•"/>
            </a:pPr>
            <a:r>
              <a:rPr lang="en-GB" sz="2000" u="sng" dirty="0">
                <a:hlinkClick r:id="rId3"/>
              </a:rPr>
              <a:t>Internal CSS</a:t>
            </a:r>
            <a:endParaRPr lang="en-GB" sz="2000" u="sng" dirty="0"/>
          </a:p>
          <a:p>
            <a:pPr lvl="1">
              <a:buFont typeface="Arial" panose="020B0604020202020204" pitchFamily="34" charset="0"/>
              <a:buChar char="•"/>
            </a:pPr>
            <a:r>
              <a:rPr lang="en-GB" sz="2000" u="sng" dirty="0">
                <a:hlinkClick r:id="rId4"/>
              </a:rPr>
              <a:t>External CSS</a:t>
            </a:r>
            <a:endParaRPr lang="en-GB" sz="2000" u="sng" dirty="0"/>
          </a:p>
          <a:p>
            <a:pPr marL="0" indent="0">
              <a:buNone/>
            </a:pPr>
            <a:endParaRPr lang="en-IN" sz="2400" dirty="0">
              <a:solidFill>
                <a:srgbClr val="FF0000"/>
              </a:solidFill>
            </a:endParaRPr>
          </a:p>
        </p:txBody>
      </p:sp>
    </p:spTree>
    <p:extLst>
      <p:ext uri="{BB962C8B-B14F-4D97-AF65-F5344CB8AC3E}">
        <p14:creationId xmlns:p14="http://schemas.microsoft.com/office/powerpoint/2010/main" val="2991595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0"/>
            <a:ext cx="8229600" cy="4308873"/>
          </a:xfrm>
        </p:spPr>
        <p:txBody>
          <a:bodyPr/>
          <a:lstStyle/>
          <a:p>
            <a:pPr marL="0" indent="0">
              <a:buNone/>
            </a:pPr>
            <a:r>
              <a:rPr lang="en-IN" b="1" dirty="0">
                <a:solidFill>
                  <a:srgbClr val="00B0F0"/>
                </a:solidFill>
              </a:rPr>
              <a:t>Inline CSS:</a:t>
            </a:r>
          </a:p>
          <a:p>
            <a:r>
              <a:rPr lang="en-GB" sz="2000" dirty="0"/>
              <a:t>It is a way of adding a unique style to a particular element.</a:t>
            </a:r>
          </a:p>
          <a:p>
            <a:r>
              <a:rPr lang="en-GB" sz="2000" dirty="0"/>
              <a:t>To use </a:t>
            </a:r>
            <a:r>
              <a:rPr lang="en-GB" sz="2000" i="1" dirty="0"/>
              <a:t>Inline Styles</a:t>
            </a:r>
            <a:r>
              <a:rPr lang="en-GB" sz="2000" dirty="0"/>
              <a:t>, you can add the style attribute in the relevant </a:t>
            </a:r>
            <a:r>
              <a:rPr lang="en-GB" sz="2000" i="1" dirty="0"/>
              <a:t>HTML</a:t>
            </a:r>
            <a:r>
              <a:rPr lang="en-GB" sz="2000" dirty="0"/>
              <a:t> tag, and then inside the style attribute, you can provide different styles.</a:t>
            </a:r>
          </a:p>
          <a:p>
            <a:pPr marL="0" indent="0">
              <a:buNone/>
            </a:pPr>
            <a:r>
              <a:rPr lang="en-GB" sz="2000" dirty="0" smtClean="0">
                <a:solidFill>
                  <a:schemeClr val="tx1">
                    <a:lumMod val="75000"/>
                    <a:lumOff val="25000"/>
                  </a:schemeClr>
                </a:solidFill>
              </a:rPr>
              <a:t>Syntax:</a:t>
            </a:r>
          </a:p>
          <a:p>
            <a:pPr marL="0" indent="0">
              <a:buNone/>
            </a:pPr>
            <a:endParaRPr lang="en-GB" sz="2000" dirty="0">
              <a:solidFill>
                <a:schemeClr val="tx1">
                  <a:lumMod val="75000"/>
                  <a:lumOff val="25000"/>
                </a:schemeClr>
              </a:solidFill>
            </a:endParaRPr>
          </a:p>
          <a:p>
            <a:pPr marL="0" indent="0">
              <a:buNone/>
            </a:pPr>
            <a:endParaRPr lang="en-GB" sz="2000" dirty="0" smtClean="0">
              <a:solidFill>
                <a:schemeClr val="tx1">
                  <a:lumMod val="75000"/>
                  <a:lumOff val="25000"/>
                </a:schemeClr>
              </a:solidFill>
            </a:endParaRPr>
          </a:p>
          <a:p>
            <a:pPr marL="0" indent="0">
              <a:buNone/>
            </a:pPr>
            <a:r>
              <a:rPr lang="en-GB" sz="2000" dirty="0" smtClean="0">
                <a:solidFill>
                  <a:schemeClr val="tx1">
                    <a:lumMod val="75000"/>
                    <a:lumOff val="25000"/>
                  </a:schemeClr>
                </a:solidFill>
              </a:rPr>
              <a:t>Ex:</a:t>
            </a:r>
          </a:p>
          <a:p>
            <a:pPr marL="0" indent="0">
              <a:buNone/>
            </a:pPr>
            <a:r>
              <a:rPr lang="en-GB" sz="2000" dirty="0">
                <a:solidFill>
                  <a:schemeClr val="tx1">
                    <a:lumMod val="75000"/>
                    <a:lumOff val="25000"/>
                  </a:schemeClr>
                </a:solidFill>
              </a:rPr>
              <a:t>	</a:t>
            </a:r>
            <a:endParaRPr lang="en-IN" sz="2000" dirty="0">
              <a:solidFill>
                <a:schemeClr val="tx1">
                  <a:lumMod val="75000"/>
                  <a:lumOff val="25000"/>
                </a:schemeClr>
              </a:solidFill>
            </a:endParaRPr>
          </a:p>
        </p:txBody>
      </p:sp>
      <p:sp>
        <p:nvSpPr>
          <p:cNvPr id="4" name="TextBox 3"/>
          <p:cNvSpPr txBox="1"/>
          <p:nvPr/>
        </p:nvSpPr>
        <p:spPr>
          <a:xfrm>
            <a:off x="762000" y="2647950"/>
            <a:ext cx="76200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&lt;element style="</a:t>
            </a:r>
            <a:r>
              <a:rPr lang="en-GB" dirty="0" err="1"/>
              <a:t>property:value</a:t>
            </a:r>
            <a:r>
              <a:rPr lang="en-GB" dirty="0"/>
              <a:t>; </a:t>
            </a:r>
            <a:r>
              <a:rPr lang="en-GB" dirty="0" err="1"/>
              <a:t>property:value</a:t>
            </a:r>
            <a:r>
              <a:rPr lang="en-GB" dirty="0"/>
              <a:t>;"&gt;&lt;/element</a:t>
            </a:r>
            <a:r>
              <a:rPr lang="en-GB" dirty="0" smtClean="0"/>
              <a:t>&gt;</a:t>
            </a:r>
            <a:endParaRPr lang="en-GB" dirty="0"/>
          </a:p>
        </p:txBody>
      </p:sp>
      <p:sp>
        <p:nvSpPr>
          <p:cNvPr id="5" name="TextBox 4"/>
          <p:cNvSpPr txBox="1"/>
          <p:nvPr/>
        </p:nvSpPr>
        <p:spPr>
          <a:xfrm>
            <a:off x="762000" y="3867150"/>
            <a:ext cx="76200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&lt;h1 style="</a:t>
            </a:r>
            <a:r>
              <a:rPr lang="en-GB" dirty="0" err="1"/>
              <a:t>color</a:t>
            </a:r>
            <a:r>
              <a:rPr lang="en-GB" dirty="0"/>
              <a:t>: purple</a:t>
            </a:r>
            <a:r>
              <a:rPr lang="en-GB" dirty="0" smtClean="0"/>
              <a:t>;"&gt;CWS&lt;/</a:t>
            </a:r>
            <a:r>
              <a:rPr lang="en-GB" dirty="0"/>
              <a:t>h1</a:t>
            </a:r>
            <a:r>
              <a:rPr lang="en-GB" dirty="0" smtClean="0"/>
              <a:t>&gt;</a:t>
            </a:r>
            <a:endParaRPr lang="en-GB" dirty="0"/>
          </a:p>
        </p:txBody>
      </p:sp>
    </p:spTree>
    <p:extLst>
      <p:ext uri="{BB962C8B-B14F-4D97-AF65-F5344CB8AC3E}">
        <p14:creationId xmlns:p14="http://schemas.microsoft.com/office/powerpoint/2010/main" val="2206027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9550"/>
            <a:ext cx="8229600" cy="4800600"/>
          </a:xfrm>
        </p:spPr>
        <p:txBody>
          <a:bodyPr>
            <a:normAutofit fontScale="92500"/>
          </a:bodyPr>
          <a:lstStyle/>
          <a:p>
            <a:pPr marL="0" indent="0">
              <a:buNone/>
            </a:pPr>
            <a:r>
              <a:rPr lang="en-IN" sz="2800" b="1" dirty="0">
                <a:solidFill>
                  <a:srgbClr val="00B0F0"/>
                </a:solidFill>
              </a:rPr>
              <a:t>Internal CSS</a:t>
            </a:r>
            <a:r>
              <a:rPr lang="en-IN" sz="2800" b="1" dirty="0" smtClean="0">
                <a:solidFill>
                  <a:srgbClr val="00B0F0"/>
                </a:solidFill>
              </a:rPr>
              <a:t>:</a:t>
            </a:r>
            <a:endParaRPr lang="en-IN" sz="2000" b="1" dirty="0" smtClean="0">
              <a:solidFill>
                <a:srgbClr val="00B0F0"/>
              </a:solidFill>
            </a:endParaRPr>
          </a:p>
          <a:p>
            <a:pPr marL="0" indent="0">
              <a:buNone/>
            </a:pPr>
            <a:r>
              <a:rPr lang="en-GB" sz="2000" b="1" dirty="0"/>
              <a:t>Internal CSS</a:t>
            </a:r>
            <a:r>
              <a:rPr lang="en-GB" sz="2000" dirty="0"/>
              <a:t> is used under one single </a:t>
            </a:r>
            <a:r>
              <a:rPr lang="en-GB" sz="2000" i="1" dirty="0"/>
              <a:t>HTML</a:t>
            </a:r>
            <a:r>
              <a:rPr lang="en-GB" sz="2000" dirty="0"/>
              <a:t> page. For inserting internal </a:t>
            </a:r>
            <a:r>
              <a:rPr lang="en-GB" sz="2000" i="1" dirty="0"/>
              <a:t>CSS</a:t>
            </a:r>
            <a:r>
              <a:rPr lang="en-GB" sz="2000" dirty="0"/>
              <a:t>, we place the whole </a:t>
            </a:r>
            <a:r>
              <a:rPr lang="en-GB" sz="2000" i="1" dirty="0"/>
              <a:t>CSS</a:t>
            </a:r>
            <a:r>
              <a:rPr lang="en-GB" sz="2000" dirty="0"/>
              <a:t> style inside the head tag of </a:t>
            </a:r>
            <a:r>
              <a:rPr lang="en-GB" sz="2000" i="1" dirty="0"/>
              <a:t>HTML</a:t>
            </a:r>
            <a:r>
              <a:rPr lang="en-GB" sz="2000" dirty="0"/>
              <a:t> by using the &lt;style&gt; tag</a:t>
            </a:r>
            <a:r>
              <a:rPr lang="en-GB" sz="2000" dirty="0" smtClean="0"/>
              <a:t>.</a:t>
            </a:r>
          </a:p>
          <a:p>
            <a:pPr marL="0" indent="0">
              <a:buNone/>
            </a:pPr>
            <a:endParaRPr lang="en-GB" sz="2000" b="1" dirty="0"/>
          </a:p>
          <a:p>
            <a:pPr marL="0" indent="0">
              <a:buNone/>
            </a:pPr>
            <a:endParaRPr lang="en-GB" sz="2000" b="1" dirty="0" smtClean="0"/>
          </a:p>
          <a:p>
            <a:pPr marL="0" indent="0">
              <a:buNone/>
            </a:pPr>
            <a:endParaRPr lang="en-GB" sz="2000" b="1" dirty="0"/>
          </a:p>
          <a:p>
            <a:pPr marL="0" indent="0">
              <a:buNone/>
            </a:pPr>
            <a:endParaRPr lang="en-GB" sz="2000" b="1" dirty="0" smtClean="0"/>
          </a:p>
          <a:p>
            <a:pPr marL="0" indent="0">
              <a:buNone/>
            </a:pPr>
            <a:endParaRPr lang="en-GB" sz="2000" b="1" dirty="0"/>
          </a:p>
          <a:p>
            <a:pPr marL="0" indent="0">
              <a:buNone/>
            </a:pPr>
            <a:endParaRPr lang="en-GB" sz="2000" b="1" dirty="0" smtClean="0"/>
          </a:p>
          <a:p>
            <a:pPr marL="0" indent="0">
              <a:buNone/>
            </a:pPr>
            <a:endParaRPr lang="en-GB" sz="2000" b="1" dirty="0"/>
          </a:p>
          <a:p>
            <a:pPr marL="0" indent="0">
              <a:buNone/>
            </a:pPr>
            <a:r>
              <a:rPr lang="en-GB" sz="2000" dirty="0">
                <a:solidFill>
                  <a:schemeClr val="tx1">
                    <a:lumMod val="85000"/>
                    <a:lumOff val="15000"/>
                  </a:schemeClr>
                </a:solidFill>
              </a:rPr>
              <a:t>But, inserting </a:t>
            </a:r>
            <a:r>
              <a:rPr lang="en-GB" sz="2000" b="1" dirty="0">
                <a:solidFill>
                  <a:schemeClr val="tx1">
                    <a:lumMod val="85000"/>
                    <a:lumOff val="15000"/>
                  </a:schemeClr>
                </a:solidFill>
              </a:rPr>
              <a:t>CSS</a:t>
            </a:r>
            <a:r>
              <a:rPr lang="en-GB" sz="2000" dirty="0">
                <a:solidFill>
                  <a:schemeClr val="tx1">
                    <a:lumMod val="85000"/>
                    <a:lumOff val="15000"/>
                  </a:schemeClr>
                </a:solidFill>
              </a:rPr>
              <a:t> </a:t>
            </a:r>
            <a:r>
              <a:rPr lang="en-GB" sz="2000" b="1" dirty="0">
                <a:solidFill>
                  <a:schemeClr val="tx1">
                    <a:lumMod val="85000"/>
                    <a:lumOff val="15000"/>
                  </a:schemeClr>
                </a:solidFill>
              </a:rPr>
              <a:t>inline or internal</a:t>
            </a:r>
            <a:r>
              <a:rPr lang="en-GB" sz="2000" dirty="0">
                <a:solidFill>
                  <a:schemeClr val="tx1">
                    <a:lumMod val="85000"/>
                    <a:lumOff val="15000"/>
                  </a:schemeClr>
                </a:solidFill>
              </a:rPr>
              <a:t> or internal are </a:t>
            </a:r>
            <a:r>
              <a:rPr lang="en-GB" sz="2000" b="1" dirty="0">
                <a:solidFill>
                  <a:schemeClr val="tx1">
                    <a:lumMod val="85000"/>
                    <a:lumOff val="15000"/>
                  </a:schemeClr>
                </a:solidFill>
              </a:rPr>
              <a:t>, not efficient</a:t>
            </a:r>
            <a:r>
              <a:rPr lang="en-GB" sz="2000" dirty="0">
                <a:solidFill>
                  <a:schemeClr val="tx1">
                    <a:lumMod val="85000"/>
                    <a:lumOff val="15000"/>
                  </a:schemeClr>
                </a:solidFill>
              </a:rPr>
              <a:t>. What if we want to use the same </a:t>
            </a:r>
            <a:r>
              <a:rPr lang="en-GB" sz="2000" b="1" dirty="0">
                <a:solidFill>
                  <a:schemeClr val="tx1">
                    <a:lumMod val="85000"/>
                    <a:lumOff val="15000"/>
                  </a:schemeClr>
                </a:solidFill>
              </a:rPr>
              <a:t>CSS</a:t>
            </a:r>
            <a:r>
              <a:rPr lang="en-GB" sz="2000" dirty="0">
                <a:solidFill>
                  <a:schemeClr val="tx1">
                    <a:lumMod val="85000"/>
                    <a:lumOff val="15000"/>
                  </a:schemeClr>
                </a:solidFill>
              </a:rPr>
              <a:t> for multiple web pages? If we use the inline or internal insertion method, there will be </a:t>
            </a:r>
            <a:r>
              <a:rPr lang="en-GB" sz="2000" b="1" dirty="0">
                <a:solidFill>
                  <a:schemeClr val="tx1">
                    <a:lumMod val="85000"/>
                    <a:lumOff val="15000"/>
                  </a:schemeClr>
                </a:solidFill>
              </a:rPr>
              <a:t>a lot of redundancy</a:t>
            </a:r>
            <a:r>
              <a:rPr lang="en-GB" sz="2000" dirty="0">
                <a:solidFill>
                  <a:schemeClr val="tx1">
                    <a:lumMod val="85000"/>
                    <a:lumOff val="15000"/>
                  </a:schemeClr>
                </a:solidFill>
              </a:rPr>
              <a:t>. So, to avoid that issue, we have </a:t>
            </a:r>
            <a:r>
              <a:rPr lang="en-GB" sz="2000" b="1" dirty="0">
                <a:solidFill>
                  <a:schemeClr val="tx1">
                    <a:lumMod val="85000"/>
                    <a:lumOff val="15000"/>
                  </a:schemeClr>
                </a:solidFill>
              </a:rPr>
              <a:t>external CSS</a:t>
            </a:r>
            <a:r>
              <a:rPr lang="en-GB" sz="2000" dirty="0">
                <a:solidFill>
                  <a:schemeClr val="tx1">
                    <a:lumMod val="85000"/>
                    <a:lumOff val="15000"/>
                  </a:schemeClr>
                </a:solidFill>
              </a:rPr>
              <a:t>.</a:t>
            </a:r>
            <a:endParaRPr lang="en-IN" sz="2000" b="1" dirty="0">
              <a:solidFill>
                <a:schemeClr val="tx1">
                  <a:lumMod val="85000"/>
                  <a:lumOff val="15000"/>
                </a:schemeClr>
              </a:solidFill>
            </a:endParaRPr>
          </a:p>
          <a:p>
            <a:endParaRPr lang="en-IN" sz="2400" dirty="0"/>
          </a:p>
        </p:txBody>
      </p:sp>
      <p:pic>
        <p:nvPicPr>
          <p:cNvPr id="4" name="Picture 3"/>
          <p:cNvPicPr>
            <a:picLocks noChangeAspect="1"/>
          </p:cNvPicPr>
          <p:nvPr/>
        </p:nvPicPr>
        <p:blipFill>
          <a:blip r:embed="rId2"/>
          <a:stretch>
            <a:fillRect/>
          </a:stretch>
        </p:blipFill>
        <p:spPr>
          <a:xfrm>
            <a:off x="838200" y="1581150"/>
            <a:ext cx="2429214" cy="1752845"/>
          </a:xfrm>
          <a:prstGeom prst="rect">
            <a:avLst/>
          </a:prstGeom>
        </p:spPr>
      </p:pic>
    </p:spTree>
    <p:extLst>
      <p:ext uri="{BB962C8B-B14F-4D97-AF65-F5344CB8AC3E}">
        <p14:creationId xmlns:p14="http://schemas.microsoft.com/office/powerpoint/2010/main" val="125520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8915400" cy="5010150"/>
          </a:xfrm>
        </p:spPr>
        <p:txBody>
          <a:bodyPr>
            <a:noAutofit/>
          </a:bodyPr>
          <a:lstStyle/>
          <a:p>
            <a:pPr marL="0" indent="0">
              <a:buNone/>
            </a:pPr>
            <a:r>
              <a:rPr lang="en-IN" sz="2000" b="1" dirty="0">
                <a:solidFill>
                  <a:srgbClr val="00B0F0"/>
                </a:solidFill>
              </a:rPr>
              <a:t>External CSS :</a:t>
            </a:r>
          </a:p>
          <a:p>
            <a:pPr marL="0" indent="0">
              <a:buNone/>
            </a:pPr>
            <a:r>
              <a:rPr lang="en-GB" sz="1800" dirty="0"/>
              <a:t>External CSS works similarly to internal CSS but with a twist. Instead of adding the styles within the HTML file, we create a separate file with </a:t>
            </a:r>
            <a:r>
              <a:rPr lang="en-GB" sz="1800" b="1" dirty="0"/>
              <a:t>.</a:t>
            </a:r>
            <a:r>
              <a:rPr lang="en-GB" sz="1800" b="1" dirty="0" err="1"/>
              <a:t>css</a:t>
            </a:r>
            <a:r>
              <a:rPr lang="en-GB" sz="1800" b="1" dirty="0"/>
              <a:t> </a:t>
            </a:r>
            <a:r>
              <a:rPr lang="en-GB" sz="1800" dirty="0"/>
              <a:t>extension. This file will hold all the styling details. Then, we link this file to the HTML </a:t>
            </a:r>
            <a:r>
              <a:rPr lang="en-GB" sz="1800" dirty="0" smtClean="0"/>
              <a:t>page</a:t>
            </a:r>
            <a:r>
              <a:rPr lang="en-GB" sz="1800" dirty="0" smtClean="0"/>
              <a:t>.</a:t>
            </a:r>
          </a:p>
          <a:p>
            <a:pPr marL="0" indent="0">
              <a:buNone/>
            </a:pPr>
            <a:endParaRPr lang="en-GB" sz="1800" dirty="0"/>
          </a:p>
          <a:p>
            <a:pPr marL="0" indent="0">
              <a:buNone/>
            </a:pPr>
            <a:endParaRPr lang="en-GB" sz="1800" dirty="0" smtClean="0"/>
          </a:p>
          <a:p>
            <a:pPr marL="0" indent="0">
              <a:buNone/>
            </a:pPr>
            <a:endParaRPr lang="en-GB" sz="1800" dirty="0"/>
          </a:p>
          <a:p>
            <a:pPr marL="0" indent="0">
              <a:buNone/>
            </a:pPr>
            <a:endParaRPr lang="en-GB" sz="1800" dirty="0" smtClean="0"/>
          </a:p>
          <a:p>
            <a:r>
              <a:rPr lang="en-GB" sz="1800" b="1" dirty="0"/>
              <a:t>&lt;link&gt;</a:t>
            </a:r>
            <a:r>
              <a:rPr lang="en-GB" sz="1800" dirty="0"/>
              <a:t>: This tag is used to create links between different resources, like </a:t>
            </a:r>
            <a:r>
              <a:rPr lang="en-GB" sz="1800" dirty="0" err="1"/>
              <a:t>stylesheets</a:t>
            </a:r>
            <a:r>
              <a:rPr lang="en-GB" sz="1800" dirty="0"/>
              <a:t>, fonts, and more. In our case, we are using a link tag to link the </a:t>
            </a:r>
            <a:r>
              <a:rPr lang="en-GB" sz="1800" b="1" dirty="0"/>
              <a:t>CSS</a:t>
            </a:r>
            <a:r>
              <a:rPr lang="en-GB" sz="1800" dirty="0"/>
              <a:t> file with the </a:t>
            </a:r>
            <a:r>
              <a:rPr lang="en-GB" sz="1800" b="1" dirty="0"/>
              <a:t>HTML</a:t>
            </a:r>
            <a:r>
              <a:rPr lang="en-GB" sz="1800" dirty="0"/>
              <a:t> file.</a:t>
            </a:r>
          </a:p>
          <a:p>
            <a:r>
              <a:rPr lang="en-GB" sz="1800" b="1" dirty="0" err="1"/>
              <a:t>rel</a:t>
            </a:r>
            <a:r>
              <a:rPr lang="en-GB" sz="1800" b="1" dirty="0"/>
              <a:t>="</a:t>
            </a:r>
            <a:r>
              <a:rPr lang="en-GB" sz="1800" b="1" dirty="0" err="1"/>
              <a:t>stylesheet</a:t>
            </a:r>
            <a:r>
              <a:rPr lang="en-GB" sz="1800" b="1" dirty="0"/>
              <a:t>"</a:t>
            </a:r>
            <a:r>
              <a:rPr lang="en-GB" sz="1800" dirty="0"/>
              <a:t>: </a:t>
            </a:r>
            <a:r>
              <a:rPr lang="en-GB" sz="1800" b="1" dirty="0" err="1"/>
              <a:t>rel</a:t>
            </a:r>
            <a:r>
              <a:rPr lang="en-GB" sz="1800" b="1" dirty="0"/>
              <a:t> </a:t>
            </a:r>
            <a:r>
              <a:rPr lang="en-GB" sz="1800" dirty="0"/>
              <a:t>stands for </a:t>
            </a:r>
            <a:r>
              <a:rPr lang="en-GB" sz="1800" b="1" dirty="0"/>
              <a:t>relationship, </a:t>
            </a:r>
            <a:r>
              <a:rPr lang="en-GB" sz="1800" dirty="0"/>
              <a:t> this defines the type of relationship between the HTML document and the linked resource. When set to "</a:t>
            </a:r>
            <a:r>
              <a:rPr lang="en-GB" sz="1800" dirty="0" err="1"/>
              <a:t>stylesheet</a:t>
            </a:r>
            <a:r>
              <a:rPr lang="en-GB" sz="1800" dirty="0"/>
              <a:t>", it specifies that the linked resource is a </a:t>
            </a:r>
            <a:r>
              <a:rPr lang="en-GB" sz="1800" dirty="0" err="1"/>
              <a:t>stylesheet</a:t>
            </a:r>
            <a:r>
              <a:rPr lang="en-GB" sz="1800" dirty="0"/>
              <a:t> that will be used to style the HTML content.</a:t>
            </a:r>
          </a:p>
          <a:p>
            <a:r>
              <a:rPr lang="en-GB" sz="1800" b="1" dirty="0" err="1"/>
              <a:t>href</a:t>
            </a:r>
            <a:r>
              <a:rPr lang="en-GB" sz="1800" b="1" dirty="0"/>
              <a:t>="style.css"</a:t>
            </a:r>
            <a:r>
              <a:rPr lang="en-GB" sz="1800" dirty="0"/>
              <a:t> : The </a:t>
            </a:r>
            <a:r>
              <a:rPr lang="en-GB" sz="1800" b="1" dirty="0" err="1"/>
              <a:t>href</a:t>
            </a:r>
            <a:r>
              <a:rPr lang="en-GB" sz="1800" dirty="0"/>
              <a:t> attribute stands for "</a:t>
            </a:r>
            <a:r>
              <a:rPr lang="en-GB" sz="1800" b="1" dirty="0"/>
              <a:t>hypertext reference</a:t>
            </a:r>
            <a:r>
              <a:rPr lang="en-GB" sz="1800" dirty="0"/>
              <a:t>." It specifies the path or URL to the external resource we want to link. In this case, it's the path to the external CSS file called "style.css".</a:t>
            </a:r>
          </a:p>
        </p:txBody>
      </p:sp>
      <p:pic>
        <p:nvPicPr>
          <p:cNvPr id="4" name="Picture 3"/>
          <p:cNvPicPr>
            <a:picLocks noChangeAspect="1"/>
          </p:cNvPicPr>
          <p:nvPr/>
        </p:nvPicPr>
        <p:blipFill>
          <a:blip r:embed="rId2"/>
          <a:stretch>
            <a:fillRect/>
          </a:stretch>
        </p:blipFill>
        <p:spPr>
          <a:xfrm>
            <a:off x="914400" y="1276350"/>
            <a:ext cx="4996071" cy="1219200"/>
          </a:xfrm>
          <a:prstGeom prst="rect">
            <a:avLst/>
          </a:prstGeom>
        </p:spPr>
      </p:pic>
    </p:spTree>
    <p:extLst>
      <p:ext uri="{BB962C8B-B14F-4D97-AF65-F5344CB8AC3E}">
        <p14:creationId xmlns:p14="http://schemas.microsoft.com/office/powerpoint/2010/main" val="2322297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221</Words>
  <Application>Microsoft Office PowerPoint</Application>
  <PresentationFormat>On-screen Show (16:9)</PresentationFormat>
  <Paragraphs>51</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Cascading Style Sheet (CSS)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Cascading Style Sheet (CSS)</dc:title>
  <dc:creator>R</dc:creator>
  <cp:lastModifiedBy>HP</cp:lastModifiedBy>
  <cp:revision>15</cp:revision>
  <dcterms:created xsi:type="dcterms:W3CDTF">2006-08-16T00:00:00Z</dcterms:created>
  <dcterms:modified xsi:type="dcterms:W3CDTF">2024-11-24T05:52:30Z</dcterms:modified>
</cp:coreProperties>
</file>