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8" r:id="rId10"/>
    <p:sldId id="269" r:id="rId11"/>
    <p:sldId id="27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57EA3F-399A-4839-B76B-39978D775E11}"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2B961-631A-448A-B62E-B0F3336399AB}" type="slidenum">
              <a:rPr lang="en-IN" smtClean="0"/>
              <a:t>‹#›</a:t>
            </a:fld>
            <a:endParaRPr lang="en-IN"/>
          </a:p>
        </p:txBody>
      </p:sp>
    </p:spTree>
    <p:extLst>
      <p:ext uri="{BB962C8B-B14F-4D97-AF65-F5344CB8AC3E}">
        <p14:creationId xmlns:p14="http://schemas.microsoft.com/office/powerpoint/2010/main" val="39434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52B961-631A-448A-B62E-B0F3336399AB}" type="slidenum">
              <a:rPr lang="en-IN" smtClean="0"/>
              <a:t>11</a:t>
            </a:fld>
            <a:endParaRPr lang="en-IN"/>
          </a:p>
        </p:txBody>
      </p:sp>
    </p:spTree>
    <p:extLst>
      <p:ext uri="{BB962C8B-B14F-4D97-AF65-F5344CB8AC3E}">
        <p14:creationId xmlns:p14="http://schemas.microsoft.com/office/powerpoint/2010/main" val="134870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Background</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838200"/>
          </a:xfrm>
        </p:spPr>
        <p:txBody>
          <a:bodyPr>
            <a:normAutofit/>
          </a:bodyPr>
          <a:lstStyle/>
          <a:p>
            <a:pPr marL="0" indent="0">
              <a:buNone/>
            </a:pPr>
            <a:r>
              <a:rPr lang="en-US" sz="2000" dirty="0" smtClean="0">
                <a:latin typeface="Times New Roman" pitchFamily="18" charset="0"/>
                <a:cs typeface="Times New Roman" pitchFamily="18" charset="0"/>
              </a:rPr>
              <a:t>We can use background properties to enhance the background styles of the elements present in the HTML web page.</a:t>
            </a:r>
            <a:endParaRPr lang="en-US" sz="2000"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538520186"/>
              </p:ext>
            </p:extLst>
          </p:nvPr>
        </p:nvGraphicFramePr>
        <p:xfrm>
          <a:off x="914400" y="1708150"/>
          <a:ext cx="3048000" cy="1854200"/>
        </p:xfrm>
        <a:graphic>
          <a:graphicData uri="http://schemas.openxmlformats.org/drawingml/2006/table">
            <a:tbl>
              <a:tblPr firstRow="1" bandRow="1">
                <a:tableStyleId>{5940675A-B579-460E-94D1-54222C63F5DA}</a:tableStyleId>
              </a:tblPr>
              <a:tblGrid>
                <a:gridCol w="3048000">
                  <a:extLst>
                    <a:ext uri="{9D8B030D-6E8A-4147-A177-3AD203B41FA5}">
                      <a16:colId xmlns="" xmlns:a16="http://schemas.microsoft.com/office/drawing/2014/main" val="20000"/>
                    </a:ext>
                  </a:extLst>
                </a:gridCol>
              </a:tblGrid>
              <a:tr h="370840">
                <a:tc>
                  <a:txBody>
                    <a:bodyPr/>
                    <a:lstStyle/>
                    <a:p>
                      <a:pPr algn="ctr"/>
                      <a:r>
                        <a:rPr lang="en-US" dirty="0" smtClean="0">
                          <a:latin typeface="Times New Roman" pitchFamily="18" charset="0"/>
                          <a:cs typeface="Times New Roman" pitchFamily="18" charset="0"/>
                        </a:rPr>
                        <a:t>background-color</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370840">
                <a:tc>
                  <a:txBody>
                    <a:bodyPr/>
                    <a:lstStyle/>
                    <a:p>
                      <a:pPr algn="ctr"/>
                      <a:r>
                        <a:rPr lang="en-US" dirty="0" smtClean="0">
                          <a:latin typeface="Times New Roman" pitchFamily="18" charset="0"/>
                          <a:cs typeface="Times New Roman" pitchFamily="18" charset="0"/>
                        </a:rPr>
                        <a:t>background-image</a:t>
                      </a:r>
                      <a:endParaRPr lang="en-US"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background-repeat</a:t>
                      </a:r>
                    </a:p>
                  </a:txBody>
                  <a:tcPr/>
                </a:tc>
                <a:extLst>
                  <a:ext uri="{0D108BD9-81ED-4DB2-BD59-A6C34878D82A}">
                    <a16:rowId xmlns=""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background-position</a:t>
                      </a:r>
                    </a:p>
                  </a:txBody>
                  <a:tcPr/>
                </a:tc>
                <a:extLst>
                  <a:ext uri="{0D108BD9-81ED-4DB2-BD59-A6C34878D82A}">
                    <a16:rowId xmlns=""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background-attachment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388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71550"/>
            <a:ext cx="7620000" cy="3394472"/>
          </a:xfrm>
        </p:spPr>
        <p:txBody>
          <a:bodyPr>
            <a:normAutofit/>
          </a:bodyPr>
          <a:lstStyle/>
          <a:p>
            <a:pPr marL="0" indent="0">
              <a:buNone/>
            </a:pPr>
            <a:r>
              <a:rPr lang="en-US" sz="2400" dirty="0">
                <a:latin typeface="Times New Roman" pitchFamily="18" charset="0"/>
                <a:cs typeface="Times New Roman" pitchFamily="18" charset="0"/>
              </a:rPr>
              <a:t>html </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background: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(bimage.jpg</a:t>
            </a:r>
            <a:r>
              <a:rPr lang="en-US" sz="2400" dirty="0">
                <a:latin typeface="Times New Roman" pitchFamily="18" charset="0"/>
                <a:cs typeface="Times New Roman" pitchFamily="18" charset="0"/>
              </a:rPr>
              <a:t>) no-repeat center fixed; </a:t>
            </a:r>
          </a:p>
          <a:p>
            <a:pPr marL="0" indent="0">
              <a:buNone/>
            </a:pPr>
            <a:r>
              <a:rPr lang="en-US" sz="2400" dirty="0">
                <a:latin typeface="Times New Roman" pitchFamily="18" charset="0"/>
                <a:cs typeface="Times New Roman" pitchFamily="18" charset="0"/>
              </a:rPr>
              <a:t>    background-size: cover;</a:t>
            </a:r>
          </a:p>
          <a:p>
            <a:pPr marL="0" indent="0">
              <a:buNone/>
            </a:pPr>
            <a:r>
              <a:rPr lang="en-US" sz="2400" dirty="0">
                <a:latin typeface="Times New Roman" pitchFamily="18" charset="0"/>
                <a:cs typeface="Times New Roman" pitchFamily="18" charset="0"/>
              </a:rPr>
              <a:t>}</a:t>
            </a:r>
          </a:p>
        </p:txBody>
      </p:sp>
      <p:sp>
        <p:nvSpPr>
          <p:cNvPr id="4"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Full Background Image</a:t>
            </a:r>
            <a:endParaRPr lang="en-US" sz="36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88833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23478"/>
            <a:ext cx="8712968" cy="4896544"/>
          </a:xfrm>
        </p:spPr>
        <p:txBody>
          <a:bodyPr>
            <a:normAutofit lnSpcReduction="10000"/>
          </a:bodyPr>
          <a:lstStyle/>
          <a:p>
            <a:pPr marL="0" indent="0">
              <a:buNone/>
            </a:pPr>
            <a:r>
              <a:rPr lang="en-IN" sz="2000" b="1" dirty="0" smtClean="0">
                <a:solidFill>
                  <a:srgbClr val="FF0000"/>
                </a:solidFill>
              </a:rPr>
              <a:t>Background-clip</a:t>
            </a:r>
          </a:p>
          <a:p>
            <a:pPr marL="0" indent="0">
              <a:buNone/>
            </a:pPr>
            <a:r>
              <a:rPr lang="en-GB" sz="1600" dirty="0"/>
              <a:t>The background-clip property in CSS defines how the background of an element should be clipped (cut off) and where it is visible. This property determines the area within which the background </a:t>
            </a:r>
            <a:r>
              <a:rPr lang="en-GB" sz="1600" dirty="0" err="1"/>
              <a:t>color</a:t>
            </a:r>
            <a:r>
              <a:rPr lang="en-GB" sz="1600" dirty="0"/>
              <a:t> or image will be drawn. It is particularly useful for controlling how background images or </a:t>
            </a:r>
            <a:r>
              <a:rPr lang="en-GB" sz="1600" dirty="0" err="1"/>
              <a:t>colors</a:t>
            </a:r>
            <a:r>
              <a:rPr lang="en-GB" sz="1600" dirty="0"/>
              <a:t> interact with padding, borders, and content areas of an element</a:t>
            </a:r>
            <a:r>
              <a:rPr lang="en-GB" sz="1600" dirty="0" smtClean="0"/>
              <a:t>.</a:t>
            </a:r>
          </a:p>
          <a:p>
            <a:pPr marL="0" indent="0">
              <a:buNone/>
            </a:pPr>
            <a:r>
              <a:rPr lang="en-IN" sz="2000" b="1" dirty="0" smtClean="0">
                <a:solidFill>
                  <a:srgbClr val="00B050"/>
                </a:solidFill>
              </a:rPr>
              <a:t>background-clip</a:t>
            </a:r>
            <a:r>
              <a:rPr lang="en-IN" sz="2000" b="1" dirty="0">
                <a:solidFill>
                  <a:srgbClr val="00B050"/>
                </a:solidFill>
              </a:rPr>
              <a:t>: border-box (default) | padding-box | content-box | text;</a:t>
            </a:r>
          </a:p>
          <a:p>
            <a:pPr marL="0" indent="0">
              <a:buNone/>
            </a:pPr>
            <a:r>
              <a:rPr lang="en-GB" sz="1800" dirty="0">
                <a:solidFill>
                  <a:srgbClr val="7030A0"/>
                </a:solidFill>
              </a:rPr>
              <a:t>border-box (default</a:t>
            </a:r>
            <a:r>
              <a:rPr lang="en-GB" sz="1800" dirty="0" smtClean="0">
                <a:solidFill>
                  <a:srgbClr val="7030A0"/>
                </a:solidFill>
              </a:rPr>
              <a:t>):</a:t>
            </a:r>
            <a:endParaRPr lang="en-GB" sz="1800" dirty="0">
              <a:solidFill>
                <a:srgbClr val="7030A0"/>
              </a:solidFill>
            </a:endParaRPr>
          </a:p>
          <a:p>
            <a:pPr marL="400050" lvl="1" indent="0">
              <a:buNone/>
            </a:pPr>
            <a:r>
              <a:rPr lang="en-GB" sz="1400" dirty="0"/>
              <a:t>The background extends to the outer edge of the element's border (including padding, content, and border areas</a:t>
            </a:r>
            <a:r>
              <a:rPr lang="en-GB" sz="1400" dirty="0" smtClean="0"/>
              <a:t>).</a:t>
            </a:r>
          </a:p>
          <a:p>
            <a:pPr marL="0" indent="0">
              <a:buNone/>
            </a:pPr>
            <a:r>
              <a:rPr lang="en-GB" sz="2000" dirty="0">
                <a:solidFill>
                  <a:srgbClr val="7030A0"/>
                </a:solidFill>
              </a:rPr>
              <a:t>padding-box</a:t>
            </a:r>
            <a:r>
              <a:rPr lang="en-GB" sz="1800" dirty="0" smtClean="0">
                <a:solidFill>
                  <a:srgbClr val="7030A0"/>
                </a:solidFill>
              </a:rPr>
              <a:t>:</a:t>
            </a:r>
            <a:endParaRPr lang="en-GB" sz="1800" dirty="0">
              <a:solidFill>
                <a:srgbClr val="7030A0"/>
              </a:solidFill>
            </a:endParaRPr>
          </a:p>
          <a:p>
            <a:pPr marL="400050" lvl="1" indent="0">
              <a:buNone/>
            </a:pPr>
            <a:r>
              <a:rPr lang="en-GB" sz="1400" dirty="0"/>
              <a:t>The background extends only to the outer edge of the element's padding (not the border). The background is clipped at the padding box, and it will not go into the border area</a:t>
            </a:r>
            <a:r>
              <a:rPr lang="en-GB" sz="1400" dirty="0" smtClean="0"/>
              <a:t>.</a:t>
            </a:r>
          </a:p>
          <a:p>
            <a:pPr marL="0" indent="0">
              <a:buNone/>
            </a:pPr>
            <a:r>
              <a:rPr lang="en-GB" sz="1800" dirty="0">
                <a:solidFill>
                  <a:srgbClr val="7030A0"/>
                </a:solidFill>
              </a:rPr>
              <a:t>content-box</a:t>
            </a:r>
            <a:r>
              <a:rPr lang="en-GB" sz="1800" dirty="0" smtClean="0">
                <a:solidFill>
                  <a:srgbClr val="7030A0"/>
                </a:solidFill>
              </a:rPr>
              <a:t>:</a:t>
            </a:r>
            <a:endParaRPr lang="en-GB" sz="1800" dirty="0">
              <a:solidFill>
                <a:srgbClr val="7030A0"/>
              </a:solidFill>
            </a:endParaRPr>
          </a:p>
          <a:p>
            <a:pPr marL="400050" lvl="1" indent="0">
              <a:buNone/>
            </a:pPr>
            <a:r>
              <a:rPr lang="en-GB" sz="1400" dirty="0"/>
              <a:t>The background extends only to the content area of the element (it will be clipped at the content box).</a:t>
            </a:r>
          </a:p>
          <a:p>
            <a:pPr marL="400050" lvl="1" indent="0">
              <a:buNone/>
            </a:pPr>
            <a:r>
              <a:rPr lang="en-GB" sz="1400" dirty="0"/>
              <a:t>The background will not appear in the padding or border areas</a:t>
            </a:r>
            <a:r>
              <a:rPr lang="en-GB" sz="1400" dirty="0" smtClean="0"/>
              <a:t>.</a:t>
            </a:r>
          </a:p>
          <a:p>
            <a:pPr marL="0" indent="0">
              <a:buNone/>
            </a:pPr>
            <a:r>
              <a:rPr lang="en-GB" sz="1800" dirty="0">
                <a:solidFill>
                  <a:srgbClr val="7030A0"/>
                </a:solidFill>
              </a:rPr>
              <a:t>text</a:t>
            </a:r>
            <a:r>
              <a:rPr lang="en-GB" sz="1800" dirty="0" smtClean="0">
                <a:solidFill>
                  <a:srgbClr val="7030A0"/>
                </a:solidFill>
              </a:rPr>
              <a:t>:</a:t>
            </a:r>
            <a:endParaRPr lang="en-GB" sz="1800" dirty="0">
              <a:solidFill>
                <a:srgbClr val="7030A0"/>
              </a:solidFill>
            </a:endParaRPr>
          </a:p>
          <a:p>
            <a:pPr marL="400050" lvl="1" indent="0">
              <a:buNone/>
            </a:pPr>
            <a:r>
              <a:rPr lang="en-GB" sz="1400" dirty="0" smtClean="0"/>
              <a:t>This </a:t>
            </a:r>
            <a:r>
              <a:rPr lang="en-GB" sz="1400" dirty="0"/>
              <a:t>value allows the background to be applied to the text itself, clipping the background image or </a:t>
            </a:r>
            <a:r>
              <a:rPr lang="en-GB" sz="1400" dirty="0" err="1"/>
              <a:t>color</a:t>
            </a:r>
            <a:r>
              <a:rPr lang="en-GB" sz="1400" dirty="0"/>
              <a:t> to the shape of the text (useful for effects like text with background images</a:t>
            </a:r>
            <a:r>
              <a:rPr lang="en-GB" sz="1400" dirty="0" smtClean="0"/>
              <a:t>).</a:t>
            </a:r>
          </a:p>
          <a:p>
            <a:pPr marL="400050" lvl="1" indent="0">
              <a:buNone/>
            </a:pPr>
            <a:r>
              <a:rPr lang="en-GB" sz="1400" dirty="0">
                <a:solidFill>
                  <a:srgbClr val="FF0000"/>
                </a:solidFill>
              </a:rPr>
              <a:t>Note</a:t>
            </a:r>
            <a:r>
              <a:rPr lang="en-GB" sz="1400" dirty="0"/>
              <a:t>: The Importance of </a:t>
            </a:r>
            <a:r>
              <a:rPr lang="en-GB" sz="1400" dirty="0" err="1"/>
              <a:t>color</a:t>
            </a:r>
            <a:r>
              <a:rPr lang="en-GB" sz="1400" dirty="0"/>
              <a:t>: transparent in background-clip: text</a:t>
            </a:r>
            <a:endParaRPr lang="en-IN" sz="1400" dirty="0"/>
          </a:p>
        </p:txBody>
      </p:sp>
    </p:spTree>
    <p:extLst>
      <p:ext uri="{BB962C8B-B14F-4D97-AF65-F5344CB8AC3E}">
        <p14:creationId xmlns:p14="http://schemas.microsoft.com/office/powerpoint/2010/main" val="200820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background-color</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775472"/>
          </a:xfrm>
        </p:spPr>
        <p:txBody>
          <a:bodyPr>
            <a:normAutofit/>
          </a:bodyPr>
          <a:lstStyle/>
          <a:p>
            <a:pPr marL="0" indent="0">
              <a:buNone/>
            </a:pPr>
            <a:r>
              <a:rPr lang="en-US" sz="2000" dirty="0" smtClean="0">
                <a:latin typeface="Times New Roman" pitchFamily="18" charset="0"/>
                <a:cs typeface="Times New Roman" pitchFamily="18" charset="0"/>
              </a:rPr>
              <a:t>The background-color property allows to set the background color of an HTML element. We can set this property to a predefined color name, color value or transparent. </a:t>
            </a:r>
          </a:p>
          <a:p>
            <a:pPr marL="400050" lvl="1" indent="0">
              <a:buNone/>
            </a:pPr>
            <a:r>
              <a:rPr lang="en-US" sz="1600" dirty="0" smtClean="0">
                <a:latin typeface="Times New Roman" pitchFamily="18" charset="0"/>
                <a:cs typeface="Times New Roman" pitchFamily="18" charset="0"/>
              </a:rPr>
              <a:t>Color name – </a:t>
            </a:r>
            <a:r>
              <a:rPr lang="en-US" sz="1600" i="1" dirty="0" smtClean="0">
                <a:latin typeface="Times New Roman" pitchFamily="18" charset="0"/>
                <a:cs typeface="Times New Roman" pitchFamily="18" charset="0"/>
              </a:rPr>
              <a:t>red, green, blue</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etc</a:t>
            </a:r>
            <a:endParaRPr lang="en-US" sz="1600" dirty="0" smtClean="0">
              <a:latin typeface="Times New Roman" pitchFamily="18" charset="0"/>
              <a:cs typeface="Times New Roman" pitchFamily="18" charset="0"/>
            </a:endParaRPr>
          </a:p>
          <a:p>
            <a:pPr marL="400050" lvl="1" indent="0">
              <a:buNone/>
            </a:pPr>
            <a:r>
              <a:rPr lang="en-US" sz="1600" dirty="0" smtClean="0">
                <a:latin typeface="Times New Roman" pitchFamily="18" charset="0"/>
                <a:cs typeface="Times New Roman" pitchFamily="18" charset="0"/>
              </a:rPr>
              <a:t>Color value </a:t>
            </a:r>
          </a:p>
          <a:p>
            <a:pPr marL="400050" lvl="1"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Hex value -  </a:t>
            </a:r>
            <a:r>
              <a:rPr lang="en-US" sz="1600" i="1" dirty="0">
                <a:latin typeface="Times New Roman" pitchFamily="18" charset="0"/>
                <a:cs typeface="Times New Roman" pitchFamily="18" charset="0"/>
              </a:rPr>
              <a:t>#</a:t>
            </a:r>
            <a:r>
              <a:rPr lang="en-US" sz="1600" i="1" dirty="0" smtClean="0">
                <a:latin typeface="Times New Roman" pitchFamily="18" charset="0"/>
                <a:cs typeface="Times New Roman" pitchFamily="18" charset="0"/>
              </a:rPr>
              <a:t>F0E68C</a:t>
            </a:r>
          </a:p>
          <a:p>
            <a:pPr marL="400050" lvl="1" indent="0">
              <a:buNone/>
            </a:pPr>
            <a:r>
              <a:rPr lang="en-US" sz="1600" dirty="0">
                <a:latin typeface="Times New Roman" pitchFamily="18" charset="0"/>
                <a:cs typeface="Times New Roman" pitchFamily="18" charset="0"/>
              </a:rPr>
              <a:t>	RGB value </a:t>
            </a:r>
            <a:r>
              <a:rPr lang="en-US" sz="1600" dirty="0" smtClean="0">
                <a:latin typeface="Times New Roman" pitchFamily="18" charset="0"/>
                <a:cs typeface="Times New Roman" pitchFamily="18" charset="0"/>
              </a:rPr>
              <a:t>– </a:t>
            </a:r>
            <a:r>
              <a:rPr lang="en-US" sz="1600" i="1" dirty="0" err="1" smtClean="0">
                <a:latin typeface="Times New Roman" pitchFamily="18" charset="0"/>
                <a:cs typeface="Times New Roman" pitchFamily="18" charset="0"/>
              </a:rPr>
              <a:t>rgb</a:t>
            </a:r>
            <a:r>
              <a:rPr lang="en-US" sz="1600" i="1" dirty="0" smtClean="0">
                <a:latin typeface="Times New Roman" pitchFamily="18" charset="0"/>
                <a:cs typeface="Times New Roman" pitchFamily="18" charset="0"/>
              </a:rPr>
              <a:t>(240,230,140) </a:t>
            </a:r>
          </a:p>
          <a:p>
            <a:r>
              <a:rPr lang="en-US" sz="2000" dirty="0" smtClean="0">
                <a:latin typeface="Times New Roman" pitchFamily="18" charset="0"/>
                <a:cs typeface="Times New Roman" pitchFamily="18" charset="0"/>
              </a:rPr>
              <a:t>body { background-color: khaki; }</a:t>
            </a:r>
          </a:p>
          <a:p>
            <a:r>
              <a:rPr lang="en-US" sz="2000" dirty="0">
                <a:latin typeface="Times New Roman" pitchFamily="18" charset="0"/>
                <a:cs typeface="Times New Roman" pitchFamily="18" charset="0"/>
              </a:rPr>
              <a:t>body { background-color: #F0E68C</a:t>
            </a:r>
            <a:r>
              <a:rPr lang="en-US" sz="2000" dirty="0" smtClean="0">
                <a:latin typeface="Times New Roman" pitchFamily="18" charset="0"/>
                <a:cs typeface="Times New Roman" pitchFamily="18" charset="0"/>
              </a:rPr>
              <a:t>; }</a:t>
            </a:r>
          </a:p>
          <a:p>
            <a:r>
              <a:rPr lang="en-US" sz="2000" dirty="0">
                <a:latin typeface="Times New Roman" pitchFamily="18" charset="0"/>
                <a:cs typeface="Times New Roman" pitchFamily="18" charset="0"/>
              </a:rPr>
              <a:t>body { background-color: </a:t>
            </a:r>
            <a:r>
              <a:rPr lang="en-US" sz="2000" dirty="0" err="1" smtClean="0">
                <a:latin typeface="Times New Roman" pitchFamily="18" charset="0"/>
                <a:cs typeface="Times New Roman" pitchFamily="18" charset="0"/>
              </a:rPr>
              <a:t>rgb</a:t>
            </a:r>
            <a:r>
              <a:rPr lang="en-US" sz="2000" dirty="0" smtClean="0">
                <a:latin typeface="Times New Roman" pitchFamily="18" charset="0"/>
                <a:cs typeface="Times New Roman" pitchFamily="18" charset="0"/>
              </a:rPr>
              <a:t>(240,230,140); }</a:t>
            </a:r>
          </a:p>
        </p:txBody>
      </p:sp>
    </p:spTree>
    <p:extLst>
      <p:ext uri="{BB962C8B-B14F-4D97-AF65-F5344CB8AC3E}">
        <p14:creationId xmlns:p14="http://schemas.microsoft.com/office/powerpoint/2010/main" val="61699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smtClean="0">
                <a:latin typeface="Times New Roman" pitchFamily="18" charset="0"/>
                <a:cs typeface="Times New Roman" pitchFamily="18" charset="0"/>
              </a:rPr>
              <a:t>It is used to set background image of an HTML element</a:t>
            </a:r>
            <a:r>
              <a:rPr lang="en-US" sz="2000" dirty="0">
                <a:latin typeface="Times New Roman" pitchFamily="18" charset="0"/>
                <a:cs typeface="Times New Roman" pitchFamily="18" charset="0"/>
              </a:rPr>
              <a:t>. By default, the background-image property repeats an image both horizontally and </a:t>
            </a:r>
            <a:r>
              <a:rPr lang="en-US" sz="2000" dirty="0" smtClean="0">
                <a:latin typeface="Times New Roman" pitchFamily="18" charset="0"/>
                <a:cs typeface="Times New Roman" pitchFamily="18" charset="0"/>
              </a:rPr>
              <a:t>vertically so </a:t>
            </a:r>
            <a:r>
              <a:rPr lang="en-US" sz="2000" dirty="0">
                <a:latin typeface="Times New Roman" pitchFamily="18" charset="0"/>
                <a:cs typeface="Times New Roman" pitchFamily="18" charset="0"/>
              </a:rPr>
              <a:t>it covers the entire element</a:t>
            </a:r>
            <a:r>
              <a:rPr lang="en-US" sz="2000" dirty="0" smtClean="0">
                <a:latin typeface="Times New Roman" pitchFamily="18" charset="0"/>
                <a:cs typeface="Times New Roman" pitchFamily="18" charset="0"/>
              </a:rPr>
              <a:t>. While setting the background image for an HTML element, we should also specify a background color that will be used if the image is not available. We can set this property to </a:t>
            </a:r>
            <a:r>
              <a:rPr lang="en-US" sz="2000" i="1" dirty="0" smtClean="0">
                <a:latin typeface="Times New Roman" pitchFamily="18" charset="0"/>
                <a:cs typeface="Times New Roman" pitchFamily="18" charset="0"/>
              </a:rPr>
              <a:t>none</a:t>
            </a:r>
            <a:r>
              <a:rPr lang="en-US" sz="2000" dirty="0" smtClean="0">
                <a:latin typeface="Times New Roman" pitchFamily="18" charset="0"/>
                <a:cs typeface="Times New Roman" pitchFamily="18" charset="0"/>
              </a:rPr>
              <a:t> or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 of an image.</a:t>
            </a:r>
          </a:p>
          <a:p>
            <a:pPr marL="0" indent="0">
              <a:buNone/>
            </a:pP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ody{background-image: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(image/hello.png);}</a:t>
            </a:r>
          </a:p>
          <a:p>
            <a:r>
              <a:rPr lang="en-US" sz="2000" dirty="0" smtClean="0">
                <a:latin typeface="Times New Roman" pitchFamily="18" charset="0"/>
                <a:cs typeface="Times New Roman" pitchFamily="18" charset="0"/>
              </a:rPr>
              <a:t>body{background-image</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(hello.png);}</a:t>
            </a:r>
            <a:endParaRPr lang="en-US" sz="20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background-image</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4536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657600"/>
          </a:xfrm>
        </p:spPr>
        <p:txBody>
          <a:bodyPr>
            <a:normAutofit fontScale="92500" lnSpcReduction="10000"/>
          </a:bodyPr>
          <a:lstStyle/>
          <a:p>
            <a:pPr marL="0" indent="0">
              <a:buNone/>
            </a:pPr>
            <a:r>
              <a:rPr lang="en-US" sz="2000" dirty="0" smtClean="0">
                <a:latin typeface="Times New Roman" pitchFamily="18" charset="0"/>
                <a:cs typeface="Times New Roman" pitchFamily="18" charset="0"/>
              </a:rPr>
              <a:t>It specifies whether the background image is repeated or not. We can set this property to </a:t>
            </a:r>
            <a:r>
              <a:rPr lang="en-US" sz="2000" i="1" dirty="0" smtClean="0">
                <a:solidFill>
                  <a:srgbClr val="00B0F0"/>
                </a:solidFill>
                <a:latin typeface="Times New Roman" pitchFamily="18" charset="0"/>
                <a:cs typeface="Times New Roman" pitchFamily="18" charset="0"/>
              </a:rPr>
              <a:t>repeat, repeat-x, repeat-y</a:t>
            </a:r>
            <a:r>
              <a:rPr lang="en-US" sz="2000" dirty="0" smtClean="0">
                <a:solidFill>
                  <a:srgbClr val="00B0F0"/>
                </a:solidFill>
                <a:latin typeface="Times New Roman" pitchFamily="18" charset="0"/>
                <a:cs typeface="Times New Roman" pitchFamily="18" charset="0"/>
              </a:rPr>
              <a:t> or </a:t>
            </a:r>
            <a:r>
              <a:rPr lang="en-US" sz="2000" i="1" dirty="0" smtClean="0">
                <a:solidFill>
                  <a:srgbClr val="00B0F0"/>
                </a:solidFill>
                <a:latin typeface="Times New Roman" pitchFamily="18" charset="0"/>
                <a:cs typeface="Times New Roman" pitchFamily="18" charset="0"/>
              </a:rPr>
              <a:t>no-repeat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By default, the background-image property repeats an image both horizontally and vertically so it covers the entire element.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Horizontal – repeat-x</a:t>
            </a:r>
          </a:p>
          <a:p>
            <a:pPr marL="0" indent="0">
              <a:buNone/>
            </a:pPr>
            <a:r>
              <a:rPr lang="en-US" sz="2000" dirty="0" smtClean="0">
                <a:latin typeface="Times New Roman" pitchFamily="18" charset="0"/>
                <a:cs typeface="Times New Roman" pitchFamily="18" charset="0"/>
              </a:rPr>
              <a:t>Vertical – repeat-y</a:t>
            </a:r>
          </a:p>
          <a:p>
            <a:pPr marL="0" indent="0">
              <a:buNone/>
            </a:pPr>
            <a:r>
              <a:rPr lang="en-US" sz="2000" dirty="0" smtClean="0">
                <a:latin typeface="Times New Roman" pitchFamily="18" charset="0"/>
                <a:cs typeface="Times New Roman" pitchFamily="18" charset="0"/>
              </a:rPr>
              <a:t>No repeat – no-repeat</a:t>
            </a:r>
          </a:p>
          <a:p>
            <a:pPr marL="0" indent="0">
              <a:buNone/>
            </a:pPr>
            <a:r>
              <a:rPr lang="en-US" sz="2000" dirty="0" smtClean="0">
                <a:latin typeface="Times New Roman" pitchFamily="18" charset="0"/>
                <a:cs typeface="Times New Roman" pitchFamily="18" charset="0"/>
              </a:rPr>
              <a:t>body{</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(image/hello.jpg);</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background-repeat: repeat-x;</a:t>
            </a:r>
          </a:p>
          <a:p>
            <a:pPr marL="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background-repeat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67291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the initial position of a background image. We can set this property to </a:t>
            </a:r>
            <a:r>
              <a:rPr lang="en-US" sz="2000" i="1" dirty="0" smtClean="0">
                <a:solidFill>
                  <a:srgbClr val="00B0F0"/>
                </a:solidFill>
                <a:latin typeface="Times New Roman" pitchFamily="18" charset="0"/>
                <a:cs typeface="Times New Roman" pitchFamily="18" charset="0"/>
              </a:rPr>
              <a:t>Left top, Center top, right top, center left, center </a:t>
            </a:r>
            <a:r>
              <a:rPr lang="en-US" sz="2000" i="1" dirty="0" err="1" smtClean="0">
                <a:solidFill>
                  <a:srgbClr val="00B0F0"/>
                </a:solidFill>
                <a:latin typeface="Times New Roman" pitchFamily="18" charset="0"/>
                <a:cs typeface="Times New Roman" pitchFamily="18" charset="0"/>
              </a:rPr>
              <a:t>center</a:t>
            </a:r>
            <a:r>
              <a:rPr lang="en-US" sz="2000" i="1" dirty="0" smtClean="0">
                <a:solidFill>
                  <a:srgbClr val="00B0F0"/>
                </a:solidFill>
                <a:latin typeface="Times New Roman" pitchFamily="18" charset="0"/>
                <a:cs typeface="Times New Roman" pitchFamily="18" charset="0"/>
              </a:rPr>
              <a:t>, center right, left bottom, center bottom, right bottom, x% y% , x-position y-position</a:t>
            </a:r>
            <a:r>
              <a:rPr lang="en-US" sz="2000" dirty="0" smtClean="0">
                <a:latin typeface="Times New Roman" pitchFamily="18" charset="0"/>
                <a:cs typeface="Times New Roman" pitchFamily="18" charset="0"/>
              </a:rPr>
              <a:t>.</a:t>
            </a:r>
          </a:p>
          <a:p>
            <a:pPr marL="0" indent="0">
              <a:buNone/>
            </a:pPr>
            <a:r>
              <a:rPr lang="en-US" sz="2000" dirty="0" smtClean="0"/>
              <a:t>Default value:0% 0%</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body{</a:t>
            </a:r>
          </a:p>
          <a:p>
            <a:pPr marL="0" indent="0">
              <a:buNone/>
            </a:pPr>
            <a:r>
              <a:rPr lang="en-US" sz="2000" dirty="0">
                <a:latin typeface="Times New Roman" pitchFamily="18" charset="0"/>
                <a:cs typeface="Times New Roman" pitchFamily="18" charset="0"/>
              </a:rPr>
              <a:t>	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(image/hello.jpg</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background-repeat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no-repeat;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background-position: right top;</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background-position</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7844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fontScale="92500" lnSpcReduction="10000"/>
          </a:bodyPr>
          <a:lstStyle/>
          <a:p>
            <a:pPr marL="0" indent="0">
              <a:buNone/>
            </a:pPr>
            <a:r>
              <a:rPr lang="en-US" sz="2400" dirty="0" smtClean="0">
                <a:latin typeface="Times New Roman" pitchFamily="18" charset="0"/>
                <a:cs typeface="Times New Roman" pitchFamily="18" charset="0"/>
              </a:rPr>
              <a:t>It specifies whether a background image is fixed or scrolls when the user scrolls the rest of the page. We can set this property to either </a:t>
            </a:r>
            <a:r>
              <a:rPr lang="en-US" sz="2400" dirty="0" smtClean="0">
                <a:solidFill>
                  <a:srgbClr val="00B0F0"/>
                </a:solidFill>
                <a:latin typeface="Times New Roman" pitchFamily="18" charset="0"/>
                <a:cs typeface="Times New Roman" pitchFamily="18" charset="0"/>
              </a:rPr>
              <a:t>scroll or </a:t>
            </a:r>
            <a:r>
              <a:rPr lang="en-US" sz="2400" i="1" dirty="0" smtClean="0">
                <a:solidFill>
                  <a:srgbClr val="00B0F0"/>
                </a:solidFill>
                <a:latin typeface="Times New Roman" pitchFamily="18" charset="0"/>
                <a:cs typeface="Times New Roman" pitchFamily="18" charset="0"/>
              </a:rPr>
              <a:t>fixed</a:t>
            </a:r>
            <a:r>
              <a:rPr lang="en-US" sz="2400" dirty="0" smtClean="0">
                <a:solidFill>
                  <a:srgbClr val="00B0F0"/>
                </a:solidFill>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body{</a:t>
            </a:r>
          </a:p>
          <a:p>
            <a:pPr marL="0" indent="0">
              <a:buNone/>
            </a:pPr>
            <a:r>
              <a:rPr lang="en-US" sz="2400" dirty="0">
                <a:latin typeface="Times New Roman" pitchFamily="18" charset="0"/>
                <a:cs typeface="Times New Roman" pitchFamily="18" charset="0"/>
              </a:rPr>
              <a:t>	background-image: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(image/hello.jpg</a:t>
            </a:r>
            <a:r>
              <a:rPr lang="en-US" sz="2400" dirty="0">
                <a:latin typeface="Times New Roman" pitchFamily="18" charset="0"/>
                <a:cs typeface="Times New Roman" pitchFamily="18" charset="0"/>
              </a:rPr>
              <a:t>);</a:t>
            </a:r>
          </a:p>
          <a:p>
            <a:pPr marL="0" indent="0">
              <a:buNone/>
            </a:pPr>
            <a:r>
              <a:rPr lang="en-US" sz="2400" dirty="0">
                <a:latin typeface="Times New Roman" pitchFamily="18" charset="0"/>
                <a:cs typeface="Times New Roman" pitchFamily="18" charset="0"/>
              </a:rPr>
              <a:t>	background-repeat: no-repeat;	</a:t>
            </a:r>
          </a:p>
          <a:p>
            <a:pPr marL="0" indent="0">
              <a:buNone/>
            </a:pPr>
            <a:r>
              <a:rPr lang="en-US" sz="2400" dirty="0">
                <a:latin typeface="Times New Roman" pitchFamily="18" charset="0"/>
                <a:cs typeface="Times New Roman" pitchFamily="18" charset="0"/>
              </a:rPr>
              <a:t>	background-position: right top</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background-attachment: fixed;</a:t>
            </a: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a:t>
            </a:r>
          </a:p>
          <a:p>
            <a:pPr marL="0" indent="0">
              <a:buNone/>
            </a:pPr>
            <a:endParaRPr lang="en-US" sz="2400" dirty="0" smtClean="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background-attachment</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211652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It works as a shorthand property for all background properties such as </a:t>
            </a:r>
            <a:r>
              <a:rPr lang="en-US" sz="2400" i="1" dirty="0" smtClean="0">
                <a:solidFill>
                  <a:srgbClr val="00B0F0"/>
                </a:solidFill>
                <a:latin typeface="Times New Roman" pitchFamily="18" charset="0"/>
                <a:cs typeface="Times New Roman" pitchFamily="18" charset="0"/>
              </a:rPr>
              <a:t>background-color, background-image, background-repeat, background-position and background-attachment</a:t>
            </a:r>
            <a:r>
              <a:rPr lang="en-US" sz="2400" dirty="0" smtClean="0">
                <a:solidFill>
                  <a:srgbClr val="00B0F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etc. It sets all these background properties in one declaration. </a:t>
            </a:r>
          </a:p>
          <a:p>
            <a:pPr marL="0" indent="0">
              <a:buNone/>
            </a:pPr>
            <a:r>
              <a:rPr lang="en-US" sz="2400" dirty="0" smtClean="0">
                <a:latin typeface="Times New Roman" pitchFamily="18" charset="0"/>
                <a:cs typeface="Times New Roman" pitchFamily="18" charset="0"/>
              </a:rPr>
              <a:t>body {background: khaki </a:t>
            </a:r>
            <a:r>
              <a:rPr lang="en-US" sz="2400" dirty="0" err="1" smtClean="0">
                <a:latin typeface="Times New Roman" pitchFamily="18" charset="0"/>
                <a:cs typeface="Times New Roman" pitchFamily="18" charset="0"/>
              </a:rPr>
              <a:t>url</a:t>
            </a:r>
            <a:r>
              <a:rPr lang="en-US" sz="2400" dirty="0" smtClean="0">
                <a:latin typeface="Times New Roman" pitchFamily="18" charset="0"/>
                <a:cs typeface="Times New Roman" pitchFamily="18" charset="0"/>
              </a:rPr>
              <a:t>(image/hello.jpg) no-repeat}</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a:t>
            </a:r>
            <a:endParaRPr lang="en-US" sz="4000" dirty="0">
              <a:latin typeface="Times New Roman" pitchFamily="18" charset="0"/>
              <a:cs typeface="Times New Roman" pitchFamily="18" charset="0"/>
            </a:endParaRPr>
          </a:p>
        </p:txBody>
      </p:sp>
    </p:spTree>
    <p:extLst>
      <p:ext uri="{BB962C8B-B14F-4D97-AF65-F5344CB8AC3E}">
        <p14:creationId xmlns:p14="http://schemas.microsoft.com/office/powerpoint/2010/main" val="1300366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810000"/>
          </a:xfrm>
        </p:spPr>
        <p:txBody>
          <a:bodyPr>
            <a:normAutofit lnSpcReduction="10000"/>
          </a:bodyPr>
          <a:lstStyle/>
          <a:p>
            <a:pPr marL="0" indent="0">
              <a:buNone/>
            </a:pPr>
            <a:r>
              <a:rPr lang="en-US" sz="2000" dirty="0" smtClean="0">
                <a:latin typeface="Times New Roman" pitchFamily="18" charset="0"/>
                <a:cs typeface="Times New Roman" pitchFamily="18" charset="0"/>
              </a:rPr>
              <a:t>The background-size </a:t>
            </a:r>
            <a:r>
              <a:rPr lang="en-US" sz="2000" dirty="0">
                <a:latin typeface="Times New Roman" pitchFamily="18" charset="0"/>
                <a:cs typeface="Times New Roman" pitchFamily="18" charset="0"/>
              </a:rPr>
              <a:t>property allows </a:t>
            </a: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specify the size of background </a:t>
            </a:r>
            <a:r>
              <a:rPr lang="en-US" sz="2000" dirty="0" smtClean="0">
                <a:latin typeface="Times New Roman" pitchFamily="18" charset="0"/>
                <a:cs typeface="Times New Roman" pitchFamily="18" charset="0"/>
              </a:rPr>
              <a:t>image. The </a:t>
            </a:r>
            <a:r>
              <a:rPr lang="en-US" sz="2000" dirty="0">
                <a:latin typeface="Times New Roman" pitchFamily="18" charset="0"/>
                <a:cs typeface="Times New Roman" pitchFamily="18" charset="0"/>
              </a:rPr>
              <a:t>size can be specified in lengths, percentages, or by using one of the two keywords: </a:t>
            </a:r>
            <a:r>
              <a:rPr lang="en-US" sz="2000" i="1" dirty="0">
                <a:solidFill>
                  <a:srgbClr val="00B0F0"/>
                </a:solidFill>
                <a:latin typeface="Times New Roman" pitchFamily="18" charset="0"/>
                <a:cs typeface="Times New Roman" pitchFamily="18" charset="0"/>
              </a:rPr>
              <a:t>contain </a:t>
            </a:r>
            <a:r>
              <a:rPr lang="en-US" sz="2000" dirty="0">
                <a:solidFill>
                  <a:srgbClr val="00B0F0"/>
                </a:solidFill>
                <a:latin typeface="Times New Roman" pitchFamily="18" charset="0"/>
                <a:cs typeface="Times New Roman" pitchFamily="18" charset="0"/>
              </a:rPr>
              <a:t>or </a:t>
            </a:r>
            <a:r>
              <a:rPr lang="en-US" sz="2000" i="1" dirty="0" smtClean="0">
                <a:solidFill>
                  <a:srgbClr val="00B0F0"/>
                </a:solidFill>
                <a:latin typeface="Times New Roman" pitchFamily="18" charset="0"/>
                <a:cs typeface="Times New Roman" pitchFamily="18" charset="0"/>
              </a:rPr>
              <a:t>cover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contain -  </a:t>
            </a:r>
            <a:r>
              <a:rPr lang="en-US" sz="2000" dirty="0">
                <a:latin typeface="Times New Roman" pitchFamily="18" charset="0"/>
                <a:cs typeface="Times New Roman" pitchFamily="18" charset="0"/>
              </a:rPr>
              <a:t>scales the background image to be as large as possible</a:t>
            </a:r>
          </a:p>
          <a:p>
            <a:r>
              <a:rPr lang="en-US" sz="2000" dirty="0" smtClean="0">
                <a:latin typeface="Times New Roman" pitchFamily="18" charset="0"/>
                <a:cs typeface="Times New Roman" pitchFamily="18" charset="0"/>
              </a:rPr>
              <a:t>cover - </a:t>
            </a:r>
            <a:r>
              <a:rPr lang="en-US" sz="2000" dirty="0">
                <a:latin typeface="Times New Roman" pitchFamily="18" charset="0"/>
                <a:cs typeface="Times New Roman" pitchFamily="18" charset="0"/>
              </a:rPr>
              <a:t>scales the background image so that the content area is completely </a:t>
            </a:r>
            <a:r>
              <a:rPr lang="en-US" sz="2000" dirty="0" smtClean="0">
                <a:latin typeface="Times New Roman" pitchFamily="18" charset="0"/>
                <a:cs typeface="Times New Roman" pitchFamily="18" charset="0"/>
              </a:rPr>
              <a:t>covered </a:t>
            </a:r>
            <a:r>
              <a:rPr lang="en-US" sz="2000" dirty="0">
                <a:latin typeface="Times New Roman" pitchFamily="18" charset="0"/>
                <a:cs typeface="Times New Roman" pitchFamily="18" charset="0"/>
              </a:rPr>
              <a:t>by the background </a:t>
            </a:r>
            <a:r>
              <a:rPr lang="en-US" sz="2000" dirty="0" smtClean="0">
                <a:latin typeface="Times New Roman" pitchFamily="18" charset="0"/>
                <a:cs typeface="Times New Roman" pitchFamily="18" charset="0"/>
              </a:rPr>
              <a:t>image</a:t>
            </a:r>
          </a:p>
          <a:p>
            <a:pPr marL="0" indent="0">
              <a:buNone/>
            </a:pPr>
            <a:r>
              <a:rPr lang="en-US" sz="2000" dirty="0">
                <a:latin typeface="Times New Roman" pitchFamily="18" charset="0"/>
                <a:cs typeface="Times New Roman" pitchFamily="18" charset="0"/>
              </a:rPr>
              <a:t>body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(hello.jpg</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background-size: </a:t>
            </a:r>
            <a:r>
              <a:rPr lang="en-US" sz="2000" dirty="0" smtClean="0">
                <a:latin typeface="Times New Roman" pitchFamily="18" charset="0"/>
                <a:cs typeface="Times New Roman" pitchFamily="18" charset="0"/>
              </a:rPr>
              <a:t>80px;</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background-repeat: no-repeat;</a:t>
            </a:r>
          </a:p>
          <a:p>
            <a:pPr marL="0" indent="0">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background-size</a:t>
            </a:r>
            <a:endParaRPr lang="en-US" sz="4000" dirty="0">
              <a:latin typeface="Times New Roman" pitchFamily="18" charset="0"/>
              <a:cs typeface="Times New Roman" pitchFamily="18" charset="0"/>
            </a:endParaRPr>
          </a:p>
        </p:txBody>
      </p:sp>
      <p:sp>
        <p:nvSpPr>
          <p:cNvPr id="5" name="TextBox 4"/>
          <p:cNvSpPr txBox="1"/>
          <p:nvPr/>
        </p:nvSpPr>
        <p:spPr>
          <a:xfrm>
            <a:off x="4419600" y="2693134"/>
            <a:ext cx="3922869" cy="1631216"/>
          </a:xfrm>
          <a:prstGeom prst="rect">
            <a:avLst/>
          </a:prstGeom>
          <a:noFill/>
        </p:spPr>
        <p:txBody>
          <a:bodyPr wrap="none" rtlCol="0">
            <a:spAutoFit/>
          </a:bodyPr>
          <a:lstStyle/>
          <a:p>
            <a:r>
              <a:rPr lang="en-US" sz="2000" dirty="0">
                <a:latin typeface="Times New Roman" pitchFamily="18" charset="0"/>
                <a:cs typeface="Times New Roman" pitchFamily="18" charset="0"/>
              </a:rPr>
              <a:t>body {</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(hello.jpg</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    background-size: </a:t>
            </a:r>
            <a:r>
              <a:rPr lang="en-US" sz="2000" dirty="0" smtClean="0">
                <a:latin typeface="Times New Roman" pitchFamily="18" charset="0"/>
                <a:cs typeface="Times New Roman" pitchFamily="18" charset="0"/>
              </a:rPr>
              <a:t>cover;</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background-repeat: no-repeat;</a:t>
            </a:r>
          </a:p>
          <a:p>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38911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Multiple Background Image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body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background-image: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(hello.jpg),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(hello2.jpg);</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background-position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left top, right </a:t>
            </a:r>
            <a:r>
              <a:rPr lang="en-US" sz="2000" dirty="0">
                <a:latin typeface="Times New Roman" pitchFamily="18" charset="0"/>
                <a:cs typeface="Times New Roman" pitchFamily="18" charset="0"/>
              </a:rPr>
              <a:t>top;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	background-size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80px, </a:t>
            </a:r>
            <a:r>
              <a:rPr lang="en-US" sz="2000" dirty="0">
                <a:latin typeface="Times New Roman" pitchFamily="18" charset="0"/>
                <a:cs typeface="Times New Roman" pitchFamily="18" charset="0"/>
              </a:rPr>
              <a:t>60px;</a:t>
            </a:r>
          </a:p>
          <a:p>
            <a:pPr marL="0" indent="0">
              <a:buNone/>
            </a:pPr>
            <a:r>
              <a:rPr lang="en-US" sz="2000" dirty="0">
                <a:latin typeface="Times New Roman" pitchFamily="18" charset="0"/>
                <a:cs typeface="Times New Roman" pitchFamily="18" charset="0"/>
              </a:rPr>
              <a:t>    	background-repeat: </a:t>
            </a:r>
            <a:r>
              <a:rPr lang="en-US" sz="2000" dirty="0" smtClean="0">
                <a:latin typeface="Times New Roman" pitchFamily="18" charset="0"/>
                <a:cs typeface="Times New Roman" pitchFamily="18" charset="0"/>
              </a:rPr>
              <a:t>no-repeat, no-repeat;</a:t>
            </a: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body { background</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(hello.png) left top </a:t>
            </a:r>
            <a:r>
              <a:rPr lang="en-US" sz="2000" dirty="0">
                <a:latin typeface="Times New Roman" pitchFamily="18" charset="0"/>
                <a:cs typeface="Times New Roman" pitchFamily="18" charset="0"/>
              </a:rPr>
              <a:t>no-repeat, </a:t>
            </a:r>
            <a:r>
              <a:rPr lang="en-US" sz="2000" dirty="0" err="1" smtClean="0">
                <a:latin typeface="Times New Roman" pitchFamily="18" charset="0"/>
                <a:cs typeface="Times New Roman" pitchFamily="18" charset="0"/>
              </a:rPr>
              <a:t>url</a:t>
            </a:r>
            <a:r>
              <a:rPr lang="en-US" sz="2000" dirty="0" smtClean="0">
                <a:latin typeface="Times New Roman" pitchFamily="18" charset="0"/>
                <a:cs typeface="Times New Roman" pitchFamily="18" charset="0"/>
              </a:rPr>
              <a:t>(hello2.png) right </a:t>
            </a:r>
            <a:r>
              <a:rPr lang="en-US" sz="2000" dirty="0">
                <a:latin typeface="Times New Roman" pitchFamily="18" charset="0"/>
                <a:cs typeface="Times New Roman" pitchFamily="18" charset="0"/>
              </a:rPr>
              <a:t>top </a:t>
            </a:r>
            <a:r>
              <a:rPr lang="en-US" sz="2000" dirty="0" smtClean="0">
                <a:latin typeface="Times New Roman" pitchFamily="18" charset="0"/>
                <a:cs typeface="Times New Roman" pitchFamily="18" charset="0"/>
              </a:rPr>
              <a:t>no-repeat</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a:t>
            </a:r>
          </a:p>
          <a:p>
            <a:pPr marL="0" indent="0">
              <a:buNone/>
            </a:pPr>
            <a:endParaRPr lang="en-US" sz="2000" dirty="0"/>
          </a:p>
        </p:txBody>
      </p:sp>
    </p:spTree>
    <p:extLst>
      <p:ext uri="{BB962C8B-B14F-4D97-AF65-F5344CB8AC3E}">
        <p14:creationId xmlns:p14="http://schemas.microsoft.com/office/powerpoint/2010/main" val="165468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TotalTime>
  <Words>700</Words>
  <Application>Microsoft Office PowerPoint</Application>
  <PresentationFormat>On-screen Show (16:9)</PresentationFormat>
  <Paragraphs>92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Background</vt:lpstr>
      <vt:lpstr>background-color</vt:lpstr>
      <vt:lpstr>background-image</vt:lpstr>
      <vt:lpstr>background-repeat</vt:lpstr>
      <vt:lpstr>background-position</vt:lpstr>
      <vt:lpstr>background-attachment</vt:lpstr>
      <vt:lpstr>background</vt:lpstr>
      <vt:lpstr>background-size</vt:lpstr>
      <vt:lpstr>Multiple Background Image</vt:lpstr>
      <vt:lpstr>Full Background Image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R</dc:creator>
  <cp:lastModifiedBy>HP</cp:lastModifiedBy>
  <cp:revision>52</cp:revision>
  <dcterms:created xsi:type="dcterms:W3CDTF">2006-08-16T00:00:00Z</dcterms:created>
  <dcterms:modified xsi:type="dcterms:W3CDTF">2025-02-05T05:35:26Z</dcterms:modified>
</cp:coreProperties>
</file>