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59" r:id="rId5"/>
    <p:sldId id="266" r:id="rId6"/>
    <p:sldId id="261" r:id="rId7"/>
    <p:sldId id="262" r:id="rId8"/>
    <p:sldId id="263" r:id="rId9"/>
    <p:sldId id="264" r:id="rId10"/>
    <p:sldId id="267"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4000" b="1" u="sng" dirty="0" smtClean="0">
                <a:latin typeface="Times New Roman" pitchFamily="18" charset="0"/>
                <a:cs typeface="Times New Roman" pitchFamily="18" charset="0"/>
              </a:rPr>
              <a:t>Font</a:t>
            </a:r>
            <a:endParaRPr lang="en-US" sz="40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736938"/>
          </a:xfrm>
        </p:spPr>
        <p:txBody>
          <a:bodyPr>
            <a:noAutofit/>
          </a:bodyPr>
          <a:lstStyle/>
          <a:p>
            <a:pPr marL="0" indent="0">
              <a:buNone/>
            </a:pPr>
            <a:r>
              <a:rPr lang="en-GB" sz="1800" dirty="0"/>
              <a:t>A font is basically a graphical representation of a character or a group of characters that includes different </a:t>
            </a:r>
            <a:r>
              <a:rPr lang="en-GB" sz="1800" dirty="0" smtClean="0"/>
              <a:t>type faces</a:t>
            </a:r>
            <a:r>
              <a:rPr lang="en-GB" sz="1800" dirty="0"/>
              <a:t>, sizes, weights, slopes, </a:t>
            </a:r>
            <a:r>
              <a:rPr lang="en-GB" sz="1800" dirty="0" smtClean="0"/>
              <a:t>colours, </a:t>
            </a:r>
            <a:r>
              <a:rPr lang="en-GB" sz="1800" dirty="0"/>
              <a:t>or designs</a:t>
            </a:r>
            <a:r>
              <a:rPr lang="en-GB" sz="1800" dirty="0" smtClean="0"/>
              <a:t>.</a:t>
            </a:r>
          </a:p>
          <a:p>
            <a:pPr marL="0" indent="0">
              <a:buNone/>
            </a:pPr>
            <a:endParaRPr lang="en-GB" sz="1800" dirty="0" smtClean="0"/>
          </a:p>
          <a:p>
            <a:pPr marL="0" indent="0">
              <a:buNone/>
            </a:pPr>
            <a:r>
              <a:rPr lang="en-GB" sz="1800" b="1" dirty="0"/>
              <a:t>The different CSS font properties are-</a:t>
            </a:r>
            <a:endParaRPr lang="en-US" sz="1800" dirty="0" smtClean="0">
              <a:latin typeface="Times New Roman" pitchFamily="18" charset="0"/>
              <a:cs typeface="Times New Roman" pitchFamily="18" charset="0"/>
            </a:endParaRPr>
          </a:p>
        </p:txBody>
      </p:sp>
      <p:sp>
        <p:nvSpPr>
          <p:cNvPr id="4" name="Rectangle 3"/>
          <p:cNvSpPr/>
          <p:nvPr/>
        </p:nvSpPr>
        <p:spPr>
          <a:xfrm>
            <a:off x="1187624" y="2283718"/>
            <a:ext cx="4572000" cy="1754326"/>
          </a:xfrm>
          <a:prstGeom prst="rect">
            <a:avLst/>
          </a:prstGeom>
        </p:spPr>
        <p:txBody>
          <a:bodyPr>
            <a:spAutoFit/>
          </a:bodyPr>
          <a:lstStyle/>
          <a:p>
            <a:pPr marL="285750" indent="-285750">
              <a:buFont typeface="Arial" pitchFamily="34" charset="0"/>
              <a:buChar char="•"/>
            </a:pPr>
            <a:r>
              <a:rPr lang="en-US" dirty="0" smtClean="0">
                <a:latin typeface="Times New Roman" pitchFamily="18" charset="0"/>
                <a:cs typeface="Times New Roman" pitchFamily="18" charset="0"/>
              </a:rPr>
              <a:t>font-family</a:t>
            </a:r>
            <a:endParaRPr lang="en-US" dirty="0">
              <a:latin typeface="Times New Roman" pitchFamily="18" charset="0"/>
              <a:cs typeface="Times New Roman" pitchFamily="18" charset="0"/>
            </a:endParaRPr>
          </a:p>
          <a:p>
            <a:pPr marL="285750" indent="-285750">
              <a:buFont typeface="Arial" pitchFamily="34" charset="0"/>
              <a:buChar char="•"/>
            </a:pPr>
            <a:r>
              <a:rPr lang="en-US" dirty="0" smtClean="0">
                <a:latin typeface="Times New Roman" pitchFamily="18" charset="0"/>
                <a:cs typeface="Times New Roman" pitchFamily="18" charset="0"/>
              </a:rPr>
              <a:t>font-size</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font-style</a:t>
            </a:r>
          </a:p>
          <a:p>
            <a:pPr marL="285750" indent="-285750">
              <a:buFont typeface="Arial" pitchFamily="34" charset="0"/>
              <a:buChar char="•"/>
            </a:pPr>
            <a:r>
              <a:rPr lang="en-US" dirty="0">
                <a:latin typeface="Times New Roman" pitchFamily="18" charset="0"/>
                <a:cs typeface="Times New Roman" pitchFamily="18" charset="0"/>
              </a:rPr>
              <a:t>font-variant</a:t>
            </a:r>
          </a:p>
          <a:p>
            <a:pPr marL="285750" indent="-285750">
              <a:buFont typeface="Arial" pitchFamily="34" charset="0"/>
              <a:buChar char="•"/>
            </a:pPr>
            <a:r>
              <a:rPr lang="en-US" dirty="0" smtClean="0">
                <a:latin typeface="Times New Roman" pitchFamily="18" charset="0"/>
                <a:cs typeface="Times New Roman" pitchFamily="18" charset="0"/>
              </a:rPr>
              <a:t>font-weight</a:t>
            </a:r>
          </a:p>
          <a:p>
            <a:pPr marL="285750" indent="-285750">
              <a:buFont typeface="Arial" pitchFamily="34" charset="0"/>
              <a:buChar char="•"/>
            </a:pPr>
            <a:r>
              <a:rPr lang="en-US" dirty="0">
                <a:latin typeface="Times New Roman" pitchFamily="18" charset="0"/>
                <a:cs typeface="Times New Roman" pitchFamily="18" charset="0"/>
              </a:rPr>
              <a:t>font </a:t>
            </a:r>
          </a:p>
        </p:txBody>
      </p:sp>
    </p:spTree>
    <p:extLst>
      <p:ext uri="{BB962C8B-B14F-4D97-AF65-F5344CB8AC3E}">
        <p14:creationId xmlns:p14="http://schemas.microsoft.com/office/powerpoint/2010/main" val="30887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486"/>
            <a:ext cx="8229600" cy="4752528"/>
          </a:xfrm>
        </p:spPr>
        <p:txBody>
          <a:bodyPr>
            <a:normAutofit lnSpcReduction="10000"/>
          </a:bodyPr>
          <a:lstStyle/>
          <a:p>
            <a:pPr marL="0" indent="0">
              <a:buNone/>
            </a:pPr>
            <a:r>
              <a:rPr lang="en-GB" sz="2000" b="1" dirty="0">
                <a:solidFill>
                  <a:srgbClr val="FF0000"/>
                </a:solidFill>
              </a:rPr>
              <a:t>There are several ways </a:t>
            </a:r>
            <a:r>
              <a:rPr lang="en-GB" sz="2000" b="1" dirty="0" smtClean="0">
                <a:solidFill>
                  <a:srgbClr val="FF0000"/>
                </a:solidFill>
              </a:rPr>
              <a:t>to </a:t>
            </a:r>
            <a:r>
              <a:rPr lang="en-GB" sz="2000" b="1" dirty="0">
                <a:solidFill>
                  <a:srgbClr val="FF0000"/>
                </a:solidFill>
              </a:rPr>
              <a:t>add icons to a webpage using </a:t>
            </a:r>
            <a:r>
              <a:rPr lang="en-GB" sz="2000" b="1" dirty="0" smtClean="0">
                <a:solidFill>
                  <a:srgbClr val="FF0000"/>
                </a:solidFill>
              </a:rPr>
              <a:t>CSS</a:t>
            </a:r>
          </a:p>
          <a:p>
            <a:pPr>
              <a:buAutoNum type="arabicPeriod"/>
            </a:pPr>
            <a:r>
              <a:rPr lang="en-GB" sz="1600" b="1" dirty="0" smtClean="0"/>
              <a:t>Using </a:t>
            </a:r>
            <a:r>
              <a:rPr lang="en-GB" sz="1600" b="1" dirty="0"/>
              <a:t>Font Awesome </a:t>
            </a:r>
            <a:r>
              <a:rPr lang="en-GB" sz="1600" b="1" dirty="0" smtClean="0"/>
              <a:t>Icons</a:t>
            </a:r>
          </a:p>
          <a:p>
            <a:pPr>
              <a:buAutoNum type="arabicPeriod"/>
            </a:pPr>
            <a:endParaRPr lang="en-GB" sz="1600" b="1" dirty="0" smtClean="0">
              <a:solidFill>
                <a:srgbClr val="7030A0"/>
              </a:solidFill>
            </a:endParaRPr>
          </a:p>
          <a:p>
            <a:pPr marL="457200" lvl="1" indent="0">
              <a:buNone/>
            </a:pPr>
            <a:r>
              <a:rPr lang="en-GB" sz="1200" b="1" dirty="0">
                <a:solidFill>
                  <a:srgbClr val="7030A0"/>
                </a:solidFill>
              </a:rPr>
              <a:t>&lt;!-- Add Font Awesome CDN link --&gt;</a:t>
            </a:r>
          </a:p>
          <a:p>
            <a:pPr marL="457200" lvl="1" indent="0">
              <a:buNone/>
            </a:pPr>
            <a:r>
              <a:rPr lang="en-GB" sz="1200" b="1" dirty="0">
                <a:solidFill>
                  <a:srgbClr val="7030A0"/>
                </a:solidFill>
              </a:rPr>
              <a:t>&lt;link </a:t>
            </a:r>
            <a:r>
              <a:rPr lang="en-GB" sz="1200" b="1" dirty="0" err="1">
                <a:solidFill>
                  <a:srgbClr val="7030A0"/>
                </a:solidFill>
              </a:rPr>
              <a:t>rel</a:t>
            </a:r>
            <a:r>
              <a:rPr lang="en-GB" sz="1200" b="1" dirty="0">
                <a:solidFill>
                  <a:srgbClr val="7030A0"/>
                </a:solidFill>
              </a:rPr>
              <a:t>="</a:t>
            </a:r>
            <a:r>
              <a:rPr lang="en-GB" sz="1200" b="1" dirty="0" err="1">
                <a:solidFill>
                  <a:srgbClr val="7030A0"/>
                </a:solidFill>
              </a:rPr>
              <a:t>stylesheet</a:t>
            </a:r>
            <a:r>
              <a:rPr lang="en-GB" sz="1200" b="1" dirty="0">
                <a:solidFill>
                  <a:srgbClr val="7030A0"/>
                </a:solidFill>
              </a:rPr>
              <a:t>" </a:t>
            </a:r>
            <a:r>
              <a:rPr lang="en-GB" sz="1200" b="1" dirty="0" err="1">
                <a:solidFill>
                  <a:srgbClr val="7030A0"/>
                </a:solidFill>
              </a:rPr>
              <a:t>href</a:t>
            </a:r>
            <a:r>
              <a:rPr lang="en-GB" sz="1200" b="1" dirty="0">
                <a:solidFill>
                  <a:srgbClr val="7030A0"/>
                </a:solidFill>
              </a:rPr>
              <a:t>="https://cdnjs.cloudflare.com/</a:t>
            </a:r>
            <a:r>
              <a:rPr lang="en-GB" sz="1200" b="1" dirty="0" err="1">
                <a:solidFill>
                  <a:srgbClr val="7030A0"/>
                </a:solidFill>
              </a:rPr>
              <a:t>ajax</a:t>
            </a:r>
            <a:r>
              <a:rPr lang="en-GB" sz="1200" b="1" dirty="0">
                <a:solidFill>
                  <a:srgbClr val="7030A0"/>
                </a:solidFill>
              </a:rPr>
              <a:t>/libs/font-awesome/6.0.0-beta3/</a:t>
            </a:r>
            <a:r>
              <a:rPr lang="en-GB" sz="1200" b="1" dirty="0" err="1">
                <a:solidFill>
                  <a:srgbClr val="7030A0"/>
                </a:solidFill>
              </a:rPr>
              <a:t>css</a:t>
            </a:r>
            <a:r>
              <a:rPr lang="en-GB" sz="1200" b="1" dirty="0">
                <a:solidFill>
                  <a:srgbClr val="7030A0"/>
                </a:solidFill>
              </a:rPr>
              <a:t>/all.min.css"&gt;</a:t>
            </a:r>
          </a:p>
          <a:p>
            <a:pPr marL="457200" lvl="1" indent="0">
              <a:buNone/>
            </a:pPr>
            <a:endParaRPr lang="en-GB" sz="1200" b="1" dirty="0">
              <a:solidFill>
                <a:srgbClr val="7030A0"/>
              </a:solidFill>
            </a:endParaRPr>
          </a:p>
          <a:p>
            <a:pPr marL="457200" lvl="1" indent="0">
              <a:buNone/>
            </a:pPr>
            <a:r>
              <a:rPr lang="en-GB" sz="1200" b="1" dirty="0">
                <a:solidFill>
                  <a:srgbClr val="7030A0"/>
                </a:solidFill>
              </a:rPr>
              <a:t>&lt;!-- Use Font Awesome icon --&gt;</a:t>
            </a:r>
          </a:p>
          <a:p>
            <a:pPr marL="457200" lvl="1" indent="0">
              <a:buNone/>
            </a:pPr>
            <a:r>
              <a:rPr lang="en-GB" sz="1200" b="1" dirty="0">
                <a:solidFill>
                  <a:srgbClr val="7030A0"/>
                </a:solidFill>
              </a:rPr>
              <a:t>&lt;</a:t>
            </a:r>
            <a:r>
              <a:rPr lang="en-GB" sz="1200" b="1" dirty="0" err="1">
                <a:solidFill>
                  <a:srgbClr val="7030A0"/>
                </a:solidFill>
              </a:rPr>
              <a:t>i</a:t>
            </a:r>
            <a:r>
              <a:rPr lang="en-GB" sz="1200" b="1" dirty="0">
                <a:solidFill>
                  <a:srgbClr val="7030A0"/>
                </a:solidFill>
              </a:rPr>
              <a:t> class="</a:t>
            </a:r>
            <a:r>
              <a:rPr lang="en-GB" sz="1200" b="1" dirty="0" err="1">
                <a:solidFill>
                  <a:srgbClr val="7030A0"/>
                </a:solidFill>
              </a:rPr>
              <a:t>fas</a:t>
            </a:r>
            <a:r>
              <a:rPr lang="en-GB" sz="1200" b="1" dirty="0">
                <a:solidFill>
                  <a:srgbClr val="7030A0"/>
                </a:solidFill>
              </a:rPr>
              <a:t> </a:t>
            </a:r>
            <a:r>
              <a:rPr lang="en-GB" sz="1200" b="1" dirty="0" err="1">
                <a:solidFill>
                  <a:srgbClr val="7030A0"/>
                </a:solidFill>
              </a:rPr>
              <a:t>fa</a:t>
            </a:r>
            <a:r>
              <a:rPr lang="en-GB" sz="1200" b="1" dirty="0">
                <a:solidFill>
                  <a:srgbClr val="7030A0"/>
                </a:solidFill>
              </a:rPr>
              <a:t>-home"&gt;&lt;/</a:t>
            </a:r>
            <a:r>
              <a:rPr lang="en-GB" sz="1200" b="1" dirty="0" err="1">
                <a:solidFill>
                  <a:srgbClr val="7030A0"/>
                </a:solidFill>
              </a:rPr>
              <a:t>i</a:t>
            </a:r>
            <a:r>
              <a:rPr lang="en-GB" sz="1200" b="1" dirty="0">
                <a:solidFill>
                  <a:srgbClr val="7030A0"/>
                </a:solidFill>
              </a:rPr>
              <a:t>&gt; &lt;!-- This is a home icon </a:t>
            </a:r>
            <a:r>
              <a:rPr lang="en-GB" sz="1200" b="1" dirty="0" smtClean="0">
                <a:solidFill>
                  <a:srgbClr val="7030A0"/>
                </a:solidFill>
              </a:rPr>
              <a:t>--&gt;</a:t>
            </a:r>
          </a:p>
          <a:p>
            <a:pPr marL="457200" lvl="1" indent="0">
              <a:buNone/>
            </a:pPr>
            <a:endParaRPr lang="en-GB" sz="1600" b="1" dirty="0"/>
          </a:p>
          <a:p>
            <a:pPr marL="0" indent="0">
              <a:buNone/>
            </a:pPr>
            <a:r>
              <a:rPr lang="en-GB" sz="1600" b="1" dirty="0"/>
              <a:t>2. Using Google Material </a:t>
            </a:r>
            <a:r>
              <a:rPr lang="en-GB" sz="1600" b="1" dirty="0" smtClean="0"/>
              <a:t>Icons</a:t>
            </a:r>
          </a:p>
          <a:p>
            <a:pPr marL="0" indent="0">
              <a:buNone/>
            </a:pPr>
            <a:endParaRPr lang="en-GB" sz="1600" b="1" dirty="0" smtClean="0"/>
          </a:p>
          <a:p>
            <a:pPr marL="400050" lvl="1" indent="0">
              <a:buNone/>
            </a:pPr>
            <a:r>
              <a:rPr lang="en-GB" sz="1200" b="1" dirty="0">
                <a:solidFill>
                  <a:srgbClr val="7030A0"/>
                </a:solidFill>
              </a:rPr>
              <a:t>&lt;!-- Add Google Material Icons CDN link --&gt;</a:t>
            </a:r>
          </a:p>
          <a:p>
            <a:pPr marL="400050" lvl="1" indent="0">
              <a:buNone/>
            </a:pPr>
            <a:r>
              <a:rPr lang="en-GB" sz="1200" b="1" dirty="0">
                <a:solidFill>
                  <a:srgbClr val="7030A0"/>
                </a:solidFill>
              </a:rPr>
              <a:t>&lt;link </a:t>
            </a:r>
            <a:r>
              <a:rPr lang="en-GB" sz="1200" b="1" dirty="0" err="1">
                <a:solidFill>
                  <a:srgbClr val="7030A0"/>
                </a:solidFill>
              </a:rPr>
              <a:t>href</a:t>
            </a:r>
            <a:r>
              <a:rPr lang="en-GB" sz="1200" b="1" dirty="0">
                <a:solidFill>
                  <a:srgbClr val="7030A0"/>
                </a:solidFill>
              </a:rPr>
              <a:t>="https://fonts.googleapis.com/</a:t>
            </a:r>
            <a:r>
              <a:rPr lang="en-GB" sz="1200" b="1" dirty="0" err="1">
                <a:solidFill>
                  <a:srgbClr val="7030A0"/>
                </a:solidFill>
              </a:rPr>
              <a:t>icon?family</a:t>
            </a:r>
            <a:r>
              <a:rPr lang="en-GB" sz="1200" b="1" dirty="0">
                <a:solidFill>
                  <a:srgbClr val="7030A0"/>
                </a:solidFill>
              </a:rPr>
              <a:t>=</a:t>
            </a:r>
            <a:r>
              <a:rPr lang="en-GB" sz="1200" b="1" dirty="0" err="1">
                <a:solidFill>
                  <a:srgbClr val="7030A0"/>
                </a:solidFill>
              </a:rPr>
              <a:t>Material+Icons</a:t>
            </a:r>
            <a:r>
              <a:rPr lang="en-GB" sz="1200" b="1" dirty="0">
                <a:solidFill>
                  <a:srgbClr val="7030A0"/>
                </a:solidFill>
              </a:rPr>
              <a:t>" </a:t>
            </a:r>
            <a:r>
              <a:rPr lang="en-GB" sz="1200" b="1" dirty="0" err="1">
                <a:solidFill>
                  <a:srgbClr val="7030A0"/>
                </a:solidFill>
              </a:rPr>
              <a:t>rel</a:t>
            </a:r>
            <a:r>
              <a:rPr lang="en-GB" sz="1200" b="1" dirty="0">
                <a:solidFill>
                  <a:srgbClr val="7030A0"/>
                </a:solidFill>
              </a:rPr>
              <a:t>="</a:t>
            </a:r>
            <a:r>
              <a:rPr lang="en-GB" sz="1200" b="1" dirty="0" err="1">
                <a:solidFill>
                  <a:srgbClr val="7030A0"/>
                </a:solidFill>
              </a:rPr>
              <a:t>stylesheet</a:t>
            </a:r>
            <a:r>
              <a:rPr lang="en-GB" sz="1200" b="1" dirty="0">
                <a:solidFill>
                  <a:srgbClr val="7030A0"/>
                </a:solidFill>
              </a:rPr>
              <a:t>"&gt;</a:t>
            </a:r>
          </a:p>
          <a:p>
            <a:pPr marL="400050" lvl="1" indent="0">
              <a:buNone/>
            </a:pPr>
            <a:endParaRPr lang="en-GB" sz="1200" b="1" dirty="0">
              <a:solidFill>
                <a:srgbClr val="7030A0"/>
              </a:solidFill>
            </a:endParaRPr>
          </a:p>
          <a:p>
            <a:pPr marL="400050" lvl="1" indent="0">
              <a:buNone/>
            </a:pPr>
            <a:r>
              <a:rPr lang="en-GB" sz="1200" b="1" dirty="0">
                <a:solidFill>
                  <a:srgbClr val="7030A0"/>
                </a:solidFill>
              </a:rPr>
              <a:t>&lt;!-- Use Material icon --&gt;</a:t>
            </a:r>
          </a:p>
          <a:p>
            <a:pPr marL="400050" lvl="1" indent="0">
              <a:buNone/>
            </a:pPr>
            <a:r>
              <a:rPr lang="en-GB" sz="1200" b="1" dirty="0">
                <a:solidFill>
                  <a:srgbClr val="7030A0"/>
                </a:solidFill>
              </a:rPr>
              <a:t>&lt;</a:t>
            </a:r>
            <a:r>
              <a:rPr lang="en-GB" sz="1200" b="1" dirty="0" err="1">
                <a:solidFill>
                  <a:srgbClr val="7030A0"/>
                </a:solidFill>
              </a:rPr>
              <a:t>i</a:t>
            </a:r>
            <a:r>
              <a:rPr lang="en-GB" sz="1200" b="1" dirty="0">
                <a:solidFill>
                  <a:srgbClr val="7030A0"/>
                </a:solidFill>
              </a:rPr>
              <a:t> class="material-icons"&gt;home&lt;/</a:t>
            </a:r>
            <a:r>
              <a:rPr lang="en-GB" sz="1200" b="1" dirty="0" err="1">
                <a:solidFill>
                  <a:srgbClr val="7030A0"/>
                </a:solidFill>
              </a:rPr>
              <a:t>i</a:t>
            </a:r>
            <a:r>
              <a:rPr lang="en-GB" sz="1200" b="1" dirty="0">
                <a:solidFill>
                  <a:srgbClr val="7030A0"/>
                </a:solidFill>
              </a:rPr>
              <a:t>&gt; &lt;!-- This is a home icon </a:t>
            </a:r>
            <a:r>
              <a:rPr lang="en-GB" sz="1200" b="1" dirty="0" smtClean="0">
                <a:solidFill>
                  <a:srgbClr val="7030A0"/>
                </a:solidFill>
              </a:rPr>
              <a:t>--&gt;</a:t>
            </a:r>
          </a:p>
          <a:p>
            <a:pPr marL="400050" lvl="1" indent="0">
              <a:buNone/>
            </a:pPr>
            <a:endParaRPr lang="en-GB" sz="1200" b="1" dirty="0" smtClean="0">
              <a:solidFill>
                <a:srgbClr val="7030A0"/>
              </a:solidFill>
            </a:endParaRPr>
          </a:p>
          <a:p>
            <a:pPr marL="0" indent="0">
              <a:buNone/>
            </a:pPr>
            <a:r>
              <a:rPr lang="en-IN" sz="1600" b="1" dirty="0" smtClean="0"/>
              <a:t>3</a:t>
            </a:r>
            <a:r>
              <a:rPr lang="en-IN" sz="1600" b="1" dirty="0"/>
              <a:t>. </a:t>
            </a:r>
            <a:r>
              <a:rPr lang="en-IN" sz="1600" b="1" dirty="0" smtClean="0"/>
              <a:t>Using </a:t>
            </a:r>
            <a:r>
              <a:rPr lang="en-IN" sz="1600" b="1" dirty="0"/>
              <a:t>SVG </a:t>
            </a:r>
            <a:r>
              <a:rPr lang="en-IN" sz="1600" b="1" dirty="0" smtClean="0"/>
              <a:t>Icons</a:t>
            </a:r>
          </a:p>
          <a:p>
            <a:pPr marL="0" indent="0">
              <a:buNone/>
            </a:pPr>
            <a:endParaRPr lang="en-IN" sz="1600" b="1" dirty="0"/>
          </a:p>
          <a:p>
            <a:pPr marL="400050" lvl="1" indent="0">
              <a:buNone/>
            </a:pPr>
            <a:r>
              <a:rPr lang="en-IN" sz="1200" dirty="0">
                <a:solidFill>
                  <a:srgbClr val="7030A0"/>
                </a:solidFill>
              </a:rPr>
              <a:t>&lt;</a:t>
            </a:r>
            <a:r>
              <a:rPr lang="en-IN" sz="1200" dirty="0" err="1">
                <a:solidFill>
                  <a:srgbClr val="7030A0"/>
                </a:solidFill>
              </a:rPr>
              <a:t>img</a:t>
            </a:r>
            <a:r>
              <a:rPr lang="en-IN" sz="1200" dirty="0">
                <a:solidFill>
                  <a:srgbClr val="7030A0"/>
                </a:solidFill>
              </a:rPr>
              <a:t> </a:t>
            </a:r>
            <a:r>
              <a:rPr lang="en-IN" sz="1200" dirty="0" err="1">
                <a:solidFill>
                  <a:srgbClr val="7030A0"/>
                </a:solidFill>
              </a:rPr>
              <a:t>src</a:t>
            </a:r>
            <a:r>
              <a:rPr lang="en-IN" sz="1200" dirty="0">
                <a:solidFill>
                  <a:srgbClr val="7030A0"/>
                </a:solidFill>
              </a:rPr>
              <a:t>="</a:t>
            </a:r>
            <a:r>
              <a:rPr lang="en-IN" sz="1200" dirty="0" err="1">
                <a:solidFill>
                  <a:srgbClr val="7030A0"/>
                </a:solidFill>
              </a:rPr>
              <a:t>icon.svg</a:t>
            </a:r>
            <a:r>
              <a:rPr lang="en-IN" sz="1200" dirty="0">
                <a:solidFill>
                  <a:srgbClr val="7030A0"/>
                </a:solidFill>
              </a:rPr>
              <a:t>" alt="Icon"&gt;</a:t>
            </a:r>
          </a:p>
          <a:p>
            <a:pPr marL="400050" lvl="1" indent="0">
              <a:buNone/>
            </a:pPr>
            <a:endParaRPr lang="en-IN" sz="1200" dirty="0"/>
          </a:p>
        </p:txBody>
      </p:sp>
    </p:spTree>
    <p:extLst>
      <p:ext uri="{BB962C8B-B14F-4D97-AF65-F5344CB8AC3E}">
        <p14:creationId xmlns:p14="http://schemas.microsoft.com/office/powerpoint/2010/main" val="34455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5250"/>
            <a:ext cx="8229600" cy="857250"/>
          </a:xfrm>
        </p:spPr>
        <p:txBody>
          <a:bodyPr>
            <a:normAutofit/>
          </a:bodyPr>
          <a:lstStyle/>
          <a:p>
            <a:r>
              <a:rPr lang="en-US" sz="3600" dirty="0">
                <a:latin typeface="Times New Roman" pitchFamily="18" charset="0"/>
                <a:cs typeface="Times New Roman" pitchFamily="18" charset="0"/>
              </a:rPr>
              <a:t>font-family</a:t>
            </a:r>
            <a:endParaRPr lang="en-US" sz="3600" dirty="0"/>
          </a:p>
        </p:txBody>
      </p:sp>
      <p:sp>
        <p:nvSpPr>
          <p:cNvPr id="3" name="Content Placeholder 2"/>
          <p:cNvSpPr>
            <a:spLocks noGrp="1"/>
          </p:cNvSpPr>
          <p:nvPr>
            <p:ph idx="1"/>
          </p:nvPr>
        </p:nvSpPr>
        <p:spPr>
          <a:xfrm>
            <a:off x="457200" y="742950"/>
            <a:ext cx="8229600" cy="4277072"/>
          </a:xfrm>
        </p:spPr>
        <p:txBody>
          <a:bodyPr>
            <a:normAutofit fontScale="92500" lnSpcReduction="10000"/>
          </a:bodyPr>
          <a:lstStyle/>
          <a:p>
            <a:pPr marL="0" indent="0">
              <a:buNone/>
            </a:pPr>
            <a:r>
              <a:rPr lang="en-US" sz="2000" dirty="0" smtClean="0">
                <a:latin typeface="Times New Roman" pitchFamily="18" charset="0"/>
                <a:cs typeface="Times New Roman" pitchFamily="18" charset="0"/>
              </a:rPr>
              <a:t>We can specify a list of font names for the text contained inside an HTML element, using font-family property.</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  font-family</a:t>
            </a:r>
            <a:r>
              <a:rPr lang="en-US" sz="2000" dirty="0">
                <a:latin typeface="Times New Roman" pitchFamily="18" charset="0"/>
                <a:cs typeface="Times New Roman" pitchFamily="18" charset="0"/>
              </a:rPr>
              <a:t>: Arial, serif, "Times New Roman</a:t>
            </a:r>
            <a:r>
              <a:rPr lang="en-US" sz="2000" dirty="0" smtClean="0">
                <a:latin typeface="Times New Roman" pitchFamily="18" charset="0"/>
                <a:cs typeface="Times New Roman" pitchFamily="18" charset="0"/>
              </a:rPr>
              <a:t>";   }</a:t>
            </a:r>
          </a:p>
          <a:p>
            <a:pPr marL="0" indent="0">
              <a:buNone/>
            </a:pPr>
            <a:endParaRPr lang="en-US" sz="2000"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name of a font family is more than one word, it must be in quotation </a:t>
            </a:r>
            <a:r>
              <a:rPr lang="en-US" sz="2000" dirty="0" smtClean="0">
                <a:latin typeface="Times New Roman" pitchFamily="18" charset="0"/>
                <a:cs typeface="Times New Roman" pitchFamily="18" charset="0"/>
              </a:rPr>
              <a:t>marks.</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“Times New Roman”</a:t>
            </a:r>
          </a:p>
          <a:p>
            <a:pPr marL="0" indent="0">
              <a:buNone/>
            </a:pPr>
            <a:r>
              <a:rPr lang="en-US" sz="2000" dirty="0" smtClean="0">
                <a:latin typeface="Times New Roman" pitchFamily="18" charset="0"/>
                <a:cs typeface="Times New Roman" pitchFamily="18" charset="0"/>
              </a:rPr>
              <a:t>Times</a:t>
            </a:r>
          </a:p>
          <a:p>
            <a:pPr marL="0" indent="0">
              <a:buNone/>
            </a:pPr>
            <a:endParaRPr lang="en-US" sz="2000" dirty="0" smtClean="0">
              <a:latin typeface="Times New Roman" pitchFamily="18" charset="0"/>
              <a:cs typeface="Times New Roman" pitchFamily="18" charset="0"/>
            </a:endParaRPr>
          </a:p>
          <a:p>
            <a:pPr marL="0" indent="0">
              <a:buNone/>
            </a:pPr>
            <a:r>
              <a:rPr lang="en-GB" sz="2000" b="1" dirty="0" smtClean="0">
                <a:solidFill>
                  <a:srgbClr val="FF0000"/>
                </a:solidFill>
              </a:rPr>
              <a:t>Note: </a:t>
            </a:r>
            <a:r>
              <a:rPr lang="en-GB" sz="2000" b="1" dirty="0" smtClean="0">
                <a:solidFill>
                  <a:srgbClr val="002060"/>
                </a:solidFill>
              </a:rPr>
              <a:t>The </a:t>
            </a:r>
            <a:r>
              <a:rPr lang="en-GB" sz="2000" b="1" dirty="0">
                <a:solidFill>
                  <a:srgbClr val="002060"/>
                </a:solidFill>
              </a:rPr>
              <a:t>font-family property in CSS can take values as a prioritized list, i.e., It can hold various font names as a "</a:t>
            </a:r>
            <a:r>
              <a:rPr lang="en-GB" sz="2000" b="1" dirty="0" err="1">
                <a:solidFill>
                  <a:srgbClr val="002060"/>
                </a:solidFill>
              </a:rPr>
              <a:t>fallback</a:t>
            </a:r>
            <a:r>
              <a:rPr lang="en-GB" sz="2000" b="1" dirty="0">
                <a:solidFill>
                  <a:srgbClr val="002060"/>
                </a:solidFill>
              </a:rPr>
              <a:t>" system. The first mentioned font will have the highest priority, and if the browser doesn't support the first one, it will jump to the next mentioned font. These fonts should be separated by commas.</a:t>
            </a:r>
            <a:endParaRPr lang="en-US" sz="20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77808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494"/>
            <a:ext cx="8229600" cy="4327129"/>
          </a:xfrm>
        </p:spPr>
        <p:txBody>
          <a:bodyPr>
            <a:normAutofit fontScale="92500" lnSpcReduction="10000"/>
          </a:bodyPr>
          <a:lstStyle/>
          <a:p>
            <a:pPr marL="0" indent="0">
              <a:buNone/>
            </a:pPr>
            <a:r>
              <a:rPr lang="en-GB" sz="2000" dirty="0">
                <a:solidFill>
                  <a:srgbClr val="FF0000"/>
                </a:solidFill>
              </a:rPr>
              <a:t>Step 1: Include the Font </a:t>
            </a:r>
            <a:r>
              <a:rPr lang="en-GB" sz="2000" dirty="0" smtClean="0">
                <a:solidFill>
                  <a:srgbClr val="FF0000"/>
                </a:solidFill>
              </a:rPr>
              <a:t>from </a:t>
            </a:r>
            <a:r>
              <a:rPr lang="en-GB" sz="2000" dirty="0">
                <a:solidFill>
                  <a:srgbClr val="FF0000"/>
                </a:solidFill>
              </a:rPr>
              <a:t>Google </a:t>
            </a:r>
            <a:r>
              <a:rPr lang="en-GB" sz="2000" dirty="0" smtClean="0">
                <a:solidFill>
                  <a:srgbClr val="FF0000"/>
                </a:solidFill>
              </a:rPr>
              <a:t>Fonts</a:t>
            </a:r>
          </a:p>
          <a:p>
            <a:pPr marL="857250" lvl="1" indent="-457200">
              <a:buFont typeface="+mj-lt"/>
              <a:buAutoNum type="arabicPeriod"/>
            </a:pPr>
            <a:r>
              <a:rPr lang="en-GB" sz="1500" dirty="0"/>
              <a:t>Go to Google Fonts.</a:t>
            </a:r>
          </a:p>
          <a:p>
            <a:pPr marL="857250" lvl="1" indent="-457200">
              <a:buFont typeface="+mj-lt"/>
              <a:buAutoNum type="arabicPeriod"/>
            </a:pPr>
            <a:r>
              <a:rPr lang="en-GB" sz="1500" dirty="0"/>
              <a:t>Search for the font you want to use. For this example, we will use </a:t>
            </a:r>
            <a:r>
              <a:rPr lang="en-GB" sz="1500" dirty="0" err="1"/>
              <a:t>Roboto</a:t>
            </a:r>
            <a:r>
              <a:rPr lang="en-GB" sz="1500" dirty="0"/>
              <a:t>.</a:t>
            </a:r>
          </a:p>
          <a:p>
            <a:pPr marL="857250" lvl="1" indent="-457200">
              <a:buFont typeface="+mj-lt"/>
              <a:buAutoNum type="arabicPeriod"/>
            </a:pPr>
            <a:r>
              <a:rPr lang="en-GB" sz="1500" dirty="0"/>
              <a:t>Click on the font you like and select the weights/styles you want (e.g., Regular 400, Bold 700).</a:t>
            </a:r>
          </a:p>
          <a:p>
            <a:pPr marL="857250" lvl="1" indent="-457200">
              <a:buFont typeface="+mj-lt"/>
              <a:buAutoNum type="arabicPeriod"/>
            </a:pPr>
            <a:r>
              <a:rPr lang="en-GB" sz="1500" dirty="0"/>
              <a:t>Copy the provided &lt;link&gt; tag</a:t>
            </a:r>
            <a:r>
              <a:rPr lang="en-GB" sz="1500" dirty="0" smtClean="0"/>
              <a:t>.</a:t>
            </a:r>
          </a:p>
          <a:p>
            <a:pPr marL="857250" lvl="1" indent="-457200">
              <a:buFont typeface="+mj-lt"/>
              <a:buAutoNum type="arabicPeriod"/>
            </a:pPr>
            <a:endParaRPr lang="en-GB" sz="1400" dirty="0">
              <a:solidFill>
                <a:srgbClr val="FF0000"/>
              </a:solidFill>
            </a:endParaRPr>
          </a:p>
          <a:p>
            <a:pPr marL="0" indent="0">
              <a:buNone/>
            </a:pPr>
            <a:r>
              <a:rPr lang="en-GB" sz="1900" dirty="0">
                <a:solidFill>
                  <a:srgbClr val="FF0000"/>
                </a:solidFill>
              </a:rPr>
              <a:t>Which &lt;link&gt; tag to select:</a:t>
            </a:r>
          </a:p>
          <a:p>
            <a:pPr marL="0" indent="0">
              <a:buNone/>
            </a:pPr>
            <a:r>
              <a:rPr lang="en-GB" sz="1800" dirty="0"/>
              <a:t>Essential</a:t>
            </a:r>
            <a:r>
              <a:rPr lang="en-GB" sz="1800" dirty="0" smtClean="0"/>
              <a:t>:</a:t>
            </a:r>
            <a:endParaRPr lang="en-GB" sz="1800" dirty="0"/>
          </a:p>
          <a:p>
            <a:pPr marL="400050" lvl="1" indent="0">
              <a:buNone/>
            </a:pPr>
            <a:r>
              <a:rPr lang="en-GB" sz="1800" dirty="0"/>
              <a:t>You must include the third &lt;link&gt; tag (the one with the </a:t>
            </a:r>
            <a:r>
              <a:rPr lang="en-GB" sz="1800" dirty="0" err="1"/>
              <a:t>href</a:t>
            </a:r>
            <a:r>
              <a:rPr lang="en-GB" sz="1800" dirty="0"/>
              <a:t>="https://fonts.googleapis.com/css2... URL) in your &lt;head&gt; section of the HTML to load the Google Font</a:t>
            </a:r>
            <a:r>
              <a:rPr lang="en-GB" sz="1800" dirty="0" smtClean="0"/>
              <a:t>.</a:t>
            </a:r>
          </a:p>
          <a:p>
            <a:pPr marL="0" indent="0">
              <a:buNone/>
            </a:pPr>
            <a:endParaRPr lang="en-GB" sz="1800" dirty="0"/>
          </a:p>
          <a:p>
            <a:pPr marL="0" indent="0">
              <a:buNone/>
            </a:pPr>
            <a:r>
              <a:rPr lang="en-GB" sz="1800" dirty="0"/>
              <a:t>Optional but Recommended</a:t>
            </a:r>
            <a:r>
              <a:rPr lang="en-GB" sz="1800" dirty="0" smtClean="0"/>
              <a:t>:</a:t>
            </a:r>
            <a:endParaRPr lang="en-GB" sz="1800" dirty="0"/>
          </a:p>
          <a:p>
            <a:pPr marL="400050" lvl="1" indent="0">
              <a:buNone/>
            </a:pPr>
            <a:r>
              <a:rPr lang="en-GB" sz="1800" dirty="0"/>
              <a:t>You can also include the first and second &lt;link&gt; tags to </a:t>
            </a:r>
            <a:r>
              <a:rPr lang="en-GB" sz="1800" dirty="0" err="1"/>
              <a:t>preconnect</a:t>
            </a:r>
            <a:r>
              <a:rPr lang="en-GB" sz="1800" dirty="0"/>
              <a:t> to the Google Fonts server, which can improve the performance of loading the font, but these are not required for the font to work.</a:t>
            </a:r>
            <a:endParaRPr lang="en-IN" sz="1800" dirty="0"/>
          </a:p>
        </p:txBody>
      </p:sp>
    </p:spTree>
    <p:extLst>
      <p:ext uri="{BB962C8B-B14F-4D97-AF65-F5344CB8AC3E}">
        <p14:creationId xmlns:p14="http://schemas.microsoft.com/office/powerpoint/2010/main" val="147166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smtClean="0">
                <a:latin typeface="Times New Roman" pitchFamily="18" charset="0"/>
                <a:cs typeface="Times New Roman" pitchFamily="18" charset="0"/>
              </a:rPr>
              <a:t>font-size</a:t>
            </a:r>
            <a:endParaRPr lang="en-US" sz="3600" dirty="0"/>
          </a:p>
        </p:txBody>
      </p:sp>
      <p:sp>
        <p:nvSpPr>
          <p:cNvPr id="3" name="Content Placeholder 2"/>
          <p:cNvSpPr>
            <a:spLocks noGrp="1"/>
          </p:cNvSpPr>
          <p:nvPr>
            <p:ph idx="1"/>
          </p:nvPr>
        </p:nvSpPr>
        <p:spPr>
          <a:xfrm>
            <a:off x="457200" y="895350"/>
            <a:ext cx="8229600" cy="4124672"/>
          </a:xfrm>
        </p:spPr>
        <p:txBody>
          <a:bodyPr>
            <a:normAutofit fontScale="92500" lnSpcReduction="10000"/>
          </a:bodyPr>
          <a:lstStyle/>
          <a:p>
            <a:pPr marL="0" indent="0">
              <a:buNone/>
            </a:pPr>
            <a:r>
              <a:rPr lang="en-US" sz="2000" dirty="0" smtClean="0">
                <a:latin typeface="Times New Roman" pitchFamily="18" charset="0"/>
                <a:cs typeface="Times New Roman" pitchFamily="18" charset="0"/>
              </a:rPr>
              <a:t>We can specify a font size for the text. </a:t>
            </a:r>
            <a:r>
              <a:rPr lang="en-US" sz="2000" dirty="0">
                <a:latin typeface="Times New Roman" pitchFamily="18" charset="0"/>
                <a:cs typeface="Times New Roman" pitchFamily="18" charset="0"/>
              </a:rPr>
              <a:t>We can </a:t>
            </a:r>
            <a:r>
              <a:rPr lang="en-US" sz="2000" dirty="0" smtClean="0">
                <a:latin typeface="Times New Roman" pitchFamily="18" charset="0"/>
                <a:cs typeface="Times New Roman" pitchFamily="18" charset="0"/>
              </a:rPr>
              <a:t>specify size in </a:t>
            </a:r>
            <a:r>
              <a:rPr lang="en-US" sz="2000" dirty="0">
                <a:latin typeface="Times New Roman" pitchFamily="18" charset="0"/>
                <a:cs typeface="Times New Roman" pitchFamily="18" charset="0"/>
              </a:rPr>
              <a:t>the form of </a:t>
            </a:r>
            <a:r>
              <a:rPr lang="en-US" sz="2000" dirty="0" smtClean="0">
                <a:latin typeface="Times New Roman" pitchFamily="18" charset="0"/>
                <a:cs typeface="Times New Roman" pitchFamily="18" charset="0"/>
              </a:rPr>
              <a:t>percentage, </a:t>
            </a:r>
            <a:r>
              <a:rPr lang="en-US" sz="2000" dirty="0" err="1" smtClean="0">
                <a:latin typeface="Times New Roman" pitchFamily="18" charset="0"/>
                <a:cs typeface="Times New Roman" pitchFamily="18" charset="0"/>
              </a:rPr>
              <a:t>px</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em</a:t>
            </a:r>
            <a:r>
              <a:rPr lang="en-US" sz="2000" dirty="0" smtClean="0">
                <a:latin typeface="Times New Roman" pitchFamily="18" charset="0"/>
                <a:cs typeface="Times New Roman" pitchFamily="18" charset="0"/>
              </a:rPr>
              <a:t>.</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 font-size: 50%; }</a:t>
            </a:r>
          </a:p>
          <a:p>
            <a:pPr marL="0" indent="0">
              <a:buNone/>
            </a:pPr>
            <a:r>
              <a:rPr lang="en-US" sz="2000" dirty="0">
                <a:latin typeface="Times New Roman" pitchFamily="18" charset="0"/>
                <a:cs typeface="Times New Roman" pitchFamily="18" charset="0"/>
              </a:rPr>
              <a:t>p { font-size: </a:t>
            </a:r>
            <a:r>
              <a:rPr lang="en-US" sz="2000" dirty="0" smtClean="0">
                <a:latin typeface="Times New Roman" pitchFamily="18" charset="0"/>
                <a:cs typeface="Times New Roman" pitchFamily="18" charset="0"/>
              </a:rPr>
              <a:t>16px }</a:t>
            </a:r>
          </a:p>
          <a:p>
            <a:pPr marL="0" indent="0">
              <a:buNone/>
            </a:pPr>
            <a:r>
              <a:rPr lang="en-US" sz="2000" dirty="0">
                <a:latin typeface="Times New Roman" pitchFamily="18" charset="0"/>
                <a:cs typeface="Times New Roman" pitchFamily="18" charset="0"/>
              </a:rPr>
              <a:t>p { font-size: </a:t>
            </a:r>
            <a:r>
              <a:rPr lang="en-US" sz="2000" dirty="0" smtClean="0">
                <a:latin typeface="Times New Roman" pitchFamily="18" charset="0"/>
                <a:cs typeface="Times New Roman" pitchFamily="18" charset="0"/>
              </a:rPr>
              <a:t>2em; }</a:t>
            </a:r>
          </a:p>
          <a:p>
            <a:pPr marL="0" indent="0">
              <a:buNone/>
            </a:pPr>
            <a:r>
              <a:rPr lang="en-US" sz="2000" dirty="0">
                <a:latin typeface="Times New Roman" pitchFamily="18" charset="0"/>
                <a:cs typeface="Times New Roman" pitchFamily="18" charset="0"/>
              </a:rPr>
              <a:t>p { font-size: </a:t>
            </a:r>
            <a:r>
              <a:rPr lang="en-US" sz="2000" dirty="0" smtClean="0">
                <a:latin typeface="Times New Roman" pitchFamily="18" charset="0"/>
                <a:cs typeface="Times New Roman" pitchFamily="18" charset="0"/>
              </a:rPr>
              <a:t>xx-small; }</a:t>
            </a:r>
          </a:p>
          <a:p>
            <a:pPr marL="0" indent="0">
              <a:buNone/>
            </a:pPr>
            <a:endParaRPr lang="en-US" sz="2000" dirty="0" smtClean="0">
              <a:solidFill>
                <a:srgbClr val="002060"/>
              </a:solidFill>
              <a:latin typeface="Times New Roman" pitchFamily="18" charset="0"/>
              <a:cs typeface="Times New Roman" pitchFamily="18" charset="0"/>
            </a:endParaRPr>
          </a:p>
          <a:p>
            <a:pPr marL="0" indent="0">
              <a:buNone/>
            </a:pPr>
            <a:r>
              <a:rPr lang="en-US" sz="2000" dirty="0">
                <a:solidFill>
                  <a:srgbClr val="002060"/>
                </a:solidFill>
                <a:latin typeface="Times New Roman" pitchFamily="18" charset="0"/>
                <a:cs typeface="Times New Roman" pitchFamily="18" charset="0"/>
              </a:rPr>
              <a:t>The default text size in browsers is </a:t>
            </a:r>
            <a:r>
              <a:rPr lang="en-US" sz="2000" dirty="0" smtClean="0">
                <a:solidFill>
                  <a:srgbClr val="002060"/>
                </a:solidFill>
                <a:latin typeface="Times New Roman" pitchFamily="18" charset="0"/>
                <a:cs typeface="Times New Roman" pitchFamily="18" charset="0"/>
              </a:rPr>
              <a:t>16px or 1em. </a:t>
            </a:r>
            <a:endParaRPr lang="en-US" sz="2000" dirty="0">
              <a:solidFill>
                <a:srgbClr val="002060"/>
              </a:solidFill>
              <a:latin typeface="Times New Roman" pitchFamily="18" charset="0"/>
              <a:cs typeface="Times New Roman" pitchFamily="18" charset="0"/>
            </a:endParaRPr>
          </a:p>
          <a:p>
            <a:pPr marL="0" indent="0">
              <a:buNone/>
            </a:pPr>
            <a:endParaRPr lang="en-US" sz="2000" b="1" dirty="0">
              <a:latin typeface="Times New Roman" pitchFamily="18" charset="0"/>
              <a:cs typeface="Times New Roman" pitchFamily="18" charset="0"/>
            </a:endParaRPr>
          </a:p>
          <a:p>
            <a:pPr marL="0" indent="0">
              <a:buNone/>
            </a:pPr>
            <a:r>
              <a:rPr lang="en-GB" sz="2000" b="1" dirty="0"/>
              <a:t>Font-size: 20%;</a:t>
            </a:r>
          </a:p>
          <a:p>
            <a:pPr marL="0" indent="0">
              <a:buNone/>
            </a:pPr>
            <a:r>
              <a:rPr lang="en-GB" sz="2000" dirty="0"/>
              <a:t>In the above example, If the size of the parent element is 100px, then the size of the child will be 20px.</a:t>
            </a:r>
          </a:p>
          <a:p>
            <a:pPr marL="0" indent="0">
              <a:buNone/>
            </a:pPr>
            <a:endParaRPr lang="en-US" sz="2000" dirty="0">
              <a:latin typeface="Times New Roman" pitchFamily="18" charset="0"/>
              <a:cs typeface="Times New Roman" pitchFamily="18" charset="0"/>
            </a:endParaRPr>
          </a:p>
        </p:txBody>
      </p:sp>
      <p:sp>
        <p:nvSpPr>
          <p:cNvPr id="4" name="TextBox 3"/>
          <p:cNvSpPr txBox="1"/>
          <p:nvPr/>
        </p:nvSpPr>
        <p:spPr>
          <a:xfrm>
            <a:off x="6400800" y="1504950"/>
            <a:ext cx="1194558" cy="2308324"/>
          </a:xfrm>
          <a:prstGeom prst="rect">
            <a:avLst/>
          </a:prstGeom>
          <a:noFill/>
        </p:spPr>
        <p:txBody>
          <a:bodyPr wrap="none" rtlCol="0">
            <a:spAutoFit/>
          </a:bodyPr>
          <a:lstStyle/>
          <a:p>
            <a:pPr marL="285750" indent="-285750">
              <a:buFont typeface="Arial" pitchFamily="34" charset="0"/>
              <a:buChar char="•"/>
            </a:pPr>
            <a:r>
              <a:rPr lang="en-US" sz="1600" dirty="0" smtClean="0">
                <a:latin typeface="Times New Roman" pitchFamily="18" charset="0"/>
                <a:cs typeface="Times New Roman" pitchFamily="18" charset="0"/>
              </a:rPr>
              <a:t>xx-small</a:t>
            </a:r>
          </a:p>
          <a:p>
            <a:pPr marL="285750" indent="-285750">
              <a:buFont typeface="Arial" pitchFamily="34" charset="0"/>
              <a:buChar char="•"/>
            </a:pPr>
            <a:r>
              <a:rPr lang="en-US" sz="1600" dirty="0" smtClean="0">
                <a:latin typeface="Times New Roman" pitchFamily="18" charset="0"/>
                <a:cs typeface="Times New Roman" pitchFamily="18" charset="0"/>
              </a:rPr>
              <a:t>x-small</a:t>
            </a:r>
          </a:p>
          <a:p>
            <a:pPr marL="285750" indent="-285750">
              <a:buFont typeface="Arial" pitchFamily="34" charset="0"/>
              <a:buChar char="•"/>
            </a:pPr>
            <a:r>
              <a:rPr lang="en-US" sz="1600" dirty="0" smtClean="0">
                <a:latin typeface="Times New Roman" pitchFamily="18" charset="0"/>
                <a:cs typeface="Times New Roman" pitchFamily="18" charset="0"/>
              </a:rPr>
              <a:t>small</a:t>
            </a:r>
          </a:p>
          <a:p>
            <a:pPr marL="285750" indent="-285750">
              <a:buFont typeface="Arial" pitchFamily="34" charset="0"/>
              <a:buChar char="•"/>
            </a:pPr>
            <a:r>
              <a:rPr lang="en-US" sz="1600" dirty="0" smtClean="0">
                <a:latin typeface="Times New Roman" pitchFamily="18" charset="0"/>
                <a:cs typeface="Times New Roman" pitchFamily="18" charset="0"/>
              </a:rPr>
              <a:t>medium</a:t>
            </a:r>
          </a:p>
          <a:p>
            <a:pPr marL="285750" indent="-285750">
              <a:buFont typeface="Arial" pitchFamily="34" charset="0"/>
              <a:buChar char="•"/>
            </a:pPr>
            <a:r>
              <a:rPr lang="en-US" sz="1600" dirty="0" smtClean="0">
                <a:latin typeface="Times New Roman" pitchFamily="18" charset="0"/>
                <a:cs typeface="Times New Roman" pitchFamily="18" charset="0"/>
              </a:rPr>
              <a:t>large</a:t>
            </a:r>
          </a:p>
          <a:p>
            <a:pPr marL="285750" indent="-285750">
              <a:buFont typeface="Arial" pitchFamily="34" charset="0"/>
              <a:buChar char="•"/>
            </a:pPr>
            <a:r>
              <a:rPr lang="en-US" sz="1600" dirty="0" smtClean="0">
                <a:latin typeface="Times New Roman" pitchFamily="18" charset="0"/>
                <a:cs typeface="Times New Roman" pitchFamily="18" charset="0"/>
              </a:rPr>
              <a:t>x-large</a:t>
            </a:r>
          </a:p>
          <a:p>
            <a:pPr marL="285750" indent="-285750">
              <a:buFont typeface="Arial" pitchFamily="34" charset="0"/>
              <a:buChar char="•"/>
            </a:pPr>
            <a:r>
              <a:rPr lang="en-US" sz="1600" dirty="0" smtClean="0">
                <a:latin typeface="Times New Roman" pitchFamily="18" charset="0"/>
                <a:cs typeface="Times New Roman" pitchFamily="18" charset="0"/>
              </a:rPr>
              <a:t>xx-large</a:t>
            </a:r>
          </a:p>
          <a:p>
            <a:pPr marL="285750" indent="-285750">
              <a:buFont typeface="Arial" pitchFamily="34" charset="0"/>
              <a:buChar char="•"/>
            </a:pPr>
            <a:r>
              <a:rPr lang="en-US" sz="1600" dirty="0" smtClean="0">
                <a:latin typeface="Times New Roman" pitchFamily="18" charset="0"/>
                <a:cs typeface="Times New Roman" pitchFamily="18" charset="0"/>
              </a:rPr>
              <a:t>smaller</a:t>
            </a:r>
          </a:p>
          <a:p>
            <a:pPr marL="285750" indent="-285750">
              <a:buFont typeface="Arial" pitchFamily="34" charset="0"/>
              <a:buChar char="•"/>
            </a:pPr>
            <a:r>
              <a:rPr lang="en-US" sz="1600" dirty="0" smtClean="0">
                <a:latin typeface="Times New Roman" pitchFamily="18" charset="0"/>
                <a:cs typeface="Times New Roman" pitchFamily="18" charset="0"/>
              </a:rPr>
              <a:t>larger</a:t>
            </a:r>
          </a:p>
        </p:txBody>
      </p:sp>
    </p:spTree>
    <p:extLst>
      <p:ext uri="{BB962C8B-B14F-4D97-AF65-F5344CB8AC3E}">
        <p14:creationId xmlns:p14="http://schemas.microsoft.com/office/powerpoint/2010/main" val="2103869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67544" y="123478"/>
            <a:ext cx="8064896" cy="4963955"/>
          </a:xfrm>
          <a:prstGeom prst="rect">
            <a:avLst/>
          </a:prstGeom>
        </p:spPr>
      </p:pic>
    </p:spTree>
    <p:extLst>
      <p:ext uri="{BB962C8B-B14F-4D97-AF65-F5344CB8AC3E}">
        <p14:creationId xmlns:p14="http://schemas.microsoft.com/office/powerpoint/2010/main" val="12419892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a:latin typeface="Times New Roman" pitchFamily="18" charset="0"/>
                <a:cs typeface="Times New Roman" pitchFamily="18" charset="0"/>
              </a:rPr>
              <a:t>font-style</a:t>
            </a:r>
            <a:endParaRPr lang="en-US" sz="3600" dirty="0"/>
          </a:p>
        </p:txBody>
      </p:sp>
      <p:sp>
        <p:nvSpPr>
          <p:cNvPr id="3" name="Content Placeholder 2"/>
          <p:cNvSpPr>
            <a:spLocks noGrp="1"/>
          </p:cNvSpPr>
          <p:nvPr>
            <p:ph idx="1"/>
          </p:nvPr>
        </p:nvSpPr>
        <p:spPr>
          <a:xfrm>
            <a:off x="457200" y="819150"/>
            <a:ext cx="8229600" cy="3912840"/>
          </a:xfrm>
        </p:spPr>
        <p:txBody>
          <a:bodyPr>
            <a:normAutofit/>
          </a:bodyPr>
          <a:lstStyle/>
          <a:p>
            <a:pPr marL="0" indent="0">
              <a:buNone/>
            </a:pPr>
            <a:r>
              <a:rPr lang="en-GB" sz="1800" dirty="0"/>
              <a:t>CSS font-style property is used to define the style of font for the text content of an element. Here, style refers to the variation in the typeface. It may be </a:t>
            </a:r>
            <a:r>
              <a:rPr lang="en-GB" sz="1800" dirty="0">
                <a:solidFill>
                  <a:srgbClr val="0070C0"/>
                </a:solidFill>
              </a:rPr>
              <a:t>italic, </a:t>
            </a:r>
            <a:r>
              <a:rPr lang="en-GB" sz="1800" dirty="0" smtClean="0">
                <a:solidFill>
                  <a:srgbClr val="0070C0"/>
                </a:solidFill>
              </a:rPr>
              <a:t>oblique(</a:t>
            </a:r>
            <a:r>
              <a:rPr lang="en-IN" sz="1800" dirty="0">
                <a:solidFill>
                  <a:srgbClr val="0070C0"/>
                </a:solidFill>
              </a:rPr>
              <a:t>Similar to italic</a:t>
            </a:r>
            <a:r>
              <a:rPr lang="en-GB" sz="1800" dirty="0" smtClean="0">
                <a:solidFill>
                  <a:srgbClr val="0070C0"/>
                </a:solidFill>
              </a:rPr>
              <a:t>),</a:t>
            </a:r>
            <a:r>
              <a:rPr lang="en-IN" sz="1800" dirty="0"/>
              <a:t> </a:t>
            </a:r>
            <a:r>
              <a:rPr lang="en-IN" sz="1800" dirty="0">
                <a:solidFill>
                  <a:srgbClr val="0070C0"/>
                </a:solidFill>
              </a:rPr>
              <a:t>inherit</a:t>
            </a:r>
            <a:r>
              <a:rPr lang="en-GB" sz="1800" dirty="0" smtClean="0">
                <a:solidFill>
                  <a:srgbClr val="0070C0"/>
                </a:solidFill>
              </a:rPr>
              <a:t> </a:t>
            </a:r>
            <a:r>
              <a:rPr lang="en-GB" sz="1800" dirty="0">
                <a:solidFill>
                  <a:srgbClr val="0070C0"/>
                </a:solidFill>
              </a:rPr>
              <a:t>or normal(default)</a:t>
            </a:r>
            <a:r>
              <a:rPr lang="en-GB" sz="1800" dirty="0"/>
              <a:t>. </a:t>
            </a:r>
            <a:endParaRPr lang="en-GB" sz="1800" dirty="0" smtClean="0"/>
          </a:p>
          <a:p>
            <a:pPr marL="0" indent="0">
              <a:buNone/>
            </a:pPr>
            <a:r>
              <a:rPr lang="en-GB" sz="1800" dirty="0" smtClean="0"/>
              <a:t>Font-style </a:t>
            </a:r>
            <a:r>
              <a:rPr lang="en-GB" sz="1800" dirty="0"/>
              <a:t>property can be used to decorate and assign importance to a specific text</a:t>
            </a:r>
            <a:r>
              <a:rPr lang="en-GB" sz="1800" dirty="0" smtClean="0"/>
              <a:t>.</a:t>
            </a:r>
          </a:p>
          <a:p>
            <a:pPr marL="0" indent="0">
              <a:buNone/>
            </a:pPr>
            <a:endParaRPr lang="en-US" sz="2400" dirty="0" smtClean="0">
              <a:latin typeface="Times New Roman" pitchFamily="18" charset="0"/>
              <a:cs typeface="Times New Roman" pitchFamily="18" charset="0"/>
            </a:endParaRPr>
          </a:p>
          <a:p>
            <a:pPr marL="0" indent="0">
              <a:buNone/>
            </a:pPr>
            <a:r>
              <a:rPr lang="en-US" sz="2400" dirty="0" smtClean="0">
                <a:latin typeface="Times New Roman" pitchFamily="18" charset="0"/>
                <a:cs typeface="Times New Roman" pitchFamily="18" charset="0"/>
              </a:rPr>
              <a:t>Ex:- </a:t>
            </a:r>
          </a:p>
          <a:p>
            <a:pPr marL="0" indent="0">
              <a:buNone/>
            </a:pPr>
            <a:r>
              <a:rPr lang="en-US" sz="2400" dirty="0">
                <a:latin typeface="Times New Roman" pitchFamily="18" charset="0"/>
                <a:cs typeface="Times New Roman" pitchFamily="18" charset="0"/>
              </a:rPr>
              <a:t>p { </a:t>
            </a:r>
            <a:r>
              <a:rPr lang="en-US" sz="2400" dirty="0" smtClean="0">
                <a:latin typeface="Times New Roman" pitchFamily="18" charset="0"/>
                <a:cs typeface="Times New Roman" pitchFamily="18" charset="0"/>
              </a:rPr>
              <a:t>font-style</a:t>
            </a:r>
            <a:r>
              <a:rPr lang="en-US" sz="2400" dirty="0">
                <a:latin typeface="Times New Roman" pitchFamily="18" charset="0"/>
                <a:cs typeface="Times New Roman" pitchFamily="18" charset="0"/>
              </a:rPr>
              <a:t>: italic</a:t>
            </a:r>
            <a:r>
              <a:rPr lang="en-US" sz="2400" dirty="0" smtClean="0">
                <a:latin typeface="Times New Roman" pitchFamily="18" charset="0"/>
                <a:cs typeface="Times New Roman" pitchFamily="18" charset="0"/>
              </a:rPr>
              <a:t>; }</a:t>
            </a: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3025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lstStyle/>
          <a:p>
            <a:r>
              <a:rPr lang="en-US" dirty="0" smtClean="0">
                <a:latin typeface="Times New Roman" pitchFamily="18" charset="0"/>
                <a:cs typeface="Times New Roman" pitchFamily="18" charset="0"/>
              </a:rPr>
              <a:t>font-variant</a:t>
            </a:r>
            <a:endParaRPr lang="en-US" dirty="0"/>
          </a:p>
        </p:txBody>
      </p:sp>
      <p:sp>
        <p:nvSpPr>
          <p:cNvPr id="3" name="Content Placeholder 2"/>
          <p:cNvSpPr>
            <a:spLocks noGrp="1"/>
          </p:cNvSpPr>
          <p:nvPr>
            <p:ph idx="1"/>
          </p:nvPr>
        </p:nvSpPr>
        <p:spPr>
          <a:xfrm>
            <a:off x="457200" y="895350"/>
            <a:ext cx="8229600" cy="3394472"/>
          </a:xfrm>
        </p:spPr>
        <p:txBody>
          <a:bodyPr>
            <a:normAutofit/>
          </a:bodyPr>
          <a:lstStyle/>
          <a:p>
            <a:pPr marL="0" indent="0">
              <a:buNone/>
            </a:pPr>
            <a:r>
              <a:rPr lang="en-US" sz="2000" dirty="0" smtClean="0">
                <a:latin typeface="Times New Roman" pitchFamily="18" charset="0"/>
                <a:cs typeface="Times New Roman" pitchFamily="18" charset="0"/>
              </a:rPr>
              <a:t>It specifies whether or not a font is a  small-caps font. We can set this property to either </a:t>
            </a:r>
            <a:r>
              <a:rPr lang="en-US" sz="2000" i="1" dirty="0" smtClean="0">
                <a:solidFill>
                  <a:srgbClr val="0070C0"/>
                </a:solidFill>
                <a:latin typeface="Times New Roman" pitchFamily="18" charset="0"/>
                <a:cs typeface="Times New Roman" pitchFamily="18" charset="0"/>
              </a:rPr>
              <a:t>normal or small-caps</a:t>
            </a:r>
            <a:r>
              <a:rPr lang="en-GB" sz="2000" dirty="0"/>
              <a:t>(capital letters that will be small in size as compared to normal capital letters</a:t>
            </a:r>
            <a:r>
              <a:rPr lang="en-GB" sz="2000" dirty="0" smtClean="0"/>
              <a:t>).</a:t>
            </a:r>
          </a:p>
          <a:p>
            <a:pPr marL="0" indent="0">
              <a:buNone/>
            </a:pPr>
            <a:r>
              <a:rPr lang="en-US" sz="2000" dirty="0" smtClean="0">
                <a:latin typeface="Times New Roman" pitchFamily="18" charset="0"/>
                <a:cs typeface="Times New Roman" pitchFamily="18" charset="0"/>
              </a:rPr>
              <a:t>Ex: -</a:t>
            </a:r>
          </a:p>
          <a:p>
            <a:pPr marL="0" indent="0">
              <a:buNone/>
            </a:pPr>
            <a:r>
              <a:rPr lang="en-US" sz="2000" dirty="0">
                <a:latin typeface="Times New Roman" pitchFamily="18" charset="0"/>
                <a:cs typeface="Times New Roman" pitchFamily="18" charset="0"/>
              </a:rPr>
              <a:t>p { </a:t>
            </a:r>
            <a:r>
              <a:rPr lang="en-US" sz="2000" dirty="0" smtClean="0">
                <a:latin typeface="Times New Roman" pitchFamily="18" charset="0"/>
                <a:cs typeface="Times New Roman" pitchFamily="18" charset="0"/>
              </a:rPr>
              <a:t>font-variant</a:t>
            </a:r>
            <a:r>
              <a:rPr lang="en-US" sz="2000" dirty="0">
                <a:latin typeface="Times New Roman" pitchFamily="18" charset="0"/>
                <a:cs typeface="Times New Roman" pitchFamily="18" charset="0"/>
              </a:rPr>
              <a:t>: small-caps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80309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3600" dirty="0">
                <a:latin typeface="Times New Roman" pitchFamily="18" charset="0"/>
                <a:cs typeface="Times New Roman" pitchFamily="18" charset="0"/>
              </a:rPr>
              <a:t>font-weight</a:t>
            </a:r>
            <a:endParaRPr lang="en-US" sz="3600" dirty="0"/>
          </a:p>
        </p:txBody>
      </p:sp>
      <p:sp>
        <p:nvSpPr>
          <p:cNvPr id="3" name="Content Placeholder 2"/>
          <p:cNvSpPr>
            <a:spLocks noGrp="1"/>
          </p:cNvSpPr>
          <p:nvPr>
            <p:ph idx="1"/>
          </p:nvPr>
        </p:nvSpPr>
        <p:spPr>
          <a:xfrm>
            <a:off x="457200" y="819150"/>
            <a:ext cx="8229600" cy="3394472"/>
          </a:xfrm>
        </p:spPr>
        <p:txBody>
          <a:bodyPr>
            <a:normAutofit/>
          </a:bodyPr>
          <a:lstStyle/>
          <a:p>
            <a:pPr marL="0" indent="0">
              <a:buNone/>
            </a:pPr>
            <a:r>
              <a:rPr lang="en-US" sz="2000" dirty="0" smtClean="0">
                <a:latin typeface="Times New Roman" pitchFamily="18" charset="0"/>
                <a:cs typeface="Times New Roman" pitchFamily="18" charset="0"/>
              </a:rPr>
              <a:t>The font weight property allows to set the font weight of the text present on an HTML Page. We can set this property to </a:t>
            </a:r>
            <a:r>
              <a:rPr lang="en-US" sz="2000" i="1" dirty="0" smtClean="0">
                <a:solidFill>
                  <a:srgbClr val="0070C0"/>
                </a:solidFill>
                <a:latin typeface="Times New Roman" pitchFamily="18" charset="0"/>
                <a:cs typeface="Times New Roman" pitchFamily="18" charset="0"/>
              </a:rPr>
              <a:t>normal, bold, bolder, lighter, number (100, 200, 300 </a:t>
            </a:r>
            <a:r>
              <a:rPr lang="en-US" sz="2000" i="1" dirty="0" err="1" smtClean="0">
                <a:solidFill>
                  <a:srgbClr val="0070C0"/>
                </a:solidFill>
                <a:latin typeface="Times New Roman" pitchFamily="18" charset="0"/>
                <a:cs typeface="Times New Roman" pitchFamily="18" charset="0"/>
              </a:rPr>
              <a:t>upto</a:t>
            </a:r>
            <a:r>
              <a:rPr lang="en-US" sz="2000" i="1" dirty="0" smtClean="0">
                <a:solidFill>
                  <a:srgbClr val="0070C0"/>
                </a:solidFill>
                <a:latin typeface="Times New Roman" pitchFamily="18" charset="0"/>
                <a:cs typeface="Times New Roman" pitchFamily="18" charset="0"/>
              </a:rPr>
              <a:t> 900) </a:t>
            </a:r>
            <a:endParaRPr lang="en-US" sz="2000" dirty="0" smtClean="0">
              <a:solidFill>
                <a:srgbClr val="0070C0"/>
              </a:solidFill>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font-weight</a:t>
            </a:r>
            <a:r>
              <a:rPr lang="en-US" sz="2000" dirty="0">
                <a:latin typeface="Times New Roman" pitchFamily="18" charset="0"/>
                <a:cs typeface="Times New Roman" pitchFamily="18" charset="0"/>
              </a:rPr>
              <a:t>: bold</a:t>
            </a:r>
            <a:r>
              <a:rPr lang="en-US" sz="2000" dirty="0" smtClean="0">
                <a:latin typeface="Times New Roman" pitchFamily="18" charset="0"/>
                <a:cs typeface="Times New Roman" pitchFamily="18" charset="0"/>
              </a:rPr>
              <a:t>; }</a:t>
            </a:r>
          </a:p>
          <a:p>
            <a:pPr marL="0" indent="0">
              <a:buNone/>
            </a:pPr>
            <a:r>
              <a:rPr lang="en-US" sz="2000" dirty="0">
                <a:latin typeface="Times New Roman" pitchFamily="18" charset="0"/>
                <a:cs typeface="Times New Roman" pitchFamily="18" charset="0"/>
              </a:rPr>
              <a:t>p {  font-weight: </a:t>
            </a:r>
            <a:r>
              <a:rPr lang="en-US" sz="2000" dirty="0" smtClean="0">
                <a:latin typeface="Times New Roman" pitchFamily="18" charset="0"/>
                <a:cs typeface="Times New Roman" pitchFamily="18" charset="0"/>
              </a:rPr>
              <a:t>500; }</a:t>
            </a:r>
          </a:p>
          <a:p>
            <a:pPr marL="0" indent="0">
              <a:buNone/>
            </a:pPr>
            <a:endParaRPr lang="en-US" sz="2000" dirty="0">
              <a:latin typeface="Times New Roman" pitchFamily="18" charset="0"/>
              <a:cs typeface="Times New Roman" pitchFamily="18" charset="0"/>
            </a:endParaRPr>
          </a:p>
          <a:p>
            <a:pPr marL="0" indent="0">
              <a:buNone/>
            </a:pPr>
            <a:endParaRPr lang="en-US" sz="2000" dirty="0" smtClean="0">
              <a:latin typeface="Times New Roman" pitchFamily="18" charset="0"/>
              <a:cs typeface="Times New Roman" pitchFamily="18" charset="0"/>
            </a:endParaRPr>
          </a:p>
          <a:p>
            <a:pPr marL="0" indent="0">
              <a:buNone/>
            </a:pPr>
            <a:r>
              <a:rPr lang="en-GB" sz="1800" dirty="0" smtClean="0">
                <a:solidFill>
                  <a:srgbClr val="7030A0"/>
                </a:solidFill>
              </a:rPr>
              <a:t>Note: 400 </a:t>
            </a:r>
            <a:r>
              <a:rPr lang="en-GB" sz="1800" dirty="0">
                <a:solidFill>
                  <a:srgbClr val="7030A0"/>
                </a:solidFill>
              </a:rPr>
              <a:t>has the same weight as normal, and 700 have the same as bold.</a:t>
            </a:r>
            <a:endParaRPr lang="en-US" sz="1800" dirty="0">
              <a:solidFill>
                <a:srgbClr val="7030A0"/>
              </a:solidFill>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441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857250"/>
          </a:xfrm>
        </p:spPr>
        <p:txBody>
          <a:bodyPr>
            <a:normAutofit/>
          </a:bodyPr>
          <a:lstStyle/>
          <a:p>
            <a:r>
              <a:rPr lang="en-US" sz="4000" dirty="0" smtClean="0">
                <a:latin typeface="Times New Roman" pitchFamily="18" charset="0"/>
                <a:cs typeface="Times New Roman" pitchFamily="18" charset="0"/>
              </a:rPr>
              <a:t>font</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19150"/>
            <a:ext cx="8229600" cy="3733800"/>
          </a:xfrm>
        </p:spPr>
        <p:txBody>
          <a:bodyPr>
            <a:normAutofit/>
          </a:bodyPr>
          <a:lstStyle/>
          <a:p>
            <a:pPr marL="0" indent="0">
              <a:buNone/>
            </a:pPr>
            <a:r>
              <a:rPr lang="en-US" sz="2000" dirty="0" smtClean="0">
                <a:latin typeface="Times New Roman" pitchFamily="18" charset="0"/>
                <a:cs typeface="Times New Roman" pitchFamily="18" charset="0"/>
              </a:rPr>
              <a:t>It defines a shorthand property for font-style, font-variant, font-weight, font-size, line-height, and font-family properties. </a:t>
            </a:r>
          </a:p>
          <a:p>
            <a:pPr marL="0" indent="0">
              <a:buNone/>
            </a:pPr>
            <a:r>
              <a:rPr lang="en-US" sz="2000" dirty="0" smtClean="0">
                <a:latin typeface="Times New Roman" pitchFamily="18" charset="0"/>
                <a:cs typeface="Times New Roman" pitchFamily="18" charset="0"/>
              </a:rPr>
              <a:t>Ex:- </a:t>
            </a:r>
          </a:p>
          <a:p>
            <a:pPr marL="0" indent="0">
              <a:buNone/>
            </a:pPr>
            <a:r>
              <a:rPr lang="en-US" sz="2000" dirty="0" smtClean="0">
                <a:latin typeface="Times New Roman" pitchFamily="18" charset="0"/>
                <a:cs typeface="Times New Roman" pitchFamily="18" charset="0"/>
              </a:rPr>
              <a:t>p { font: bold 20px serif;}</a:t>
            </a:r>
          </a:p>
          <a:p>
            <a:pPr marL="0" indent="0">
              <a:buNone/>
            </a:pPr>
            <a:endParaRPr lang="en-US" sz="20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The properties </a:t>
            </a:r>
            <a:r>
              <a:rPr lang="en-US" sz="1600" dirty="0" smtClean="0">
                <a:latin typeface="Times New Roman" pitchFamily="18" charset="0"/>
                <a:cs typeface="Times New Roman" pitchFamily="18" charset="0"/>
              </a:rPr>
              <a:t>must be set in order: </a:t>
            </a:r>
            <a:r>
              <a:rPr lang="en-US" sz="1600" dirty="0">
                <a:latin typeface="Times New Roman" pitchFamily="18" charset="0"/>
                <a:cs typeface="Times New Roman" pitchFamily="18" charset="0"/>
              </a:rPr>
              <a:t>"font-style font-variant font-weight font-size/line-height font-family"</a:t>
            </a:r>
          </a:p>
          <a:p>
            <a:pPr marL="0" indent="0">
              <a:buNone/>
            </a:pPr>
            <a:endParaRPr lang="en-US" sz="1600" dirty="0">
              <a:latin typeface="Times New Roman" pitchFamily="18" charset="0"/>
              <a:cs typeface="Times New Roman" pitchFamily="18" charset="0"/>
            </a:endParaRPr>
          </a:p>
          <a:p>
            <a:pPr marL="0" indent="0">
              <a:buNone/>
            </a:pPr>
            <a:r>
              <a:rPr lang="en-US" sz="1600" dirty="0">
                <a:latin typeface="Times New Roman" pitchFamily="18" charset="0"/>
                <a:cs typeface="Times New Roman" pitchFamily="18" charset="0"/>
              </a:rPr>
              <a:t>The font-size and font-family values are </a:t>
            </a:r>
            <a:r>
              <a:rPr lang="en-US" sz="1600">
                <a:latin typeface="Times New Roman" pitchFamily="18" charset="0"/>
                <a:cs typeface="Times New Roman" pitchFamily="18" charset="0"/>
              </a:rPr>
              <a:t>required</a:t>
            </a:r>
            <a:r>
              <a:rPr lang="en-US" sz="160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424843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725</Words>
  <Application>Microsoft Office PowerPoint</Application>
  <PresentationFormat>On-screen Show (16:9)</PresentationFormat>
  <Paragraphs>100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Font</vt:lpstr>
      <vt:lpstr>font-family</vt:lpstr>
      <vt:lpstr>PowerPoint Presentation</vt:lpstr>
      <vt:lpstr>font-size</vt:lpstr>
      <vt:lpstr>PowerPoint Presentation</vt:lpstr>
      <vt:lpstr>font-style</vt:lpstr>
      <vt:lpstr>font-variant</vt:lpstr>
      <vt:lpstr>font-weight</vt:lpstr>
      <vt:lpstr>font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dc:title>
  <dc:creator>R</dc:creator>
  <cp:lastModifiedBy>HP</cp:lastModifiedBy>
  <cp:revision>47</cp:revision>
  <dcterms:created xsi:type="dcterms:W3CDTF">2006-08-16T00:00:00Z</dcterms:created>
  <dcterms:modified xsi:type="dcterms:W3CDTF">2025-02-05T05:50:16Z</dcterms:modified>
</cp:coreProperties>
</file>