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70" r:id="rId13"/>
    <p:sldId id="271" r:id="rId14"/>
    <p:sldId id="273" r:id="rId15"/>
    <p:sldId id="274" r:id="rId16"/>
    <p:sldId id="275"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Text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57200"/>
          </a:xfrm>
        </p:spPr>
        <p:txBody>
          <a:bodyPr>
            <a:normAutofit/>
          </a:bodyPr>
          <a:lstStyle/>
          <a:p>
            <a:pPr marL="0" indent="0">
              <a:buNone/>
            </a:pPr>
            <a:r>
              <a:rPr lang="en-US" sz="2000" dirty="0" smtClean="0">
                <a:latin typeface="Times New Roman" pitchFamily="18" charset="0"/>
                <a:cs typeface="Times New Roman" pitchFamily="18" charset="0"/>
              </a:rPr>
              <a:t>Text Properties provides various text formatting options. </a:t>
            </a:r>
          </a:p>
        </p:txBody>
      </p:sp>
      <p:sp>
        <p:nvSpPr>
          <p:cNvPr id="4" name="TextBox 3"/>
          <p:cNvSpPr txBox="1"/>
          <p:nvPr/>
        </p:nvSpPr>
        <p:spPr>
          <a:xfrm>
            <a:off x="1008316" y="1240631"/>
            <a:ext cx="1871025" cy="3139321"/>
          </a:xfrm>
          <a:prstGeom prst="rect">
            <a:avLst/>
          </a:prstGeom>
          <a:noFill/>
        </p:spPr>
        <p:txBody>
          <a:bodyPr wrap="non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color</a:t>
            </a:r>
          </a:p>
          <a:p>
            <a:pPr marL="285750" indent="-285750">
              <a:buFont typeface="Arial" pitchFamily="34" charset="0"/>
              <a:buChar char="•"/>
            </a:pPr>
            <a:r>
              <a:rPr lang="en-US" dirty="0" smtClean="0">
                <a:latin typeface="Times New Roman" pitchFamily="18" charset="0"/>
                <a:cs typeface="Times New Roman" pitchFamily="18" charset="0"/>
              </a:rPr>
              <a:t>direction</a:t>
            </a:r>
          </a:p>
          <a:p>
            <a:pPr marL="285750" indent="-285750">
              <a:buFont typeface="Arial" pitchFamily="34" charset="0"/>
              <a:buChar char="•"/>
            </a:pPr>
            <a:r>
              <a:rPr lang="en-US" dirty="0" smtClean="0">
                <a:latin typeface="Times New Roman" pitchFamily="18" charset="0"/>
                <a:cs typeface="Times New Roman" pitchFamily="18" charset="0"/>
              </a:rPr>
              <a:t>text-align</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letter-spacing</a:t>
            </a:r>
          </a:p>
          <a:p>
            <a:pPr marL="285750" indent="-285750">
              <a:buFont typeface="Arial" pitchFamily="34" charset="0"/>
              <a:buChar char="•"/>
            </a:pPr>
            <a:r>
              <a:rPr lang="en-US" dirty="0" smtClean="0">
                <a:latin typeface="Times New Roman" pitchFamily="18" charset="0"/>
                <a:cs typeface="Times New Roman" pitchFamily="18" charset="0"/>
              </a:rPr>
              <a:t>line-height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text-decoration</a:t>
            </a:r>
          </a:p>
          <a:p>
            <a:pPr marL="285750" indent="-285750">
              <a:buFont typeface="Arial" pitchFamily="34" charset="0"/>
              <a:buChar char="•"/>
            </a:pPr>
            <a:r>
              <a:rPr lang="en-US" dirty="0">
                <a:latin typeface="Times New Roman" pitchFamily="18" charset="0"/>
                <a:cs typeface="Times New Roman" pitchFamily="18" charset="0"/>
              </a:rPr>
              <a:t>text-indent</a:t>
            </a:r>
          </a:p>
          <a:p>
            <a:pPr marL="285750" indent="-285750">
              <a:buFont typeface="Arial" pitchFamily="34" charset="0"/>
              <a:buChar char="•"/>
            </a:pPr>
            <a:r>
              <a:rPr lang="en-US" dirty="0">
                <a:latin typeface="Times New Roman" pitchFamily="18" charset="0"/>
                <a:cs typeface="Times New Roman" pitchFamily="18" charset="0"/>
              </a:rPr>
              <a:t>text-shadow</a:t>
            </a:r>
          </a:p>
          <a:p>
            <a:pPr marL="285750" indent="-285750">
              <a:buFont typeface="Arial" pitchFamily="34" charset="0"/>
              <a:buChar char="•"/>
            </a:pPr>
            <a:r>
              <a:rPr lang="en-US" dirty="0">
                <a:latin typeface="Times New Roman" pitchFamily="18" charset="0"/>
                <a:cs typeface="Times New Roman" pitchFamily="18" charset="0"/>
              </a:rPr>
              <a:t>text-transform</a:t>
            </a:r>
          </a:p>
          <a:p>
            <a:pPr marL="285750" indent="-285750">
              <a:buFont typeface="Arial" pitchFamily="34" charset="0"/>
              <a:buChar char="•"/>
            </a:pPr>
            <a:r>
              <a:rPr lang="en-US" dirty="0" smtClean="0">
                <a:latin typeface="Times New Roman" pitchFamily="18" charset="0"/>
                <a:cs typeface="Times New Roman" pitchFamily="18" charset="0"/>
              </a:rPr>
              <a:t>white-space</a:t>
            </a: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word-spacing</a:t>
            </a:r>
            <a:endParaRPr lang="en-US" dirty="0">
              <a:latin typeface="Times New Roman" pitchFamily="18" charset="0"/>
              <a:cs typeface="Times New Roman" pitchFamily="18" charset="0"/>
            </a:endParaRPr>
          </a:p>
        </p:txBody>
      </p:sp>
      <p:sp>
        <p:nvSpPr>
          <p:cNvPr id="5" name="TextBox 4"/>
          <p:cNvSpPr txBox="1"/>
          <p:nvPr/>
        </p:nvSpPr>
        <p:spPr>
          <a:xfrm>
            <a:off x="4187991" y="1276350"/>
            <a:ext cx="1755609" cy="923330"/>
          </a:xfrm>
          <a:prstGeom prst="rect">
            <a:avLst/>
          </a:prstGeom>
          <a:noFill/>
        </p:spPr>
        <p:txBody>
          <a:bodyPr wrap="non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text-align-last</a:t>
            </a: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text-overflow</a:t>
            </a: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word-wrap</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921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Effect transition="in" filter="fade">
                                      <p:cBhvr>
                                        <p:cTn id="67" dur="500"/>
                                        <p:tgtEl>
                                          <p:spTgt spid="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1" end="1"/>
                                            </p:txEl>
                                          </p:spTgt>
                                        </p:tgtEl>
                                        <p:attrNameLst>
                                          <p:attrName>style.visibility</p:attrName>
                                        </p:attrNameLst>
                                      </p:cBhvr>
                                      <p:to>
                                        <p:strVal val="visible"/>
                                      </p:to>
                                    </p:set>
                                    <p:animEffect transition="in" filter="fade">
                                      <p:cBhvr>
                                        <p:cTn id="72" dur="500"/>
                                        <p:tgtEl>
                                          <p:spTgt spid="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animEffect transition="in" filter="fade">
                                      <p:cBhvr>
                                        <p:cTn id="7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smtClean="0">
                <a:latin typeface="Times New Roman" pitchFamily="18" charset="0"/>
                <a:cs typeface="Times New Roman" pitchFamily="18" charset="0"/>
              </a:rPr>
              <a:t>text-transform </a:t>
            </a:r>
            <a:r>
              <a:rPr lang="en-US" sz="2400" dirty="0">
                <a:latin typeface="Times New Roman" pitchFamily="18" charset="0"/>
                <a:cs typeface="Times New Roman" pitchFamily="18" charset="0"/>
              </a:rPr>
              <a:t>is used to </a:t>
            </a:r>
            <a:r>
              <a:rPr lang="en-US" sz="2400" dirty="0" smtClean="0">
                <a:latin typeface="Times New Roman" pitchFamily="18" charset="0"/>
                <a:cs typeface="Times New Roman" pitchFamily="18" charset="0"/>
              </a:rPr>
              <a:t>turn </a:t>
            </a:r>
            <a:r>
              <a:rPr lang="en-US" sz="2400" dirty="0">
                <a:latin typeface="Times New Roman" pitchFamily="18" charset="0"/>
                <a:cs typeface="Times New Roman" pitchFamily="18" charset="0"/>
              </a:rPr>
              <a:t>everything into uppercase or </a:t>
            </a:r>
            <a:r>
              <a:rPr lang="en-US" sz="2400" dirty="0" smtClean="0">
                <a:latin typeface="Times New Roman" pitchFamily="18" charset="0"/>
                <a:cs typeface="Times New Roman" pitchFamily="18" charset="0"/>
              </a:rPr>
              <a:t>lowercase </a:t>
            </a:r>
            <a:r>
              <a:rPr lang="en-US" sz="2400" dirty="0">
                <a:latin typeface="Times New Roman" pitchFamily="18" charset="0"/>
                <a:cs typeface="Times New Roman" pitchFamily="18" charset="0"/>
              </a:rPr>
              <a:t>letters, or capitalize the first letter of each </a:t>
            </a:r>
            <a:r>
              <a:rPr lang="en-US" sz="2400" dirty="0" smtClean="0">
                <a:latin typeface="Times New Roman" pitchFamily="18" charset="0"/>
                <a:cs typeface="Times New Roman" pitchFamily="18" charset="0"/>
              </a:rPr>
              <a:t>word. We can set this property to </a:t>
            </a:r>
            <a:r>
              <a:rPr lang="en-US" sz="2400" i="1" dirty="0" smtClean="0">
                <a:latin typeface="Times New Roman" pitchFamily="18" charset="0"/>
                <a:cs typeface="Times New Roman" pitchFamily="18" charset="0"/>
              </a:rPr>
              <a:t>none, uppercase, lowercase </a:t>
            </a:r>
            <a:r>
              <a:rPr lang="en-US" sz="2400" dirty="0">
                <a:latin typeface="Times New Roman" pitchFamily="18" charset="0"/>
                <a:cs typeface="Times New Roman" pitchFamily="18" charset="0"/>
              </a:rPr>
              <a:t>or </a:t>
            </a:r>
            <a:r>
              <a:rPr lang="en-US" sz="2400" i="1" dirty="0" smtClean="0">
                <a:latin typeface="Times New Roman" pitchFamily="18" charset="0"/>
                <a:cs typeface="Times New Roman" pitchFamily="18" charset="0"/>
              </a:rPr>
              <a:t>capitalize</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h1{text-transform: uppercase};</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text-transform</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63457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50"/>
            <a:ext cx="8229600" cy="4191000"/>
          </a:xfrm>
        </p:spPr>
        <p:txBody>
          <a:bodyPr>
            <a:normAutofit/>
          </a:bodyPr>
          <a:lstStyle/>
          <a:p>
            <a:pPr marL="0" indent="0">
              <a:buNone/>
            </a:pPr>
            <a:r>
              <a:rPr lang="en-US" sz="1800" dirty="0" smtClean="0">
                <a:latin typeface="Times New Roman" pitchFamily="18" charset="0"/>
                <a:cs typeface="Times New Roman" pitchFamily="18" charset="0"/>
              </a:rPr>
              <a:t>It specifies how white space inside an HTML element is handled. We can set this property to </a:t>
            </a:r>
            <a:r>
              <a:rPr lang="en-US" sz="1800" i="1" dirty="0" smtClean="0">
                <a:latin typeface="Times New Roman" pitchFamily="18" charset="0"/>
                <a:cs typeface="Times New Roman" pitchFamily="18" charset="0"/>
              </a:rPr>
              <a:t>normal, pre, </a:t>
            </a:r>
            <a:r>
              <a:rPr lang="en-US" sz="1800" i="1" dirty="0" err="1" smtClean="0">
                <a:latin typeface="Times New Roman" pitchFamily="18" charset="0"/>
                <a:cs typeface="Times New Roman" pitchFamily="18" charset="0"/>
              </a:rPr>
              <a:t>nowrap</a:t>
            </a:r>
            <a:r>
              <a:rPr lang="en-US" sz="1800" i="1" dirty="0" smtClean="0">
                <a:latin typeface="Times New Roman" pitchFamily="18" charset="0"/>
                <a:cs typeface="Times New Roman" pitchFamily="18" charset="0"/>
              </a:rPr>
              <a:t>, pre-line or pre-wrap</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n</a:t>
            </a:r>
            <a:r>
              <a:rPr lang="en-US" sz="1800" dirty="0" smtClean="0">
                <a:latin typeface="Times New Roman" pitchFamily="18" charset="0"/>
                <a:cs typeface="Times New Roman" pitchFamily="18" charset="0"/>
              </a:rPr>
              <a:t>ormal - Sequences </a:t>
            </a:r>
            <a:r>
              <a:rPr lang="en-US" sz="1800" dirty="0">
                <a:latin typeface="Times New Roman" pitchFamily="18" charset="0"/>
                <a:cs typeface="Times New Roman" pitchFamily="18" charset="0"/>
              </a:rPr>
              <a:t>of whitespace will collapse into a single whitespace. Text will wrap when necessary.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pre - Whitespace </a:t>
            </a:r>
            <a:r>
              <a:rPr lang="en-US" sz="1800" dirty="0">
                <a:latin typeface="Times New Roman" pitchFamily="18" charset="0"/>
                <a:cs typeface="Times New Roman" pitchFamily="18" charset="0"/>
              </a:rPr>
              <a:t>is preserved by the browser. Text will only wrap on line breaks. </a:t>
            </a:r>
            <a:r>
              <a:rPr lang="en-US" sz="1800" dirty="0" smtClean="0">
                <a:latin typeface="Times New Roman" pitchFamily="18" charset="0"/>
                <a:cs typeface="Times New Roman" pitchFamily="18" charset="0"/>
              </a:rPr>
              <a:t>It is just like </a:t>
            </a:r>
            <a:r>
              <a:rPr lang="en-US" sz="1800" dirty="0">
                <a:latin typeface="Times New Roman" pitchFamily="18" charset="0"/>
                <a:cs typeface="Times New Roman" pitchFamily="18" charset="0"/>
              </a:rPr>
              <a:t>the &lt;pre&gt; tag in HTML</a:t>
            </a:r>
            <a:endParaRPr lang="en-US" sz="1800" dirty="0" smtClean="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n</a:t>
            </a:r>
            <a:r>
              <a:rPr lang="en-US" sz="1800" dirty="0" err="1" smtClean="0">
                <a:latin typeface="Times New Roman" pitchFamily="18" charset="0"/>
                <a:cs typeface="Times New Roman" pitchFamily="18" charset="0"/>
              </a:rPr>
              <a:t>owrap</a:t>
            </a:r>
            <a:r>
              <a:rPr lang="en-US" sz="1800" dirty="0" smtClean="0">
                <a:latin typeface="Times New Roman" pitchFamily="18" charset="0"/>
                <a:cs typeface="Times New Roman" pitchFamily="18" charset="0"/>
              </a:rPr>
              <a:t> - Sequences </a:t>
            </a:r>
            <a:r>
              <a:rPr lang="en-US" sz="1800" dirty="0">
                <a:latin typeface="Times New Roman" pitchFamily="18" charset="0"/>
                <a:cs typeface="Times New Roman" pitchFamily="18" charset="0"/>
              </a:rPr>
              <a:t>of whitespace will collapse into a single whitespace. Text will never wrap to the next line. The text continues on the same line until a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 tag is </a:t>
            </a:r>
            <a:r>
              <a:rPr lang="en-US" sz="1800" dirty="0" smtClean="0">
                <a:latin typeface="Times New Roman" pitchFamily="18" charset="0"/>
                <a:cs typeface="Times New Roman" pitchFamily="18" charset="0"/>
              </a:rPr>
              <a:t>encountered</a:t>
            </a: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a:solidFill>
                  <a:srgbClr val="0070C0"/>
                </a:solidFill>
                <a:latin typeface="Times New Roman" pitchFamily="18" charset="0"/>
                <a:cs typeface="Times New Roman" pitchFamily="18" charset="0"/>
              </a:rPr>
              <a:t>p{white-space: </a:t>
            </a:r>
            <a:r>
              <a:rPr lang="en-US" sz="1800" dirty="0" err="1">
                <a:solidFill>
                  <a:srgbClr val="0070C0"/>
                </a:solidFill>
                <a:latin typeface="Times New Roman" pitchFamily="18" charset="0"/>
                <a:cs typeface="Times New Roman" pitchFamily="18" charset="0"/>
              </a:rPr>
              <a:t>nowrap</a:t>
            </a:r>
            <a:r>
              <a:rPr lang="en-US" sz="1800" dirty="0">
                <a:solidFill>
                  <a:srgbClr val="0070C0"/>
                </a:solidFill>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white-space</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43808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word-spacing property increases or decreases the white space between words</a:t>
            </a:r>
            <a:r>
              <a:rPr lang="en-US" sz="2400" dirty="0" smtClean="0">
                <a:latin typeface="Times New Roman" pitchFamily="18" charset="0"/>
                <a:cs typeface="Times New Roman" pitchFamily="18" charset="0"/>
              </a:rPr>
              <a:t>. We can set this property to </a:t>
            </a:r>
            <a:r>
              <a:rPr lang="en-US" sz="2400" i="1" dirty="0" smtClean="0">
                <a:latin typeface="Times New Roman" pitchFamily="18" charset="0"/>
                <a:cs typeface="Times New Roman" pitchFamily="18" charset="0"/>
              </a:rPr>
              <a:t>normal</a:t>
            </a:r>
            <a:r>
              <a:rPr lang="en-US" sz="2400" dirty="0" smtClean="0">
                <a:latin typeface="Times New Roman" pitchFamily="18" charset="0"/>
                <a:cs typeface="Times New Roman" pitchFamily="18" charset="0"/>
              </a:rPr>
              <a:t> or specify in the form of length value.</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p{word-spacing: 20px};</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word-spacing</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35655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The text-align-last property specifies how to align the last line of a text</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text-align-last property will only work for elements with the text-align property set to "justify</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auto, left, right, center, justify, start,</a:t>
            </a:r>
            <a:r>
              <a:rPr lang="en-US" sz="2000" dirty="0" smtClean="0">
                <a:latin typeface="Times New Roman" pitchFamily="18" charset="0"/>
                <a:cs typeface="Times New Roman" pitchFamily="18" charset="0"/>
              </a:rPr>
              <a:t> or </a:t>
            </a:r>
            <a:r>
              <a:rPr lang="en-US" sz="2000" i="1" dirty="0" smtClean="0">
                <a:latin typeface="Times New Roman" pitchFamily="18" charset="0"/>
                <a:cs typeface="Times New Roman" pitchFamily="18" charset="0"/>
              </a:rPr>
              <a:t>end</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p </a:t>
            </a:r>
            <a:r>
              <a:rPr lang="en-US" sz="2000" dirty="0" smtClean="0">
                <a:latin typeface="Times New Roman" pitchFamily="18" charset="0"/>
                <a:cs typeface="Times New Roman" pitchFamily="18" charset="0"/>
              </a:rPr>
              <a:t>{ text-align</a:t>
            </a:r>
            <a:r>
              <a:rPr lang="en-US" sz="2000" dirty="0">
                <a:latin typeface="Times New Roman" pitchFamily="18" charset="0"/>
                <a:cs typeface="Times New Roman" pitchFamily="18" charset="0"/>
              </a:rPr>
              <a:t>: justify;  </a:t>
            </a:r>
            <a:r>
              <a:rPr lang="en-US" sz="2000" dirty="0" smtClean="0">
                <a:latin typeface="Times New Roman" pitchFamily="18" charset="0"/>
                <a:cs typeface="Times New Roman" pitchFamily="18" charset="0"/>
              </a:rPr>
              <a:t>text-align-last</a:t>
            </a:r>
            <a:r>
              <a:rPr lang="en-US" sz="2000" dirty="0">
                <a:latin typeface="Times New Roman" pitchFamily="18" charset="0"/>
                <a:cs typeface="Times New Roman" pitchFamily="18" charset="0"/>
              </a:rPr>
              <a:t>: right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text-align-last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7389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912840"/>
          </a:xfrm>
        </p:spPr>
        <p:txBody>
          <a:bodyPr>
            <a:normAutofit/>
          </a:bodyPr>
          <a:lstStyle/>
          <a:p>
            <a:pPr marL="0" indent="0">
              <a:buNone/>
            </a:pPr>
            <a:r>
              <a:rPr lang="en-US" sz="2400" dirty="0">
                <a:latin typeface="Times New Roman" pitchFamily="18" charset="0"/>
                <a:cs typeface="Times New Roman" pitchFamily="18" charset="0"/>
              </a:rPr>
              <a:t>word-wrap property allows long words to be able to be broken and wrap onto the next line</a:t>
            </a:r>
            <a:r>
              <a:rPr lang="en-US" sz="2400" dirty="0" smtClean="0">
                <a:latin typeface="Times New Roman" pitchFamily="18" charset="0"/>
                <a:cs typeface="Times New Roman" pitchFamily="18" charset="0"/>
              </a:rPr>
              <a:t>. We can set this property to either </a:t>
            </a:r>
            <a:r>
              <a:rPr lang="en-US" sz="2400" i="1" dirty="0" smtClean="0">
                <a:latin typeface="Times New Roman" pitchFamily="18" charset="0"/>
                <a:cs typeface="Times New Roman" pitchFamily="18" charset="0"/>
              </a:rPr>
              <a:t>normal</a:t>
            </a:r>
            <a:r>
              <a:rPr lang="en-US" sz="2400" dirty="0" smtClean="0">
                <a:latin typeface="Times New Roman" pitchFamily="18" charset="0"/>
                <a:cs typeface="Times New Roman" pitchFamily="18" charset="0"/>
              </a:rPr>
              <a:t> or </a:t>
            </a:r>
            <a:r>
              <a:rPr lang="en-US" sz="2400" i="1" dirty="0" smtClean="0">
                <a:latin typeface="Times New Roman" pitchFamily="18" charset="0"/>
                <a:cs typeface="Times New Roman" pitchFamily="18" charset="0"/>
              </a:rPr>
              <a:t>break-word</a:t>
            </a:r>
            <a:r>
              <a:rPr lang="en-US" sz="2400" dirty="0" smtClean="0">
                <a:latin typeface="Times New Roman" pitchFamily="18" charset="0"/>
                <a:cs typeface="Times New Roman" pitchFamily="18" charset="0"/>
              </a:rPr>
              <a:t>.</a:t>
            </a:r>
          </a:p>
          <a:p>
            <a:r>
              <a:rPr lang="en-GB" sz="1900" dirty="0">
                <a:latin typeface="Times New Roman" pitchFamily="18" charset="0"/>
                <a:cs typeface="Times New Roman" pitchFamily="18" charset="0"/>
              </a:rPr>
              <a:t>normal: This is the default value. Text will only wrap at normal word break points (spaces, hyphens, etc.). Long words will overflow their container if there are no natural break points.</a:t>
            </a:r>
          </a:p>
          <a:p>
            <a:endParaRPr lang="en-GB" sz="1900" dirty="0">
              <a:latin typeface="Times New Roman" pitchFamily="18" charset="0"/>
              <a:cs typeface="Times New Roman" pitchFamily="18" charset="0"/>
            </a:endParaRPr>
          </a:p>
          <a:p>
            <a:r>
              <a:rPr lang="en-GB" sz="1900" dirty="0">
                <a:latin typeface="Times New Roman" pitchFamily="18" charset="0"/>
                <a:cs typeface="Times New Roman" pitchFamily="18" charset="0"/>
              </a:rPr>
              <a:t>break-word: Forces long words to break and wrap onto the next line if they exceed the width of the container. This prevents text from overflowing its container.</a:t>
            </a:r>
            <a:endParaRPr lang="en-US" sz="1900"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word-wrap: break-word;}</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a:latin typeface="Times New Roman" pitchFamily="18" charset="0"/>
                <a:cs typeface="Times New Roman" pitchFamily="18" charset="0"/>
              </a:rPr>
              <a:t>w</a:t>
            </a:r>
            <a:r>
              <a:rPr lang="en-US" sz="4000" dirty="0" smtClean="0">
                <a:latin typeface="Times New Roman" pitchFamily="18" charset="0"/>
                <a:cs typeface="Times New Roman" pitchFamily="18" charset="0"/>
              </a:rPr>
              <a:t>ord-wrap</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24606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493563"/>
          </a:xfrm>
        </p:spPr>
        <p:txBody>
          <a:bodyPr>
            <a:normAutofit fontScale="90000"/>
          </a:bodyPr>
          <a:lstStyle/>
          <a:p>
            <a:r>
              <a:rPr lang="en-IN" dirty="0"/>
              <a:t>text-overflow</a:t>
            </a:r>
          </a:p>
        </p:txBody>
      </p:sp>
      <p:sp>
        <p:nvSpPr>
          <p:cNvPr id="3" name="Content Placeholder 2"/>
          <p:cNvSpPr>
            <a:spLocks noGrp="1"/>
          </p:cNvSpPr>
          <p:nvPr>
            <p:ph idx="1"/>
          </p:nvPr>
        </p:nvSpPr>
        <p:spPr>
          <a:xfrm>
            <a:off x="251520" y="699542"/>
            <a:ext cx="8435280" cy="4176464"/>
          </a:xfrm>
        </p:spPr>
        <p:txBody>
          <a:bodyPr>
            <a:normAutofit/>
          </a:bodyPr>
          <a:lstStyle/>
          <a:p>
            <a:pPr marL="0" indent="0">
              <a:buNone/>
            </a:pPr>
            <a:r>
              <a:rPr lang="en-GB" sz="1600" dirty="0"/>
              <a:t>The text-overflow property in CSS is used to control how text is displayed when it overflows the boundaries of its container. It's typically applied to text in a container with a fixed width, and it allows you to specify how to handle the situation where </a:t>
            </a:r>
            <a:r>
              <a:rPr lang="en-GB" sz="1600" dirty="0" smtClean="0"/>
              <a:t>the </a:t>
            </a:r>
            <a:r>
              <a:rPr lang="en-GB" sz="1600" dirty="0"/>
              <a:t>text exceeds the available space</a:t>
            </a:r>
            <a:r>
              <a:rPr lang="en-GB" sz="1600" dirty="0" smtClean="0"/>
              <a:t>.</a:t>
            </a:r>
          </a:p>
          <a:p>
            <a:r>
              <a:rPr lang="en-GB" sz="1600" dirty="0" smtClean="0"/>
              <a:t>clip </a:t>
            </a:r>
            <a:r>
              <a:rPr lang="en-GB" sz="1600" dirty="0"/>
              <a:t>(default): The overflowing text is simply clipped and doesn't show anything beyond the container's boundaries</a:t>
            </a:r>
            <a:r>
              <a:rPr lang="en-GB" sz="1600" dirty="0" smtClean="0"/>
              <a:t>.</a:t>
            </a:r>
            <a:endParaRPr lang="en-GB" sz="1600" dirty="0"/>
          </a:p>
          <a:p>
            <a:r>
              <a:rPr lang="en-GB" sz="1600" dirty="0"/>
              <a:t>ellipsis: The overflowing text is truncated and an ellipsis (...) is displayed at the point where the text overflows. This is commonly used when you want to indicate that there's more content that isn't visible</a:t>
            </a:r>
            <a:r>
              <a:rPr lang="en-GB" sz="1600" dirty="0" smtClean="0"/>
              <a:t>.</a:t>
            </a:r>
          </a:p>
          <a:p>
            <a:endParaRPr lang="en-GB" sz="1600" dirty="0"/>
          </a:p>
          <a:p>
            <a:pPr marL="0" indent="0">
              <a:buNone/>
            </a:pPr>
            <a:r>
              <a:rPr lang="en-GB" sz="1600" dirty="0"/>
              <a:t>Notes:</a:t>
            </a:r>
          </a:p>
          <a:p>
            <a:pPr marL="400050" lvl="1" indent="0">
              <a:buNone/>
            </a:pPr>
            <a:r>
              <a:rPr lang="en-GB" sz="1400" dirty="0"/>
              <a:t>text-overflow only works on block elements that have overflow set to hidden, scroll, or auto, and where the text content is overflowing.</a:t>
            </a:r>
          </a:p>
          <a:p>
            <a:pPr marL="400050" lvl="1" indent="0">
              <a:buNone/>
            </a:pPr>
            <a:r>
              <a:rPr lang="en-GB" sz="1400" dirty="0"/>
              <a:t>You generally need to set the white-space: </a:t>
            </a:r>
            <a:r>
              <a:rPr lang="en-GB" sz="1400" dirty="0" err="1"/>
              <a:t>nowrap</a:t>
            </a:r>
            <a:r>
              <a:rPr lang="en-GB" sz="1400" dirty="0"/>
              <a:t>; property to prevent the text from wrapping and to make sure it overflows in the first place.</a:t>
            </a:r>
          </a:p>
        </p:txBody>
      </p:sp>
    </p:spTree>
    <p:extLst>
      <p:ext uri="{BB962C8B-B14F-4D97-AF65-F5344CB8AC3E}">
        <p14:creationId xmlns:p14="http://schemas.microsoft.com/office/powerpoint/2010/main" val="127425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0"/>
            <a:ext cx="8229600" cy="5092030"/>
          </a:xfrm>
        </p:spPr>
        <p:txBody>
          <a:bodyPr>
            <a:noAutofit/>
          </a:bodyPr>
          <a:lstStyle/>
          <a:p>
            <a:pPr marL="0" indent="0">
              <a:buNone/>
            </a:pPr>
            <a:r>
              <a:rPr lang="en-IN" sz="1400" dirty="0"/>
              <a:t>&lt;!DOCTYPE html&gt;</a:t>
            </a:r>
          </a:p>
          <a:p>
            <a:pPr marL="0" indent="0">
              <a:buNone/>
            </a:pPr>
            <a:r>
              <a:rPr lang="en-IN" sz="1400" dirty="0"/>
              <a:t>&lt;html </a:t>
            </a:r>
            <a:r>
              <a:rPr lang="en-IN" sz="1400" dirty="0" err="1"/>
              <a:t>lang</a:t>
            </a:r>
            <a:r>
              <a:rPr lang="en-IN" sz="1400" dirty="0"/>
              <a:t>="en"&gt;</a:t>
            </a:r>
          </a:p>
          <a:p>
            <a:pPr marL="0" indent="0">
              <a:buNone/>
            </a:pPr>
            <a:r>
              <a:rPr lang="en-IN" sz="1400" dirty="0"/>
              <a:t>&lt;head&gt;</a:t>
            </a:r>
          </a:p>
          <a:p>
            <a:pPr marL="0" indent="0">
              <a:buNone/>
            </a:pPr>
            <a:r>
              <a:rPr lang="en-IN" sz="1400" dirty="0" smtClean="0"/>
              <a:t>&lt;</a:t>
            </a:r>
            <a:r>
              <a:rPr lang="en-IN" sz="1400" dirty="0"/>
              <a:t>title&gt;Text Overflow Example&lt;/title&gt;</a:t>
            </a:r>
          </a:p>
          <a:p>
            <a:pPr marL="0" indent="0">
              <a:buNone/>
            </a:pPr>
            <a:r>
              <a:rPr lang="en-IN" sz="1400" dirty="0"/>
              <a:t>    &lt;style&gt;</a:t>
            </a:r>
          </a:p>
          <a:p>
            <a:pPr marL="0" indent="0">
              <a:buNone/>
            </a:pPr>
            <a:r>
              <a:rPr lang="en-IN" sz="1400" dirty="0"/>
              <a:t>        .container {</a:t>
            </a:r>
          </a:p>
          <a:p>
            <a:pPr marL="0" indent="0">
              <a:buNone/>
            </a:pPr>
            <a:r>
              <a:rPr lang="en-IN" sz="1400" dirty="0"/>
              <a:t>            width: 200px;</a:t>
            </a:r>
          </a:p>
          <a:p>
            <a:pPr marL="0" indent="0">
              <a:buNone/>
            </a:pPr>
            <a:r>
              <a:rPr lang="en-IN" sz="1400" dirty="0"/>
              <a:t>            white-space: </a:t>
            </a:r>
            <a:r>
              <a:rPr lang="en-IN" sz="1400" dirty="0" err="1"/>
              <a:t>nowrap</a:t>
            </a:r>
            <a:r>
              <a:rPr lang="en-IN" sz="1400" dirty="0"/>
              <a:t>; /* Prevents text wrapping */</a:t>
            </a:r>
          </a:p>
          <a:p>
            <a:pPr marL="0" indent="0">
              <a:buNone/>
            </a:pPr>
            <a:r>
              <a:rPr lang="en-IN" sz="1400" dirty="0"/>
              <a:t>            overflow: hidden; /* Hides overflow */</a:t>
            </a:r>
          </a:p>
          <a:p>
            <a:pPr marL="0" indent="0">
              <a:buNone/>
            </a:pPr>
            <a:r>
              <a:rPr lang="en-IN" sz="1400" dirty="0"/>
              <a:t>            text-overflow: ellipsis; /* Adds ellipsis when the text overflows */</a:t>
            </a:r>
          </a:p>
          <a:p>
            <a:pPr marL="0" indent="0">
              <a:buNone/>
            </a:pPr>
            <a:r>
              <a:rPr lang="en-IN" sz="1400" dirty="0"/>
              <a:t>            border: 1px solid #000;</a:t>
            </a:r>
          </a:p>
          <a:p>
            <a:pPr marL="0" indent="0">
              <a:buNone/>
            </a:pPr>
            <a:r>
              <a:rPr lang="en-IN" sz="1400" dirty="0"/>
              <a:t>        }</a:t>
            </a:r>
          </a:p>
          <a:p>
            <a:pPr marL="0" indent="0">
              <a:buNone/>
            </a:pPr>
            <a:r>
              <a:rPr lang="en-IN" sz="1400" dirty="0"/>
              <a:t>    &lt;/style&gt;</a:t>
            </a:r>
          </a:p>
          <a:p>
            <a:pPr marL="0" indent="0">
              <a:buNone/>
            </a:pPr>
            <a:r>
              <a:rPr lang="en-IN" sz="1400" dirty="0"/>
              <a:t>&lt;/head&gt;</a:t>
            </a:r>
          </a:p>
          <a:p>
            <a:pPr marL="0" indent="0">
              <a:buNone/>
            </a:pPr>
            <a:r>
              <a:rPr lang="en-IN" sz="1400" dirty="0"/>
              <a:t>&lt;body&gt;</a:t>
            </a:r>
          </a:p>
          <a:p>
            <a:pPr marL="0" indent="0">
              <a:buNone/>
            </a:pPr>
            <a:r>
              <a:rPr lang="en-IN" sz="1400" dirty="0"/>
              <a:t>    &lt;div class="container"&gt;</a:t>
            </a:r>
          </a:p>
          <a:p>
            <a:pPr marL="0" indent="0">
              <a:buNone/>
            </a:pPr>
            <a:r>
              <a:rPr lang="en-IN" sz="1400" dirty="0"/>
              <a:t>        This is a long text that will be truncated with ellipsis when it overflows.</a:t>
            </a:r>
          </a:p>
          <a:p>
            <a:pPr marL="0" indent="0">
              <a:buNone/>
            </a:pPr>
            <a:r>
              <a:rPr lang="en-IN" sz="1400" dirty="0"/>
              <a:t>    &lt;/div&gt;</a:t>
            </a:r>
          </a:p>
          <a:p>
            <a:pPr marL="0" indent="0">
              <a:buNone/>
            </a:pPr>
            <a:r>
              <a:rPr lang="en-IN" sz="1400" dirty="0"/>
              <a:t>&lt;/body&gt;</a:t>
            </a:r>
          </a:p>
          <a:p>
            <a:pPr marL="0" indent="0">
              <a:buNone/>
            </a:pPr>
            <a:r>
              <a:rPr lang="en-IN" sz="1400" dirty="0"/>
              <a:t>&lt;/html&gt;</a:t>
            </a:r>
          </a:p>
          <a:p>
            <a:pPr marL="0" indent="0">
              <a:buNone/>
            </a:pPr>
            <a:endParaRPr lang="en-IN" sz="1200" dirty="0"/>
          </a:p>
        </p:txBody>
      </p:sp>
    </p:spTree>
    <p:extLst>
      <p:ext uri="{BB962C8B-B14F-4D97-AF65-F5344CB8AC3E}">
        <p14:creationId xmlns:p14="http://schemas.microsoft.com/office/powerpoint/2010/main" val="275177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color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lnSpcReduction="10000"/>
          </a:bodyPr>
          <a:lstStyle/>
          <a:p>
            <a:pPr marL="0" indent="0">
              <a:buNone/>
            </a:pPr>
            <a:r>
              <a:rPr lang="en-US" sz="2400" dirty="0" smtClean="0">
                <a:latin typeface="Times New Roman" pitchFamily="18" charset="0"/>
                <a:cs typeface="Times New Roman" pitchFamily="18" charset="0"/>
              </a:rPr>
              <a:t>Color property set the color of text. We can set this property to either a color name or color value.</a:t>
            </a:r>
          </a:p>
          <a:p>
            <a:pPr marL="400050" lvl="1" indent="0">
              <a:buNone/>
            </a:pPr>
            <a:r>
              <a:rPr lang="en-US" sz="1600" dirty="0">
                <a:latin typeface="Times New Roman" pitchFamily="18" charset="0"/>
                <a:cs typeface="Times New Roman" pitchFamily="18" charset="0"/>
              </a:rPr>
              <a:t>Color name – </a:t>
            </a:r>
            <a:r>
              <a:rPr lang="en-US" sz="1600" i="1" dirty="0">
                <a:latin typeface="Times New Roman" pitchFamily="18" charset="0"/>
                <a:cs typeface="Times New Roman" pitchFamily="18" charset="0"/>
              </a:rPr>
              <a:t>red, green, blue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etc</a:t>
            </a:r>
            <a:endParaRPr lang="en-US" sz="1600" dirty="0">
              <a:latin typeface="Times New Roman" pitchFamily="18" charset="0"/>
              <a:cs typeface="Times New Roman" pitchFamily="18" charset="0"/>
            </a:endParaRPr>
          </a:p>
          <a:p>
            <a:pPr marL="400050" lvl="1" indent="0">
              <a:buNone/>
            </a:pPr>
            <a:r>
              <a:rPr lang="en-US" sz="1600" dirty="0">
                <a:latin typeface="Times New Roman" pitchFamily="18" charset="0"/>
                <a:cs typeface="Times New Roman" pitchFamily="18" charset="0"/>
              </a:rPr>
              <a:t>Color value </a:t>
            </a:r>
          </a:p>
          <a:p>
            <a:pPr marL="400050" lvl="1" indent="0">
              <a:buNone/>
            </a:pPr>
            <a:r>
              <a:rPr lang="en-US" sz="1600" dirty="0">
                <a:latin typeface="Times New Roman" pitchFamily="18" charset="0"/>
                <a:cs typeface="Times New Roman" pitchFamily="18" charset="0"/>
              </a:rPr>
              <a:t>	Hex value -  </a:t>
            </a:r>
            <a:r>
              <a:rPr lang="en-US" sz="1600" i="1" dirty="0">
                <a:latin typeface="Times New Roman" pitchFamily="18" charset="0"/>
                <a:cs typeface="Times New Roman" pitchFamily="18" charset="0"/>
              </a:rPr>
              <a:t>#F0E68C</a:t>
            </a:r>
          </a:p>
          <a:p>
            <a:pPr marL="400050" lvl="1" indent="0">
              <a:buNone/>
            </a:pPr>
            <a:r>
              <a:rPr lang="en-US" sz="1600" dirty="0">
                <a:latin typeface="Times New Roman" pitchFamily="18" charset="0"/>
                <a:cs typeface="Times New Roman" pitchFamily="18" charset="0"/>
              </a:rPr>
              <a:t>	RGB value – </a:t>
            </a:r>
            <a:r>
              <a:rPr lang="en-US" sz="1600" i="1" dirty="0" err="1">
                <a:latin typeface="Times New Roman" pitchFamily="18" charset="0"/>
                <a:cs typeface="Times New Roman" pitchFamily="18" charset="0"/>
              </a:rPr>
              <a:t>rgb</a:t>
            </a:r>
            <a:r>
              <a:rPr lang="en-US" sz="1600" i="1" dirty="0">
                <a:latin typeface="Times New Roman" pitchFamily="18" charset="0"/>
                <a:cs typeface="Times New Roman" pitchFamily="18" charset="0"/>
              </a:rPr>
              <a:t>(240,230,140) </a:t>
            </a:r>
            <a:endParaRPr lang="en-US" sz="1600" i="1" dirty="0" smtClean="0">
              <a:latin typeface="Times New Roman" pitchFamily="18" charset="0"/>
              <a:cs typeface="Times New Roman" pitchFamily="18" charset="0"/>
            </a:endParaRPr>
          </a:p>
          <a:p>
            <a:pPr marL="400050" lvl="1" indent="0">
              <a:buNone/>
            </a:pPr>
            <a:endParaRPr lang="en-US" sz="1600" i="1"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h1{color: red;}</a:t>
            </a:r>
          </a:p>
          <a:p>
            <a:pPr marL="0" lvl="1" indent="0">
              <a:buNone/>
            </a:pPr>
            <a:r>
              <a:rPr lang="en-US" sz="2400" dirty="0" smtClean="0">
                <a:latin typeface="Times New Roman" pitchFamily="18" charset="0"/>
                <a:cs typeface="Times New Roman" pitchFamily="18" charset="0"/>
              </a:rPr>
              <a:t>p{color: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F0E68C;}</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27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direction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text direction. We can set this property to either </a:t>
            </a:r>
            <a:r>
              <a:rPr lang="en-US" sz="2400" i="1" dirty="0" err="1" smtClean="0">
                <a:latin typeface="Times New Roman" pitchFamily="18" charset="0"/>
                <a:cs typeface="Times New Roman" pitchFamily="18" charset="0"/>
              </a:rPr>
              <a:t>ltr</a:t>
            </a:r>
            <a:r>
              <a:rPr lang="en-US" sz="2400" dirty="0" smtClean="0">
                <a:latin typeface="Times New Roman" pitchFamily="18" charset="0"/>
                <a:cs typeface="Times New Roman" pitchFamily="18" charset="0"/>
              </a:rPr>
              <a:t> (left to right) or </a:t>
            </a:r>
            <a:r>
              <a:rPr lang="en-US" sz="2400" i="1" dirty="0" err="1" smtClean="0">
                <a:latin typeface="Times New Roman" pitchFamily="18" charset="0"/>
                <a:cs typeface="Times New Roman" pitchFamily="18" charset="0"/>
              </a:rPr>
              <a:t>rtl</a:t>
            </a:r>
            <a:r>
              <a:rPr lang="en-US" sz="2400" dirty="0" smtClean="0">
                <a:latin typeface="Times New Roman" pitchFamily="18" charset="0"/>
                <a:cs typeface="Times New Roman" pitchFamily="18" charset="0"/>
              </a:rPr>
              <a:t> (right to left). </a:t>
            </a:r>
          </a:p>
          <a:p>
            <a:pPr marL="0" indent="0">
              <a:buNone/>
            </a:pPr>
            <a:endParaRPr lang="en-US" sz="16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h1{direction: </a:t>
            </a:r>
            <a:r>
              <a:rPr lang="en-US" sz="2400" dirty="0" err="1" smtClean="0">
                <a:latin typeface="Times New Roman" pitchFamily="18" charset="0"/>
                <a:cs typeface="Times New Roman" pitchFamily="18" charset="0"/>
              </a:rPr>
              <a:t>rtl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5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83518"/>
            <a:ext cx="8784976" cy="4536504"/>
          </a:xfrm>
        </p:spPr>
        <p:txBody>
          <a:bodyPr>
            <a:normAutofit/>
          </a:bodyPr>
          <a:lstStyle/>
          <a:p>
            <a:r>
              <a:rPr lang="en-GB" sz="1600" dirty="0">
                <a:latin typeface="Times New Roman" pitchFamily="18" charset="0"/>
                <a:cs typeface="Times New Roman" pitchFamily="18" charset="0"/>
              </a:rPr>
              <a:t>The text-align property in CSS is used to control the horizontal alignment of text or inline-level elements within a block-level container (such as a &lt;div&gt;, &lt;p&gt;, or &lt;h1</a:t>
            </a:r>
            <a:r>
              <a:rPr lang="en-GB" sz="1600" dirty="0" smtClean="0">
                <a:latin typeface="Times New Roman" pitchFamily="18" charset="0"/>
                <a:cs typeface="Times New Roman" pitchFamily="18" charset="0"/>
              </a:rPr>
              <a:t>&gt;).</a:t>
            </a:r>
            <a:endParaRPr lang="en-US" sz="16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It specifies alignment of text. We can set this property to </a:t>
            </a:r>
            <a:r>
              <a:rPr lang="en-US" sz="1800" i="1" dirty="0" smtClean="0">
                <a:latin typeface="Times New Roman" pitchFamily="18" charset="0"/>
                <a:cs typeface="Times New Roman" pitchFamily="18" charset="0"/>
              </a:rPr>
              <a:t>left, right, center, or justify</a:t>
            </a:r>
            <a:r>
              <a:rPr lang="en-US" sz="1800" dirty="0" smtClean="0">
                <a:latin typeface="Times New Roman" pitchFamily="18" charset="0"/>
                <a:cs typeface="Times New Roman" pitchFamily="18" charset="0"/>
              </a:rPr>
              <a:t>.</a:t>
            </a:r>
          </a:p>
          <a:p>
            <a:pPr marL="0" indent="0">
              <a:buNone/>
            </a:pPr>
            <a:r>
              <a:rPr lang="en-GB" sz="1400" b="1" dirty="0">
                <a:solidFill>
                  <a:srgbClr val="002060"/>
                </a:solidFill>
                <a:latin typeface="Times New Roman" pitchFamily="18" charset="0"/>
                <a:cs typeface="Times New Roman" pitchFamily="18" charset="0"/>
              </a:rPr>
              <a:t>left</a:t>
            </a:r>
            <a:r>
              <a:rPr lang="en-GB" sz="1400" b="1" dirty="0" smtClean="0">
                <a:solidFill>
                  <a:srgbClr val="002060"/>
                </a:solidFill>
                <a:latin typeface="Times New Roman" pitchFamily="18" charset="0"/>
                <a:cs typeface="Times New Roman" pitchFamily="18" charset="0"/>
              </a:rPr>
              <a:t>:</a:t>
            </a:r>
            <a:endParaRPr lang="en-GB" sz="1400" b="1" dirty="0">
              <a:solidFill>
                <a:srgbClr val="002060"/>
              </a:solidFill>
              <a:latin typeface="Times New Roman" pitchFamily="18" charset="0"/>
              <a:cs typeface="Times New Roman" pitchFamily="18" charset="0"/>
            </a:endParaRPr>
          </a:p>
          <a:p>
            <a:pPr marL="400050" lvl="1" indent="0">
              <a:buNone/>
            </a:pPr>
            <a:r>
              <a:rPr lang="en-GB" sz="1400" dirty="0">
                <a:latin typeface="Times New Roman" pitchFamily="18" charset="0"/>
                <a:cs typeface="Times New Roman" pitchFamily="18" charset="0"/>
              </a:rPr>
              <a:t>Aligns the </a:t>
            </a:r>
            <a:r>
              <a:rPr lang="en-GB" sz="1600" dirty="0">
                <a:latin typeface="Times New Roman" pitchFamily="18" charset="0"/>
                <a:cs typeface="Times New Roman" pitchFamily="18" charset="0"/>
              </a:rPr>
              <a:t>text to the left of its container.</a:t>
            </a:r>
          </a:p>
          <a:p>
            <a:pPr marL="400050" lvl="1" indent="0">
              <a:buNone/>
            </a:pPr>
            <a:r>
              <a:rPr lang="en-GB" sz="1600" dirty="0">
                <a:latin typeface="Times New Roman" pitchFamily="18" charset="0"/>
                <a:cs typeface="Times New Roman" pitchFamily="18" charset="0"/>
              </a:rPr>
              <a:t>This is the default </a:t>
            </a:r>
            <a:r>
              <a:rPr lang="en-GB" sz="1400" dirty="0">
                <a:latin typeface="Times New Roman" pitchFamily="18" charset="0"/>
                <a:cs typeface="Times New Roman" pitchFamily="18" charset="0"/>
              </a:rPr>
              <a:t>alignment in left-to-right (LTR) languages like English.</a:t>
            </a:r>
          </a:p>
          <a:p>
            <a:pPr marL="0" indent="0">
              <a:buNone/>
            </a:pPr>
            <a:r>
              <a:rPr lang="en-GB" sz="1400" b="1" dirty="0">
                <a:solidFill>
                  <a:srgbClr val="002060"/>
                </a:solidFill>
                <a:latin typeface="Times New Roman" pitchFamily="18" charset="0"/>
                <a:cs typeface="Times New Roman" pitchFamily="18" charset="0"/>
              </a:rPr>
              <a:t>right</a:t>
            </a:r>
            <a:r>
              <a:rPr lang="en-GB" sz="1400" b="1" dirty="0" smtClean="0">
                <a:solidFill>
                  <a:srgbClr val="002060"/>
                </a:solidFill>
                <a:latin typeface="Times New Roman" pitchFamily="18" charset="0"/>
                <a:cs typeface="Times New Roman" pitchFamily="18" charset="0"/>
              </a:rPr>
              <a:t>:</a:t>
            </a:r>
            <a:endParaRPr lang="en-GB" sz="1400" b="1" dirty="0">
              <a:solidFill>
                <a:srgbClr val="002060"/>
              </a:solidFill>
              <a:latin typeface="Times New Roman" pitchFamily="18" charset="0"/>
              <a:cs typeface="Times New Roman" pitchFamily="18" charset="0"/>
            </a:endParaRPr>
          </a:p>
          <a:p>
            <a:pPr marL="400050" lvl="1" indent="0">
              <a:buNone/>
            </a:pPr>
            <a:r>
              <a:rPr lang="en-GB" sz="1400" dirty="0">
                <a:latin typeface="Times New Roman" pitchFamily="18" charset="0"/>
                <a:cs typeface="Times New Roman" pitchFamily="18" charset="0"/>
              </a:rPr>
              <a:t>Aligns the text to the right of its container.</a:t>
            </a:r>
          </a:p>
          <a:p>
            <a:pPr marL="400050" lvl="1" indent="0">
              <a:buNone/>
            </a:pPr>
            <a:r>
              <a:rPr lang="en-GB" sz="1400" dirty="0">
                <a:latin typeface="Times New Roman" pitchFamily="18" charset="0"/>
                <a:cs typeface="Times New Roman" pitchFamily="18" charset="0"/>
              </a:rPr>
              <a:t>This is often used in right-to-left (RTL) languages like Arabic or Hebrew.</a:t>
            </a:r>
            <a:endParaRPr lang="en-GB" sz="1000" dirty="0">
              <a:latin typeface="Times New Roman" pitchFamily="18" charset="0"/>
              <a:cs typeface="Times New Roman" pitchFamily="18" charset="0"/>
            </a:endParaRPr>
          </a:p>
          <a:p>
            <a:pPr marL="0" indent="0">
              <a:buNone/>
            </a:pPr>
            <a:r>
              <a:rPr lang="en-GB" sz="1400" b="1" dirty="0" err="1">
                <a:solidFill>
                  <a:srgbClr val="002060"/>
                </a:solidFill>
                <a:latin typeface="Times New Roman" pitchFamily="18" charset="0"/>
                <a:cs typeface="Times New Roman" pitchFamily="18" charset="0"/>
              </a:rPr>
              <a:t>center</a:t>
            </a:r>
            <a:r>
              <a:rPr lang="en-GB" sz="1400" b="1" dirty="0" smtClean="0">
                <a:solidFill>
                  <a:srgbClr val="002060"/>
                </a:solidFill>
                <a:latin typeface="Times New Roman" pitchFamily="18" charset="0"/>
                <a:cs typeface="Times New Roman" pitchFamily="18" charset="0"/>
              </a:rPr>
              <a:t>:</a:t>
            </a:r>
            <a:endParaRPr lang="en-GB" sz="1400" b="1" dirty="0">
              <a:solidFill>
                <a:srgbClr val="002060"/>
              </a:solidFill>
              <a:latin typeface="Times New Roman" pitchFamily="18" charset="0"/>
              <a:cs typeface="Times New Roman" pitchFamily="18" charset="0"/>
            </a:endParaRPr>
          </a:p>
          <a:p>
            <a:pPr marL="400050" lvl="1" indent="0">
              <a:buNone/>
            </a:pPr>
            <a:r>
              <a:rPr lang="en-GB" sz="1400" dirty="0" err="1">
                <a:latin typeface="Times New Roman" pitchFamily="18" charset="0"/>
                <a:cs typeface="Times New Roman" pitchFamily="18" charset="0"/>
              </a:rPr>
              <a:t>Centers</a:t>
            </a:r>
            <a:r>
              <a:rPr lang="en-GB" sz="1400" dirty="0">
                <a:latin typeface="Times New Roman" pitchFamily="18" charset="0"/>
                <a:cs typeface="Times New Roman" pitchFamily="18" charset="0"/>
              </a:rPr>
              <a:t> the text horizontally within the container.</a:t>
            </a:r>
          </a:p>
          <a:p>
            <a:pPr marL="0" indent="0">
              <a:buNone/>
            </a:pPr>
            <a:r>
              <a:rPr lang="en-GB" sz="1400" b="1" dirty="0">
                <a:solidFill>
                  <a:srgbClr val="002060"/>
                </a:solidFill>
                <a:latin typeface="Times New Roman" pitchFamily="18" charset="0"/>
                <a:cs typeface="Times New Roman" pitchFamily="18" charset="0"/>
              </a:rPr>
              <a:t>justify</a:t>
            </a:r>
            <a:r>
              <a:rPr lang="en-GB" sz="1400" b="1" dirty="0" smtClean="0">
                <a:solidFill>
                  <a:srgbClr val="002060"/>
                </a:solidFill>
                <a:latin typeface="Times New Roman" pitchFamily="18" charset="0"/>
                <a:cs typeface="Times New Roman" pitchFamily="18" charset="0"/>
              </a:rPr>
              <a:t>:</a:t>
            </a:r>
            <a:endParaRPr lang="en-GB" sz="1400" b="1" dirty="0">
              <a:solidFill>
                <a:srgbClr val="002060"/>
              </a:solidFill>
              <a:latin typeface="Times New Roman" pitchFamily="18" charset="0"/>
              <a:cs typeface="Times New Roman" pitchFamily="18" charset="0"/>
            </a:endParaRPr>
          </a:p>
          <a:p>
            <a:pPr marL="400050" lvl="1" indent="0">
              <a:buNone/>
            </a:pPr>
            <a:r>
              <a:rPr lang="en-GB" sz="1400" dirty="0">
                <a:latin typeface="Times New Roman" pitchFamily="18" charset="0"/>
                <a:cs typeface="Times New Roman" pitchFamily="18" charset="0"/>
              </a:rPr>
              <a:t>Stretches the text to cover the full width of its container.</a:t>
            </a:r>
          </a:p>
          <a:p>
            <a:pPr marL="400050" lvl="1" indent="0">
              <a:buNone/>
            </a:pPr>
            <a:r>
              <a:rPr lang="en-GB" sz="1400" dirty="0">
                <a:latin typeface="Times New Roman" pitchFamily="18" charset="0"/>
                <a:cs typeface="Times New Roman" pitchFamily="18" charset="0"/>
              </a:rPr>
              <a:t>It adjusts the spacing between words so that each line, except for the last one, has equal width from the left to the right edge.</a:t>
            </a:r>
            <a:endParaRPr lang="en-US" sz="1400" dirty="0" smtClean="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430560"/>
          </a:xfrm>
        </p:spPr>
        <p:txBody>
          <a:bodyPr>
            <a:normAutofit fontScale="90000"/>
          </a:bodyPr>
          <a:lstStyle/>
          <a:p>
            <a:r>
              <a:rPr lang="en-US" sz="4000" dirty="0" smtClean="0">
                <a:latin typeface="Times New Roman" pitchFamily="18" charset="0"/>
                <a:cs typeface="Times New Roman" pitchFamily="18" charset="0"/>
              </a:rPr>
              <a:t>text-align</a:t>
            </a:r>
            <a:endParaRPr lang="en-US" sz="4000" dirty="0">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251520" y="4587974"/>
            <a:ext cx="6660730" cy="360040"/>
          </a:xfrm>
          <a:prstGeom prst="rect">
            <a:avLst/>
          </a:prstGeom>
        </p:spPr>
      </p:pic>
    </p:spTree>
    <p:extLst>
      <p:ext uri="{BB962C8B-B14F-4D97-AF65-F5344CB8AC3E}">
        <p14:creationId xmlns:p14="http://schemas.microsoft.com/office/powerpoint/2010/main" val="12403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space between text characters. We can set this property to either normal or specify it in the form of the distance between two consecutive letters using identifier, such as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(pixels), in (inches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 cm (centimeters).</a:t>
            </a:r>
          </a:p>
          <a:p>
            <a:pPr marL="0" indent="0">
              <a:buNone/>
            </a:pPr>
            <a:r>
              <a:rPr lang="en-US" sz="1600" dirty="0" smtClean="0">
                <a:latin typeface="Times New Roman" pitchFamily="18" charset="0"/>
                <a:cs typeface="Times New Roman" pitchFamily="18" charset="0"/>
              </a:rPr>
              <a:t>Length = </a:t>
            </a:r>
            <a:r>
              <a:rPr lang="en-US" sz="1600" dirty="0" err="1" smtClean="0">
                <a:latin typeface="Times New Roman" pitchFamily="18" charset="0"/>
                <a:cs typeface="Times New Roman" pitchFamily="18" charset="0"/>
              </a:rPr>
              <a:t>px</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 </a:t>
            </a:r>
            <a:r>
              <a:rPr lang="en-US" sz="1600" dirty="0" smtClean="0">
                <a:latin typeface="Times New Roman" pitchFamily="18" charset="0"/>
                <a:cs typeface="Times New Roman" pitchFamily="18" charset="0"/>
              </a:rPr>
              <a:t>cm, </a:t>
            </a:r>
            <a:r>
              <a:rPr lang="en-US" sz="1600" dirty="0" err="1" smtClean="0">
                <a:latin typeface="Times New Roman" pitchFamily="18" charset="0"/>
                <a:cs typeface="Times New Roman" pitchFamily="18" charset="0"/>
              </a:rPr>
              <a:t>em</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h1{letter-spacing: 50px;}</a:t>
            </a:r>
          </a:p>
          <a:p>
            <a:pPr marL="0" indent="0">
              <a:buNone/>
            </a:pPr>
            <a:r>
              <a:rPr lang="en-US" sz="2000" dirty="0">
                <a:latin typeface="Times New Roman" pitchFamily="18" charset="0"/>
                <a:cs typeface="Times New Roman" pitchFamily="18" charset="0"/>
              </a:rPr>
              <a:t>h</a:t>
            </a:r>
            <a:r>
              <a:rPr lang="en-US" sz="2000" dirty="0" smtClean="0">
                <a:latin typeface="Times New Roman" pitchFamily="18" charset="0"/>
                <a:cs typeface="Times New Roman" pitchFamily="18" charset="0"/>
              </a:rPr>
              <a:t>1{letter-spacing: </a:t>
            </a:r>
            <a:r>
              <a:rPr lang="en-US" sz="2000" dirty="0">
                <a:latin typeface="Times New Roman" pitchFamily="18" charset="0"/>
                <a:cs typeface="Times New Roman" pitchFamily="18" charset="0"/>
              </a:rPr>
              <a:t>3</a:t>
            </a:r>
            <a:r>
              <a:rPr lang="en-US" sz="2000" dirty="0" smtClean="0">
                <a:latin typeface="Times New Roman" pitchFamily="18" charset="0"/>
                <a:cs typeface="Times New Roman" pitchFamily="18" charset="0"/>
              </a:rPr>
              <a:t>px}</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letter-spacing</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2883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distance between two lines. We can set this property to </a:t>
            </a:r>
            <a:r>
              <a:rPr lang="en-US" sz="2400" i="1" dirty="0" smtClean="0">
                <a:latin typeface="Times New Roman" pitchFamily="18" charset="0"/>
                <a:cs typeface="Times New Roman" pitchFamily="18" charset="0"/>
              </a:rPr>
              <a:t>normal</a:t>
            </a:r>
            <a:r>
              <a:rPr lang="en-US" sz="2400" dirty="0" smtClean="0">
                <a:latin typeface="Times New Roman" pitchFamily="18" charset="0"/>
                <a:cs typeface="Times New Roman" pitchFamily="18" charset="0"/>
              </a:rPr>
              <a:t> or specify it in the form of length, number or percentage.</a:t>
            </a:r>
          </a:p>
          <a:p>
            <a:pPr marL="0" indent="0">
              <a:buNone/>
            </a:pPr>
            <a:endParaRPr lang="en-US" sz="16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p{line-height: 60%;}</a:t>
            </a:r>
          </a:p>
          <a:p>
            <a:pPr marL="0" indent="0">
              <a:buNone/>
            </a:pPr>
            <a:r>
              <a:rPr lang="en-US" sz="2400" dirty="0" smtClean="0">
                <a:latin typeface="Times New Roman" pitchFamily="18" charset="0"/>
                <a:cs typeface="Times New Roman" pitchFamily="18" charset="0"/>
              </a:rPr>
              <a:t>h1{line-height: 150px;}</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line-height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10630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It specifies the decoration added to the text. We can set this property to </a:t>
            </a:r>
            <a:r>
              <a:rPr lang="en-US" sz="2400" i="1" dirty="0" smtClean="0">
                <a:latin typeface="Times New Roman" pitchFamily="18" charset="0"/>
                <a:cs typeface="Times New Roman" pitchFamily="18" charset="0"/>
              </a:rPr>
              <a:t>none, underline, </a:t>
            </a:r>
            <a:r>
              <a:rPr lang="en-US" sz="2400" i="1" dirty="0" err="1" smtClean="0">
                <a:latin typeface="Times New Roman" pitchFamily="18" charset="0"/>
                <a:cs typeface="Times New Roman" pitchFamily="18" charset="0"/>
              </a:rPr>
              <a:t>overline</a:t>
            </a:r>
            <a:r>
              <a:rPr lang="en-US" sz="2400" i="1" dirty="0" smtClean="0">
                <a:latin typeface="Times New Roman" pitchFamily="18" charset="0"/>
                <a:cs typeface="Times New Roman" pitchFamily="18" charset="0"/>
              </a:rPr>
              <a:t>, line-through</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h1{text-decoration: underline;}</a:t>
            </a: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text-decoration</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84003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indention of the first line of text in a block. we can specify this property in the form of either length or percentage.</a:t>
            </a:r>
          </a:p>
          <a:p>
            <a:pPr marL="0" indent="0">
              <a:buNone/>
            </a:pPr>
            <a:r>
              <a:rPr lang="en-US" sz="1800" dirty="0">
                <a:latin typeface="Times New Roman" pitchFamily="18" charset="0"/>
                <a:cs typeface="Times New Roman" pitchFamily="18" charset="0"/>
              </a:rPr>
              <a:t>Negative values are allowed. The first line will be indented to the left if the value is negative</a:t>
            </a:r>
            <a:r>
              <a:rPr lang="en-US" sz="18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p{text-indent: 30px;}</a:t>
            </a:r>
          </a:p>
          <a:p>
            <a:pPr marL="0" indent="0">
              <a:buNone/>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text-indent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40058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a:bodyPr>
          <a:lstStyle/>
          <a:p>
            <a:pPr marL="0" indent="0">
              <a:buNone/>
            </a:pPr>
            <a:r>
              <a:rPr lang="en-US" sz="2000" dirty="0">
                <a:latin typeface="Times New Roman" pitchFamily="18" charset="0"/>
                <a:cs typeface="Times New Roman" pitchFamily="18" charset="0"/>
              </a:rPr>
              <a:t>It specifies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shadow effect added to </a:t>
            </a:r>
            <a:r>
              <a:rPr lang="en-US" sz="2000" dirty="0" smtClean="0">
                <a:latin typeface="Times New Roman" pitchFamily="18" charset="0"/>
                <a:cs typeface="Times New Roman" pitchFamily="18" charset="0"/>
              </a:rPr>
              <a:t>text. We can add more than one shadow to the text, separated by comma. </a:t>
            </a:r>
          </a:p>
          <a:p>
            <a:pPr marL="0" indent="0">
              <a:buNone/>
            </a:pPr>
            <a:r>
              <a:rPr lang="en-US" sz="2000" dirty="0" smtClean="0">
                <a:latin typeface="Times New Roman" pitchFamily="18" charset="0"/>
                <a:cs typeface="Times New Roman" pitchFamily="18" charset="0"/>
              </a:rPr>
              <a:t>Syntax: </a:t>
            </a:r>
            <a:r>
              <a:rPr lang="en-US" sz="2000" dirty="0">
                <a:latin typeface="Times New Roman" pitchFamily="18" charset="0"/>
                <a:cs typeface="Times New Roman" pitchFamily="18" charset="0"/>
              </a:rPr>
              <a:t>-  text-shadow: h-shadow v-shadow blur-radius </a:t>
            </a:r>
            <a:r>
              <a:rPr lang="en-US" sz="2000" dirty="0" smtClean="0">
                <a:latin typeface="Times New Roman" pitchFamily="18" charset="0"/>
                <a:cs typeface="Times New Roman" pitchFamily="18" charset="0"/>
              </a:rPr>
              <a:t>color</a:t>
            </a:r>
          </a:p>
          <a:p>
            <a:pPr marL="0" indent="0">
              <a:buNone/>
            </a:pPr>
            <a:r>
              <a:rPr lang="en-US" sz="1800" dirty="0">
                <a:solidFill>
                  <a:srgbClr val="FF0000"/>
                </a:solidFill>
                <a:latin typeface="Times New Roman" pitchFamily="18" charset="0"/>
                <a:cs typeface="Times New Roman" pitchFamily="18" charset="0"/>
              </a:rPr>
              <a:t>h-shadow</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position of the horizontal shadow. Negative values are </a:t>
            </a:r>
            <a:r>
              <a:rPr lang="en-US" sz="1800" dirty="0" smtClean="0">
                <a:latin typeface="Times New Roman" pitchFamily="18" charset="0"/>
                <a:cs typeface="Times New Roman" pitchFamily="18" charset="0"/>
              </a:rPr>
              <a:t>allowed.</a:t>
            </a:r>
          </a:p>
          <a:p>
            <a:pPr marL="0" indent="0">
              <a:buNone/>
            </a:pPr>
            <a:r>
              <a:rPr lang="en-US" sz="1800" dirty="0">
                <a:solidFill>
                  <a:srgbClr val="FF0000"/>
                </a:solidFill>
                <a:latin typeface="Times New Roman" pitchFamily="18" charset="0"/>
                <a:cs typeface="Times New Roman" pitchFamily="18" charset="0"/>
              </a:rPr>
              <a:t>v-shadow</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position of the vertical shadow. Negative values are </a:t>
            </a:r>
            <a:r>
              <a:rPr lang="en-US" sz="1800" dirty="0" smtClean="0">
                <a:latin typeface="Times New Roman" pitchFamily="18" charset="0"/>
                <a:cs typeface="Times New Roman" pitchFamily="18" charset="0"/>
              </a:rPr>
              <a:t>allowed.</a:t>
            </a:r>
          </a:p>
          <a:p>
            <a:pPr marL="0" indent="0">
              <a:buNone/>
            </a:pPr>
            <a:r>
              <a:rPr lang="en-US" sz="1800" dirty="0" smtClean="0">
                <a:latin typeface="Times New Roman" pitchFamily="18" charset="0"/>
                <a:cs typeface="Times New Roman" pitchFamily="18" charset="0"/>
              </a:rPr>
              <a:t>blur-radius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blur radius. Default value is </a:t>
            </a:r>
            <a:r>
              <a:rPr lang="en-US" sz="1800" dirty="0" smtClean="0">
                <a:latin typeface="Times New Roman" pitchFamily="18" charset="0"/>
                <a:cs typeface="Times New Roman" pitchFamily="18" charset="0"/>
              </a:rPr>
              <a:t>0</a:t>
            </a:r>
          </a:p>
          <a:p>
            <a:pPr marL="0" indent="0">
              <a:buNone/>
            </a:pPr>
            <a:r>
              <a:rPr lang="en-US" sz="1800" dirty="0">
                <a:latin typeface="Times New Roman" pitchFamily="18" charset="0"/>
                <a:cs typeface="Times New Roman" pitchFamily="18" charset="0"/>
              </a:rPr>
              <a:t>c</a:t>
            </a:r>
            <a:r>
              <a:rPr lang="en-US" sz="1800" dirty="0" smtClean="0">
                <a:latin typeface="Times New Roman" pitchFamily="18" charset="0"/>
                <a:cs typeface="Times New Roman" pitchFamily="18" charset="0"/>
              </a:rPr>
              <a:t>olor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color of the </a:t>
            </a:r>
            <a:r>
              <a:rPr lang="en-US" sz="1800" dirty="0" smtClean="0">
                <a:latin typeface="Times New Roman" pitchFamily="18" charset="0"/>
                <a:cs typeface="Times New Roman" pitchFamily="18" charset="0"/>
              </a:rPr>
              <a:t>shadow</a:t>
            </a:r>
          </a:p>
          <a:p>
            <a:pPr marL="0" indent="0">
              <a:buNone/>
            </a:pPr>
            <a:r>
              <a:rPr lang="en-US" sz="1800" dirty="0">
                <a:latin typeface="Times New Roman" pitchFamily="18" charset="0"/>
                <a:cs typeface="Times New Roman" pitchFamily="18" charset="0"/>
              </a:rPr>
              <a:t>n</a:t>
            </a:r>
            <a:r>
              <a:rPr lang="en-US" sz="1800" dirty="0" smtClean="0">
                <a:latin typeface="Times New Roman" pitchFamily="18" charset="0"/>
                <a:cs typeface="Times New Roman" pitchFamily="18" charset="0"/>
              </a:rPr>
              <a:t>one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No </a:t>
            </a:r>
            <a:r>
              <a:rPr lang="en-US" sz="1800" dirty="0">
                <a:latin typeface="Times New Roman" pitchFamily="18" charset="0"/>
                <a:cs typeface="Times New Roman" pitchFamily="18" charset="0"/>
              </a:rPr>
              <a:t>shadow</a:t>
            </a:r>
            <a:endParaRPr lang="en-US" sz="1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h1{text-shadow: 2px </a:t>
            </a:r>
            <a:r>
              <a:rPr lang="en-US" sz="2000" dirty="0" err="1" smtClean="0">
                <a:latin typeface="Times New Roman" pitchFamily="18" charset="0"/>
                <a:cs typeface="Times New Roman" pitchFamily="18" charset="0"/>
              </a:rPr>
              <a:t>2px</a:t>
            </a:r>
            <a:r>
              <a:rPr lang="en-US" sz="2000" dirty="0" smtClean="0">
                <a:latin typeface="Times New Roman" pitchFamily="18" charset="0"/>
                <a:cs typeface="Times New Roman" pitchFamily="18" charset="0"/>
              </a:rPr>
              <a:t> 5px red;}</a:t>
            </a:r>
          </a:p>
          <a:p>
            <a:pPr marL="0" indent="0">
              <a:buNone/>
            </a:pPr>
            <a:r>
              <a:rPr lang="en-US" sz="2000" dirty="0" smtClean="0">
                <a:latin typeface="Times New Roman" pitchFamily="18" charset="0"/>
                <a:cs typeface="Times New Roman" pitchFamily="18" charset="0"/>
              </a:rPr>
              <a:t>h2{text-shadow: </a:t>
            </a:r>
            <a:r>
              <a:rPr lang="en-US" sz="2000" dirty="0">
                <a:latin typeface="Times New Roman" pitchFamily="18" charset="0"/>
                <a:cs typeface="Times New Roman" pitchFamily="18" charset="0"/>
              </a:rPr>
              <a:t>2px </a:t>
            </a:r>
            <a:r>
              <a:rPr lang="en-US" sz="2000" dirty="0" err="1">
                <a:latin typeface="Times New Roman" pitchFamily="18" charset="0"/>
                <a:cs typeface="Times New Roman" pitchFamily="18" charset="0"/>
              </a:rPr>
              <a:t>2px</a:t>
            </a:r>
            <a:r>
              <a:rPr lang="en-US" sz="2000" dirty="0">
                <a:latin typeface="Times New Roman" pitchFamily="18" charset="0"/>
                <a:cs typeface="Times New Roman" pitchFamily="18" charset="0"/>
              </a:rPr>
              <a:t> 5px </a:t>
            </a:r>
            <a:r>
              <a:rPr lang="en-US" sz="2000" dirty="0" smtClean="0">
                <a:latin typeface="Times New Roman" pitchFamily="18" charset="0"/>
                <a:cs typeface="Times New Roman" pitchFamily="18" charset="0"/>
              </a:rPr>
              <a:t>red, 5px </a:t>
            </a:r>
            <a:r>
              <a:rPr lang="en-US" sz="2000" dirty="0" err="1" smtClean="0">
                <a:latin typeface="Times New Roman" pitchFamily="18" charset="0"/>
                <a:cs typeface="Times New Roman" pitchFamily="18" charset="0"/>
              </a:rPr>
              <a:t>5px</a:t>
            </a:r>
            <a:r>
              <a:rPr lang="en-US" sz="2000" dirty="0" smtClean="0">
                <a:latin typeface="Times New Roman" pitchFamily="18" charset="0"/>
                <a:cs typeface="Times New Roman" pitchFamily="18" charset="0"/>
              </a:rPr>
              <a:t> 8px blue;}</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text-shadow</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1579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1177</Words>
  <Application>Microsoft Office PowerPoint</Application>
  <PresentationFormat>On-screen Show (16:9)</PresentationFormat>
  <Paragraphs>128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Text</vt:lpstr>
      <vt:lpstr>color</vt:lpstr>
      <vt:lpstr>direction</vt:lpstr>
      <vt:lpstr>text-align</vt:lpstr>
      <vt:lpstr>letter-spacing</vt:lpstr>
      <vt:lpstr>line-height</vt:lpstr>
      <vt:lpstr>text-decoration</vt:lpstr>
      <vt:lpstr>text-indent</vt:lpstr>
      <vt:lpstr>text-shadow</vt:lpstr>
      <vt:lpstr>text-transform</vt:lpstr>
      <vt:lpstr>white-space</vt:lpstr>
      <vt:lpstr>word-spacing</vt:lpstr>
      <vt:lpstr>text-align-last</vt:lpstr>
      <vt:lpstr>word-wrap</vt:lpstr>
      <vt:lpstr>text-overflow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HP</cp:lastModifiedBy>
  <cp:revision>62</cp:revision>
  <dcterms:created xsi:type="dcterms:W3CDTF">2006-08-16T00:00:00Z</dcterms:created>
  <dcterms:modified xsi:type="dcterms:W3CDTF">2025-01-04T07:43:51Z</dcterms:modified>
</cp:coreProperties>
</file>