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4-07-09T05:22:46.842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655 0,'-73'0,"54"19,-18-1,19-18,0 18,-19 19,18-19,19 19,0 0,-73 36,54-73,1 0,-1 18,-36 37,18 0,37-36,-55 36,55-37,-18 19,-1-19,1 0,-1-18,19 19,-73 36,73-19,0-17,0-1,0 0,0 0,0 37,0-36,18 17,19 19,-19 37,1-92,-19 18,18 37,1 0,-19-18,0-19,36 1,-36 17,19 1,-1 36,1-54,-19-1,0 19,37-1,36 1,-54-19,-1-18,-18 19,19-1,-1 0,19 1,-19 17,37-17,-18-1,0-18,0 37,-19-19,1-18,-1 0,19 55,0-55,-19 0,130 18,-93 1,56 17,-56-17,-18-1,18-18,-36 18,-1-18,19 0,0 0,-19 0,19 0,-19 0,1 0,36 0,-37 0,19 0,0 0,92 0,-74 0,-18 0,0 0,18 0,19 0,0 0,-37 0,18 0,-18 0,-19 0,1 0,-1 0,37 0,1 0,-38-18,0 18,1 0,36-18,-18 18,18 0,-18 0,0 0,-19 0,38 0,-19 0,-37-19,55 19,-37 0,1 0,18 0,-19 0,0 0,19 0,-18 0,36 0,-37 0,19-36,-18 17,-1 1,19 0,18-37,-18 18,-18 19,36-19,0-36,-37 73,-18-19,19-36,-19 19,0-38,0 19,0 37,0-37,0 18,0-18,0 37,0 0,0-1,0-17,0-1,0-18,0 37,0-37,0 36,0 1,-19-19,1 1,-19-1,-36-18,36 37,0 0,-55-56,36 56,20 0,-20-19,19 19,-36-19,17 0,20 19,-1 0,-19 18,38 0,0-19,-75-17,38 17,0-17,0 36,-1-37,20 37,17-18,-36-1,55 1,-19 0,-17-1,-1 19,-55 0,55 0,-19 0,-54 0,-19 0,55 0,-92 0,111 0,0 0,-19 0,19 0,0 0,36 0,1 0,-1 0,-18 0,19 19,-19-19,-18 0,0 18,18-18,-37 0,0 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</inkml:traceFormat>
        <inkml:channelProperties>
          <inkml:channelProperty channel="X" name="resolution" value="39.7093" units="1/cm"/>
          <inkml:channelProperty channel="Y" name="resolution" value="39.58763" units="1/cm"/>
        </inkml:channelProperties>
      </inkml:inkSource>
      <inkml:timestamp xml:id="ts0" timeString="2024-07-09T05:22:51.091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1657 0,'-93'37,"56"-18,-1 0,38-1,-18 1,-1-1,1-18,-20 37,-36 1,-56 73,-1-18,-92 55,74-111,93 56,-37 0,56-74,-38 73,38-73,-19 37,38-56,-38 18,56 1,0 37,0-38,0 38,0-38,0 1,0 37,-37 55,18-18,0-19,-18 38,19-20,-20 38,-36 0,55-18,19-57,0 20,0-1,0-37,0 19,0-38,0 57,19-38,18 37,0-18,-18-19,0 19,-1-1,38 94,-37-94,-1 38,-18-37,19-19,18 75,-18-94,74 112,-19-19,-36-55,55 74,-56-74,56 55,-19 75,75-93,-18-19,-1 37,-56-55,19 37,75-37,-131-19,19 0,18-19,131 20,56 36,55-18,-37 36,1-36,36-37,-55 73,-112-73,149 18,-38-37,-18 0,-112 0,-92 37,36-37,112 0,-74 0,204 0,1 0,-224 0,0 19,0-19,168 0,-94 18,-55-18,55 0,-18 0,131 38,-94 73,-131-111,57 0,130 0,37 0,-74 0,0 0,37 0,-56 0,-93 0,149 0,-19 0,-18 74,-93-74,130 19,-149-19,-19 0,113 0,-57 0,93 0,75 0,-149 37,93-37,-130 0,130 0,111 0,-148 0,-93 0,167 0,-18 0,55 0,-55-37,-112-19,93 38,-94-38,-17 56,92-37,-55 37,55 0,-130 0,93 0,56 0,-74 0,55-19,-111 1,37-38,-112 56,-37-19,74 19,57 0,-75 0,111-18,-55-57,-94 75,113-37,92-74,-93 92,131-92,-168 55,56-37,0 19,0 18,-56 19,0-93,-37 38,55-1,-73 93,-20 0,20 0,17 0,-17-130,73-74,-36 55,-57 38,20-1,-20 38,1-37,18-19,-37 74,0-18,0 36,0-17,-37-19,-56-56,18 0,19 55,-55-36,18 18,-75 0,56-18,-18 18,-93 19,148-56,-55 37,-56 0,111 93,20-74,-1 18,-112 0,1 1,111 36,-93 19,37-18,-130-38,131 37,36 19,-148-37,167 37,-112 0,150 0,-75 0,-38 0,76 0,36 0,0 0,-92 0,18 0,18 0,56 0,19 19,-130-1,-75 19,-18-18,18-19,94 0,-1 93,56-93,-56 0,38 0,55 0,-55 0,-38-19,56 19,-37-18,-56 18,112 0,0 0,-56 0,-56 0,0 0,93-37,-18-1,-19 20,37-1,-19-18,-36 37,55-37,19 37,-19-18,18 18,-92-56,56 37,-38 19,0-37,-18 0,37 37,-19 0,-74-56,0 38,18 18,75-56,19 56,18 0,0 0,-18-19,55 1,-37 18,-18 0,18 0,-37 0,-19 0,1 0,55 0,19 0,-112 0,0 0,37 0,93 0,-18 0,19 0,-1 0,-56-19,1 19,-19 0,-93 0,-19 0,0 0,19 0,37 0,-37 19,167-19,-74 0,19 0,18 0,0 0,19 0,-37 0,-1 0,38 0,-19 0,37 0,-18 0,0 0,0 0,0 0,-57 0,76 0,-57 0,-36 0,36-37,-74-56,0 93,-37-37,75-37,-76 36,-92 20,93-19,0 0,93 37,37-19,19 19,-19-19,19 19,18 0,0 0,-55-37,55 19,-130 18,-37-112,75 112,-1-18,0-38,-130 56,186-37,1 18,-20 19,-18-18,56 18,18-19,1 19,-20 0,-73-37,73 37,-17-18,-132 18,-17-38,-38 38,-37 0,-1 0,131 0,19 0,-56 0,74-18,19 18,75 0,-1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aler.com/topics/css/css-grid-property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emf"/><Relationship Id="rId4" Type="http://schemas.openxmlformats.org/officeDocument/2006/relationships/customXml" Target="../ink/ink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ss/css3_flexbox_container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b="1" u="sng" dirty="0" smtClean="0">
                <a:latin typeface="Times New Roman" pitchFamily="18" charset="0"/>
                <a:cs typeface="Times New Roman" pitchFamily="18" charset="0"/>
              </a:rPr>
              <a:t>Display</a:t>
            </a:r>
            <a:endParaRPr lang="en-US" sz="40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This property is used to define how an element should display. Every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HTML element has a default display value depending on what type of element it is. The default display value for most elements is block or inline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1066800" y="1581150"/>
            <a:ext cx="2667000" cy="32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block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inline-block</a:t>
            </a:r>
          </a:p>
          <a:p>
            <a:r>
              <a:rPr lang="en-US" sz="1800" dirty="0" smtClean="0"/>
              <a:t>list-item</a:t>
            </a:r>
          </a:p>
          <a:p>
            <a:r>
              <a:rPr lang="en-US" sz="1800" dirty="0" smtClean="0"/>
              <a:t>none</a:t>
            </a:r>
          </a:p>
          <a:p>
            <a:r>
              <a:rPr lang="en-US" sz="1800" dirty="0" smtClean="0"/>
              <a:t>Flax</a:t>
            </a:r>
          </a:p>
          <a:p>
            <a:r>
              <a:rPr lang="en-US" sz="1800" dirty="0" smtClean="0"/>
              <a:t>Grid</a:t>
            </a:r>
          </a:p>
          <a:p>
            <a:r>
              <a:rPr lang="en-US" sz="1800" dirty="0" smtClean="0"/>
              <a:t>Inline-flax</a:t>
            </a:r>
          </a:p>
          <a:p>
            <a:r>
              <a:rPr lang="en-US" sz="1800" dirty="0" smtClean="0"/>
              <a:t>Inline-grid</a:t>
            </a:r>
          </a:p>
          <a:p>
            <a:r>
              <a:rPr lang="en-US" sz="1800" dirty="0" smtClean="0"/>
              <a:t>table</a:t>
            </a:r>
          </a:p>
          <a:p>
            <a:endParaRPr lang="en-US" sz="1800" dirty="0" smtClean="0"/>
          </a:p>
          <a:p>
            <a:endParaRPr lang="en-US" sz="1800" dirty="0" smtClean="0"/>
          </a:p>
          <a:p>
            <a:endParaRPr lang="en-US" sz="1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95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 align-items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The align-items property is used to align the flex items.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center</a:t>
            </a:r>
            <a:r>
              <a:rPr lang="en-US" sz="2000" dirty="0" smtClean="0"/>
              <a:t> value aligns the flex items in the middle of the container.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flex-start</a:t>
            </a:r>
            <a:r>
              <a:rPr lang="en-US" sz="2000" dirty="0" smtClean="0"/>
              <a:t> value aligns the flex items at the top of the container:	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flex-end</a:t>
            </a:r>
            <a:r>
              <a:rPr lang="en-US" sz="2000" dirty="0" smtClean="0"/>
              <a:t> value aligns the flex items at the bottom of the container: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stretch</a:t>
            </a:r>
            <a:r>
              <a:rPr lang="en-US" sz="2000" dirty="0" smtClean="0"/>
              <a:t> value stretches the flex items to fill the container (this is default):</a:t>
            </a:r>
          </a:p>
          <a:p>
            <a:pPr>
              <a:buNone/>
            </a:pPr>
            <a:r>
              <a:rPr lang="en-US" sz="2000" dirty="0" smtClean="0"/>
              <a:t>	The </a:t>
            </a:r>
            <a:r>
              <a:rPr lang="en-US" sz="2000" dirty="0" smtClean="0">
                <a:solidFill>
                  <a:srgbClr val="FF0000"/>
                </a:solidFill>
              </a:rPr>
              <a:t>baseline</a:t>
            </a:r>
            <a:r>
              <a:rPr lang="en-US" sz="2000" dirty="0" smtClean="0"/>
              <a:t> value aligns the flex items such as their baselines aligns: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21555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Grid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699542"/>
            <a:ext cx="8784976" cy="4443958"/>
          </a:xfrm>
        </p:spPr>
        <p:txBody>
          <a:bodyPr>
            <a:normAutofit lnSpcReduction="10000"/>
          </a:bodyPr>
          <a:lstStyle/>
          <a:p>
            <a:r>
              <a:rPr lang="en-GB" sz="1800" dirty="0">
                <a:hlinkClick r:id="rId2"/>
              </a:rPr>
              <a:t>Grid</a:t>
            </a:r>
            <a:r>
              <a:rPr lang="en-GB" sz="1800" dirty="0"/>
              <a:t> is used to </a:t>
            </a:r>
            <a:r>
              <a:rPr lang="en-GB" sz="1800" dirty="0" smtClean="0"/>
              <a:t>display </a:t>
            </a:r>
            <a:r>
              <a:rPr lang="en-GB" sz="1800" dirty="0"/>
              <a:t>an element as a block-level grid container. </a:t>
            </a:r>
            <a:endParaRPr lang="en-GB" sz="1800" dirty="0" smtClean="0"/>
          </a:p>
          <a:p>
            <a:r>
              <a:rPr lang="en-GB" sz="1800" dirty="0" smtClean="0"/>
              <a:t>The </a:t>
            </a:r>
            <a:r>
              <a:rPr lang="en-GB" sz="1800" dirty="0"/>
              <a:t>grid layout in CSS provides a powerful tool for creating complex, responsive layouts. It allows you to divide a container into rows and columns, placing </a:t>
            </a:r>
            <a:r>
              <a:rPr lang="en-GB" sz="1800" dirty="0" smtClean="0"/>
              <a:t>items </a:t>
            </a:r>
            <a:r>
              <a:rPr lang="en-GB" sz="1800" dirty="0"/>
              <a:t>within a flexible grid structure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IN" sz="2000" dirty="0"/>
              <a:t>Key </a:t>
            </a:r>
            <a:r>
              <a:rPr lang="en-IN" sz="2000" dirty="0" smtClean="0"/>
              <a:t>Properties</a:t>
            </a:r>
          </a:p>
          <a:p>
            <a:r>
              <a:rPr lang="en-GB" sz="1800" dirty="0">
                <a:solidFill>
                  <a:srgbClr val="7030A0"/>
                </a:solidFill>
              </a:rPr>
              <a:t>grid-template-columns and grid-template-rows: </a:t>
            </a:r>
            <a:r>
              <a:rPr lang="en-GB" sz="1800" dirty="0"/>
              <a:t>These properties define the structure of the grid by specifying the number of columns and rows, and their sizes</a:t>
            </a:r>
            <a:r>
              <a:rPr lang="en-GB" sz="1800" dirty="0" smtClean="0"/>
              <a:t>.</a:t>
            </a:r>
          </a:p>
          <a:p>
            <a:pPr marL="457200" lvl="1" indent="0">
              <a:buNone/>
            </a:pPr>
            <a:r>
              <a:rPr lang="en-IN" sz="1400" dirty="0"/>
              <a:t>grid-template-columns: 100px 200px; /* Two columns, 100px and 200px wide */</a:t>
            </a:r>
          </a:p>
          <a:p>
            <a:pPr marL="457200" lvl="1" indent="0">
              <a:buNone/>
            </a:pPr>
            <a:r>
              <a:rPr lang="en-IN" sz="1400" dirty="0"/>
              <a:t>grid-template-rows: 50px 100px;    /* Two rows, 50px and 100px high </a:t>
            </a:r>
            <a:r>
              <a:rPr lang="en-IN" sz="1400" dirty="0" smtClean="0"/>
              <a:t>*/</a:t>
            </a:r>
          </a:p>
          <a:p>
            <a:pPr marL="457200" lvl="1" indent="0">
              <a:buNone/>
            </a:pPr>
            <a:r>
              <a:rPr lang="en-GB" sz="1400" dirty="0"/>
              <a:t>grid-template-columns: 1fr 2fr; /* The second column takes twice the width of the first */</a:t>
            </a:r>
          </a:p>
          <a:p>
            <a:pPr marL="457200" lvl="1" indent="0">
              <a:buNone/>
            </a:pPr>
            <a:r>
              <a:rPr lang="en-IN" sz="1400" dirty="0" smtClean="0"/>
              <a:t>Note: </a:t>
            </a:r>
            <a:r>
              <a:rPr lang="en-GB" sz="1400" dirty="0"/>
              <a:t>1fr means one fraction of the available space. So 1fr </a:t>
            </a:r>
            <a:r>
              <a:rPr lang="en-GB" sz="1400" dirty="0" err="1"/>
              <a:t>1fr</a:t>
            </a:r>
            <a:r>
              <a:rPr lang="en-GB" sz="1400" dirty="0"/>
              <a:t> </a:t>
            </a:r>
            <a:r>
              <a:rPr lang="en-GB" sz="1400" dirty="0" err="1"/>
              <a:t>1fr</a:t>
            </a:r>
            <a:r>
              <a:rPr lang="en-GB" sz="1400" dirty="0"/>
              <a:t> creates 3 columns, each taking up one-third of the available space</a:t>
            </a:r>
            <a:r>
              <a:rPr lang="en-GB" sz="1400" dirty="0" smtClean="0"/>
              <a:t>.</a:t>
            </a:r>
          </a:p>
          <a:p>
            <a:pPr indent="-285750"/>
            <a:r>
              <a:rPr lang="en-GB" sz="1800" b="1" dirty="0">
                <a:solidFill>
                  <a:srgbClr val="7030A0"/>
                </a:solidFill>
              </a:rPr>
              <a:t>grid-gap (or gap): </a:t>
            </a:r>
            <a:r>
              <a:rPr lang="en-GB" sz="1800" dirty="0"/>
              <a:t>This property defines the space between the grid items</a:t>
            </a:r>
            <a:r>
              <a:rPr lang="en-GB" sz="1800" dirty="0" smtClean="0"/>
              <a:t>.</a:t>
            </a:r>
          </a:p>
          <a:p>
            <a:pPr marL="457200" lvl="1" indent="0">
              <a:buNone/>
            </a:pPr>
            <a:r>
              <a:rPr lang="en-GB" sz="1400" dirty="0"/>
              <a:t>gap: 20px;  /* Adds 20px space between both rows and columns </a:t>
            </a:r>
            <a:r>
              <a:rPr lang="en-GB" sz="1400" dirty="0" smtClean="0"/>
              <a:t>*/</a:t>
            </a:r>
          </a:p>
          <a:p>
            <a:pPr marL="457200" lvl="1" indent="0">
              <a:buNone/>
            </a:pPr>
            <a:endParaRPr lang="en-GB" sz="1400" dirty="0" smtClean="0"/>
          </a:p>
          <a:p>
            <a:pPr marL="457200" lvl="1" indent="0">
              <a:buNone/>
            </a:pPr>
            <a:r>
              <a:rPr lang="en-IN" sz="2000" smtClean="0">
                <a:solidFill>
                  <a:srgbClr val="FF0000"/>
                </a:solidFill>
              </a:rPr>
              <a:t>grid-template-columns</a:t>
            </a:r>
            <a:r>
              <a:rPr lang="en-IN" sz="2000" dirty="0" smtClean="0">
                <a:solidFill>
                  <a:srgbClr val="FF0000"/>
                </a:solidFill>
              </a:rPr>
              <a:t>: repeat(auto-fit, </a:t>
            </a:r>
            <a:r>
              <a:rPr lang="en-IN" sz="2000" dirty="0" err="1" smtClean="0">
                <a:solidFill>
                  <a:srgbClr val="FF0000"/>
                </a:solidFill>
              </a:rPr>
              <a:t>minmax</a:t>
            </a:r>
            <a:r>
              <a:rPr lang="en-IN" sz="2000" dirty="0" smtClean="0">
                <a:solidFill>
                  <a:srgbClr val="FF0000"/>
                </a:solidFill>
              </a:rPr>
              <a:t>(150px, 1fr));</a:t>
            </a:r>
          </a:p>
          <a:p>
            <a:pPr marL="457200" lvl="1" indent="0">
              <a:buNone/>
            </a:pPr>
            <a:endParaRPr lang="en-IN" sz="1400" dirty="0"/>
          </a:p>
          <a:p>
            <a:pPr marL="457200" lvl="1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374561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78"/>
            <a:ext cx="8229600" cy="4896544"/>
          </a:xfrm>
        </p:spPr>
        <p:txBody>
          <a:bodyPr>
            <a:normAutofit fontScale="92500" lnSpcReduction="20000"/>
          </a:bodyPr>
          <a:lstStyle/>
          <a:p>
            <a:r>
              <a:rPr lang="en-GB" sz="2000" dirty="0">
                <a:solidFill>
                  <a:srgbClr val="7030A0"/>
                </a:solidFill>
              </a:rPr>
              <a:t>grid-column and grid-row: 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GB" sz="1800" dirty="0" smtClean="0"/>
              <a:t>These </a:t>
            </a:r>
            <a:r>
              <a:rPr lang="en-GB" sz="1800" dirty="0"/>
              <a:t>properties are used to specify how an item should span across multiple columns or rows</a:t>
            </a:r>
            <a:r>
              <a:rPr lang="en-GB" sz="1800" dirty="0" smtClean="0"/>
              <a:t>.</a:t>
            </a:r>
          </a:p>
          <a:p>
            <a:pPr marL="800100" lvl="2" indent="0" algn="just">
              <a:buNone/>
            </a:pPr>
            <a:r>
              <a:rPr lang="en-IN" sz="1600" dirty="0"/>
              <a:t>grid-column: &lt;start&gt; / &lt;end</a:t>
            </a:r>
            <a:r>
              <a:rPr lang="en-IN" sz="1600" dirty="0" smtClean="0"/>
              <a:t>&gt;; 	</a:t>
            </a:r>
          </a:p>
          <a:p>
            <a:pPr marL="1257300" lvl="3" indent="0" algn="just">
              <a:buNone/>
            </a:pPr>
            <a:r>
              <a:rPr lang="en-GB" sz="1400" dirty="0" smtClean="0"/>
              <a:t>&lt;</a:t>
            </a:r>
            <a:r>
              <a:rPr lang="en-GB" sz="1400" dirty="0"/>
              <a:t>start&gt;: The column where the item starts</a:t>
            </a:r>
            <a:r>
              <a:rPr lang="en-GB" sz="1400" dirty="0" smtClean="0"/>
              <a:t>.&lt;</a:t>
            </a:r>
            <a:r>
              <a:rPr lang="en-GB" sz="1400" dirty="0"/>
              <a:t>end&gt;: The column where the item ends.</a:t>
            </a:r>
            <a:endParaRPr lang="en-IN" sz="1400" dirty="0"/>
          </a:p>
          <a:p>
            <a:pPr marL="800100" lvl="2" indent="0">
              <a:buNone/>
            </a:pPr>
            <a:r>
              <a:rPr lang="en-GB" sz="1600" dirty="0"/>
              <a:t>You can use span to make an item span across multiple </a:t>
            </a:r>
            <a:r>
              <a:rPr lang="en-GB" sz="1600" dirty="0" smtClean="0"/>
              <a:t>columns</a:t>
            </a:r>
          </a:p>
          <a:p>
            <a:pPr marL="800100" lvl="2" indent="0">
              <a:buNone/>
            </a:pPr>
            <a:r>
              <a:rPr lang="en-GB" sz="1600" dirty="0"/>
              <a:t>grid-column: span 2; /* Item 1 spans across 2 columns </a:t>
            </a:r>
            <a:r>
              <a:rPr lang="en-GB" sz="1600" dirty="0" smtClean="0"/>
              <a:t>*/</a:t>
            </a:r>
          </a:p>
          <a:p>
            <a:pPr marL="800100" lvl="2" indent="0">
              <a:buNone/>
            </a:pPr>
            <a:r>
              <a:rPr lang="en-GB" sz="1600" dirty="0" smtClean="0"/>
              <a:t>grid-column</a:t>
            </a:r>
            <a:r>
              <a:rPr lang="en-GB" sz="1600" dirty="0"/>
              <a:t>: 1 / 3;  /* Starts at column 1 and ends at column 3 (spans 2 columns) */</a:t>
            </a:r>
          </a:p>
          <a:p>
            <a:pPr marL="0" indent="0">
              <a:buNone/>
            </a:pPr>
            <a:r>
              <a:rPr lang="en-GB" sz="1800" dirty="0"/>
              <a:t>The grid-row property works similarly to grid-column, but it controls the placement of the item along the vertical axis (rows</a:t>
            </a:r>
            <a:r>
              <a:rPr lang="en-GB" sz="1800" dirty="0" smtClean="0"/>
              <a:t>).</a:t>
            </a:r>
          </a:p>
          <a:p>
            <a:pPr marL="0" indent="0">
              <a:buNone/>
            </a:pPr>
            <a:endParaRPr lang="en-GB" sz="1800" dirty="0" smtClean="0"/>
          </a:p>
          <a:p>
            <a:r>
              <a:rPr lang="en-IN" sz="2000" dirty="0">
                <a:solidFill>
                  <a:srgbClr val="7030A0"/>
                </a:solidFill>
              </a:rPr>
              <a:t>grid-template-columns: repeat(&lt;</a:t>
            </a:r>
            <a:r>
              <a:rPr lang="en-IN" sz="2000" dirty="0" err="1">
                <a:solidFill>
                  <a:srgbClr val="7030A0"/>
                </a:solidFill>
              </a:rPr>
              <a:t>number_of_times</a:t>
            </a:r>
            <a:r>
              <a:rPr lang="en-IN" sz="2000" dirty="0">
                <a:solidFill>
                  <a:srgbClr val="7030A0"/>
                </a:solidFill>
              </a:rPr>
              <a:t>&gt;, &lt;value</a:t>
            </a:r>
            <a:r>
              <a:rPr lang="en-IN" sz="2000" dirty="0" smtClean="0">
                <a:solidFill>
                  <a:srgbClr val="7030A0"/>
                </a:solidFill>
              </a:rPr>
              <a:t>&gt;);</a:t>
            </a:r>
            <a:r>
              <a:rPr lang="en-GB" sz="2000" dirty="0">
                <a:solidFill>
                  <a:srgbClr val="7030A0"/>
                </a:solidFill>
              </a:rPr>
              <a:t> </a:t>
            </a:r>
            <a:endParaRPr lang="en-GB" sz="2000" dirty="0" smtClean="0">
              <a:solidFill>
                <a:srgbClr val="7030A0"/>
              </a:solidFill>
            </a:endParaRPr>
          </a:p>
          <a:p>
            <a:pPr marL="400050" lvl="1" indent="0">
              <a:buNone/>
            </a:pPr>
            <a:r>
              <a:rPr lang="en-GB" sz="1900" dirty="0" smtClean="0"/>
              <a:t>The </a:t>
            </a:r>
            <a:r>
              <a:rPr lang="en-GB" sz="1900" dirty="0"/>
              <a:t>repeat() function allows you to repeat a specific pattern of columns or rows multiple times</a:t>
            </a:r>
            <a:r>
              <a:rPr lang="en-GB" sz="1900" dirty="0" smtClean="0"/>
              <a:t>.</a:t>
            </a:r>
          </a:p>
          <a:p>
            <a:pPr marL="800100" lvl="2" indent="0">
              <a:buNone/>
            </a:pPr>
            <a:r>
              <a:rPr lang="en-GB" sz="1900" dirty="0"/>
              <a:t>&lt;</a:t>
            </a:r>
            <a:r>
              <a:rPr lang="en-GB" sz="1900" dirty="0" err="1"/>
              <a:t>number_of_times</a:t>
            </a:r>
            <a:r>
              <a:rPr lang="en-GB" sz="1900" dirty="0"/>
              <a:t>&gt;: The number of times the pattern should repeat.</a:t>
            </a:r>
          </a:p>
          <a:p>
            <a:pPr marL="800100" lvl="2" indent="0">
              <a:buNone/>
            </a:pPr>
            <a:r>
              <a:rPr lang="en-GB" sz="1900" dirty="0"/>
              <a:t>&lt;value&gt;: The size or definition of each column or row (such as 1fr, 100px, etc</a:t>
            </a:r>
            <a:r>
              <a:rPr lang="en-GB" sz="1900" dirty="0" smtClean="0"/>
              <a:t>.).</a:t>
            </a:r>
          </a:p>
          <a:p>
            <a:pPr marL="800100" lvl="2" indent="0">
              <a:buNone/>
            </a:pPr>
            <a:r>
              <a:rPr lang="en-GB" sz="1900" dirty="0"/>
              <a:t>grid-template-columns: repeat(4, 1fr); /* Repeat 4 columns with equal width (1fr each) */</a:t>
            </a: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2435094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n-IN" sz="3600" dirty="0"/>
              <a:t>inline-flex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915566"/>
            <a:ext cx="8856984" cy="3679057"/>
          </a:xfrm>
        </p:spPr>
        <p:txBody>
          <a:bodyPr>
            <a:normAutofit/>
          </a:bodyPr>
          <a:lstStyle/>
          <a:p>
            <a:r>
              <a:rPr lang="en-GB" sz="1800" dirty="0"/>
              <a:t>The inline-flex value makes the container behave like an inline element (it won't break the line) while also enabling the use of the </a:t>
            </a:r>
            <a:r>
              <a:rPr lang="en-GB" sz="1800" dirty="0" err="1"/>
              <a:t>flexbox</a:t>
            </a:r>
            <a:r>
              <a:rPr lang="en-GB" sz="1800" dirty="0"/>
              <a:t> layout for its children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The container will be treated as an inline element (it only takes up as much width as its content requires</a:t>
            </a:r>
            <a:r>
              <a:rPr lang="en-GB" sz="1800" dirty="0" smtClean="0"/>
              <a:t>).</a:t>
            </a:r>
          </a:p>
          <a:p>
            <a:r>
              <a:rPr lang="en-GB" sz="1800" dirty="0"/>
              <a:t>Inside the container, its children (flex items) are laid out using the </a:t>
            </a:r>
            <a:r>
              <a:rPr lang="en-GB" sz="1800" dirty="0" err="1"/>
              <a:t>flexbox</a:t>
            </a:r>
            <a:r>
              <a:rPr lang="en-GB" sz="1800" dirty="0"/>
              <a:t> model</a:t>
            </a:r>
            <a:r>
              <a:rPr lang="en-GB" sz="1800" dirty="0" smtClean="0"/>
              <a:t>.</a:t>
            </a:r>
          </a:p>
          <a:p>
            <a:pPr marL="400050" lvl="1" indent="0">
              <a:buNone/>
            </a:pPr>
            <a:r>
              <a:rPr lang="en-GB" sz="1600" dirty="0"/>
              <a:t>display: flex;: The element behaves as a block-level element, meaning it takes up the full width of its container and causes a line break before and after it</a:t>
            </a:r>
            <a:r>
              <a:rPr lang="en-GB" sz="1600" dirty="0" smtClean="0"/>
              <a:t>.</a:t>
            </a:r>
            <a:endParaRPr lang="en-GB" sz="1600" dirty="0"/>
          </a:p>
          <a:p>
            <a:pPr marL="400050" lvl="1" indent="0">
              <a:buNone/>
            </a:pPr>
            <a:r>
              <a:rPr lang="en-GB" sz="1600" dirty="0"/>
              <a:t>display: inline-flex;: The element behaves as an inline element, meaning it does not cause a line break and only takes up as much width as needed, flowing inline with other elements.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49554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37579"/>
          </a:xfrm>
        </p:spPr>
        <p:txBody>
          <a:bodyPr>
            <a:normAutofit fontScale="90000"/>
          </a:bodyPr>
          <a:lstStyle/>
          <a:p>
            <a:r>
              <a:rPr lang="en-IN" sz="3600" dirty="0" smtClean="0"/>
              <a:t>inline-grid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The inline-grid value makes the container behave like an inline element (it behaves similarly to inline-flex in that it does not break the line) while also enabling the use of the grid layout for its children</a:t>
            </a:r>
            <a:r>
              <a:rPr lang="en-GB" sz="1800" dirty="0" smtClean="0"/>
              <a:t>.</a:t>
            </a:r>
          </a:p>
          <a:p>
            <a:pPr marL="0" indent="0">
              <a:buNone/>
            </a:pPr>
            <a:r>
              <a:rPr lang="en-GB" sz="1800" dirty="0"/>
              <a:t>The container behaves as an inline element, so it only takes up the space required by its content.</a:t>
            </a:r>
          </a:p>
          <a:p>
            <a:pPr marL="0" indent="0">
              <a:buNone/>
            </a:pPr>
            <a:r>
              <a:rPr lang="en-GB" sz="1800" dirty="0"/>
              <a:t>Inside the container, its children (grid items) are placed according to the grid layout.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15445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display: </a:t>
            </a:r>
            <a:r>
              <a:rPr lang="en-IN" sz="3200" dirty="0" smtClean="0"/>
              <a:t>table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71550"/>
            <a:ext cx="8229600" cy="4032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When you apply </a:t>
            </a:r>
            <a:r>
              <a:rPr lang="en-GB" sz="1800" dirty="0">
                <a:solidFill>
                  <a:srgbClr val="7030A0"/>
                </a:solidFill>
              </a:rPr>
              <a:t>display: table </a:t>
            </a:r>
            <a:r>
              <a:rPr lang="en-GB" sz="1800" dirty="0"/>
              <a:t>to an element in CSS, you're telling the browser to treat that element as if it were a &lt;table&gt; element, even though it's not. The same concept applies to its child elements when they use display: table-row (acting like &lt;</a:t>
            </a:r>
            <a:r>
              <a:rPr lang="en-GB" sz="1800" dirty="0" err="1"/>
              <a:t>tr</a:t>
            </a:r>
            <a:r>
              <a:rPr lang="en-GB" sz="1800" dirty="0"/>
              <a:t>&gt;) and display: table-cell (acting like &lt;td</a:t>
            </a:r>
            <a:r>
              <a:rPr lang="en-GB" sz="1800" dirty="0" smtClean="0"/>
              <a:t>&gt;).</a:t>
            </a:r>
          </a:p>
          <a:p>
            <a:r>
              <a:rPr lang="en-GB" sz="1800" dirty="0"/>
              <a:t>display: table: The element will behave like a &lt;table&gt;. It acts as a container for rows.</a:t>
            </a:r>
          </a:p>
          <a:p>
            <a:r>
              <a:rPr lang="en-GB" sz="1800" dirty="0"/>
              <a:t>display: table-row: This element will behave like a &lt;</a:t>
            </a:r>
            <a:r>
              <a:rPr lang="en-GB" sz="1800" dirty="0" err="1"/>
              <a:t>tr</a:t>
            </a:r>
            <a:r>
              <a:rPr lang="en-GB" sz="1800" dirty="0"/>
              <a:t>&gt; (table row), meaning its child elements are laid out in a row.</a:t>
            </a:r>
          </a:p>
          <a:p>
            <a:r>
              <a:rPr lang="en-GB" sz="1800" dirty="0"/>
              <a:t>display: table-cell: This element will behave like a &lt;td&gt; (table cell), meaning the content is placed in a cell within a row.</a:t>
            </a:r>
          </a:p>
          <a:p>
            <a:r>
              <a:rPr lang="en-GB" sz="1800" dirty="0"/>
              <a:t>display: table-caption: This element will behave like a &lt;caption&gt; tag inside a table, generally for table titles or headings.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793305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5486"/>
            <a:ext cx="3466728" cy="48965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1800" dirty="0"/>
              <a:t>&lt;!DOCTYPE html&gt;</a:t>
            </a:r>
          </a:p>
          <a:p>
            <a:pPr marL="0" indent="0">
              <a:buNone/>
            </a:pPr>
            <a:r>
              <a:rPr lang="en-IN" sz="1800" dirty="0"/>
              <a:t>&lt;html </a:t>
            </a:r>
            <a:r>
              <a:rPr lang="en-IN" sz="1800" dirty="0" err="1"/>
              <a:t>lang</a:t>
            </a:r>
            <a:r>
              <a:rPr lang="en-IN" sz="1800" dirty="0"/>
              <a:t>="en"&gt;</a:t>
            </a:r>
          </a:p>
          <a:p>
            <a:pPr marL="0" indent="0">
              <a:buNone/>
            </a:pPr>
            <a:r>
              <a:rPr lang="en-IN" sz="1800" dirty="0"/>
              <a:t>&lt;head&gt;</a:t>
            </a:r>
          </a:p>
          <a:p>
            <a:pPr marL="0" indent="0">
              <a:buNone/>
            </a:pPr>
            <a:r>
              <a:rPr lang="en-IN" sz="1800" dirty="0" smtClean="0"/>
              <a:t>&lt;style&gt;</a:t>
            </a:r>
          </a:p>
          <a:p>
            <a:pPr marL="0" indent="0">
              <a:buNone/>
            </a:pPr>
            <a:r>
              <a:rPr lang="en-IN" sz="1800" dirty="0" smtClean="0"/>
              <a:t>.</a:t>
            </a:r>
            <a:r>
              <a:rPr lang="en-IN" sz="1800" dirty="0"/>
              <a:t>table {</a:t>
            </a:r>
          </a:p>
          <a:p>
            <a:pPr marL="0" indent="0">
              <a:buNone/>
            </a:pPr>
            <a:r>
              <a:rPr lang="en-IN" sz="1800" dirty="0"/>
              <a:t>      display: table;</a:t>
            </a:r>
          </a:p>
          <a:p>
            <a:pPr marL="0" indent="0">
              <a:buNone/>
            </a:pPr>
            <a:r>
              <a:rPr lang="en-IN" sz="1800" dirty="0"/>
              <a:t>      width: 100%;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border-collapse</a:t>
            </a:r>
            <a:r>
              <a:rPr lang="en-IN" sz="1800" dirty="0"/>
              <a:t>: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.</a:t>
            </a:r>
            <a:r>
              <a:rPr lang="en-IN" sz="1800" dirty="0"/>
              <a:t>row {</a:t>
            </a:r>
          </a:p>
          <a:p>
            <a:pPr marL="0" indent="0">
              <a:buNone/>
            </a:pPr>
            <a:r>
              <a:rPr lang="en-IN" sz="1800" dirty="0"/>
              <a:t>      display: </a:t>
            </a:r>
            <a:r>
              <a:rPr lang="en-IN" sz="1800" dirty="0" smtClean="0"/>
              <a:t>table-row</a:t>
            </a:r>
            <a:r>
              <a:rPr lang="en-IN" sz="1400" dirty="0" smtClean="0"/>
              <a:t>;</a:t>
            </a:r>
            <a:endParaRPr lang="en-IN" sz="1600" dirty="0" smtClean="0"/>
          </a:p>
          <a:p>
            <a:pPr marL="0" indent="0">
              <a:buNone/>
            </a:pPr>
            <a:r>
              <a:rPr lang="en-IN" sz="2100" dirty="0" smtClean="0"/>
              <a:t>}</a:t>
            </a:r>
          </a:p>
          <a:p>
            <a:pPr marL="0" indent="0">
              <a:buNone/>
            </a:pPr>
            <a:r>
              <a:rPr lang="en-IN" sz="1800" dirty="0"/>
              <a:t>.cell {</a:t>
            </a:r>
          </a:p>
          <a:p>
            <a:pPr marL="0" indent="0">
              <a:buNone/>
            </a:pPr>
            <a:r>
              <a:rPr lang="en-IN" sz="1800" dirty="0"/>
              <a:t>      display: </a:t>
            </a:r>
            <a:r>
              <a:rPr lang="en-IN" sz="1800" dirty="0" smtClean="0"/>
              <a:t>table-cell</a:t>
            </a:r>
          </a:p>
          <a:p>
            <a:pPr marL="0" indent="0">
              <a:buNone/>
            </a:pPr>
            <a:r>
              <a:rPr lang="en-IN" sz="1800" dirty="0" smtClean="0"/>
              <a:t>      </a:t>
            </a:r>
            <a:r>
              <a:rPr lang="en-IN" sz="1800" dirty="0"/>
              <a:t>padding: 10px;</a:t>
            </a:r>
          </a:p>
          <a:p>
            <a:pPr marL="0" indent="0">
              <a:buNone/>
            </a:pPr>
            <a:r>
              <a:rPr lang="en-IN" sz="1800" dirty="0"/>
              <a:t>      border: 1px solid black;</a:t>
            </a:r>
          </a:p>
          <a:p>
            <a:pPr marL="0" indent="0">
              <a:buNone/>
            </a:pPr>
            <a:r>
              <a:rPr lang="en-IN" sz="1800" dirty="0"/>
              <a:t>      text-align: </a:t>
            </a:r>
            <a:r>
              <a:rPr lang="en-IN" sz="1800" dirty="0" err="1"/>
              <a:t>center</a:t>
            </a:r>
            <a:r>
              <a:rPr lang="en-IN" sz="1800" dirty="0"/>
              <a:t>;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}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  &lt;/style&gt;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4283968" y="195486"/>
            <a:ext cx="4608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 smtClean="0"/>
              <a:t>&lt;/</a:t>
            </a:r>
            <a:r>
              <a:rPr lang="en-IN" sz="1600" dirty="0"/>
              <a:t>head&gt;</a:t>
            </a:r>
          </a:p>
          <a:p>
            <a:r>
              <a:rPr lang="en-IN" sz="1600" dirty="0"/>
              <a:t>&lt;body&gt;</a:t>
            </a:r>
          </a:p>
          <a:p>
            <a:endParaRPr lang="en-IN" sz="1600" dirty="0"/>
          </a:p>
          <a:p>
            <a:r>
              <a:rPr lang="en-IN" sz="1600" dirty="0"/>
              <a:t>  &lt;div class="table"&gt;</a:t>
            </a:r>
          </a:p>
          <a:p>
            <a:r>
              <a:rPr lang="en-IN" sz="1600" dirty="0"/>
              <a:t>    &lt;div class="row"&gt;</a:t>
            </a:r>
          </a:p>
          <a:p>
            <a:r>
              <a:rPr lang="en-IN" sz="1600" dirty="0"/>
              <a:t>      &lt;div class="cell"&gt;Cell 1&lt;/div&gt;</a:t>
            </a:r>
          </a:p>
          <a:p>
            <a:r>
              <a:rPr lang="en-IN" sz="1600" dirty="0"/>
              <a:t>      &lt;div class="cell"&gt;Cell 2&lt;/div&gt;</a:t>
            </a:r>
          </a:p>
          <a:p>
            <a:r>
              <a:rPr lang="en-IN" sz="1600" dirty="0"/>
              <a:t>      &lt;div class="cell"&gt;Cell 3&lt;/div&gt;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  &lt;div class="row"&gt;</a:t>
            </a:r>
          </a:p>
          <a:p>
            <a:r>
              <a:rPr lang="en-IN" sz="1600" dirty="0"/>
              <a:t>      &lt;div class="cell"&gt;Cell 4&lt;/div&gt;</a:t>
            </a:r>
          </a:p>
          <a:p>
            <a:r>
              <a:rPr lang="en-IN" sz="1600" dirty="0"/>
              <a:t>      &lt;div class="cell"&gt;Cell 5&lt;/div&gt;</a:t>
            </a:r>
          </a:p>
          <a:p>
            <a:r>
              <a:rPr lang="en-IN" sz="1600" dirty="0"/>
              <a:t>      &lt;div class="cell"&gt;Cell 6&lt;/div&gt;</a:t>
            </a:r>
          </a:p>
          <a:p>
            <a:r>
              <a:rPr lang="en-IN" sz="1600" dirty="0"/>
              <a:t>    &lt;/div&gt;</a:t>
            </a:r>
          </a:p>
          <a:p>
            <a:r>
              <a:rPr lang="en-IN" sz="1600" dirty="0"/>
              <a:t>  &lt;/div&gt;</a:t>
            </a:r>
          </a:p>
          <a:p>
            <a:endParaRPr lang="en-IN" sz="1600" dirty="0"/>
          </a:p>
          <a:p>
            <a:r>
              <a:rPr lang="en-IN" sz="1600" dirty="0"/>
              <a:t>&lt;/body&gt;</a:t>
            </a:r>
          </a:p>
          <a:p>
            <a:r>
              <a:rPr lang="en-IN" sz="16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33603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&lt;div&gt;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&lt;p&gt;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&lt;h1&gt; etc…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Always start with new Line</a:t>
            </a:r>
          </a:p>
          <a:p>
            <a:r>
              <a:rPr lang="en-US" dirty="0" smtClean="0"/>
              <a:t>Width =&gt; extreme left to extreme right</a:t>
            </a:r>
          </a:p>
          <a:p>
            <a:r>
              <a:rPr lang="en-US" dirty="0" smtClean="0"/>
              <a:t>We can set custom width and height</a:t>
            </a:r>
          </a:p>
          <a:p>
            <a:r>
              <a:rPr lang="en-US" dirty="0" smtClean="0"/>
              <a:t>We can set custom margin and padding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&lt;a&gt;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&lt;span&gt;</a:t>
            </a:r>
          </a:p>
          <a:p>
            <a:r>
              <a:rPr lang="en-IN" b="1" dirty="0">
                <a:solidFill>
                  <a:srgbClr val="7030A0"/>
                </a:solidFill>
              </a:rPr>
              <a:t>&lt;</a:t>
            </a:r>
            <a:r>
              <a:rPr lang="en-IN" b="1" dirty="0" err="1">
                <a:solidFill>
                  <a:srgbClr val="7030A0"/>
                </a:solidFill>
              </a:rPr>
              <a:t>img</a:t>
            </a:r>
            <a:r>
              <a:rPr lang="en-IN" b="1" dirty="0">
                <a:solidFill>
                  <a:srgbClr val="7030A0"/>
                </a:solidFill>
              </a:rPr>
              <a:t>&gt;</a:t>
            </a:r>
            <a:r>
              <a:rPr lang="en-US" b="1" dirty="0" smtClean="0">
                <a:solidFill>
                  <a:srgbClr val="7030A0"/>
                </a:solidFill>
              </a:rPr>
              <a:t> etc…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start with same Line</a:t>
            </a:r>
          </a:p>
          <a:p>
            <a:r>
              <a:rPr lang="en-US" dirty="0" smtClean="0"/>
              <a:t>Width  =&gt; Content</a:t>
            </a:r>
          </a:p>
          <a:p>
            <a:r>
              <a:rPr lang="en-US" dirty="0" smtClean="0"/>
              <a:t>width and height =&gt; not allowed</a:t>
            </a:r>
          </a:p>
          <a:p>
            <a:r>
              <a:rPr lang="en-US" dirty="0" smtClean="0"/>
              <a:t> margin and padding=&gt; Horizontal allowed vertical not allowed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Inline-block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>
                <a:solidFill>
                  <a:srgbClr val="7030A0"/>
                </a:solidFill>
              </a:rPr>
              <a:t>inline</a:t>
            </a:r>
          </a:p>
          <a:p>
            <a:pPr>
              <a:buNone/>
            </a:pPr>
            <a:r>
              <a:rPr lang="en-US" dirty="0" smtClean="0">
                <a:solidFill>
                  <a:srgbClr val="7030A0"/>
                </a:solidFill>
              </a:rPr>
              <a:t>				    +</a:t>
            </a:r>
          </a:p>
          <a:p>
            <a:r>
              <a:rPr lang="en-US" dirty="0" smtClean="0"/>
              <a:t>width and height =&gt; allowed</a:t>
            </a:r>
          </a:p>
          <a:p>
            <a:r>
              <a:rPr lang="en-US" dirty="0" smtClean="0"/>
              <a:t> margin and padding =&gt;  allowed</a:t>
            </a:r>
          </a:p>
          <a:p>
            <a:endParaRPr lang="en-US" dirty="0" smtClean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26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181350" y="1092200"/>
              <a:ext cx="1231900" cy="690563"/>
            </p14:xfrm>
          </p:contentPart>
        </mc:Choice>
        <mc:Fallback xmlns="">
          <p:pic>
            <p:nvPicPr>
              <p:cNvPr id="1026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1990" y="1082839"/>
                <a:ext cx="1250620" cy="7092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27" name="Ink 3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247650" y="2055813"/>
              <a:ext cx="6745288" cy="1982787"/>
            </p14:xfrm>
          </p:contentPart>
        </mc:Choice>
        <mc:Fallback xmlns="">
          <p:pic>
            <p:nvPicPr>
              <p:cNvPr id="1027" name="Ink 3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290" y="2046452"/>
                <a:ext cx="6764008" cy="200151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6557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list-item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7574"/>
            <a:ext cx="8229600" cy="360704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dirty="0" smtClean="0"/>
              <a:t>Elements assigned </a:t>
            </a:r>
            <a:r>
              <a:rPr lang="en-US" sz="1800" b="1" dirty="0" smtClean="0"/>
              <a:t>display: list-item</a:t>
            </a:r>
            <a:r>
              <a:rPr lang="en-US" sz="1800" dirty="0" smtClean="0"/>
              <a:t> behave like </a:t>
            </a:r>
            <a:r>
              <a:rPr lang="en-US" sz="1800" b="1" dirty="0" smtClean="0"/>
              <a:t>&lt;</a:t>
            </a:r>
            <a:r>
              <a:rPr lang="en-US" sz="1800" b="1" dirty="0" err="1" smtClean="0"/>
              <a:t>li</a:t>
            </a:r>
            <a:r>
              <a:rPr lang="en-US" sz="1800" b="1" dirty="0" smtClean="0"/>
              <a:t>&gt;</a:t>
            </a:r>
            <a:r>
              <a:rPr lang="en-US" sz="1800" dirty="0" smtClean="0"/>
              <a:t> elements. The entire element becomes a block-level element, the text inside becomes its own inline element, and a bullet point.</a:t>
            </a:r>
          </a:p>
          <a:p>
            <a:pPr marL="0" indent="0"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Note : without the rule margin-left: 30px; our bullet points would fall outside the viewport. I increased the left margin to make them visible.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Add the rule list-style-position: inside; to place the bullets inside the list item element.</a:t>
            </a:r>
          </a:p>
          <a:p>
            <a:pPr>
              <a:buNone/>
            </a:pPr>
            <a:r>
              <a:rPr lang="en-US" sz="1800" dirty="0" smtClean="0"/>
              <a:t> 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  &lt;div id="div-0"&gt;div 1&lt;/div&gt;</a:t>
            </a:r>
          </a:p>
          <a:p>
            <a:pPr>
              <a:buNone/>
            </a:pPr>
            <a:r>
              <a:rPr lang="en-US" sz="1800" dirty="0" smtClean="0"/>
              <a:t>  &lt;div id="div-1"&gt;div 2&lt;/div&gt;</a:t>
            </a:r>
          </a:p>
          <a:p>
            <a:pPr>
              <a:buNone/>
            </a:pPr>
            <a:r>
              <a:rPr lang="en-US" sz="1800" dirty="0" smtClean="0"/>
              <a:t>  &lt;div id="div-2"&gt;div 3&lt;/div&gt;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929190" y="3071817"/>
            <a:ext cx="30718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smtClean="0"/>
              <a:t>div </a:t>
            </a:r>
            <a:r>
              <a:rPr lang="en-US" sz="1400" dirty="0" smtClean="0"/>
              <a:t>{</a:t>
            </a:r>
          </a:p>
          <a:p>
            <a:r>
              <a:rPr lang="en-US" sz="1400" dirty="0" smtClean="0"/>
              <a:t>  background-color: #2e3f50;</a:t>
            </a:r>
          </a:p>
          <a:p>
            <a:r>
              <a:rPr lang="en-US" sz="1400" dirty="0" smtClean="0"/>
              <a:t>  padding: 10px;</a:t>
            </a:r>
          </a:p>
          <a:p>
            <a:r>
              <a:rPr lang="en-US" sz="1400" dirty="0" smtClean="0"/>
              <a:t>  border-radius: 5px;</a:t>
            </a:r>
          </a:p>
          <a:p>
            <a:r>
              <a:rPr lang="en-US" sz="1400" dirty="0" smtClean="0"/>
              <a:t>  display: list-item;</a:t>
            </a:r>
          </a:p>
          <a:p>
            <a:r>
              <a:rPr lang="en-US" sz="1400" dirty="0" smtClean="0"/>
              <a:t>  list-style-position: inside;</a:t>
            </a:r>
          </a:p>
          <a:p>
            <a:r>
              <a:rPr lang="en-US" sz="1400" dirty="0" smtClean="0"/>
              <a:t>  margin-left: 30px;</a:t>
            </a:r>
          </a:p>
          <a:p>
            <a:r>
              <a:rPr lang="en-US" sz="1400" dirty="0" smtClean="0"/>
              <a:t>}</a:t>
            </a: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none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 smtClean="0"/>
              <a:t>Display: none</a:t>
            </a:r>
            <a:r>
              <a:rPr lang="en-US" sz="1800" dirty="0" smtClean="0"/>
              <a:t> removes the targeted element (and all its child elements) from the page. This causes accompanying elements to behave as if this element does not exist.</a:t>
            </a:r>
          </a:p>
          <a:p>
            <a:r>
              <a:rPr lang="en-GB" sz="1800" dirty="0"/>
              <a:t>The element will </a:t>
            </a:r>
            <a:r>
              <a:rPr lang="en-GB" sz="1800" b="1" dirty="0"/>
              <a:t>not be displayed</a:t>
            </a:r>
            <a:r>
              <a:rPr lang="en-GB" sz="1800" dirty="0"/>
              <a:t> at all. It is removed from the document layout, and it does not take up any space</a:t>
            </a:r>
            <a:r>
              <a:rPr lang="en-GB" sz="1800" dirty="0" smtClean="0"/>
              <a:t>.</a:t>
            </a:r>
          </a:p>
          <a:p>
            <a:r>
              <a:rPr lang="en-GB" sz="1800" dirty="0"/>
              <a:t>This is different from </a:t>
            </a:r>
            <a:r>
              <a:rPr lang="en-GB" sz="1800" b="1" dirty="0"/>
              <a:t>visibility: hidden</a:t>
            </a:r>
            <a:r>
              <a:rPr lang="en-GB" sz="1800" dirty="0"/>
              <a:t>, where the element still takes up space but is not visible.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Flexbox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1800" dirty="0"/>
              <a:t>The element becomes a </a:t>
            </a:r>
            <a:r>
              <a:rPr lang="en-GB" sz="1800" b="1" dirty="0"/>
              <a:t>flex container</a:t>
            </a:r>
            <a:r>
              <a:rPr lang="en-GB" sz="1800" dirty="0"/>
              <a:t>, and its children are treated as </a:t>
            </a:r>
            <a:r>
              <a:rPr lang="en-GB" sz="1800" b="1" dirty="0"/>
              <a:t>flex </a:t>
            </a:r>
            <a:r>
              <a:rPr lang="en-GB" sz="1800" b="1" dirty="0" smtClean="0"/>
              <a:t>items(</a:t>
            </a:r>
            <a:r>
              <a:rPr lang="en-GB" sz="1800" dirty="0"/>
              <a:t>By default, if no special width is set, a flex item will take up the </a:t>
            </a:r>
            <a:r>
              <a:rPr lang="en-GB" sz="1800" b="1" dirty="0"/>
              <a:t>width of its content</a:t>
            </a:r>
            <a:r>
              <a:rPr lang="en-GB" sz="1800" dirty="0"/>
              <a:t>. </a:t>
            </a:r>
            <a:r>
              <a:rPr lang="en-GB" sz="1800" b="1" dirty="0" smtClean="0"/>
              <a:t>)</a:t>
            </a:r>
            <a:r>
              <a:rPr lang="en-GB" sz="1800" dirty="0" smtClean="0"/>
              <a:t>.</a:t>
            </a:r>
            <a:endParaRPr lang="en-US" sz="1800" dirty="0" smtClean="0"/>
          </a:p>
          <a:p>
            <a:r>
              <a:rPr lang="en-US" sz="1800" dirty="0" smtClean="0"/>
              <a:t>We use </a:t>
            </a:r>
            <a:r>
              <a:rPr lang="en-US" sz="1800" dirty="0" err="1" smtClean="0"/>
              <a:t>Flexbox</a:t>
            </a:r>
            <a:r>
              <a:rPr lang="en-US" sz="1800" dirty="0" smtClean="0"/>
              <a:t>, a layout model that offers us a variety of ways to arrange the element and helps us align the element in CSS. With </a:t>
            </a:r>
            <a:r>
              <a:rPr lang="en-US" sz="1800" dirty="0" err="1" smtClean="0"/>
              <a:t>Flexbox's</a:t>
            </a:r>
            <a:r>
              <a:rPr lang="en-US" sz="1800" dirty="0" smtClean="0"/>
              <a:t> help, we can design responsive and dynamic webpage or user interface layouts.</a:t>
            </a:r>
          </a:p>
          <a:p>
            <a:pPr>
              <a:buNone/>
            </a:pPr>
            <a:endParaRPr lang="en-US" sz="1800" dirty="0" smtClean="0"/>
          </a:p>
          <a:p>
            <a:r>
              <a:rPr lang="en-US" sz="1800" dirty="0" smtClean="0">
                <a:hlinkClick r:id="rId2"/>
              </a:rPr>
              <a:t>flex-direction</a:t>
            </a:r>
            <a:r>
              <a:rPr lang="en-US" sz="1800" dirty="0" smtClean="0"/>
              <a:t>: </a:t>
            </a:r>
          </a:p>
          <a:p>
            <a:r>
              <a:rPr lang="en-US" sz="1800" dirty="0" smtClean="0">
                <a:hlinkClick r:id="rId2"/>
              </a:rPr>
              <a:t>flex-wrap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hlinkClick r:id="rId2"/>
              </a:rPr>
              <a:t>flex-flow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hlinkClick r:id="rId2"/>
              </a:rPr>
              <a:t>justify-content</a:t>
            </a:r>
            <a:r>
              <a:rPr lang="en-US" sz="1800" dirty="0" smtClean="0"/>
              <a:t>:</a:t>
            </a:r>
          </a:p>
          <a:p>
            <a:r>
              <a:rPr lang="en-US" sz="1800" dirty="0" smtClean="0">
                <a:hlinkClick r:id="rId2"/>
              </a:rPr>
              <a:t>align-items</a:t>
            </a:r>
            <a:r>
              <a:rPr lang="en-US" sz="1800" dirty="0" smtClean="0"/>
              <a:t>: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436945"/>
          </a:xfrm>
        </p:spPr>
        <p:txBody>
          <a:bodyPr>
            <a:normAutofit fontScale="90000"/>
          </a:bodyPr>
          <a:lstStyle/>
          <a:p>
            <a:r>
              <a:rPr lang="en-US" sz="2800" dirty="0" smtClean="0"/>
              <a:t>flex-direction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14362"/>
            <a:ext cx="8229600" cy="44291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000" dirty="0" smtClean="0"/>
              <a:t>The flex-direction property defines in which direction the container wants to stack the flex items.</a:t>
            </a:r>
          </a:p>
          <a:p>
            <a:pPr>
              <a:buNone/>
            </a:pPr>
            <a:r>
              <a:rPr lang="en-US" sz="2000" dirty="0" smtClean="0"/>
              <a:t>The values for the flex-direction property :</a:t>
            </a:r>
          </a:p>
          <a:p>
            <a:pPr lvl="2"/>
            <a:r>
              <a:rPr lang="en-US" sz="1200" b="1" dirty="0" smtClean="0"/>
              <a:t>(default) row</a:t>
            </a:r>
          </a:p>
          <a:p>
            <a:pPr lvl="2"/>
            <a:r>
              <a:rPr lang="en-US" sz="1200" b="1" dirty="0" smtClean="0"/>
              <a:t>row-reverse</a:t>
            </a:r>
          </a:p>
          <a:p>
            <a:pPr lvl="2"/>
            <a:r>
              <a:rPr lang="en-US" sz="1200" b="1" dirty="0" smtClean="0"/>
              <a:t>Column</a:t>
            </a:r>
          </a:p>
          <a:p>
            <a:pPr lvl="2"/>
            <a:r>
              <a:rPr lang="en-US" sz="1200" b="1" dirty="0" smtClean="0"/>
              <a:t>column-reverse </a:t>
            </a:r>
          </a:p>
          <a:p>
            <a:pPr>
              <a:buNone/>
            </a:pPr>
            <a:r>
              <a:rPr lang="en-US" sz="2800" dirty="0" smtClean="0"/>
              <a:t>				 flex-wrap</a:t>
            </a:r>
          </a:p>
          <a:p>
            <a:r>
              <a:rPr lang="en-US" sz="1800" dirty="0" smtClean="0"/>
              <a:t>The flex-wrap property specifies whether the flex items should wrap or not.</a:t>
            </a:r>
          </a:p>
          <a:p>
            <a:pPr>
              <a:buNone/>
            </a:pPr>
            <a:r>
              <a:rPr lang="en-US" sz="1800" dirty="0" smtClean="0"/>
              <a:t>	The </a:t>
            </a:r>
            <a:r>
              <a:rPr lang="en-US" sz="1800" b="1" dirty="0" err="1" smtClean="0">
                <a:solidFill>
                  <a:srgbClr val="002060"/>
                </a:solidFill>
              </a:rPr>
              <a:t>nowrap</a:t>
            </a:r>
            <a:r>
              <a:rPr lang="en-US" sz="1800" dirty="0" smtClean="0"/>
              <a:t> value specifies that the flex items will not wrap (this is default)</a:t>
            </a:r>
          </a:p>
          <a:p>
            <a:pPr>
              <a:buNone/>
            </a:pPr>
            <a:r>
              <a:rPr lang="en-US" sz="1800" dirty="0" smtClean="0"/>
              <a:t>        The </a:t>
            </a:r>
            <a:r>
              <a:rPr lang="en-US" sz="1800" b="1" dirty="0" smtClean="0">
                <a:solidFill>
                  <a:srgbClr val="002060"/>
                </a:solidFill>
              </a:rPr>
              <a:t>wrap</a:t>
            </a:r>
            <a:r>
              <a:rPr lang="en-US" sz="1800" dirty="0" smtClean="0"/>
              <a:t> value specifies that the flex items will wrap if necessary:</a:t>
            </a:r>
          </a:p>
          <a:p>
            <a:pPr>
              <a:buNone/>
            </a:pPr>
            <a:r>
              <a:rPr lang="en-US" sz="1800" dirty="0" smtClean="0"/>
              <a:t>	The </a:t>
            </a:r>
            <a:r>
              <a:rPr lang="en-US" sz="1800" b="1" dirty="0" smtClean="0">
                <a:solidFill>
                  <a:srgbClr val="002060"/>
                </a:solidFill>
              </a:rPr>
              <a:t>wrap-reverse</a:t>
            </a:r>
            <a:r>
              <a:rPr lang="en-US" sz="1800" dirty="0" smtClean="0"/>
              <a:t> value specifies that the flexible items will wrap if necessary, in reverse order:</a:t>
            </a:r>
          </a:p>
          <a:p>
            <a:pPr>
              <a:buNone/>
            </a:pPr>
            <a:r>
              <a:rPr lang="en-US" sz="1800" dirty="0" smtClean="0"/>
              <a:t>				</a:t>
            </a:r>
            <a:r>
              <a:rPr lang="en-US" sz="2800" dirty="0" smtClean="0"/>
              <a:t> flex-flow </a:t>
            </a:r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600" dirty="0" smtClean="0"/>
              <a:t> The flex-flow property is a shorthand property for setting both the flex-direction and flex-wrap properties.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2000" b="1" dirty="0" smtClean="0">
                <a:solidFill>
                  <a:srgbClr val="002060"/>
                </a:solidFill>
              </a:rPr>
              <a:t>	</a:t>
            </a:r>
            <a:r>
              <a:rPr lang="en-US" sz="1800" dirty="0" smtClean="0">
                <a:solidFill>
                  <a:srgbClr val="002060"/>
                </a:solidFill>
              </a:rPr>
              <a:t>   flex-flow: row wrap;</a:t>
            </a:r>
            <a:endParaRPr lang="en-US" sz="2000" b="1" dirty="0" smtClean="0">
              <a:solidFill>
                <a:srgbClr val="002060"/>
              </a:solidFill>
            </a:endParaRPr>
          </a:p>
          <a:p>
            <a:pPr lvl="2">
              <a:buNone/>
            </a:pPr>
            <a:r>
              <a:rPr lang="en-US" sz="1200" b="1" dirty="0" smtClean="0"/>
              <a:t/>
            </a:r>
            <a:br>
              <a:rPr lang="en-US" sz="1200" b="1" dirty="0" smtClean="0"/>
            </a:br>
            <a:endParaRPr lang="en-US" sz="12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justify-content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4200" dirty="0" smtClean="0"/>
              <a:t>The justify-content property is used to align the flex items: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values for the justify-content property is: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flex-start :</a:t>
            </a:r>
            <a:r>
              <a:rPr lang="en-US" dirty="0" smtClean="0"/>
              <a:t> The flex-start value aligns the flex items at the beginning of the container (this is default):</a:t>
            </a: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flex-end :</a:t>
            </a:r>
            <a:r>
              <a:rPr lang="en-US" dirty="0" smtClean="0"/>
              <a:t> The flex-end value aligns the flex items at the end of the container: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Center :</a:t>
            </a:r>
            <a:r>
              <a:rPr lang="en-US" dirty="0" smtClean="0"/>
              <a:t> The center value aligns the flex items at the center of the container: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space-between :</a:t>
            </a:r>
            <a:r>
              <a:rPr lang="en-US" dirty="0" smtClean="0"/>
              <a:t> The space-between value displays the flex items with space between the lines: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r>
              <a:rPr lang="en-US" dirty="0" smtClean="0">
                <a:solidFill>
                  <a:srgbClr val="002060"/>
                </a:solidFill>
              </a:rPr>
              <a:t>space-around :</a:t>
            </a:r>
            <a:r>
              <a:rPr lang="en-US" dirty="0" smtClean="0"/>
              <a:t> The space-around value displays the flex items with space before, between, and after the lines:</a:t>
            </a:r>
          </a:p>
          <a:p>
            <a:pPr>
              <a:buNone/>
            </a:pPr>
            <a:endParaRPr lang="en-US" dirty="0" smtClean="0">
              <a:solidFill>
                <a:srgbClr val="002060"/>
              </a:solidFill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872</Words>
  <Application>Microsoft Office PowerPoint</Application>
  <PresentationFormat>On-screen Show (16:9)</PresentationFormat>
  <Paragraphs>187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Display</vt:lpstr>
      <vt:lpstr>block</vt:lpstr>
      <vt:lpstr>inline</vt:lpstr>
      <vt:lpstr>Inline-block</vt:lpstr>
      <vt:lpstr>list-item</vt:lpstr>
      <vt:lpstr>none</vt:lpstr>
      <vt:lpstr>Flexbox</vt:lpstr>
      <vt:lpstr>flex-direction</vt:lpstr>
      <vt:lpstr>justify-content</vt:lpstr>
      <vt:lpstr> align-items</vt:lpstr>
      <vt:lpstr>Grid</vt:lpstr>
      <vt:lpstr>PowerPoint Presentation</vt:lpstr>
      <vt:lpstr>inline-flex</vt:lpstr>
      <vt:lpstr>inline-grid</vt:lpstr>
      <vt:lpstr>display: table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Display</dc:title>
  <dc:creator>R</dc:creator>
  <cp:lastModifiedBy>HP</cp:lastModifiedBy>
  <cp:revision>78</cp:revision>
  <dcterms:created xsi:type="dcterms:W3CDTF">2006-08-16T00:00:00Z</dcterms:created>
  <dcterms:modified xsi:type="dcterms:W3CDTF">2025-05-20T07:18:13Z</dcterms:modified>
</cp:coreProperties>
</file>