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1" r:id="rId5"/>
    <p:sldId id="258" r:id="rId6"/>
    <p:sldId id="259"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FBA48-102E-4514-AC4C-7B314C47A79E}"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4D118-64DD-4185-9D05-1BA5922AB343}" type="slidenum">
              <a:rPr lang="en-IN" smtClean="0"/>
              <a:t>‹#›</a:t>
            </a:fld>
            <a:endParaRPr lang="en-IN"/>
          </a:p>
        </p:txBody>
      </p:sp>
    </p:spTree>
    <p:extLst>
      <p:ext uri="{BB962C8B-B14F-4D97-AF65-F5344CB8AC3E}">
        <p14:creationId xmlns:p14="http://schemas.microsoft.com/office/powerpoint/2010/main" val="325066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B4D118-64DD-4185-9D05-1BA5922AB343}" type="slidenum">
              <a:rPr lang="en-IN" smtClean="0"/>
              <a:t>5</a:t>
            </a:fld>
            <a:endParaRPr lang="en-IN"/>
          </a:p>
        </p:txBody>
      </p:sp>
    </p:spTree>
    <p:extLst>
      <p:ext uri="{BB962C8B-B14F-4D97-AF65-F5344CB8AC3E}">
        <p14:creationId xmlns:p14="http://schemas.microsoft.com/office/powerpoint/2010/main" val="202843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CSS Position </a:t>
            </a:r>
            <a:r>
              <a:rPr lang="en-IN" b="1" dirty="0" smtClean="0"/>
              <a:t>Property</a:t>
            </a:r>
            <a:endParaRPr lang="en-IN" dirty="0"/>
          </a:p>
        </p:txBody>
      </p:sp>
    </p:spTree>
    <p:extLst>
      <p:ext uri="{BB962C8B-B14F-4D97-AF65-F5344CB8AC3E}">
        <p14:creationId xmlns:p14="http://schemas.microsoft.com/office/powerpoint/2010/main" val="423150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4594623"/>
          </a:xfrm>
        </p:spPr>
        <p:txBody>
          <a:bodyPr>
            <a:normAutofit/>
          </a:bodyPr>
          <a:lstStyle/>
          <a:p>
            <a:pPr marL="0" indent="0">
              <a:buNone/>
            </a:pPr>
            <a:r>
              <a:rPr lang="en-IN" sz="2000" dirty="0">
                <a:solidFill>
                  <a:srgbClr val="FF0000"/>
                </a:solidFill>
              </a:rPr>
              <a:t>CSS Position Property </a:t>
            </a:r>
            <a:endParaRPr lang="en-GB" sz="2000" dirty="0" smtClean="0">
              <a:solidFill>
                <a:srgbClr val="FF0000"/>
              </a:solidFill>
            </a:endParaRPr>
          </a:p>
          <a:p>
            <a:pPr marL="0" indent="0">
              <a:buNone/>
            </a:pPr>
            <a:r>
              <a:rPr lang="en-GB" sz="2000" dirty="0" smtClean="0"/>
              <a:t>The </a:t>
            </a:r>
            <a:r>
              <a:rPr lang="en-GB" sz="2000" dirty="0"/>
              <a:t>position property in CSS is used to specify how an element is positioned in the document. It determines how an element is placed in relation to its parent or other elements on the page. </a:t>
            </a:r>
            <a:endParaRPr lang="en-GB" sz="2000" dirty="0" smtClean="0"/>
          </a:p>
          <a:p>
            <a:pPr marL="0" indent="0">
              <a:buNone/>
            </a:pPr>
            <a:endParaRPr lang="en-GB" sz="2000" dirty="0" smtClean="0"/>
          </a:p>
          <a:p>
            <a:pPr marL="0" indent="0">
              <a:buNone/>
            </a:pPr>
            <a:r>
              <a:rPr lang="en-IN" sz="2000" b="1" dirty="0"/>
              <a:t>1. </a:t>
            </a:r>
            <a:r>
              <a:rPr lang="en-IN" sz="2000" b="1" dirty="0" smtClean="0"/>
              <a:t>static(</a:t>
            </a:r>
            <a:r>
              <a:rPr lang="en-GB" sz="2000" dirty="0"/>
              <a:t>Default </a:t>
            </a:r>
            <a:r>
              <a:rPr lang="en-IN" sz="2000" b="1" dirty="0" smtClean="0"/>
              <a:t>)</a:t>
            </a:r>
            <a:endParaRPr lang="en-IN" sz="2000" b="1" dirty="0"/>
          </a:p>
          <a:p>
            <a:pPr lvl="1">
              <a:buFont typeface="Arial" panose="020B0604020202020204" pitchFamily="34" charset="0"/>
              <a:buChar char="•"/>
            </a:pPr>
            <a:r>
              <a:rPr lang="en-GB" sz="1600" dirty="0" smtClean="0"/>
              <a:t>The </a:t>
            </a:r>
            <a:r>
              <a:rPr lang="en-GB" sz="1600" dirty="0"/>
              <a:t>element is positioned according to the normal document flow, meaning it will be positioned where it would naturally appear on the page.</a:t>
            </a:r>
          </a:p>
          <a:p>
            <a:pPr lvl="1">
              <a:buFont typeface="Arial" panose="020B0604020202020204" pitchFamily="34" charset="0"/>
              <a:buChar char="•"/>
            </a:pPr>
            <a:r>
              <a:rPr lang="en-GB" sz="1600" dirty="0"/>
              <a:t>The top, right, </a:t>
            </a:r>
            <a:r>
              <a:rPr lang="en-GB" sz="1600" dirty="0" smtClean="0"/>
              <a:t>bottom</a:t>
            </a:r>
            <a:r>
              <a:rPr lang="en-GB" sz="1600" dirty="0"/>
              <a:t>, and left properties do not apply</a:t>
            </a:r>
            <a:r>
              <a:rPr lang="en-GB" sz="1600" dirty="0" smtClean="0"/>
              <a:t>.</a:t>
            </a:r>
          </a:p>
          <a:p>
            <a:pPr lvl="1">
              <a:buFont typeface="Arial" panose="020B0604020202020204" pitchFamily="34" charset="0"/>
              <a:buChar char="•"/>
            </a:pPr>
            <a:r>
              <a:rPr lang="en-GB" sz="1600" dirty="0"/>
              <a:t>Their width is calculated based on the content inside the element and any other properties (e.g., padding, margin, etc.).</a:t>
            </a:r>
          </a:p>
          <a:p>
            <a:pPr lvl="1">
              <a:buFont typeface="Arial" panose="020B0604020202020204" pitchFamily="34" charset="0"/>
              <a:buChar char="•"/>
            </a:pPr>
            <a:r>
              <a:rPr lang="en-GB" sz="1600" dirty="0"/>
              <a:t>Changing the width of an element will directly affect its layout.</a:t>
            </a:r>
            <a:endParaRPr lang="en-GB" sz="1600" dirty="0" smtClean="0"/>
          </a:p>
        </p:txBody>
      </p:sp>
    </p:spTree>
    <p:extLst>
      <p:ext uri="{BB962C8B-B14F-4D97-AF65-F5344CB8AC3E}">
        <p14:creationId xmlns:p14="http://schemas.microsoft.com/office/powerpoint/2010/main" val="422508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385073"/>
          </a:xfrm>
        </p:spPr>
        <p:txBody>
          <a:bodyPr>
            <a:normAutofit/>
          </a:bodyPr>
          <a:lstStyle/>
          <a:p>
            <a:pPr marL="57150" indent="0">
              <a:buNone/>
            </a:pPr>
            <a:r>
              <a:rPr lang="en-GB" sz="2000" dirty="0"/>
              <a:t>2. </a:t>
            </a:r>
            <a:r>
              <a:rPr lang="en-GB" sz="2000" b="1" dirty="0"/>
              <a:t>relative</a:t>
            </a:r>
          </a:p>
          <a:p>
            <a:pPr marL="800100" lvl="1">
              <a:buFont typeface="Arial" panose="020B0604020202020204" pitchFamily="34" charset="0"/>
              <a:buChar char="•"/>
            </a:pPr>
            <a:r>
              <a:rPr lang="en-GB" sz="1600" dirty="0"/>
              <a:t>The element is positioned relative to its normal position in the document flow.</a:t>
            </a:r>
          </a:p>
          <a:p>
            <a:pPr marL="800100" lvl="1">
              <a:buFont typeface="Arial" panose="020B0604020202020204" pitchFamily="34" charset="0"/>
              <a:buChar char="•"/>
            </a:pPr>
            <a:r>
              <a:rPr lang="en-GB" sz="1600" dirty="0"/>
              <a:t>You can use the top, right, bottom, and left properties to offset it from where it would normally be.</a:t>
            </a:r>
          </a:p>
          <a:p>
            <a:pPr marL="800100" lvl="1">
              <a:buFont typeface="Arial" panose="020B0604020202020204" pitchFamily="34" charset="0"/>
              <a:buChar char="•"/>
            </a:pPr>
            <a:r>
              <a:rPr lang="en-GB" sz="1600" dirty="0"/>
              <a:t>The space that the element would have occupied in the normal flow is still preserved</a:t>
            </a:r>
            <a:r>
              <a:rPr lang="en-GB" sz="1600" dirty="0" smtClean="0"/>
              <a:t>.</a:t>
            </a:r>
          </a:p>
          <a:p>
            <a:pPr marL="800100" lvl="1">
              <a:buFont typeface="Arial" panose="020B0604020202020204" pitchFamily="34" charset="0"/>
              <a:buChar char="•"/>
            </a:pPr>
            <a:r>
              <a:rPr lang="en-GB" sz="1600" dirty="0"/>
              <a:t>The element remains in the normal document flow, meaning its width is still calculated normally, based on its content and any other layout properties.</a:t>
            </a:r>
          </a:p>
          <a:p>
            <a:pPr marL="800100" lvl="1">
              <a:buFont typeface="Arial" panose="020B0604020202020204" pitchFamily="34" charset="0"/>
              <a:buChar char="•"/>
            </a:pPr>
            <a:r>
              <a:rPr lang="en-GB" sz="1600" dirty="0"/>
              <a:t>However, since position: relative does not remove the element from the document flow, you can still move the element using the top, right, bottom, and left properties, but the layout remains as it was.</a:t>
            </a:r>
          </a:p>
          <a:p>
            <a:pPr marL="800100" lvl="1">
              <a:buFont typeface="Arial" panose="020B0604020202020204" pitchFamily="34" charset="0"/>
              <a:buChar char="•"/>
            </a:pPr>
            <a:r>
              <a:rPr lang="en-GB" sz="1600" dirty="0"/>
              <a:t>Effect on width: In most cases, the width remains unchanged, but the element is visually shifted.</a:t>
            </a:r>
            <a:endParaRPr lang="en-GB" sz="1600" dirty="0" smtClean="0"/>
          </a:p>
          <a:p>
            <a:pPr marL="800100" lvl="1">
              <a:buFont typeface="Arial" panose="020B0604020202020204" pitchFamily="34" charset="0"/>
              <a:buChar char="•"/>
            </a:pPr>
            <a:endParaRPr lang="en-GB" sz="1600" dirty="0"/>
          </a:p>
          <a:p>
            <a:pPr marL="0" indent="0">
              <a:buNone/>
            </a:pPr>
            <a:endParaRPr lang="en-IN" sz="1800" dirty="0"/>
          </a:p>
        </p:txBody>
      </p:sp>
    </p:spTree>
    <p:extLst>
      <p:ext uri="{BB962C8B-B14F-4D97-AF65-F5344CB8AC3E}">
        <p14:creationId xmlns:p14="http://schemas.microsoft.com/office/powerpoint/2010/main" val="213786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648200"/>
          </a:xfrm>
        </p:spPr>
        <p:txBody>
          <a:bodyPr>
            <a:normAutofit lnSpcReduction="10000"/>
          </a:bodyPr>
          <a:lstStyle/>
          <a:p>
            <a:pPr marL="0" indent="0">
              <a:buNone/>
            </a:pPr>
            <a:r>
              <a:rPr lang="en-GB" sz="2000" dirty="0"/>
              <a:t>3. </a:t>
            </a:r>
            <a:r>
              <a:rPr lang="en-GB" sz="2000" b="1" dirty="0"/>
              <a:t>Absolute</a:t>
            </a:r>
          </a:p>
          <a:p>
            <a:pPr marL="685800" lvl="1">
              <a:buFont typeface="Arial" panose="020B0604020202020204" pitchFamily="34" charset="0"/>
              <a:buChar char="•"/>
            </a:pPr>
            <a:r>
              <a:rPr lang="en-GB" sz="1600" dirty="0"/>
              <a:t>The </a:t>
            </a:r>
            <a:r>
              <a:rPr lang="en-GB" sz="1600" dirty="0">
                <a:solidFill>
                  <a:srgbClr val="7030A0"/>
                </a:solidFill>
              </a:rPr>
              <a:t>position: absolute; </a:t>
            </a:r>
            <a:r>
              <a:rPr lang="en-GB" sz="1600" dirty="0"/>
              <a:t>property in CSS is used to position an element relative to its nearest positioned ancestor (an ancestor element that has a position other than static). If no such ancestor is found, the element will be positioned relative to the initial containing block (usually the &lt;html&gt; or &lt;body&gt; element).</a:t>
            </a:r>
          </a:p>
          <a:p>
            <a:pPr marL="685800" lvl="1">
              <a:buFont typeface="Arial" panose="020B0604020202020204" pitchFamily="34" charset="0"/>
              <a:buChar char="•"/>
            </a:pPr>
            <a:r>
              <a:rPr lang="en-GB" sz="1600" dirty="0"/>
              <a:t>Use top, right, bottom, and left to position the element in relation to its nearest positioned ancestor.</a:t>
            </a:r>
          </a:p>
          <a:p>
            <a:pPr marL="685800" lvl="1">
              <a:buFont typeface="Arial" panose="020B0604020202020204" pitchFamily="34" charset="0"/>
              <a:buChar char="•"/>
            </a:pPr>
            <a:r>
              <a:rPr lang="en-GB" sz="1600" dirty="0"/>
              <a:t>When </a:t>
            </a:r>
            <a:r>
              <a:rPr lang="en-GB" sz="1600" dirty="0">
                <a:solidFill>
                  <a:srgbClr val="7030A0"/>
                </a:solidFill>
              </a:rPr>
              <a:t>position: absolute</a:t>
            </a:r>
            <a:r>
              <a:rPr lang="en-GB" sz="1600" dirty="0"/>
              <a:t>; is set, the element does not follow the normal display </a:t>
            </a:r>
            <a:r>
              <a:rPr lang="en-GB" sz="1600" dirty="0" err="1"/>
              <a:t>behavior</a:t>
            </a:r>
            <a:r>
              <a:rPr lang="en-GB" sz="1600" dirty="0"/>
              <a:t> like inline or block</a:t>
            </a:r>
            <a:r>
              <a:rPr lang="en-GB" sz="1600" dirty="0" smtClean="0"/>
              <a:t>.</a:t>
            </a:r>
          </a:p>
          <a:p>
            <a:pPr marL="685800" lvl="1">
              <a:buFont typeface="Arial" panose="020B0604020202020204" pitchFamily="34" charset="0"/>
              <a:buChar char="•"/>
            </a:pPr>
            <a:r>
              <a:rPr lang="en-GB" sz="1600" dirty="0"/>
              <a:t>An element with position: absolute is removed from the document flow entirely.</a:t>
            </a:r>
          </a:p>
          <a:p>
            <a:pPr marL="685800" lvl="1">
              <a:buFont typeface="Arial" panose="020B0604020202020204" pitchFamily="34" charset="0"/>
              <a:buChar char="•"/>
            </a:pPr>
            <a:r>
              <a:rPr lang="en-GB" sz="1600" dirty="0"/>
              <a:t>This means it no longer affects the layout of other elements, and other elements behave as if it doesn’t exist.</a:t>
            </a:r>
          </a:p>
          <a:p>
            <a:pPr marL="685800" lvl="1">
              <a:buFont typeface="Arial" panose="020B0604020202020204" pitchFamily="34" charset="0"/>
              <a:buChar char="•"/>
            </a:pPr>
            <a:r>
              <a:rPr lang="en-GB" sz="1600" dirty="0"/>
              <a:t>Effect on width:</a:t>
            </a:r>
          </a:p>
          <a:p>
            <a:pPr marL="1085850" lvl="2"/>
            <a:r>
              <a:rPr lang="en-GB" sz="1400" dirty="0"/>
              <a:t>The width of an absolutely positioned element is typically set explicitly or based on the width of its content. If no explicit width is defined, it will take the width of its containing block (usually the parent element or the nearest positioned ancestor).</a:t>
            </a:r>
          </a:p>
          <a:p>
            <a:pPr marL="1085850" lvl="2"/>
            <a:r>
              <a:rPr lang="en-GB" sz="1400" dirty="0"/>
              <a:t>When an element is absolute, its width might appear to change, especially if its containing block is resized or if the parent element has padding or margins affecting the width.</a:t>
            </a:r>
          </a:p>
          <a:p>
            <a:pPr marL="0" indent="0">
              <a:buNone/>
            </a:pPr>
            <a:endParaRPr lang="en-IN" sz="1800" dirty="0"/>
          </a:p>
        </p:txBody>
      </p:sp>
    </p:spTree>
    <p:extLst>
      <p:ext uri="{BB962C8B-B14F-4D97-AF65-F5344CB8AC3E}">
        <p14:creationId xmlns:p14="http://schemas.microsoft.com/office/powerpoint/2010/main" val="329839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800600"/>
          </a:xfrm>
        </p:spPr>
        <p:txBody>
          <a:bodyPr>
            <a:normAutofit fontScale="85000" lnSpcReduction="10000"/>
          </a:bodyPr>
          <a:lstStyle/>
          <a:p>
            <a:pPr marL="0" indent="0">
              <a:buNone/>
            </a:pPr>
            <a:r>
              <a:rPr lang="en-GB" sz="2000" dirty="0" smtClean="0"/>
              <a:t>4</a:t>
            </a:r>
            <a:r>
              <a:rPr lang="en-GB" sz="2000" b="1" dirty="0" smtClean="0"/>
              <a:t>. fixed</a:t>
            </a:r>
          </a:p>
          <a:p>
            <a:pPr lvl="1" indent="-342900">
              <a:buFont typeface="Arial" panose="020B0604020202020204" pitchFamily="34" charset="0"/>
              <a:buChar char="•"/>
            </a:pPr>
            <a:r>
              <a:rPr lang="en-GB" sz="1700" dirty="0" smtClean="0"/>
              <a:t>The element is positioned relative to the viewport, meaning it stays fixed in place even when the page is scrolled.</a:t>
            </a:r>
          </a:p>
          <a:p>
            <a:pPr lvl="1" indent="-342900">
              <a:buFont typeface="Arial" panose="020B0604020202020204" pitchFamily="34" charset="0"/>
              <a:buChar char="•"/>
            </a:pPr>
            <a:r>
              <a:rPr lang="en-GB" sz="1700" dirty="0" smtClean="0"/>
              <a:t>Useful for elements like sticky headers or floating action buttons.</a:t>
            </a:r>
          </a:p>
          <a:p>
            <a:pPr lvl="1" indent="-342900">
              <a:buFont typeface="Arial" panose="020B0604020202020204" pitchFamily="34" charset="0"/>
              <a:buChar char="•"/>
            </a:pPr>
            <a:r>
              <a:rPr lang="en-GB" sz="1700" dirty="0" smtClean="0"/>
              <a:t>An element with position: fixed is also removed from the document flow and positioned relative to the viewport, not any container.</a:t>
            </a:r>
          </a:p>
          <a:p>
            <a:pPr lvl="1" indent="-342900">
              <a:buFont typeface="Arial" panose="020B0604020202020204" pitchFamily="34" charset="0"/>
              <a:buChar char="•"/>
            </a:pPr>
            <a:r>
              <a:rPr lang="en-GB" sz="1700" dirty="0" smtClean="0"/>
              <a:t>Effect on width: </a:t>
            </a:r>
          </a:p>
          <a:p>
            <a:pPr lvl="2" indent="-342900"/>
            <a:r>
              <a:rPr lang="en-GB" sz="1700" dirty="0" smtClean="0"/>
              <a:t>The </a:t>
            </a:r>
            <a:r>
              <a:rPr lang="en-GB" sz="1700" dirty="0"/>
              <a:t>element will be positioned relative to the viewport, but its width may be influenced by the width of the viewport (if the element is set to width: 100% or similar).</a:t>
            </a:r>
          </a:p>
          <a:p>
            <a:pPr lvl="2" indent="-342900"/>
            <a:r>
              <a:rPr lang="en-GB" sz="1700" dirty="0"/>
              <a:t>As you scroll, the element stays in place (fixed relative to the viewport), and this can lead to visual shifts or changes in how the width interacts with other elements.</a:t>
            </a:r>
            <a:endParaRPr lang="en-GB" sz="1700" dirty="0" smtClean="0"/>
          </a:p>
          <a:p>
            <a:pPr lvl="2" indent="-342900"/>
            <a:endParaRPr lang="en-GB" sz="1700" dirty="0" smtClean="0"/>
          </a:p>
          <a:p>
            <a:pPr marL="0" indent="0">
              <a:buNone/>
            </a:pPr>
            <a:r>
              <a:rPr lang="en-GB" sz="2000" dirty="0"/>
              <a:t>5. </a:t>
            </a:r>
            <a:r>
              <a:rPr lang="en-GB" sz="2000" b="1" dirty="0"/>
              <a:t>sticky</a:t>
            </a:r>
          </a:p>
          <a:p>
            <a:pPr marL="685800" lvl="1">
              <a:buFont typeface="Arial" panose="020B0604020202020204" pitchFamily="34" charset="0"/>
              <a:buChar char="•"/>
            </a:pPr>
            <a:r>
              <a:rPr lang="en-GB" sz="1600" dirty="0"/>
              <a:t>The element toggles between relative and fixed positioning depending on the user's scroll position.</a:t>
            </a:r>
          </a:p>
          <a:p>
            <a:pPr marL="685800" lvl="1">
              <a:buFont typeface="Arial" panose="020B0604020202020204" pitchFamily="34" charset="0"/>
              <a:buChar char="•"/>
            </a:pPr>
            <a:r>
              <a:rPr lang="en-GB" sz="1600" dirty="0"/>
              <a:t>The element is treated as relative until the viewport reaches a certain point, and then it "sticks" in place, behaving like a fixed element.</a:t>
            </a:r>
          </a:p>
          <a:p>
            <a:pPr marL="685800" lvl="1">
              <a:buFont typeface="Arial" panose="020B0604020202020204" pitchFamily="34" charset="0"/>
              <a:buChar char="•"/>
            </a:pPr>
            <a:r>
              <a:rPr lang="en-GB" sz="1600" dirty="0"/>
              <a:t>Typically used for elements like sticky headers or sidebars</a:t>
            </a:r>
            <a:r>
              <a:rPr lang="en-GB" sz="1600" dirty="0" smtClean="0"/>
              <a:t>.</a:t>
            </a:r>
          </a:p>
          <a:p>
            <a:pPr marL="685800" lvl="1">
              <a:buFont typeface="Arial" panose="020B0604020202020204" pitchFamily="34" charset="0"/>
              <a:buChar char="•"/>
            </a:pPr>
            <a:r>
              <a:rPr lang="en-GB" sz="1600" b="1" dirty="0"/>
              <a:t>Effect on width:</a:t>
            </a:r>
            <a:r>
              <a:rPr lang="en-GB" sz="1600" dirty="0"/>
              <a:t> The width of a sticky element is typically the same as when it is relative, but it might appear to change once it becomes fixed, depending on its interaction with surrounding content or the container it is placed in.</a:t>
            </a:r>
            <a:endParaRPr lang="en-IN" sz="1600" dirty="0"/>
          </a:p>
        </p:txBody>
      </p:sp>
    </p:spTree>
    <p:extLst>
      <p:ext uri="{BB962C8B-B14F-4D97-AF65-F5344CB8AC3E}">
        <p14:creationId xmlns:p14="http://schemas.microsoft.com/office/powerpoint/2010/main" val="117519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385073"/>
          </a:xfrm>
        </p:spPr>
        <p:txBody>
          <a:bodyPr>
            <a:noAutofit/>
          </a:bodyPr>
          <a:lstStyle/>
          <a:p>
            <a:pPr marL="0" indent="0">
              <a:buNone/>
            </a:pPr>
            <a:r>
              <a:rPr lang="en-IN" sz="1200" dirty="0"/>
              <a:t>&lt;!DOCTYPE html&gt;</a:t>
            </a:r>
          </a:p>
          <a:p>
            <a:pPr marL="0" indent="0">
              <a:buNone/>
            </a:pPr>
            <a:r>
              <a:rPr lang="en-IN" sz="1200" dirty="0"/>
              <a:t>&lt;html </a:t>
            </a:r>
            <a:r>
              <a:rPr lang="en-IN" sz="1200" dirty="0" err="1"/>
              <a:t>lang</a:t>
            </a:r>
            <a:r>
              <a:rPr lang="en-IN" sz="1200" dirty="0"/>
              <a:t>="en</a:t>
            </a:r>
            <a:r>
              <a:rPr lang="en-IN" sz="1200" dirty="0" smtClean="0"/>
              <a:t>"&gt;</a:t>
            </a:r>
            <a:r>
              <a:rPr lang="en-IN" sz="1200" dirty="0"/>
              <a:t/>
            </a:r>
            <a:br>
              <a:rPr lang="en-IN" sz="1200" dirty="0"/>
            </a:br>
            <a:r>
              <a:rPr lang="en-IN" sz="1200" dirty="0"/>
              <a:t>&lt;head&gt;</a:t>
            </a:r>
          </a:p>
          <a:p>
            <a:pPr marL="0" indent="0">
              <a:buNone/>
            </a:pPr>
            <a:r>
              <a:rPr lang="en-IN" sz="1200" dirty="0"/>
              <a:t>    &lt;title&gt;Document&lt;/title&gt;</a:t>
            </a:r>
          </a:p>
          <a:p>
            <a:pPr marL="0" indent="0">
              <a:buNone/>
            </a:pPr>
            <a:r>
              <a:rPr lang="en-IN" sz="1200" dirty="0"/>
              <a:t>    &lt;Style&gt;</a:t>
            </a:r>
          </a:p>
          <a:p>
            <a:pPr marL="0" indent="0">
              <a:buNone/>
            </a:pPr>
            <a:r>
              <a:rPr lang="en-IN" sz="1200" dirty="0"/>
              <a:t>        .content {</a:t>
            </a:r>
          </a:p>
          <a:p>
            <a:pPr marL="0" indent="0">
              <a:buNone/>
            </a:pPr>
            <a:r>
              <a:rPr lang="en-IN" sz="1200" dirty="0"/>
              <a:t>            height: 500px</a:t>
            </a:r>
            <a:r>
              <a:rPr lang="en-IN" sz="1200" dirty="0" smtClean="0"/>
              <a:t>;</a:t>
            </a:r>
            <a:r>
              <a:rPr lang="en-IN" sz="1200" dirty="0"/>
              <a:t/>
            </a:r>
            <a:br>
              <a:rPr lang="en-IN" sz="1200" dirty="0"/>
            </a:br>
            <a:r>
              <a:rPr lang="en-IN" sz="1200" dirty="0"/>
              <a:t>        </a:t>
            </a:r>
            <a:r>
              <a:rPr lang="en-IN" sz="1200" dirty="0" smtClean="0"/>
              <a:t>}</a:t>
            </a:r>
            <a:r>
              <a:rPr lang="en-IN" sz="1200" dirty="0"/>
              <a:t/>
            </a:r>
            <a:br>
              <a:rPr lang="en-IN" sz="1200" dirty="0"/>
            </a:br>
            <a:r>
              <a:rPr lang="en-IN" sz="1200" dirty="0"/>
              <a:t>        .sticky-header {</a:t>
            </a:r>
          </a:p>
          <a:p>
            <a:pPr marL="0" indent="0">
              <a:buNone/>
            </a:pPr>
            <a:r>
              <a:rPr lang="en-IN" sz="1200" dirty="0"/>
              <a:t>            position: sticky;</a:t>
            </a:r>
          </a:p>
          <a:p>
            <a:pPr marL="0" indent="0">
              <a:buNone/>
            </a:pPr>
            <a:r>
              <a:rPr lang="en-IN" sz="1200" dirty="0"/>
              <a:t>            top: 0;</a:t>
            </a:r>
          </a:p>
          <a:p>
            <a:pPr marL="0" indent="0">
              <a:buNone/>
            </a:pPr>
            <a:r>
              <a:rPr lang="en-IN" sz="1200" dirty="0"/>
              <a:t>            background-</a:t>
            </a:r>
            <a:r>
              <a:rPr lang="en-IN" sz="1200" dirty="0" err="1"/>
              <a:t>color</a:t>
            </a:r>
            <a:r>
              <a:rPr lang="en-IN" sz="1200" dirty="0"/>
              <a:t>: yellow;</a:t>
            </a:r>
          </a:p>
          <a:p>
            <a:pPr marL="0" indent="0">
              <a:buNone/>
            </a:pPr>
            <a:r>
              <a:rPr lang="en-IN" sz="1200" dirty="0"/>
              <a:t>            padding: 10px;</a:t>
            </a:r>
          </a:p>
          <a:p>
            <a:pPr marL="0" indent="0">
              <a:buNone/>
            </a:pPr>
            <a:r>
              <a:rPr lang="en-IN" sz="1200" dirty="0"/>
              <a:t>            font-size: 20px;</a:t>
            </a:r>
          </a:p>
          <a:p>
            <a:pPr marL="0" indent="0">
              <a:buNone/>
            </a:pPr>
            <a:r>
              <a:rPr lang="en-IN" sz="1200" dirty="0"/>
              <a:t>            text-align: </a:t>
            </a:r>
            <a:r>
              <a:rPr lang="en-IN" sz="1200" dirty="0" err="1"/>
              <a:t>center</a:t>
            </a:r>
            <a:r>
              <a:rPr lang="en-IN" sz="1200" dirty="0"/>
              <a:t>;</a:t>
            </a:r>
          </a:p>
          <a:p>
            <a:pPr marL="0" indent="0">
              <a:buNone/>
            </a:pPr>
            <a:r>
              <a:rPr lang="en-IN" sz="1200" dirty="0"/>
              <a:t>            z-index: </a:t>
            </a:r>
            <a:r>
              <a:rPr lang="en-IN" sz="1200" dirty="0" smtClean="0"/>
              <a:t>1;</a:t>
            </a:r>
            <a:r>
              <a:rPr lang="en-IN" sz="1200" dirty="0"/>
              <a:t/>
            </a:r>
            <a:br>
              <a:rPr lang="en-IN" sz="1200" dirty="0"/>
            </a:br>
            <a:r>
              <a:rPr lang="en-IN" sz="1200" dirty="0"/>
              <a:t>        </a:t>
            </a:r>
            <a:r>
              <a:rPr lang="en-IN" sz="1200" dirty="0" smtClean="0"/>
              <a:t>}</a:t>
            </a:r>
            <a:r>
              <a:rPr lang="en-IN" sz="1200" dirty="0"/>
              <a:t/>
            </a:r>
            <a:br>
              <a:rPr lang="en-IN" sz="1200" dirty="0"/>
            </a:br>
            <a:r>
              <a:rPr lang="en-IN" sz="1200" dirty="0"/>
              <a:t>        .other-div {</a:t>
            </a:r>
          </a:p>
          <a:p>
            <a:pPr marL="0" indent="0">
              <a:buNone/>
            </a:pPr>
            <a:r>
              <a:rPr lang="en-IN" sz="1200" dirty="0"/>
              <a:t>            height: 1000px</a:t>
            </a:r>
            <a:r>
              <a:rPr lang="en-IN" sz="1200" dirty="0" smtClean="0"/>
              <a:t>;</a:t>
            </a:r>
          </a:p>
          <a:p>
            <a:pPr marL="0" indent="0">
              <a:buNone/>
            </a:pPr>
            <a:r>
              <a:rPr lang="en-IN" sz="1200" dirty="0"/>
              <a:t> </a:t>
            </a:r>
            <a:r>
              <a:rPr lang="en-IN" sz="1200" dirty="0" smtClean="0"/>
              <a:t>           background-</a:t>
            </a:r>
            <a:r>
              <a:rPr lang="en-IN" sz="1200" dirty="0" err="1" smtClean="0"/>
              <a:t>color</a:t>
            </a:r>
            <a:r>
              <a:rPr lang="en-IN" sz="1200" dirty="0"/>
              <a:t>: </a:t>
            </a:r>
            <a:r>
              <a:rPr lang="en-IN" sz="1200" dirty="0" err="1"/>
              <a:t>lightgrey</a:t>
            </a:r>
            <a:r>
              <a:rPr lang="en-IN" sz="1200" dirty="0"/>
              <a:t>;</a:t>
            </a:r>
            <a:endParaRPr lang="en-IN" sz="1200" dirty="0"/>
          </a:p>
          <a:p>
            <a:pPr marL="0" indent="0">
              <a:buNone/>
            </a:pPr>
            <a:r>
              <a:rPr lang="en-IN" sz="1200" dirty="0"/>
              <a:t>        }</a:t>
            </a:r>
          </a:p>
          <a:p>
            <a:pPr marL="0" indent="0">
              <a:buNone/>
            </a:pPr>
            <a:r>
              <a:rPr lang="en-IN" sz="1200" dirty="0"/>
              <a:t>    &lt;/Style</a:t>
            </a:r>
            <a:r>
              <a:rPr lang="en-IN" sz="1200" dirty="0" smtClean="0"/>
              <a:t>&gt;</a:t>
            </a:r>
            <a:endParaRPr lang="en-IN" sz="1200" dirty="0"/>
          </a:p>
        </p:txBody>
      </p:sp>
      <p:sp>
        <p:nvSpPr>
          <p:cNvPr id="2" name="TextBox 1"/>
          <p:cNvSpPr txBox="1"/>
          <p:nvPr/>
        </p:nvSpPr>
        <p:spPr>
          <a:xfrm>
            <a:off x="4572000" y="438150"/>
            <a:ext cx="3886200" cy="4247317"/>
          </a:xfrm>
          <a:prstGeom prst="rect">
            <a:avLst/>
          </a:prstGeom>
          <a:noFill/>
        </p:spPr>
        <p:txBody>
          <a:bodyPr wrap="square" rtlCol="0">
            <a:spAutoFit/>
          </a:bodyPr>
          <a:lstStyle/>
          <a:p>
            <a:endParaRPr lang="en-IN" dirty="0"/>
          </a:p>
          <a:p>
            <a:r>
              <a:rPr lang="en-IN" dirty="0"/>
              <a:t>&lt;/head&gt;</a:t>
            </a:r>
            <a:br>
              <a:rPr lang="en-IN" dirty="0"/>
            </a:br>
            <a:r>
              <a:rPr lang="en-IN" dirty="0"/>
              <a:t>&lt;body&gt;</a:t>
            </a:r>
          </a:p>
          <a:p>
            <a:r>
              <a:rPr lang="en-IN" dirty="0"/>
              <a:t>    &lt;div class="content"&gt;</a:t>
            </a:r>
          </a:p>
          <a:p>
            <a:r>
              <a:rPr lang="en-IN" dirty="0"/>
              <a:t>        &lt;header class="sticky-header"&gt;I'm a sticky header!&lt;/header&gt;</a:t>
            </a:r>
          </a:p>
          <a:p>
            <a:r>
              <a:rPr lang="en-IN" dirty="0"/>
              <a:t>        &lt;p&gt;Some content...&lt;/p&gt;</a:t>
            </a:r>
          </a:p>
          <a:p>
            <a:r>
              <a:rPr lang="en-IN" dirty="0"/>
              <a:t>        &lt;p&gt;Some more content...&lt;/p&gt;</a:t>
            </a:r>
          </a:p>
          <a:p>
            <a:r>
              <a:rPr lang="en-IN" dirty="0"/>
              <a:t>        &lt;p&gt;Scroll down to see the sticky effect in action!&lt;/p&gt;</a:t>
            </a:r>
          </a:p>
          <a:p>
            <a:r>
              <a:rPr lang="en-IN" dirty="0"/>
              <a:t>    &lt;/div&gt;</a:t>
            </a:r>
          </a:p>
          <a:p>
            <a:r>
              <a:rPr lang="en-IN" dirty="0"/>
              <a:t>    &lt;div class="other-div"&gt; &lt;/div&gt;</a:t>
            </a:r>
          </a:p>
          <a:p>
            <a:r>
              <a:rPr lang="en-IN" dirty="0"/>
              <a:t>&lt;/body&gt;</a:t>
            </a:r>
            <a:br>
              <a:rPr lang="en-IN" dirty="0"/>
            </a:br>
            <a:r>
              <a:rPr lang="en-IN" dirty="0"/>
              <a:t>&lt;/html&gt;</a:t>
            </a:r>
          </a:p>
          <a:p>
            <a:endParaRPr lang="en-IN" dirty="0"/>
          </a:p>
        </p:txBody>
      </p:sp>
    </p:spTree>
    <p:extLst>
      <p:ext uri="{BB962C8B-B14F-4D97-AF65-F5344CB8AC3E}">
        <p14:creationId xmlns:p14="http://schemas.microsoft.com/office/powerpoint/2010/main" val="114189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747</Words>
  <Application>Microsoft Office PowerPoint</Application>
  <PresentationFormat>On-screen Show (16:9)</PresentationFormat>
  <Paragraphs>66</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CSS Position Property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Visibility</dc:title>
  <dc:creator>R</dc:creator>
  <cp:lastModifiedBy>HP</cp:lastModifiedBy>
  <cp:revision>26</cp:revision>
  <dcterms:created xsi:type="dcterms:W3CDTF">2006-08-16T00:00:00Z</dcterms:created>
  <dcterms:modified xsi:type="dcterms:W3CDTF">2025-02-18T04:57:14Z</dcterms:modified>
</cp:coreProperties>
</file>