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</a:t>
            </a:r>
            <a:r>
              <a:rPr lang="en-IN" b="1" dirty="0" smtClean="0"/>
              <a:t>Units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6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78"/>
            <a:ext cx="8229600" cy="4471145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The Two Major Types of Units in CSS: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800" dirty="0" smtClean="0"/>
              <a:t>Absolute</a:t>
            </a:r>
            <a:endParaRPr lang="en-GB" sz="1800" dirty="0"/>
          </a:p>
          <a:p>
            <a:pPr marL="857250" lvl="1" indent="-457200">
              <a:buFont typeface="+mj-lt"/>
              <a:buAutoNum type="arabicPeriod"/>
            </a:pPr>
            <a:r>
              <a:rPr lang="en-GB" sz="1800" dirty="0"/>
              <a:t>Relative</a:t>
            </a:r>
          </a:p>
          <a:p>
            <a:pPr marL="0" indent="0">
              <a:buNone/>
            </a:pPr>
            <a:r>
              <a:rPr lang="en-GB" sz="2000" b="1" dirty="0"/>
              <a:t>Absolute Units:</a:t>
            </a:r>
          </a:p>
          <a:p>
            <a:pPr marL="0" indent="0">
              <a:buNone/>
            </a:pPr>
            <a:r>
              <a:rPr lang="en-GB" sz="2000" dirty="0"/>
              <a:t>These units are the ones whose values are fixed irrespective of any other factors like parent element or viewing window </a:t>
            </a:r>
            <a:r>
              <a:rPr lang="en-GB" sz="2000" dirty="0" err="1"/>
              <a:t>i.e</a:t>
            </a:r>
            <a:r>
              <a:rPr lang="en-GB" sz="2000" dirty="0"/>
              <a:t> the screen size won't affect the size of the element.</a:t>
            </a:r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09007"/>
              </p:ext>
            </p:extLst>
          </p:nvPr>
        </p:nvGraphicFramePr>
        <p:xfrm>
          <a:off x="1619672" y="2931790"/>
          <a:ext cx="5400600" cy="1463040"/>
        </p:xfrm>
        <a:graphic>
          <a:graphicData uri="http://schemas.openxmlformats.org/drawingml/2006/table">
            <a:tbl>
              <a:tblPr/>
              <a:tblGrid>
                <a:gridCol w="2700300"/>
                <a:gridCol w="2700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Unit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equivalence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pixel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1px = 1/96th of an inch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1pt = 1/72th of an inch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pica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1pc = 1/6th of an inch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4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7525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/>
              <a:t>Relative Units</a:t>
            </a:r>
          </a:p>
          <a:p>
            <a:pPr marL="0" indent="0">
              <a:buNone/>
            </a:pPr>
            <a:r>
              <a:rPr lang="en-GB" sz="2000" dirty="0"/>
              <a:t>These units are relative to some other length property like the parent element's font size or the size of the viewport.</a:t>
            </a:r>
          </a:p>
          <a:p>
            <a:pPr marL="457200" indent="-457200">
              <a:buAutoNum type="arabicPeriod"/>
            </a:pPr>
            <a:r>
              <a:rPr lang="en-IN" sz="2000" b="1" dirty="0" err="1" smtClean="0"/>
              <a:t>Em</a:t>
            </a:r>
            <a:endParaRPr lang="en-IN" sz="2000" b="1" dirty="0" smtClean="0"/>
          </a:p>
          <a:p>
            <a:pPr marL="400050" lvl="1" indent="0">
              <a:buNone/>
            </a:pPr>
            <a:r>
              <a:rPr lang="en-GB" sz="1600" b="1" dirty="0"/>
              <a:t>The </a:t>
            </a:r>
            <a:r>
              <a:rPr lang="en-GB" sz="1600" b="1" dirty="0" err="1"/>
              <a:t>em</a:t>
            </a:r>
            <a:r>
              <a:rPr lang="en-GB" sz="1600" b="1" dirty="0"/>
              <a:t> unit is a relative unit, and it’s commonly used for sizing based on the font size of the element or its parent</a:t>
            </a:r>
            <a:r>
              <a:rPr lang="en-GB" sz="1600" b="1" dirty="0" smtClean="0"/>
              <a:t>.</a:t>
            </a:r>
          </a:p>
          <a:p>
            <a:pPr marL="400050" lvl="1" indent="0">
              <a:buNone/>
            </a:pPr>
            <a:r>
              <a:rPr lang="en-GB" sz="1600" dirty="0" smtClean="0"/>
              <a:t>Example</a:t>
            </a:r>
            <a:r>
              <a:rPr lang="en-GB" sz="1600" dirty="0"/>
              <a:t>: If the parent element’s font size is 16px, 1em will be 16px. If the parent element’s font size is 20px, then 1em will be 20px</a:t>
            </a:r>
            <a:r>
              <a:rPr lang="en-GB" sz="1600" dirty="0" smtClean="0"/>
              <a:t>.</a:t>
            </a:r>
            <a:endParaRPr lang="en-GB" sz="2000" b="1" dirty="0"/>
          </a:p>
          <a:p>
            <a:pPr marL="0" indent="0">
              <a:buNone/>
            </a:pPr>
            <a:r>
              <a:rPr lang="en-IN" sz="2000" dirty="0"/>
              <a:t>2. </a:t>
            </a:r>
            <a:r>
              <a:rPr lang="en-IN" sz="2000" b="1" dirty="0"/>
              <a:t>rem</a:t>
            </a:r>
            <a:r>
              <a:rPr lang="en-IN" sz="2000" dirty="0"/>
              <a:t> (root </a:t>
            </a:r>
            <a:r>
              <a:rPr lang="en-IN" sz="2000" dirty="0" err="1"/>
              <a:t>em</a:t>
            </a:r>
            <a:r>
              <a:rPr lang="en-IN" sz="2000" dirty="0" smtClean="0"/>
              <a:t>)</a:t>
            </a:r>
          </a:p>
          <a:p>
            <a:pPr marL="400050" lvl="1" indent="0">
              <a:buNone/>
            </a:pPr>
            <a:r>
              <a:rPr lang="en-GB" sz="1600" b="1" dirty="0"/>
              <a:t>The rem unit stands for "root </a:t>
            </a:r>
            <a:r>
              <a:rPr lang="en-GB" sz="1600" b="1" dirty="0" err="1"/>
              <a:t>em</a:t>
            </a:r>
            <a:r>
              <a:rPr lang="en-GB" sz="1600" b="1" dirty="0"/>
              <a:t>", and is relative to the font size of the root element, typically the &lt;html&gt; element. It doesn’t depend on any parent element</a:t>
            </a:r>
            <a:r>
              <a:rPr lang="en-GB" sz="1600" b="1" dirty="0" smtClean="0"/>
              <a:t>.</a:t>
            </a:r>
          </a:p>
          <a:p>
            <a:pPr marL="400050" lvl="1" indent="0">
              <a:buNone/>
            </a:pPr>
            <a:r>
              <a:rPr lang="en-GB" sz="1600" dirty="0" smtClean="0"/>
              <a:t>Example</a:t>
            </a:r>
            <a:r>
              <a:rPr lang="en-GB" sz="1600" dirty="0"/>
              <a:t>: If the root element’s font size is 16px, 1rem will be 16px</a:t>
            </a:r>
            <a:r>
              <a:rPr lang="en-GB" sz="1600" dirty="0" smtClean="0"/>
              <a:t>.</a:t>
            </a:r>
          </a:p>
          <a:p>
            <a:pPr marL="0" indent="0">
              <a:buNone/>
            </a:pPr>
            <a:r>
              <a:rPr lang="en-IN" sz="2000" b="1" dirty="0" smtClean="0"/>
              <a:t>3. %</a:t>
            </a:r>
            <a:r>
              <a:rPr lang="en-IN" sz="2000" dirty="0" smtClean="0"/>
              <a:t> </a:t>
            </a:r>
            <a:r>
              <a:rPr lang="en-IN" sz="2000" dirty="0"/>
              <a:t>(Percentage</a:t>
            </a:r>
            <a:r>
              <a:rPr lang="en-IN" sz="2000" dirty="0" smtClean="0"/>
              <a:t>)</a:t>
            </a:r>
          </a:p>
          <a:p>
            <a:pPr marL="400050" lvl="1" indent="0">
              <a:buNone/>
            </a:pPr>
            <a:r>
              <a:rPr lang="en-GB" sz="1600" b="1" dirty="0"/>
              <a:t>The % unit, on the other hand, is relative to the parent element's property, not just font size. This means that when you use %, you are calculating relative to the parent element’s dimensions (like width, height, margin, padding, etc.) or in some cases, the font size (for font-size properties). </a:t>
            </a:r>
            <a:endParaRPr lang="en-GB" sz="1600" b="1" dirty="0" smtClean="0"/>
          </a:p>
          <a:p>
            <a:pPr marL="400050" lvl="1" indent="0">
              <a:buNone/>
            </a:pPr>
            <a:r>
              <a:rPr lang="en-GB" sz="1600" dirty="0" smtClean="0"/>
              <a:t>Example</a:t>
            </a:r>
            <a:r>
              <a:rPr lang="en-GB" sz="1600" dirty="0"/>
              <a:t>: If the parent element’s width is 100px, 50% would be </a:t>
            </a:r>
            <a:r>
              <a:rPr lang="en-GB" sz="1600" dirty="0" smtClean="0"/>
              <a:t>50px.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975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486"/>
            <a:ext cx="8229600" cy="4896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4. </a:t>
            </a:r>
            <a:r>
              <a:rPr lang="en-IN" sz="2000" b="1" dirty="0" err="1"/>
              <a:t>vw</a:t>
            </a:r>
            <a:r>
              <a:rPr lang="en-IN" sz="2000" dirty="0"/>
              <a:t> (viewport width</a:t>
            </a:r>
            <a:r>
              <a:rPr lang="en-IN" sz="2000" dirty="0" smtClean="0"/>
              <a:t>)</a:t>
            </a:r>
          </a:p>
          <a:p>
            <a:pPr marL="400050" lvl="1" indent="0">
              <a:buNone/>
            </a:pPr>
            <a:r>
              <a:rPr lang="en-GB" sz="1600" b="1" dirty="0" smtClean="0"/>
              <a:t>1 </a:t>
            </a:r>
            <a:r>
              <a:rPr lang="en-GB" sz="1600" b="1" dirty="0" err="1"/>
              <a:t>vw</a:t>
            </a:r>
            <a:r>
              <a:rPr lang="en-GB" sz="1600" b="1" dirty="0"/>
              <a:t> equals 1% of the viewport's(The viewport refers to the visible area of a web page or application within the browser window. ) </a:t>
            </a:r>
            <a:r>
              <a:rPr lang="en-GB" sz="1600" b="1" dirty="0" smtClean="0"/>
              <a:t>width</a:t>
            </a:r>
            <a:r>
              <a:rPr lang="en-GB" sz="1600" b="1" dirty="0" smtClean="0"/>
              <a:t>.</a:t>
            </a:r>
          </a:p>
          <a:p>
            <a:pPr marL="400050" lvl="1" indent="0">
              <a:buNone/>
            </a:pPr>
            <a:r>
              <a:rPr lang="en-GB" sz="1600" b="1" dirty="0"/>
              <a:t>1vw is 1% of the width of the viewport (the browser window).</a:t>
            </a:r>
            <a:endParaRPr lang="en-GB" sz="1600" b="1" dirty="0" smtClean="0"/>
          </a:p>
          <a:p>
            <a:pPr marL="400050" lvl="1" indent="0">
              <a:buNone/>
            </a:pPr>
            <a:r>
              <a:rPr lang="en-GB" sz="1600" dirty="0"/>
              <a:t>Example</a:t>
            </a:r>
            <a:r>
              <a:rPr lang="en-GB" sz="1600" dirty="0" smtClean="0"/>
              <a:t>: 100vw </a:t>
            </a:r>
            <a:r>
              <a:rPr lang="en-GB" sz="1600" dirty="0"/>
              <a:t>represents the full width of the viewport</a:t>
            </a:r>
            <a:r>
              <a:rPr lang="en-GB" sz="1600" dirty="0" smtClean="0"/>
              <a:t>.</a:t>
            </a:r>
          </a:p>
          <a:p>
            <a:pPr marL="0" indent="0">
              <a:buNone/>
            </a:pPr>
            <a:r>
              <a:rPr lang="en-IN" sz="2000" b="1" dirty="0"/>
              <a:t>5. </a:t>
            </a:r>
            <a:r>
              <a:rPr lang="en-IN" sz="2000" b="1" dirty="0" err="1"/>
              <a:t>vh</a:t>
            </a:r>
            <a:r>
              <a:rPr lang="en-IN" sz="2000" b="1" dirty="0"/>
              <a:t> (viewport height)</a:t>
            </a:r>
          </a:p>
          <a:p>
            <a:pPr marL="400050" lvl="1" indent="0">
              <a:buNone/>
            </a:pPr>
            <a:r>
              <a:rPr lang="en-GB" sz="1600" dirty="0" err="1"/>
              <a:t>vh</a:t>
            </a:r>
            <a:r>
              <a:rPr lang="en-GB" sz="1600" dirty="0"/>
              <a:t> equals 1% of the viewport's height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Example: 100vh represents the full height of the viewport.</a:t>
            </a:r>
          </a:p>
          <a:p>
            <a:pPr marL="0" indent="0">
              <a:buNone/>
            </a:pPr>
            <a:r>
              <a:rPr lang="en-IN" sz="2000" b="1" dirty="0"/>
              <a:t>6. </a:t>
            </a:r>
            <a:r>
              <a:rPr lang="en-IN" sz="2000" b="1" dirty="0" err="1"/>
              <a:t>vmin</a:t>
            </a:r>
            <a:r>
              <a:rPr lang="en-IN" sz="2000" b="1" dirty="0"/>
              <a:t> and </a:t>
            </a:r>
            <a:r>
              <a:rPr lang="en-IN" sz="2000" b="1" dirty="0" err="1" smtClean="0"/>
              <a:t>vmax</a:t>
            </a:r>
            <a:endParaRPr lang="en-IN" sz="2000" b="1" dirty="0" smtClean="0"/>
          </a:p>
          <a:p>
            <a:pPr marL="400050" lvl="1" indent="0">
              <a:buNone/>
            </a:pPr>
            <a:r>
              <a:rPr lang="en-GB" sz="1600" b="1" dirty="0" err="1"/>
              <a:t>vmin</a:t>
            </a:r>
            <a:r>
              <a:rPr lang="en-GB" sz="1600" b="1" dirty="0"/>
              <a:t>: 1 </a:t>
            </a:r>
            <a:r>
              <a:rPr lang="en-GB" sz="1600" b="1" dirty="0" err="1"/>
              <a:t>vmin</a:t>
            </a:r>
            <a:r>
              <a:rPr lang="en-GB" sz="1600" b="1" dirty="0"/>
              <a:t> equals 1% of the smaller dimension (either width or height) of the viewport.</a:t>
            </a:r>
          </a:p>
          <a:p>
            <a:pPr marL="400050" lvl="1" indent="0">
              <a:buNone/>
            </a:pPr>
            <a:r>
              <a:rPr lang="en-GB" sz="1600" b="1" dirty="0" err="1"/>
              <a:t>vmax</a:t>
            </a:r>
            <a:r>
              <a:rPr lang="en-GB" sz="1600" b="1" dirty="0"/>
              <a:t>: 1 </a:t>
            </a:r>
            <a:r>
              <a:rPr lang="en-GB" sz="1600" b="1" dirty="0" err="1"/>
              <a:t>vmax</a:t>
            </a:r>
            <a:r>
              <a:rPr lang="en-GB" sz="1600" b="1" dirty="0"/>
              <a:t> equals 1% of the larger </a:t>
            </a:r>
            <a:r>
              <a:rPr lang="en-GB" sz="1600" b="1" dirty="0" smtClean="0"/>
              <a:t>dimension </a:t>
            </a:r>
            <a:r>
              <a:rPr lang="en-GB" sz="1600" b="1" dirty="0"/>
              <a:t>(either width or height) of the viewport</a:t>
            </a:r>
            <a:r>
              <a:rPr lang="en-GB" sz="1600" b="1" dirty="0" smtClean="0"/>
              <a:t>.</a:t>
            </a:r>
          </a:p>
          <a:p>
            <a:pPr marL="400050" lvl="1" indent="0">
              <a:buNone/>
            </a:pPr>
            <a:r>
              <a:rPr lang="en-GB" sz="1600" b="1" dirty="0"/>
              <a:t>Use </a:t>
            </a:r>
            <a:r>
              <a:rPr lang="en-GB" sz="1600" b="1" dirty="0" err="1"/>
              <a:t>cases:</a:t>
            </a:r>
            <a:r>
              <a:rPr lang="en-GB" sz="1600" dirty="0" err="1"/>
              <a:t>To</a:t>
            </a:r>
            <a:r>
              <a:rPr lang="en-GB" sz="1600" dirty="0"/>
              <a:t> create responsive designs where an element’s size adjusts to both the width and height of the viewport.</a:t>
            </a:r>
          </a:p>
          <a:p>
            <a:pPr marL="0" indent="0">
              <a:buNone/>
            </a:pPr>
            <a:r>
              <a:rPr lang="en-GB" sz="2000" b="1" dirty="0"/>
              <a:t>7. </a:t>
            </a:r>
            <a:r>
              <a:rPr lang="en-GB" sz="2000" b="1" dirty="0" err="1"/>
              <a:t>ch</a:t>
            </a:r>
            <a:r>
              <a:rPr lang="en-GB" sz="2000" b="1" dirty="0"/>
              <a:t> (character)</a:t>
            </a:r>
          </a:p>
          <a:p>
            <a:pPr marL="400050" lvl="1" indent="0">
              <a:buNone/>
            </a:pPr>
            <a:r>
              <a:rPr lang="en-GB" sz="1600" b="1" dirty="0" smtClean="0"/>
              <a:t>1 </a:t>
            </a:r>
            <a:r>
              <a:rPr lang="en-GB" sz="1600" b="1" dirty="0" err="1"/>
              <a:t>ch</a:t>
            </a:r>
            <a:r>
              <a:rPr lang="en-GB" sz="1600" b="1" dirty="0"/>
              <a:t> is equal to the width of the "0" (zero) character in the current font</a:t>
            </a:r>
            <a:r>
              <a:rPr lang="en-GB" sz="1600" b="1" dirty="0" smtClean="0"/>
              <a:t>.</a:t>
            </a:r>
            <a:endParaRPr lang="en-GB" sz="1600" b="1" dirty="0"/>
          </a:p>
          <a:p>
            <a:pPr marL="400050" lvl="1" indent="0">
              <a:buNone/>
            </a:pPr>
            <a:r>
              <a:rPr lang="en-GB" sz="1600" dirty="0"/>
              <a:t>Use </a:t>
            </a:r>
            <a:r>
              <a:rPr lang="en-GB" sz="1600" dirty="0" smtClean="0"/>
              <a:t>cases: Useful </a:t>
            </a:r>
            <a:r>
              <a:rPr lang="en-GB" sz="1600" dirty="0"/>
              <a:t>for defining width or layout in terms of character length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b="1" dirty="0" smtClean="0"/>
              <a:t>&lt;</a:t>
            </a:r>
            <a:r>
              <a:rPr lang="en-GB" sz="1600" b="1" dirty="0"/>
              <a:t>input type="text" style="width: 15ch;" placeholder="Enter your name</a:t>
            </a:r>
            <a:r>
              <a:rPr lang="en-GB" sz="1600" b="1" dirty="0" smtClean="0"/>
              <a:t>"&gt;</a:t>
            </a:r>
          </a:p>
          <a:p>
            <a:pPr marL="400050" lvl="1" indent="0">
              <a:buNone/>
            </a:pPr>
            <a:r>
              <a:rPr lang="en-GB" sz="1600" dirty="0"/>
              <a:t>This will make the input field wide enough to fit </a:t>
            </a:r>
            <a:r>
              <a:rPr lang="en-GB" sz="1600" b="1" dirty="0"/>
              <a:t>15 characters</a:t>
            </a:r>
            <a:r>
              <a:rPr lang="en-GB" sz="1600" dirty="0"/>
              <a:t> (based on the width of the "0" character).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2647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536</Words>
  <Application>Microsoft Office PowerPoint</Application>
  <PresentationFormat>On-screen Show (16:9)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CSS Units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Styl</dc:title>
  <dc:creator>R</dc:creator>
  <cp:lastModifiedBy>HP</cp:lastModifiedBy>
  <cp:revision>29</cp:revision>
  <dcterms:created xsi:type="dcterms:W3CDTF">2006-08-16T00:00:00Z</dcterms:created>
  <dcterms:modified xsi:type="dcterms:W3CDTF">2025-02-04T10:07:03Z</dcterms:modified>
</cp:coreProperties>
</file>