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85" d="100"/>
          <a:sy n="85" d="100"/>
        </p:scale>
        <p:origin x="6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Pseudo Classes in </a:t>
            </a:r>
            <a:r>
              <a:rPr lang="en-IN" b="1" dirty="0" smtClean="0"/>
              <a:t>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3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Pseudo </a:t>
            </a:r>
            <a:r>
              <a:rPr lang="en-IN" sz="2400" b="1" dirty="0" smtClean="0"/>
              <a:t>Classes</a:t>
            </a:r>
            <a:endParaRPr lang="en-GB" sz="2400" dirty="0" smtClean="0"/>
          </a:p>
          <a:p>
            <a:pPr marL="400050" lvl="1" indent="0">
              <a:buNone/>
            </a:pPr>
            <a:r>
              <a:rPr lang="en-GB" sz="2000" dirty="0" smtClean="0"/>
              <a:t>A </a:t>
            </a:r>
            <a:r>
              <a:rPr lang="en-GB" sz="2000" dirty="0"/>
              <a:t>pseudo-class in CSS is a keyword which defines the special state of an element. A special state includes hovering, clicking, focus, selecting an element etc. A pseudo-class is applied on a selector(they are used to select the content you want to style) for adding a special effect on the basis of a particular state of an element.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19350"/>
            <a:ext cx="278168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6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dirty="0"/>
              <a:t>The Important Pseudo Classes in CSS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1. :hover</a:t>
            </a:r>
          </a:p>
          <a:p>
            <a:pPr marL="400050" lvl="1" indent="0">
              <a:buNone/>
            </a:pPr>
            <a:r>
              <a:rPr lang="en-GB" sz="1600" dirty="0" smtClean="0"/>
              <a:t>Applies </a:t>
            </a:r>
            <a:r>
              <a:rPr lang="en-GB" sz="1600" dirty="0"/>
              <a:t>styles when the user hovers over an element, such as a link or button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a:hover { </a:t>
            </a:r>
            <a:endParaRPr lang="en-GB" sz="1600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	</a:t>
            </a:r>
            <a:r>
              <a:rPr lang="en-GB" sz="1600" dirty="0" err="1" smtClean="0">
                <a:solidFill>
                  <a:srgbClr val="002060"/>
                </a:solidFill>
              </a:rPr>
              <a:t>color</a:t>
            </a:r>
            <a:r>
              <a:rPr lang="en-GB" sz="1600" dirty="0">
                <a:solidFill>
                  <a:srgbClr val="002060"/>
                </a:solidFill>
              </a:rPr>
              <a:t>: red</a:t>
            </a:r>
            <a:r>
              <a:rPr lang="en-GB" sz="1600" dirty="0" smtClean="0">
                <a:solidFill>
                  <a:srgbClr val="00206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	</a:t>
            </a:r>
            <a:r>
              <a:rPr lang="en-GB" sz="1600" dirty="0" smtClean="0">
                <a:solidFill>
                  <a:srgbClr val="002060"/>
                </a:solidFill>
              </a:rPr>
              <a:t>text-decoration</a:t>
            </a:r>
            <a:r>
              <a:rPr lang="en-GB" sz="1600" dirty="0">
                <a:solidFill>
                  <a:srgbClr val="002060"/>
                </a:solidFill>
              </a:rPr>
              <a:t>: underline; </a:t>
            </a:r>
            <a:endParaRPr lang="en-GB" sz="1600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2. :focus</a:t>
            </a:r>
          </a:p>
          <a:p>
            <a:pPr marL="400050" lvl="1" indent="0">
              <a:buNone/>
            </a:pPr>
            <a:r>
              <a:rPr lang="en-GB" sz="1600" dirty="0" smtClean="0"/>
              <a:t>Applied </a:t>
            </a:r>
            <a:r>
              <a:rPr lang="en-GB" sz="1600" dirty="0"/>
              <a:t>when an element, such as an input field or a button, gains focus (via mouse click or keyboard navigation</a:t>
            </a:r>
            <a:r>
              <a:rPr lang="en-GB" sz="1600" dirty="0" smtClean="0"/>
              <a:t>).</a:t>
            </a:r>
          </a:p>
          <a:p>
            <a:pPr marL="400050" lvl="1" indent="0">
              <a:buNone/>
            </a:pPr>
            <a:r>
              <a:rPr lang="en-GB" sz="1600" dirty="0" err="1">
                <a:solidFill>
                  <a:srgbClr val="002060"/>
                </a:solidFill>
              </a:rPr>
              <a:t>input:focus</a:t>
            </a:r>
            <a:r>
              <a:rPr lang="en-GB" sz="1600" dirty="0">
                <a:solidFill>
                  <a:srgbClr val="00206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border-</a:t>
            </a:r>
            <a:r>
              <a:rPr lang="en-GB" sz="1600" dirty="0" err="1">
                <a:solidFill>
                  <a:srgbClr val="002060"/>
                </a:solidFill>
              </a:rPr>
              <a:t>color</a:t>
            </a:r>
            <a:r>
              <a:rPr lang="en-GB" sz="1600" dirty="0">
                <a:solidFill>
                  <a:srgbClr val="002060"/>
                </a:solidFill>
              </a:rPr>
              <a:t>: blue;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outline: none;</a:t>
            </a:r>
          </a:p>
          <a:p>
            <a:pPr marL="400050" lvl="1" indent="0"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3. :active</a:t>
            </a:r>
          </a:p>
          <a:p>
            <a:pPr marL="400050" lvl="1" indent="0">
              <a:buNone/>
            </a:pPr>
            <a:r>
              <a:rPr lang="en-GB" sz="1600" dirty="0" smtClean="0"/>
              <a:t>Targets </a:t>
            </a:r>
            <a:r>
              <a:rPr lang="en-GB" sz="1600" dirty="0"/>
              <a:t>elements while they are being activated, such as when a button or link is clicked or tapped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 err="1">
                <a:solidFill>
                  <a:srgbClr val="002060"/>
                </a:solidFill>
              </a:rPr>
              <a:t>button:active</a:t>
            </a:r>
            <a:r>
              <a:rPr lang="en-GB" sz="1600" dirty="0">
                <a:solidFill>
                  <a:srgbClr val="00206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background-</a:t>
            </a:r>
            <a:r>
              <a:rPr lang="en-GB" sz="1600" dirty="0" err="1">
                <a:solidFill>
                  <a:srgbClr val="002060"/>
                </a:solidFill>
              </a:rPr>
              <a:t>color</a:t>
            </a:r>
            <a:r>
              <a:rPr lang="en-GB" sz="1600" dirty="0">
                <a:solidFill>
                  <a:srgbClr val="002060"/>
                </a:solidFill>
              </a:rPr>
              <a:t>: </a:t>
            </a:r>
            <a:r>
              <a:rPr lang="en-GB" sz="1600" dirty="0" err="1">
                <a:solidFill>
                  <a:srgbClr val="002060"/>
                </a:solidFill>
              </a:rPr>
              <a:t>darkblue</a:t>
            </a:r>
            <a:r>
              <a:rPr lang="en-GB" sz="1600" dirty="0">
                <a:solidFill>
                  <a:srgbClr val="00206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}</a:t>
            </a:r>
          </a:p>
          <a:p>
            <a:pPr marL="400050" lvl="1" indent="0">
              <a:buNone/>
            </a:pPr>
            <a:endParaRPr lang="en-GB" sz="1600" dirty="0" smtClean="0"/>
          </a:p>
          <a:p>
            <a:pPr marL="400050" lvl="1" indent="0">
              <a:buNone/>
            </a:pPr>
            <a:endParaRPr lang="en-GB" sz="16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0352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4. :visited</a:t>
            </a:r>
          </a:p>
          <a:p>
            <a:pPr marL="400050" lvl="1" indent="0">
              <a:buNone/>
            </a:pPr>
            <a:r>
              <a:rPr lang="en-GB" sz="1200" dirty="0" smtClean="0"/>
              <a:t>Selects </a:t>
            </a:r>
            <a:r>
              <a:rPr lang="en-GB" sz="1200" dirty="0"/>
              <a:t>links that have already been visited by the user</a:t>
            </a:r>
            <a:r>
              <a:rPr lang="en-GB" sz="1200" dirty="0" smtClean="0"/>
              <a:t>.</a:t>
            </a:r>
          </a:p>
          <a:p>
            <a:pPr marL="400050" lvl="1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a:visited {</a:t>
            </a:r>
          </a:p>
          <a:p>
            <a:pPr marL="400050" lvl="1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  </a:t>
            </a:r>
            <a:r>
              <a:rPr lang="en-IN" sz="1200" dirty="0" err="1">
                <a:solidFill>
                  <a:srgbClr val="002060"/>
                </a:solidFill>
              </a:rPr>
              <a:t>color</a:t>
            </a:r>
            <a:r>
              <a:rPr lang="en-IN" sz="1200" dirty="0">
                <a:solidFill>
                  <a:srgbClr val="002060"/>
                </a:solidFill>
              </a:rPr>
              <a:t>: purple;</a:t>
            </a:r>
          </a:p>
          <a:p>
            <a:pPr marL="400050" lvl="1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5. :first-child</a:t>
            </a:r>
          </a:p>
          <a:p>
            <a:pPr marL="400050" lvl="1" indent="0">
              <a:buNone/>
            </a:pPr>
            <a:r>
              <a:rPr lang="en-GB" sz="1200" dirty="0" smtClean="0"/>
              <a:t>Targets </a:t>
            </a:r>
            <a:r>
              <a:rPr lang="en-GB" sz="1200" dirty="0"/>
              <a:t>the first </a:t>
            </a:r>
            <a:r>
              <a:rPr lang="en-GB" sz="1200" dirty="0" smtClean="0"/>
              <a:t>child </a:t>
            </a:r>
            <a:r>
              <a:rPr lang="en-GB" sz="1200" dirty="0"/>
              <a:t>element within a parent container</a:t>
            </a:r>
            <a:r>
              <a:rPr lang="en-GB" sz="1200" dirty="0" smtClean="0"/>
              <a:t>.</a:t>
            </a:r>
          </a:p>
          <a:p>
            <a:pPr marL="400050" lvl="1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p:first-child {</a:t>
            </a:r>
          </a:p>
          <a:p>
            <a:pPr marL="400050" lvl="1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  font-weight: bold;</a:t>
            </a:r>
          </a:p>
          <a:p>
            <a:pPr marL="400050" lvl="1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6. :last-child</a:t>
            </a:r>
          </a:p>
          <a:p>
            <a:pPr marL="400050" lvl="1" indent="0">
              <a:buNone/>
            </a:pPr>
            <a:r>
              <a:rPr lang="en-GB" sz="1200" dirty="0" smtClean="0"/>
              <a:t>Selects </a:t>
            </a:r>
            <a:r>
              <a:rPr lang="en-GB" sz="1200" dirty="0"/>
              <a:t>the last child of a parent element</a:t>
            </a:r>
            <a:r>
              <a:rPr lang="en-GB" sz="1200" dirty="0" smtClean="0"/>
              <a:t>.</a:t>
            </a:r>
          </a:p>
          <a:p>
            <a:pPr marL="400050" lvl="1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p:last-child {</a:t>
            </a:r>
          </a:p>
          <a:p>
            <a:pPr marL="400050" lvl="1" indent="0">
              <a:buNone/>
            </a:pPr>
            <a:r>
              <a:rPr lang="en-IN" sz="1200" dirty="0">
                <a:solidFill>
                  <a:srgbClr val="002060"/>
                </a:solidFill>
              </a:rPr>
              <a:t>  margin-bottom: 0;</a:t>
            </a:r>
          </a:p>
          <a:p>
            <a:pPr marL="400050" lvl="1" indent="0">
              <a:buNone/>
            </a:pPr>
            <a:r>
              <a:rPr lang="en-IN" sz="1200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7. :nth-child()</a:t>
            </a:r>
          </a:p>
          <a:p>
            <a:pPr marL="400050" lvl="1" indent="0">
              <a:buNone/>
            </a:pPr>
            <a:r>
              <a:rPr lang="en-GB" sz="1200" dirty="0" smtClean="0"/>
              <a:t>Selects </a:t>
            </a:r>
            <a:r>
              <a:rPr lang="en-GB" sz="1200" dirty="0"/>
              <a:t>elements based on their position within their parent. The argument can be a number, keyword (like odd or even), or a formula</a:t>
            </a:r>
            <a:r>
              <a:rPr lang="en-GB" sz="1200" dirty="0" smtClean="0"/>
              <a:t>.</a:t>
            </a:r>
          </a:p>
          <a:p>
            <a:pPr marL="400050" lvl="1" indent="0">
              <a:buNone/>
            </a:pPr>
            <a:r>
              <a:rPr lang="en-GB" sz="1200" dirty="0" err="1">
                <a:solidFill>
                  <a:srgbClr val="002060"/>
                </a:solidFill>
              </a:rPr>
              <a:t>li:nth-child</a:t>
            </a:r>
            <a:r>
              <a:rPr lang="en-GB" sz="1200" dirty="0">
                <a:solidFill>
                  <a:srgbClr val="002060"/>
                </a:solidFill>
              </a:rPr>
              <a:t>(odd) {</a:t>
            </a:r>
          </a:p>
          <a:p>
            <a:pPr marL="400050" lvl="1" indent="0">
              <a:buNone/>
            </a:pPr>
            <a:r>
              <a:rPr lang="en-GB" sz="1200" dirty="0">
                <a:solidFill>
                  <a:srgbClr val="002060"/>
                </a:solidFill>
              </a:rPr>
              <a:t>  background-</a:t>
            </a:r>
            <a:r>
              <a:rPr lang="en-GB" sz="1200" dirty="0" err="1">
                <a:solidFill>
                  <a:srgbClr val="002060"/>
                </a:solidFill>
              </a:rPr>
              <a:t>color</a:t>
            </a:r>
            <a:r>
              <a:rPr lang="en-GB" sz="1200" dirty="0">
                <a:solidFill>
                  <a:srgbClr val="002060"/>
                </a:solidFill>
              </a:rPr>
              <a:t>: </a:t>
            </a:r>
            <a:r>
              <a:rPr lang="en-GB" sz="1200" dirty="0" err="1">
                <a:solidFill>
                  <a:srgbClr val="002060"/>
                </a:solidFill>
              </a:rPr>
              <a:t>lightgray</a:t>
            </a:r>
            <a:r>
              <a:rPr lang="en-GB" sz="1200" dirty="0">
                <a:solidFill>
                  <a:srgbClr val="00206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GB" sz="1200" dirty="0" smtClean="0">
                <a:solidFill>
                  <a:srgbClr val="002060"/>
                </a:solidFill>
              </a:rPr>
              <a:t>}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4035504"/>
            <a:ext cx="213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GB" sz="1600" dirty="0" err="1">
                <a:solidFill>
                  <a:srgbClr val="002060"/>
                </a:solidFill>
              </a:rPr>
              <a:t>li:nth-child</a:t>
            </a:r>
            <a:r>
              <a:rPr lang="en-GB" sz="1600" dirty="0">
                <a:solidFill>
                  <a:srgbClr val="002060"/>
                </a:solidFill>
              </a:rPr>
              <a:t>(3) 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</a:t>
            </a:r>
            <a:r>
              <a:rPr lang="en-GB" sz="1600" dirty="0" err="1">
                <a:solidFill>
                  <a:srgbClr val="002060"/>
                </a:solidFill>
              </a:rPr>
              <a:t>color</a:t>
            </a:r>
            <a:r>
              <a:rPr lang="en-GB" sz="1600" dirty="0">
                <a:solidFill>
                  <a:srgbClr val="002060"/>
                </a:solidFill>
              </a:rPr>
              <a:t>: blue;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27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3715"/>
            <a:ext cx="86868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8. :not()</a:t>
            </a:r>
          </a:p>
          <a:p>
            <a:pPr marL="400050" lvl="1" indent="0">
              <a:buNone/>
            </a:pPr>
            <a:r>
              <a:rPr lang="en-GB" sz="1700" dirty="0" smtClean="0"/>
              <a:t>Excludes </a:t>
            </a:r>
            <a:r>
              <a:rPr lang="en-GB" sz="1700" dirty="0"/>
              <a:t>specific elements from being selected based on a given selector</a:t>
            </a:r>
            <a:r>
              <a:rPr lang="en-GB" sz="1700" dirty="0" smtClean="0"/>
              <a:t>.</a:t>
            </a:r>
          </a:p>
          <a:p>
            <a:pPr marL="400050" lvl="1" indent="0">
              <a:buNone/>
            </a:pPr>
            <a:r>
              <a:rPr lang="en-IN" sz="1400" dirty="0" err="1">
                <a:solidFill>
                  <a:srgbClr val="002060"/>
                </a:solidFill>
              </a:rPr>
              <a:t>div:not</a:t>
            </a:r>
            <a:r>
              <a:rPr lang="en-IN" sz="1400" dirty="0">
                <a:solidFill>
                  <a:srgbClr val="002060"/>
                </a:solidFill>
              </a:rPr>
              <a:t>(.highlighted) {</a:t>
            </a:r>
          </a:p>
          <a:p>
            <a:pPr marL="400050" lvl="1" indent="0">
              <a:buNone/>
            </a:pPr>
            <a:r>
              <a:rPr lang="en-IN" sz="1400" dirty="0">
                <a:solidFill>
                  <a:srgbClr val="002060"/>
                </a:solidFill>
              </a:rPr>
              <a:t>  background-</a:t>
            </a:r>
            <a:r>
              <a:rPr lang="en-IN" sz="1400" dirty="0" err="1">
                <a:solidFill>
                  <a:srgbClr val="002060"/>
                </a:solidFill>
              </a:rPr>
              <a:t>color</a:t>
            </a:r>
            <a:r>
              <a:rPr lang="en-IN" sz="1400" dirty="0">
                <a:solidFill>
                  <a:srgbClr val="002060"/>
                </a:solidFill>
              </a:rPr>
              <a:t>: </a:t>
            </a:r>
            <a:r>
              <a:rPr lang="en-IN" sz="1400" dirty="0" err="1">
                <a:solidFill>
                  <a:srgbClr val="002060"/>
                </a:solidFill>
              </a:rPr>
              <a:t>lightblue</a:t>
            </a:r>
            <a:r>
              <a:rPr lang="en-IN" sz="1400" dirty="0">
                <a:solidFill>
                  <a:srgbClr val="00206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IN" sz="1400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9</a:t>
            </a:r>
            <a:r>
              <a:rPr lang="en-GB" sz="1800" dirty="0" smtClean="0">
                <a:solidFill>
                  <a:srgbClr val="00B050"/>
                </a:solidFill>
              </a:rPr>
              <a:t>. </a:t>
            </a:r>
            <a:r>
              <a:rPr lang="en-GB" sz="1800" dirty="0">
                <a:solidFill>
                  <a:srgbClr val="00B050"/>
                </a:solidFill>
              </a:rPr>
              <a:t>:checked</a:t>
            </a:r>
          </a:p>
          <a:p>
            <a:pPr marL="400050" lvl="1" indent="0">
              <a:buNone/>
            </a:pPr>
            <a:r>
              <a:rPr lang="en-GB" sz="1700" dirty="0" smtClean="0"/>
              <a:t>Applied </a:t>
            </a:r>
            <a:r>
              <a:rPr lang="en-GB" sz="1700" dirty="0"/>
              <a:t>to input elements (checkboxes or radio buttons) that are checked or selected</a:t>
            </a:r>
            <a:r>
              <a:rPr lang="en-GB" sz="1700" dirty="0" smtClean="0"/>
              <a:t>.</a:t>
            </a:r>
          </a:p>
          <a:p>
            <a:pPr marL="400050" lvl="1" indent="0">
              <a:buNone/>
            </a:pPr>
            <a:r>
              <a:rPr lang="en-GB" sz="1400" dirty="0" err="1">
                <a:solidFill>
                  <a:srgbClr val="002060"/>
                </a:solidFill>
              </a:rPr>
              <a:t>input:checked</a:t>
            </a:r>
            <a:r>
              <a:rPr lang="en-GB" sz="1400" dirty="0">
                <a:solidFill>
                  <a:srgbClr val="00206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  background-</a:t>
            </a:r>
            <a:r>
              <a:rPr lang="en-GB" sz="1400" dirty="0" err="1">
                <a:solidFill>
                  <a:srgbClr val="002060"/>
                </a:solidFill>
              </a:rPr>
              <a:t>color</a:t>
            </a:r>
            <a:r>
              <a:rPr lang="en-GB" sz="1400" dirty="0">
                <a:solidFill>
                  <a:srgbClr val="002060"/>
                </a:solidFill>
              </a:rPr>
              <a:t>: green;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B050"/>
                </a:solidFill>
              </a:rPr>
              <a:t>10. </a:t>
            </a:r>
            <a:r>
              <a:rPr lang="en-GB" sz="1800" dirty="0">
                <a:solidFill>
                  <a:srgbClr val="00B050"/>
                </a:solidFill>
              </a:rPr>
              <a:t>:required and :</a:t>
            </a:r>
            <a:r>
              <a:rPr lang="en-GB" sz="1800" dirty="0" smtClean="0">
                <a:solidFill>
                  <a:srgbClr val="00B050"/>
                </a:solidFill>
              </a:rPr>
              <a:t>optional</a:t>
            </a:r>
          </a:p>
          <a:p>
            <a:pPr marL="400050" lvl="1" indent="0">
              <a:buNone/>
            </a:pPr>
            <a:r>
              <a:rPr lang="en-GB" sz="1700" dirty="0"/>
              <a:t>Targets form inputs that are marked as required or optional</a:t>
            </a:r>
            <a:r>
              <a:rPr lang="en-GB" sz="1700" dirty="0" smtClean="0"/>
              <a:t>.</a:t>
            </a:r>
          </a:p>
          <a:p>
            <a:pPr marL="400050" lvl="1" indent="0">
              <a:buNone/>
            </a:pPr>
            <a:r>
              <a:rPr lang="en-GB" sz="1400" dirty="0" err="1">
                <a:solidFill>
                  <a:srgbClr val="002060"/>
                </a:solidFill>
              </a:rPr>
              <a:t>input:required</a:t>
            </a:r>
            <a:r>
              <a:rPr lang="en-GB" sz="1400" dirty="0">
                <a:solidFill>
                  <a:srgbClr val="00206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  border: 2px solid red;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}</a:t>
            </a:r>
          </a:p>
          <a:p>
            <a:pPr marL="400050" lvl="1" indent="0">
              <a:buNone/>
            </a:pPr>
            <a:endParaRPr lang="en-GB" sz="14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GB" sz="1400" dirty="0" err="1">
                <a:solidFill>
                  <a:srgbClr val="002060"/>
                </a:solidFill>
              </a:rPr>
              <a:t>input:optional</a:t>
            </a:r>
            <a:r>
              <a:rPr lang="en-GB" sz="1400" dirty="0">
                <a:solidFill>
                  <a:srgbClr val="002060"/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  border: 2px solid green;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12. :first-of-type</a:t>
            </a:r>
            <a:endParaRPr lang="en-GB" sz="1800" dirty="0"/>
          </a:p>
          <a:p>
            <a:pPr marL="400050" lvl="1" indent="0">
              <a:buNone/>
            </a:pPr>
            <a:r>
              <a:rPr lang="en-GB" sz="1400" dirty="0" smtClean="0"/>
              <a:t>Selects </a:t>
            </a:r>
            <a:r>
              <a:rPr lang="en-GB" sz="1400" dirty="0"/>
              <a:t>the first element of a given type within its parent</a:t>
            </a:r>
            <a:r>
              <a:rPr lang="en-GB" sz="1400" dirty="0" smtClean="0"/>
              <a:t>.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p:first-of-type {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  font-size: 1.5rem;</a:t>
            </a:r>
          </a:p>
          <a:p>
            <a:pPr marL="400050" lvl="1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}</a:t>
            </a:r>
          </a:p>
          <a:p>
            <a:pPr marL="400050" lvl="1" indent="0">
              <a:buNone/>
            </a:pPr>
            <a:endParaRPr lang="en-GB" sz="1400" dirty="0"/>
          </a:p>
          <a:p>
            <a:pPr marL="400050" lvl="1" indent="0">
              <a:buNone/>
            </a:pPr>
            <a:endParaRPr lang="en-GB" sz="14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3988652"/>
            <a:ext cx="3276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.container </a:t>
            </a:r>
            <a:r>
              <a:rPr lang="en-GB" sz="1600" dirty="0" err="1">
                <a:solidFill>
                  <a:srgbClr val="002060"/>
                </a:solidFill>
              </a:rPr>
              <a:t>div:first-of-type</a:t>
            </a:r>
            <a:r>
              <a:rPr lang="en-GB" sz="1600" dirty="0">
                <a:solidFill>
                  <a:srgbClr val="002060"/>
                </a:solidFill>
              </a:rPr>
              <a:t> {</a:t>
            </a:r>
          </a:p>
          <a:p>
            <a:r>
              <a:rPr lang="en-GB" sz="1600" dirty="0">
                <a:solidFill>
                  <a:srgbClr val="002060"/>
                </a:solidFill>
              </a:rPr>
              <a:t>  background-</a:t>
            </a:r>
            <a:r>
              <a:rPr lang="en-GB" sz="1600" dirty="0" err="1">
                <a:solidFill>
                  <a:srgbClr val="002060"/>
                </a:solidFill>
              </a:rPr>
              <a:t>color</a:t>
            </a:r>
            <a:r>
              <a:rPr lang="en-GB" sz="1600" dirty="0">
                <a:solidFill>
                  <a:srgbClr val="002060"/>
                </a:solidFill>
              </a:rPr>
              <a:t>: </a:t>
            </a:r>
            <a:r>
              <a:rPr lang="en-GB" sz="1600" dirty="0" err="1">
                <a:solidFill>
                  <a:srgbClr val="002060"/>
                </a:solidFill>
              </a:rPr>
              <a:t>lightblue</a:t>
            </a:r>
            <a:r>
              <a:rPr lang="en-GB" sz="1600" dirty="0">
                <a:solidFill>
                  <a:srgbClr val="002060"/>
                </a:solidFill>
              </a:rPr>
              <a:t>;</a:t>
            </a:r>
          </a:p>
          <a:p>
            <a:r>
              <a:rPr lang="en-GB" sz="1600" dirty="0">
                <a:solidFill>
                  <a:srgbClr val="002060"/>
                </a:solidFill>
              </a:rPr>
              <a:t>  font-weight: bold;</a:t>
            </a:r>
          </a:p>
          <a:p>
            <a:r>
              <a:rPr lang="en-GB" sz="1600" dirty="0">
                <a:solidFill>
                  <a:srgbClr val="002060"/>
                </a:solidFill>
              </a:rPr>
              <a:t>}</a:t>
            </a:r>
          </a:p>
          <a:p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0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350</Words>
  <Application>Microsoft Office PowerPoint</Application>
  <PresentationFormat>On-screen Show (16:9)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Pseudo Classes in CSS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Selector</dc:title>
  <dc:creator>R</dc:creator>
  <cp:lastModifiedBy>HP</cp:lastModifiedBy>
  <cp:revision>29</cp:revision>
  <dcterms:created xsi:type="dcterms:W3CDTF">2006-08-16T00:00:00Z</dcterms:created>
  <dcterms:modified xsi:type="dcterms:W3CDTF">2025-01-12T05:33:10Z</dcterms:modified>
</cp:coreProperties>
</file>