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</a:t>
            </a:r>
            <a:r>
              <a:rPr lang="en-IN" b="1" dirty="0" err="1" smtClean="0"/>
              <a:t>Combinator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65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385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CSS </a:t>
            </a:r>
            <a:r>
              <a:rPr lang="en-IN" sz="2000" b="1" dirty="0" err="1"/>
              <a:t>Combinator</a:t>
            </a:r>
            <a:endParaRPr lang="en-GB" sz="2000" dirty="0" smtClean="0"/>
          </a:p>
          <a:p>
            <a:pPr marL="400050" lvl="1" indent="0">
              <a:buNone/>
            </a:pPr>
            <a:r>
              <a:rPr lang="en-GB" sz="1600" dirty="0" smtClean="0"/>
              <a:t>Combinators </a:t>
            </a:r>
            <a:r>
              <a:rPr lang="en-GB" sz="1600" dirty="0"/>
              <a:t>in CSS help in locating and selecting specific elements within a document by establishing the </a:t>
            </a:r>
            <a:r>
              <a:rPr lang="en-GB" sz="1600" b="1" dirty="0"/>
              <a:t>relationship</a:t>
            </a:r>
            <a:r>
              <a:rPr lang="en-GB" sz="1600" dirty="0"/>
              <a:t> between selectors. In larger web pages with multiple elements nested within each other, specifying unique classes or id to each element to style them may make the document unnecessarily </a:t>
            </a:r>
            <a:r>
              <a:rPr lang="en-GB" sz="1600" dirty="0" smtClean="0"/>
              <a:t>large </a:t>
            </a:r>
            <a:r>
              <a:rPr lang="en-GB" sz="1600" dirty="0"/>
              <a:t>and tough to manage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CSS </a:t>
            </a:r>
            <a:r>
              <a:rPr lang="en-GB" sz="1600" dirty="0" err="1"/>
              <a:t>combinators</a:t>
            </a:r>
            <a:r>
              <a:rPr lang="en-GB" sz="1600" dirty="0"/>
              <a:t> provide an alternative to this approach as it combines two selectors to pinpoint specific elements for styling. Using CSS </a:t>
            </a:r>
            <a:r>
              <a:rPr lang="en-GB" sz="1600" dirty="0" err="1"/>
              <a:t>combinators</a:t>
            </a:r>
            <a:r>
              <a:rPr lang="en-GB" sz="1600" dirty="0"/>
              <a:t>, we do not need to specify a class name or id to the element to specifically select it. Instead, we can relate it to its surrounding elements and use a general combinator to the same effect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A CSS combinator is a type of selector in CSS which is used to </a:t>
            </a:r>
            <a:r>
              <a:rPr lang="en-GB" sz="1600" b="1" dirty="0"/>
              <a:t>specify the relationship between any two CSS selectors</a:t>
            </a:r>
            <a:r>
              <a:rPr lang="en-GB" sz="1600" dirty="0"/>
              <a:t>. This helps in uniquely identifying and </a:t>
            </a:r>
            <a:r>
              <a:rPr lang="en-GB" sz="1600" b="1" dirty="0"/>
              <a:t>selecting</a:t>
            </a:r>
            <a:r>
              <a:rPr lang="en-GB" sz="1600" dirty="0"/>
              <a:t> only those </a:t>
            </a:r>
            <a:r>
              <a:rPr lang="en-GB" sz="1600" b="1" dirty="0"/>
              <a:t>elements</a:t>
            </a:r>
            <a:r>
              <a:rPr lang="en-GB" sz="1600" dirty="0"/>
              <a:t> within a document that </a:t>
            </a:r>
            <a:r>
              <a:rPr lang="en-GB" sz="1600" b="1" dirty="0"/>
              <a:t>satisfy the specified </a:t>
            </a:r>
            <a:r>
              <a:rPr lang="en-GB" sz="1600" b="1" dirty="0" smtClean="0"/>
              <a:t>relationship.</a:t>
            </a:r>
          </a:p>
          <a:p>
            <a:pPr marL="400050" lvl="1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638550"/>
            <a:ext cx="339137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2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100" b="1" dirty="0"/>
              <a:t>There are four </a:t>
            </a:r>
            <a:r>
              <a:rPr lang="en-GB" sz="2100" b="1" dirty="0" smtClean="0"/>
              <a:t>distinct </a:t>
            </a:r>
            <a:r>
              <a:rPr lang="en-GB" sz="2100" b="1" dirty="0"/>
              <a:t>Combinators in </a:t>
            </a:r>
            <a:r>
              <a:rPr lang="en-GB" sz="2100" b="1" dirty="0" smtClean="0"/>
              <a:t>CSS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/>
              <a:t>Descendant selector(space</a:t>
            </a:r>
            <a:r>
              <a:rPr lang="en-GB" sz="19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 smtClean="0"/>
              <a:t>General </a:t>
            </a:r>
            <a:r>
              <a:rPr lang="en-GB" sz="1900" dirty="0"/>
              <a:t>sibling selector(~)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/>
              <a:t>Adjacent sibling selector(+)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/>
              <a:t>Child selector(&gt;)</a:t>
            </a:r>
          </a:p>
          <a:p>
            <a:pPr marL="457200" lvl="1" indent="0">
              <a:buNone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Descendant Combinator (Space)</a:t>
            </a:r>
            <a:r>
              <a:rPr lang="en-GB" sz="2000" dirty="0"/>
              <a:t>:</a:t>
            </a:r>
          </a:p>
          <a:p>
            <a:pPr marL="800100" lvl="2" indent="0">
              <a:buNone/>
            </a:pPr>
            <a:r>
              <a:rPr lang="en-GB" sz="2100" dirty="0"/>
              <a:t>The descendant combinator ( ) is used to select elements that are descendants (children, grandchildren, etc.) of a specified element. This is the most general of the </a:t>
            </a:r>
            <a:r>
              <a:rPr lang="en-GB" sz="2100" dirty="0" err="1"/>
              <a:t>combinators</a:t>
            </a:r>
            <a:r>
              <a:rPr lang="en-GB" sz="2100" dirty="0" smtClean="0"/>
              <a:t>.</a:t>
            </a:r>
            <a:endParaRPr lang="en-GB" sz="2300" b="1" dirty="0" smtClean="0">
              <a:solidFill>
                <a:srgbClr val="002060"/>
              </a:solidFill>
            </a:endParaRPr>
          </a:p>
          <a:p>
            <a:pPr marL="800100" lvl="2" indent="0">
              <a:buNone/>
            </a:pPr>
            <a:r>
              <a:rPr lang="en-GB" sz="1700" b="1" dirty="0" smtClean="0">
                <a:solidFill>
                  <a:srgbClr val="002060"/>
                </a:solidFill>
              </a:rPr>
              <a:t>&lt;</a:t>
            </a:r>
            <a:r>
              <a:rPr lang="en-GB" sz="1700" b="1" dirty="0">
                <a:solidFill>
                  <a:srgbClr val="002060"/>
                </a:solidFill>
              </a:rPr>
              <a:t>div&gt;</a:t>
            </a:r>
          </a:p>
          <a:p>
            <a:pPr marL="800100" lvl="2" indent="0">
              <a:buNone/>
            </a:pPr>
            <a:r>
              <a:rPr lang="en-GB" sz="1700" b="1" dirty="0">
                <a:solidFill>
                  <a:srgbClr val="002060"/>
                </a:solidFill>
              </a:rPr>
              <a:t>  &lt;p&gt;This paragraph is inside a div (descendant)&lt;/p&gt;</a:t>
            </a:r>
          </a:p>
          <a:p>
            <a:pPr marL="800100" lvl="2" indent="0">
              <a:buNone/>
            </a:pPr>
            <a:r>
              <a:rPr lang="en-GB" sz="1700" b="1" dirty="0">
                <a:solidFill>
                  <a:srgbClr val="002060"/>
                </a:solidFill>
              </a:rPr>
              <a:t>  &lt;span&gt;</a:t>
            </a:r>
          </a:p>
          <a:p>
            <a:pPr marL="800100" lvl="2" indent="0">
              <a:buNone/>
            </a:pPr>
            <a:r>
              <a:rPr lang="en-GB" sz="1700" b="1" dirty="0">
                <a:solidFill>
                  <a:srgbClr val="002060"/>
                </a:solidFill>
              </a:rPr>
              <a:t>    &lt;p&gt;This paragraph is inside a span, which is inside a div (descendant)&lt;/p&gt;</a:t>
            </a:r>
          </a:p>
          <a:p>
            <a:pPr marL="800100" lvl="2" indent="0">
              <a:buNone/>
            </a:pPr>
            <a:r>
              <a:rPr lang="en-GB" sz="1700" b="1" dirty="0">
                <a:solidFill>
                  <a:srgbClr val="002060"/>
                </a:solidFill>
              </a:rPr>
              <a:t>  &lt;/span&gt;</a:t>
            </a:r>
          </a:p>
          <a:p>
            <a:pPr marL="800100" lvl="2" indent="0">
              <a:buNone/>
            </a:pPr>
            <a:r>
              <a:rPr lang="en-GB" sz="1700" b="1" dirty="0">
                <a:solidFill>
                  <a:srgbClr val="002060"/>
                </a:solidFill>
              </a:rPr>
              <a:t>&lt;/div&gt;</a:t>
            </a:r>
          </a:p>
          <a:p>
            <a:pPr marL="800100" lvl="2" indent="0">
              <a:buNone/>
            </a:pPr>
            <a:endParaRPr lang="en-GB" sz="1700" b="1" dirty="0">
              <a:solidFill>
                <a:srgbClr val="002060"/>
              </a:solidFill>
            </a:endParaRPr>
          </a:p>
          <a:p>
            <a:pPr marL="800100" lvl="2" indent="0">
              <a:buNone/>
            </a:pPr>
            <a:r>
              <a:rPr lang="en-GB" sz="1700" b="1" dirty="0">
                <a:solidFill>
                  <a:srgbClr val="002060"/>
                </a:solidFill>
              </a:rPr>
              <a:t>&lt;!-- CSS --&gt;</a:t>
            </a:r>
          </a:p>
          <a:p>
            <a:pPr marL="800100" lvl="2" indent="0">
              <a:buNone/>
            </a:pPr>
            <a:r>
              <a:rPr lang="en-GB" sz="1700" b="1" dirty="0">
                <a:solidFill>
                  <a:srgbClr val="002060"/>
                </a:solidFill>
              </a:rPr>
              <a:t>div p {</a:t>
            </a:r>
          </a:p>
          <a:p>
            <a:pPr marL="800100" lvl="2" indent="0">
              <a:buNone/>
            </a:pPr>
            <a:r>
              <a:rPr lang="en-GB" sz="1700" b="1" dirty="0">
                <a:solidFill>
                  <a:srgbClr val="002060"/>
                </a:solidFill>
              </a:rPr>
              <a:t>  </a:t>
            </a:r>
            <a:r>
              <a:rPr lang="en-GB" sz="1700" b="1" dirty="0" err="1">
                <a:solidFill>
                  <a:srgbClr val="002060"/>
                </a:solidFill>
              </a:rPr>
              <a:t>color</a:t>
            </a:r>
            <a:r>
              <a:rPr lang="en-GB" sz="1700" b="1" dirty="0">
                <a:solidFill>
                  <a:srgbClr val="002060"/>
                </a:solidFill>
              </a:rPr>
              <a:t>: red; /* selects all &lt;p&gt; elements that are descendants of &lt;div&gt; */</a:t>
            </a:r>
          </a:p>
          <a:p>
            <a:pPr marL="800100" lvl="2" indent="0">
              <a:buNone/>
            </a:pPr>
            <a:r>
              <a:rPr lang="en-GB" sz="1700" b="1" dirty="0">
                <a:solidFill>
                  <a:srgbClr val="002060"/>
                </a:solidFill>
              </a:rPr>
              <a:t>}</a:t>
            </a:r>
          </a:p>
          <a:p>
            <a:pPr marL="800100" lvl="2" indent="0">
              <a:buNone/>
            </a:pPr>
            <a:r>
              <a:rPr lang="en-GB" sz="2000" b="1" dirty="0"/>
              <a:t>The div p selector targets all &lt;p&gt; elements inside a &lt;div&gt;, even if they are nested deep within other elements.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266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2. Child Combinator </a:t>
            </a:r>
            <a:r>
              <a:rPr lang="en-IN" sz="2000" b="1" dirty="0" smtClean="0"/>
              <a:t>(&gt;)</a:t>
            </a:r>
          </a:p>
          <a:p>
            <a:pPr marL="400050" lvl="1" indent="0">
              <a:buNone/>
            </a:pPr>
            <a:r>
              <a:rPr lang="en-GB" sz="1600" dirty="0"/>
              <a:t>The child combinator (&gt;) targets only the direct children of a specified element, not any deeper descendants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&lt;</a:t>
            </a:r>
            <a:r>
              <a:rPr lang="en-GB" sz="1600" dirty="0">
                <a:solidFill>
                  <a:srgbClr val="002060"/>
                </a:solidFill>
              </a:rPr>
              <a:t>div&gt;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  &lt;p&gt;This paragraph is a direct child of the div.&lt;/p&gt;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  &lt;span&gt;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    &lt;p&gt;This paragraph is inside a span, which is inside a div, but it is not a direct child.&lt;/p&gt;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  &lt;/span&gt;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&lt;/div&gt;</a:t>
            </a:r>
          </a:p>
          <a:p>
            <a:pPr marL="400050" lvl="1" indent="0">
              <a:buNone/>
            </a:pPr>
            <a:endParaRPr lang="en-GB" sz="16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&lt;!-- CSS --&gt;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div &gt; p {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  </a:t>
            </a:r>
            <a:r>
              <a:rPr lang="en-GB" sz="1600" dirty="0" err="1">
                <a:solidFill>
                  <a:srgbClr val="002060"/>
                </a:solidFill>
              </a:rPr>
              <a:t>color</a:t>
            </a:r>
            <a:r>
              <a:rPr lang="en-GB" sz="1600" dirty="0">
                <a:solidFill>
                  <a:srgbClr val="002060"/>
                </a:solidFill>
              </a:rPr>
              <a:t>: blue; /* only selects &lt;p&gt; elements that are direct children of &lt;div&gt; */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GB" sz="1600" dirty="0"/>
              <a:t>The div &gt; p selector targets only the &lt;p&gt; elements that are direct children of the &lt;div&gt;, ignoring any nested &lt;p&gt; inside other elements like &lt;span&gt;.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155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3. Adjacent Sibling Combinator (+)</a:t>
            </a:r>
          </a:p>
          <a:p>
            <a:pPr marL="400050" lvl="1" indent="0">
              <a:buNone/>
            </a:pPr>
            <a:r>
              <a:rPr lang="en-GB" sz="2000" dirty="0"/>
              <a:t>The adjacent sibling combinator (+) selects an element that is immediately following another element (i.e., they share the same parent</a:t>
            </a:r>
            <a:r>
              <a:rPr lang="en-GB" sz="2000" dirty="0" smtClean="0"/>
              <a:t>).</a:t>
            </a:r>
            <a:endParaRPr lang="en-GB" sz="2000" dirty="0"/>
          </a:p>
          <a:p>
            <a:pPr marL="400050" lvl="1" indent="0">
              <a:buNone/>
            </a:pPr>
            <a:r>
              <a:rPr lang="en-GB" sz="1600" dirty="0" smtClean="0"/>
              <a:t>&lt;</a:t>
            </a:r>
            <a:r>
              <a:rPr lang="en-GB" sz="1600" dirty="0"/>
              <a:t>div&gt;</a:t>
            </a:r>
          </a:p>
          <a:p>
            <a:pPr marL="400050" lvl="1" indent="0">
              <a:buNone/>
            </a:pPr>
            <a:r>
              <a:rPr lang="en-GB" sz="1600" dirty="0"/>
              <a:t>  &lt;h2&gt;Heading 2&lt;/h2&gt;</a:t>
            </a:r>
          </a:p>
          <a:p>
            <a:pPr marL="400050" lvl="1" indent="0">
              <a:buNone/>
            </a:pPr>
            <a:r>
              <a:rPr lang="en-GB" sz="1600" dirty="0"/>
              <a:t>  &lt;p&gt;This paragraph follows &lt;h2&gt; directly.&lt;/p&gt;</a:t>
            </a:r>
          </a:p>
          <a:p>
            <a:pPr marL="400050" lvl="1" indent="0">
              <a:buNone/>
            </a:pPr>
            <a:r>
              <a:rPr lang="en-GB" sz="1600" dirty="0"/>
              <a:t>  &lt;p&gt;This paragraph is not immediately after the &lt;h2&gt;.&lt;/p&gt;</a:t>
            </a:r>
          </a:p>
          <a:p>
            <a:pPr marL="400050" lvl="1" indent="0">
              <a:buNone/>
            </a:pPr>
            <a:r>
              <a:rPr lang="en-GB" sz="1600" dirty="0"/>
              <a:t>&lt;/div&gt;</a:t>
            </a:r>
          </a:p>
          <a:p>
            <a:pPr marL="400050" lvl="1" indent="0">
              <a:buNone/>
            </a:pPr>
            <a:endParaRPr lang="en-GB" sz="1600" dirty="0"/>
          </a:p>
          <a:p>
            <a:pPr marL="400050" lvl="1" indent="0">
              <a:buNone/>
            </a:pPr>
            <a:r>
              <a:rPr lang="en-GB" sz="1600" dirty="0"/>
              <a:t>&lt;!-- CSS --&gt;</a:t>
            </a:r>
          </a:p>
          <a:p>
            <a:pPr marL="400050" lvl="1" indent="0">
              <a:buNone/>
            </a:pPr>
            <a:r>
              <a:rPr lang="en-GB" sz="1600" dirty="0"/>
              <a:t>h2 + p {</a:t>
            </a:r>
          </a:p>
          <a:p>
            <a:pPr marL="400050" lvl="1" indent="0">
              <a:buNone/>
            </a:pPr>
            <a:r>
              <a:rPr lang="en-GB" sz="1600" dirty="0"/>
              <a:t>  font-weight: bold; /* selects &lt;p&gt; that directly follows &lt;h2&gt; */</a:t>
            </a:r>
          </a:p>
          <a:p>
            <a:pPr marL="400050" lvl="1" indent="0">
              <a:buNone/>
            </a:pPr>
            <a:r>
              <a:rPr lang="en-GB" sz="1600" dirty="0"/>
              <a:t>}</a:t>
            </a:r>
          </a:p>
          <a:p>
            <a:pPr marL="400050" lvl="1" indent="0">
              <a:buNone/>
            </a:pPr>
            <a:r>
              <a:rPr lang="en-GB" sz="1600" dirty="0" smtClean="0"/>
              <a:t>The </a:t>
            </a:r>
            <a:r>
              <a:rPr lang="en-GB" sz="1600" dirty="0"/>
              <a:t>h2 + p selector selects the first &lt;p&gt; that immediately follows an &lt;h2&gt; element. The second &lt;p&gt; will not be selected, because it is not immediately adjacent to the &lt;h2&gt;.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643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4. General Sibling Combinator (~)</a:t>
            </a:r>
          </a:p>
          <a:p>
            <a:pPr marL="400050" lvl="1" indent="0">
              <a:buNone/>
            </a:pPr>
            <a:r>
              <a:rPr lang="en-GB" sz="1600" dirty="0"/>
              <a:t>The general sibling combinator (~) selects all sibling elements that follow a specified element, not just the immediately adjacent ones.</a:t>
            </a:r>
          </a:p>
          <a:p>
            <a:pPr marL="400050" lvl="1" indent="0">
              <a:buNone/>
            </a:pPr>
            <a:endParaRPr lang="en-GB" sz="1600" dirty="0"/>
          </a:p>
          <a:p>
            <a:pPr marL="400050" lvl="1" indent="0">
              <a:buNone/>
            </a:pPr>
            <a:r>
              <a:rPr lang="en-GB" sz="1600" dirty="0" smtClean="0"/>
              <a:t>&lt;</a:t>
            </a:r>
            <a:r>
              <a:rPr lang="en-GB" sz="1600" dirty="0"/>
              <a:t>div&gt;</a:t>
            </a:r>
          </a:p>
          <a:p>
            <a:pPr marL="400050" lvl="1" indent="0">
              <a:buNone/>
            </a:pPr>
            <a:r>
              <a:rPr lang="en-GB" sz="1600" dirty="0"/>
              <a:t>  &lt;h2&gt;Heading 2&lt;/h2&gt;</a:t>
            </a:r>
          </a:p>
          <a:p>
            <a:pPr marL="400050" lvl="1" indent="0">
              <a:buNone/>
            </a:pPr>
            <a:r>
              <a:rPr lang="en-GB" sz="1600" dirty="0"/>
              <a:t>  &lt;p&gt;This paragraph follows &lt;h2&gt; directly.&lt;/p&gt;</a:t>
            </a:r>
          </a:p>
          <a:p>
            <a:pPr marL="400050" lvl="1" indent="0">
              <a:buNone/>
            </a:pPr>
            <a:r>
              <a:rPr lang="en-GB" sz="1600" dirty="0"/>
              <a:t>  &lt;p&gt;This paragraph follows &lt;h2&gt; as well, but it's not directly adjacent.&lt;/p&gt;</a:t>
            </a:r>
          </a:p>
          <a:p>
            <a:pPr marL="400050" lvl="1" indent="0">
              <a:buNone/>
            </a:pPr>
            <a:r>
              <a:rPr lang="en-GB" sz="1600" dirty="0"/>
              <a:t>&lt;/div&gt;</a:t>
            </a:r>
          </a:p>
          <a:p>
            <a:pPr marL="400050" lvl="1" indent="0">
              <a:buNone/>
            </a:pPr>
            <a:endParaRPr lang="en-GB" sz="1600" dirty="0"/>
          </a:p>
          <a:p>
            <a:pPr marL="400050" lvl="1" indent="0">
              <a:buNone/>
            </a:pPr>
            <a:r>
              <a:rPr lang="en-GB" sz="1600" dirty="0"/>
              <a:t>&lt;!-- CSS --&gt;</a:t>
            </a:r>
          </a:p>
          <a:p>
            <a:pPr marL="400050" lvl="1" indent="0">
              <a:buNone/>
            </a:pPr>
            <a:r>
              <a:rPr lang="en-GB" sz="1600" dirty="0"/>
              <a:t>h2 ~ p {</a:t>
            </a:r>
          </a:p>
          <a:p>
            <a:pPr marL="400050" lvl="1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color</a:t>
            </a:r>
            <a:r>
              <a:rPr lang="en-GB" sz="1600" dirty="0"/>
              <a:t>: green; /* selects all &lt;p&gt; elements that follow &lt;h2&gt; */</a:t>
            </a:r>
          </a:p>
          <a:p>
            <a:pPr marL="400050" lvl="1" indent="0">
              <a:buNone/>
            </a:pPr>
            <a:r>
              <a:rPr lang="en-GB" sz="1600" dirty="0"/>
              <a:t>}</a:t>
            </a:r>
          </a:p>
          <a:p>
            <a:pPr marL="400050" lvl="1" indent="0">
              <a:buNone/>
            </a:pPr>
            <a:r>
              <a:rPr lang="en-GB" sz="1600" dirty="0" smtClean="0"/>
              <a:t>The </a:t>
            </a:r>
            <a:r>
              <a:rPr lang="en-GB" sz="1600" dirty="0"/>
              <a:t>h2 ~ p selector targets all &lt;p&gt; elements that are siblings of the &lt;h2&gt; element, regardless of how many other elements are between them.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2063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425</Words>
  <Application>Microsoft Office PowerPoint</Application>
  <PresentationFormat>On-screen Show (16:9)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CSS Combinator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</dc:title>
  <dc:creator>R</dc:creator>
  <cp:lastModifiedBy>HP</cp:lastModifiedBy>
  <cp:revision>12</cp:revision>
  <dcterms:created xsi:type="dcterms:W3CDTF">2006-08-16T00:00:00Z</dcterms:created>
  <dcterms:modified xsi:type="dcterms:W3CDTF">2025-01-13T05:54:51Z</dcterms:modified>
</cp:coreProperties>
</file>