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Media Query </a:t>
            </a:r>
            <a:r>
              <a:rPr lang="en-IN" b="1" dirty="0" smtClean="0"/>
              <a:t>CSS</a:t>
            </a:r>
            <a:endParaRPr lang="en-IN" dirty="0"/>
          </a:p>
        </p:txBody>
      </p:sp>
    </p:spTree>
    <p:extLst>
      <p:ext uri="{BB962C8B-B14F-4D97-AF65-F5344CB8AC3E}">
        <p14:creationId xmlns:p14="http://schemas.microsoft.com/office/powerpoint/2010/main" val="416422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5010149"/>
          </a:xfrm>
        </p:spPr>
        <p:txBody>
          <a:bodyPr>
            <a:noAutofit/>
          </a:bodyPr>
          <a:lstStyle/>
          <a:p>
            <a:pPr marL="0" indent="0">
              <a:buNone/>
            </a:pPr>
            <a:endParaRPr lang="en-GB" sz="2000" b="1" dirty="0" smtClean="0"/>
          </a:p>
          <a:p>
            <a:pPr marL="0" indent="0">
              <a:buNone/>
            </a:pPr>
            <a:r>
              <a:rPr lang="en-GB" sz="2000" b="1" dirty="0" smtClean="0"/>
              <a:t>Media </a:t>
            </a:r>
            <a:r>
              <a:rPr lang="en-GB" sz="2000" b="1" dirty="0"/>
              <a:t>Queries</a:t>
            </a:r>
            <a:endParaRPr lang="en-GB" sz="2000" b="1" dirty="0" smtClean="0"/>
          </a:p>
          <a:p>
            <a:pPr marL="400050" lvl="1" indent="0">
              <a:buNone/>
            </a:pPr>
            <a:r>
              <a:rPr lang="en-GB" sz="1800" dirty="0" smtClean="0"/>
              <a:t>Media </a:t>
            </a:r>
            <a:r>
              <a:rPr lang="en-GB" sz="1800" dirty="0"/>
              <a:t>Queries is a feature of CSS allowing content rendering to adapt to different features such as screen resolution. CSS Media Queries apply different custom styles to a browser or device to suit user preferences. It targets specific characteristics and features to make the system more responsive</a:t>
            </a:r>
            <a:r>
              <a:rPr lang="en-GB" sz="1800" dirty="0" smtClean="0"/>
              <a:t>.</a:t>
            </a:r>
          </a:p>
          <a:p>
            <a:pPr marL="400050" lvl="1" indent="0">
              <a:buNone/>
            </a:pPr>
            <a:endParaRPr lang="en-GB" sz="1800" dirty="0" smtClean="0"/>
          </a:p>
          <a:p>
            <a:pPr marL="400050" lvl="1" indent="0">
              <a:buNone/>
            </a:pPr>
            <a:r>
              <a:rPr lang="en-GB" sz="1600" dirty="0" smtClean="0">
                <a:solidFill>
                  <a:srgbClr val="002060"/>
                </a:solidFill>
              </a:rPr>
              <a:t>@</a:t>
            </a:r>
            <a:r>
              <a:rPr lang="en-GB" sz="1600" dirty="0">
                <a:solidFill>
                  <a:srgbClr val="002060"/>
                </a:solidFill>
              </a:rPr>
              <a:t>media  [not | only | all(default)]  [</a:t>
            </a:r>
            <a:r>
              <a:rPr lang="en-GB" sz="1600" dirty="0" err="1">
                <a:solidFill>
                  <a:srgbClr val="002060"/>
                </a:solidFill>
              </a:rPr>
              <a:t>mediatype</a:t>
            </a:r>
            <a:r>
              <a:rPr lang="en-GB" sz="1600" dirty="0">
                <a:solidFill>
                  <a:srgbClr val="002060"/>
                </a:solidFill>
              </a:rPr>
              <a:t>]  [logical operator(like: and, or, not]  [media feature expression] {</a:t>
            </a:r>
          </a:p>
          <a:p>
            <a:pPr marL="400050" lvl="1" indent="0">
              <a:buNone/>
            </a:pPr>
            <a:r>
              <a:rPr lang="en-GB" sz="1600" dirty="0">
                <a:solidFill>
                  <a:srgbClr val="002060"/>
                </a:solidFill>
              </a:rPr>
              <a:t>            CSS-code;</a:t>
            </a:r>
          </a:p>
          <a:p>
            <a:pPr marL="400050" lvl="1" indent="0">
              <a:buNone/>
            </a:pPr>
            <a:r>
              <a:rPr lang="en-GB" sz="1600" dirty="0" smtClean="0">
                <a:solidFill>
                  <a:srgbClr val="002060"/>
                </a:solidFill>
              </a:rPr>
              <a:t>}</a:t>
            </a:r>
          </a:p>
          <a:p>
            <a:pPr marL="400050" lvl="1" indent="0">
              <a:buNone/>
            </a:pPr>
            <a:endParaRPr lang="en-GB" sz="1600" dirty="0">
              <a:solidFill>
                <a:srgbClr val="002060"/>
              </a:solidFill>
            </a:endParaRPr>
          </a:p>
          <a:p>
            <a:pPr marL="400050" lvl="1" indent="0">
              <a:buNone/>
            </a:pPr>
            <a:r>
              <a:rPr lang="en-GB" sz="1800" dirty="0">
                <a:solidFill>
                  <a:srgbClr val="002060"/>
                </a:solidFill>
              </a:rPr>
              <a:t>@media</a:t>
            </a:r>
          </a:p>
          <a:p>
            <a:pPr marL="800100" lvl="2" indent="0">
              <a:buNone/>
            </a:pPr>
            <a:r>
              <a:rPr lang="en-GB" sz="1200" dirty="0" smtClean="0"/>
              <a:t>The </a:t>
            </a:r>
            <a:r>
              <a:rPr lang="en-GB" sz="1200" dirty="0"/>
              <a:t>@media rule is a CSS at-rule used to apply styles based on the result of a media query</a:t>
            </a:r>
            <a:r>
              <a:rPr lang="en-GB" sz="1200" dirty="0" smtClean="0"/>
              <a:t>.</a:t>
            </a:r>
          </a:p>
          <a:p>
            <a:pPr marL="800100" lvl="2" indent="0">
              <a:buNone/>
            </a:pPr>
            <a:r>
              <a:rPr lang="en-GB" sz="1200" dirty="0"/>
              <a:t>It tells the browser to apply specific styles only if certain conditions are met (based on device characteristics like screen width, resolution, etc</a:t>
            </a:r>
            <a:r>
              <a:rPr lang="en-GB" sz="1200" dirty="0" smtClean="0"/>
              <a:t>.).</a:t>
            </a:r>
          </a:p>
        </p:txBody>
      </p:sp>
    </p:spTree>
    <p:extLst>
      <p:ext uri="{BB962C8B-B14F-4D97-AF65-F5344CB8AC3E}">
        <p14:creationId xmlns:p14="http://schemas.microsoft.com/office/powerpoint/2010/main" val="309593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7150"/>
            <a:ext cx="8458200" cy="5029200"/>
          </a:xfrm>
        </p:spPr>
        <p:txBody>
          <a:bodyPr>
            <a:noAutofit/>
          </a:bodyPr>
          <a:lstStyle/>
          <a:p>
            <a:pPr marL="400050" lvl="1" indent="0">
              <a:buNone/>
            </a:pPr>
            <a:r>
              <a:rPr lang="en-GB" sz="1800" dirty="0">
                <a:solidFill>
                  <a:srgbClr val="002060"/>
                </a:solidFill>
              </a:rPr>
              <a:t>not | only | all</a:t>
            </a:r>
          </a:p>
          <a:p>
            <a:pPr marL="800100" lvl="2" indent="0">
              <a:buNone/>
            </a:pPr>
            <a:r>
              <a:rPr lang="en-GB" sz="1400" dirty="0"/>
              <a:t>These keywords refine how the media query is applied. They specify how the query should be evaluated.</a:t>
            </a:r>
          </a:p>
          <a:p>
            <a:pPr marL="400050" lvl="1" indent="0">
              <a:buNone/>
            </a:pPr>
            <a:r>
              <a:rPr lang="en-GB" sz="1800" dirty="0">
                <a:solidFill>
                  <a:srgbClr val="002060"/>
                </a:solidFill>
              </a:rPr>
              <a:t>not: </a:t>
            </a:r>
            <a:endParaRPr lang="en-GB" sz="1800" dirty="0" smtClean="0">
              <a:solidFill>
                <a:srgbClr val="002060"/>
              </a:solidFill>
            </a:endParaRPr>
          </a:p>
          <a:p>
            <a:pPr marL="800100" lvl="2" indent="0">
              <a:buNone/>
            </a:pPr>
            <a:r>
              <a:rPr lang="en-GB" sz="1400" dirty="0" smtClean="0"/>
              <a:t>This </a:t>
            </a:r>
            <a:r>
              <a:rPr lang="en-GB" sz="1400" dirty="0"/>
              <a:t>inverts the condition of the media query. It applies styles only when the condition is false.</a:t>
            </a:r>
          </a:p>
          <a:p>
            <a:pPr marL="800100" lvl="2" indent="0">
              <a:buNone/>
            </a:pPr>
            <a:r>
              <a:rPr lang="en-GB" sz="1400" dirty="0"/>
              <a:t>Example: </a:t>
            </a:r>
            <a:r>
              <a:rPr lang="en-GB" sz="1400" dirty="0">
                <a:solidFill>
                  <a:srgbClr val="7030A0"/>
                </a:solidFill>
              </a:rPr>
              <a:t>@media not screen and (max-width: 600px)</a:t>
            </a:r>
            <a:r>
              <a:rPr lang="en-GB" sz="1400" dirty="0"/>
              <a:t> applies styles if the screen width is greater than 600px.</a:t>
            </a:r>
          </a:p>
          <a:p>
            <a:pPr marL="400050" lvl="1" indent="0">
              <a:buNone/>
            </a:pPr>
            <a:r>
              <a:rPr lang="en-GB" sz="1800" dirty="0" smtClean="0">
                <a:solidFill>
                  <a:srgbClr val="002060"/>
                </a:solidFill>
              </a:rPr>
              <a:t>only: </a:t>
            </a:r>
          </a:p>
          <a:p>
            <a:pPr marL="800100" lvl="2" indent="0">
              <a:buNone/>
            </a:pPr>
            <a:r>
              <a:rPr lang="en-GB" sz="1400" dirty="0" smtClean="0"/>
              <a:t>This </a:t>
            </a:r>
            <a:r>
              <a:rPr lang="en-GB" sz="1400" dirty="0"/>
              <a:t>ensures that the media query applies only if the specified condition is true. It's mainly used to prevent older browsers (which do not support media queries) from applying the styles.</a:t>
            </a:r>
          </a:p>
          <a:p>
            <a:pPr marL="800100" lvl="2" indent="0">
              <a:buNone/>
            </a:pPr>
            <a:r>
              <a:rPr lang="en-GB" sz="1400" dirty="0"/>
              <a:t>Example: </a:t>
            </a:r>
            <a:r>
              <a:rPr lang="en-GB" sz="1400" dirty="0">
                <a:solidFill>
                  <a:srgbClr val="7030A0"/>
                </a:solidFill>
              </a:rPr>
              <a:t>@media only screen and (max-width: 600px) </a:t>
            </a:r>
            <a:r>
              <a:rPr lang="en-GB" sz="1400" dirty="0"/>
              <a:t>applies styles only if the condition is true and the browser supports media queries</a:t>
            </a:r>
            <a:r>
              <a:rPr lang="en-GB" sz="1050" dirty="0"/>
              <a:t>.</a:t>
            </a:r>
          </a:p>
          <a:p>
            <a:pPr marL="400050" lvl="1" indent="0">
              <a:buNone/>
            </a:pPr>
            <a:r>
              <a:rPr lang="en-GB" sz="1800" dirty="0">
                <a:solidFill>
                  <a:srgbClr val="002060"/>
                </a:solidFill>
              </a:rPr>
              <a:t>all</a:t>
            </a:r>
            <a:r>
              <a:rPr lang="en-GB" sz="1800" dirty="0" smtClean="0">
                <a:solidFill>
                  <a:srgbClr val="002060"/>
                </a:solidFill>
              </a:rPr>
              <a:t>:</a:t>
            </a:r>
          </a:p>
          <a:p>
            <a:pPr marL="800100" lvl="2" indent="0">
              <a:buNone/>
            </a:pPr>
            <a:r>
              <a:rPr lang="en-GB" sz="1400" dirty="0" smtClean="0"/>
              <a:t>This </a:t>
            </a:r>
            <a:r>
              <a:rPr lang="en-GB" sz="1400" dirty="0"/>
              <a:t>is the default option and applies to all types of media. You typically don’t need to specify all, because it’s implied.</a:t>
            </a:r>
          </a:p>
          <a:p>
            <a:pPr marL="800100" lvl="2" indent="0">
              <a:buNone/>
            </a:pPr>
            <a:r>
              <a:rPr lang="en-GB" sz="1400" dirty="0"/>
              <a:t>Example: </a:t>
            </a:r>
            <a:r>
              <a:rPr lang="en-GB" sz="1400" dirty="0">
                <a:solidFill>
                  <a:srgbClr val="7030A0"/>
                </a:solidFill>
              </a:rPr>
              <a:t>@media all and (max-width: 600px)</a:t>
            </a:r>
            <a:r>
              <a:rPr lang="en-GB" sz="1400" dirty="0"/>
              <a:t> applies styles to all types of media (screen, print, etc.), but is more commonly used in conjunction with specific conditions</a:t>
            </a:r>
            <a:r>
              <a:rPr lang="en-GB" sz="1400" dirty="0" smtClean="0"/>
              <a:t>.</a:t>
            </a:r>
            <a:endParaRPr lang="en-IN" sz="1400" dirty="0"/>
          </a:p>
        </p:txBody>
      </p:sp>
    </p:spTree>
    <p:extLst>
      <p:ext uri="{BB962C8B-B14F-4D97-AF65-F5344CB8AC3E}">
        <p14:creationId xmlns:p14="http://schemas.microsoft.com/office/powerpoint/2010/main" val="24419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08873"/>
          </a:xfrm>
        </p:spPr>
        <p:txBody>
          <a:bodyPr>
            <a:normAutofit lnSpcReduction="10000"/>
          </a:bodyPr>
          <a:lstStyle/>
          <a:p>
            <a:pPr marL="0" indent="0">
              <a:buNone/>
            </a:pPr>
            <a:r>
              <a:rPr lang="en-GB" sz="2400" b="1" dirty="0" err="1" smtClean="0">
                <a:solidFill>
                  <a:srgbClr val="002060"/>
                </a:solidFill>
              </a:rPr>
              <a:t>media_type</a:t>
            </a:r>
            <a:endParaRPr lang="en-GB" sz="2400" b="1" dirty="0">
              <a:solidFill>
                <a:srgbClr val="002060"/>
              </a:solidFill>
            </a:endParaRPr>
          </a:p>
          <a:p>
            <a:pPr marL="400050" lvl="1" indent="0">
              <a:buNone/>
            </a:pPr>
            <a:r>
              <a:rPr lang="en-GB" sz="2000" dirty="0" smtClean="0"/>
              <a:t>This </a:t>
            </a:r>
            <a:r>
              <a:rPr lang="en-GB" sz="2000" dirty="0"/>
              <a:t>defines the type of media that the query will target. It specifies which kind of devices or outputs the media query applies to</a:t>
            </a:r>
            <a:r>
              <a:rPr lang="en-GB" sz="2000" dirty="0" smtClean="0"/>
              <a:t>.</a:t>
            </a:r>
          </a:p>
          <a:p>
            <a:pPr marL="400050" lvl="1" indent="0">
              <a:buNone/>
            </a:pPr>
            <a:endParaRPr lang="en-GB" sz="2000" dirty="0"/>
          </a:p>
          <a:p>
            <a:pPr marL="400050" lvl="1" indent="0">
              <a:buNone/>
            </a:pPr>
            <a:r>
              <a:rPr lang="en-GB" sz="2000" dirty="0" smtClean="0"/>
              <a:t>screen</a:t>
            </a:r>
            <a:r>
              <a:rPr lang="en-GB" sz="2000" dirty="0"/>
              <a:t>: Targets screens such as computers, tablets, and mobile devices</a:t>
            </a:r>
            <a:r>
              <a:rPr lang="en-GB" sz="2000" dirty="0" smtClean="0"/>
              <a:t>.</a:t>
            </a:r>
          </a:p>
          <a:p>
            <a:pPr marL="400050" lvl="1" indent="0">
              <a:buNone/>
            </a:pPr>
            <a:endParaRPr lang="en-GB" sz="2000" dirty="0"/>
          </a:p>
          <a:p>
            <a:pPr marL="400050" lvl="1" indent="0">
              <a:buNone/>
            </a:pPr>
            <a:r>
              <a:rPr lang="en-GB" sz="2000" dirty="0"/>
              <a:t>print: Targets printed documents or when the page is printed using </a:t>
            </a:r>
            <a:r>
              <a:rPr lang="en-GB" sz="2000" dirty="0" err="1"/>
              <a:t>Ctrl+P</a:t>
            </a:r>
            <a:r>
              <a:rPr lang="en-GB" sz="2000" dirty="0"/>
              <a:t> or </a:t>
            </a:r>
            <a:r>
              <a:rPr lang="en-GB" sz="2000" dirty="0" err="1"/>
              <a:t>Cmd+P</a:t>
            </a:r>
            <a:r>
              <a:rPr lang="en-GB" sz="2000" dirty="0" smtClean="0"/>
              <a:t>.</a:t>
            </a:r>
          </a:p>
          <a:p>
            <a:pPr marL="400050" lvl="1" indent="0">
              <a:buNone/>
            </a:pPr>
            <a:endParaRPr lang="en-GB" sz="2000" dirty="0"/>
          </a:p>
          <a:p>
            <a:pPr marL="400050" lvl="1" indent="0">
              <a:buNone/>
            </a:pPr>
            <a:r>
              <a:rPr lang="en-GB" sz="2000" dirty="0"/>
              <a:t>all: Applies to all media types</a:t>
            </a:r>
            <a:r>
              <a:rPr lang="en-GB" sz="2000" dirty="0" smtClean="0"/>
              <a:t>.</a:t>
            </a:r>
          </a:p>
          <a:p>
            <a:pPr marL="400050" lvl="1" indent="0">
              <a:buNone/>
            </a:pPr>
            <a:endParaRPr lang="en-GB" sz="2000" dirty="0"/>
          </a:p>
          <a:p>
            <a:pPr marL="400050" lvl="1" indent="0">
              <a:buNone/>
            </a:pPr>
            <a:r>
              <a:rPr lang="en-GB" sz="2000" dirty="0"/>
              <a:t>speech: Targets speech synthesizers, which are used by screen readers or voice navigation tools.</a:t>
            </a:r>
            <a:endParaRPr lang="en-IN" sz="2000" dirty="0"/>
          </a:p>
        </p:txBody>
      </p:sp>
    </p:spTree>
    <p:extLst>
      <p:ext uri="{BB962C8B-B14F-4D97-AF65-F5344CB8AC3E}">
        <p14:creationId xmlns:p14="http://schemas.microsoft.com/office/powerpoint/2010/main" val="14981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458200" cy="4594623"/>
          </a:xfrm>
        </p:spPr>
        <p:txBody>
          <a:bodyPr>
            <a:normAutofit/>
          </a:bodyPr>
          <a:lstStyle/>
          <a:p>
            <a:pPr marL="0" indent="0">
              <a:buNone/>
            </a:pPr>
            <a:r>
              <a:rPr lang="en-GB" sz="2000" dirty="0" err="1">
                <a:solidFill>
                  <a:srgbClr val="002060"/>
                </a:solidFill>
              </a:rPr>
              <a:t>logical_operator</a:t>
            </a:r>
            <a:r>
              <a:rPr lang="en-GB" sz="2000" dirty="0">
                <a:solidFill>
                  <a:srgbClr val="002060"/>
                </a:solidFill>
              </a:rPr>
              <a:t> (and, or, not)</a:t>
            </a:r>
          </a:p>
          <a:p>
            <a:pPr marL="400050" lvl="1" indent="0">
              <a:buNone/>
            </a:pPr>
            <a:r>
              <a:rPr lang="en-GB" sz="1600" dirty="0"/>
              <a:t>Logical operators combine multiple conditions in a media query to create complex queries.</a:t>
            </a:r>
          </a:p>
          <a:p>
            <a:pPr marL="400050" lvl="1" indent="0">
              <a:buNone/>
            </a:pPr>
            <a:endParaRPr lang="en-GB" sz="1600" dirty="0"/>
          </a:p>
          <a:p>
            <a:pPr marL="400050" lvl="1" indent="0">
              <a:buNone/>
            </a:pPr>
            <a:r>
              <a:rPr lang="en-GB" sz="1600" dirty="0">
                <a:solidFill>
                  <a:srgbClr val="7030A0"/>
                </a:solidFill>
              </a:rPr>
              <a:t>and:</a:t>
            </a:r>
            <a:r>
              <a:rPr lang="en-GB" sz="1600" dirty="0"/>
              <a:t> Combines multiple conditions; all conditions must be true for the styles to be applied</a:t>
            </a:r>
            <a:r>
              <a:rPr lang="en-GB" sz="1600" dirty="0" smtClean="0"/>
              <a:t>.</a:t>
            </a:r>
            <a:endParaRPr lang="en-GB" sz="1600" dirty="0"/>
          </a:p>
          <a:p>
            <a:pPr marL="400050" lvl="1" indent="0">
              <a:buNone/>
            </a:pPr>
            <a:r>
              <a:rPr lang="en-GB" sz="1600" dirty="0"/>
              <a:t>Example: @media screen and (min-width: 600px) and (max-width: 1024px) applies styles only if both conditions are true (screen width is between 600px and 1024px).</a:t>
            </a:r>
          </a:p>
          <a:p>
            <a:pPr marL="400050" lvl="1" indent="0">
              <a:buNone/>
            </a:pPr>
            <a:endParaRPr lang="en-GB" sz="1600" dirty="0" smtClean="0"/>
          </a:p>
          <a:p>
            <a:pPr marL="400050" lvl="1" indent="0">
              <a:buNone/>
            </a:pPr>
            <a:r>
              <a:rPr lang="en-GB" sz="1600" dirty="0" smtClean="0">
                <a:solidFill>
                  <a:srgbClr val="7030A0"/>
                </a:solidFill>
              </a:rPr>
              <a:t>or</a:t>
            </a:r>
            <a:r>
              <a:rPr lang="en-GB" sz="1600" dirty="0">
                <a:solidFill>
                  <a:srgbClr val="7030A0"/>
                </a:solidFill>
              </a:rPr>
              <a:t>:</a:t>
            </a:r>
            <a:r>
              <a:rPr lang="en-GB" sz="1600" dirty="0"/>
              <a:t> Achieved using a comma (,), meaning the styles will apply if any of the conditions are true</a:t>
            </a:r>
            <a:r>
              <a:rPr lang="en-GB" sz="1600" dirty="0" smtClean="0"/>
              <a:t>.</a:t>
            </a:r>
            <a:endParaRPr lang="en-GB" sz="1600" dirty="0"/>
          </a:p>
          <a:p>
            <a:pPr marL="400050" lvl="1" indent="0">
              <a:buNone/>
            </a:pPr>
            <a:r>
              <a:rPr lang="en-GB" sz="1600" dirty="0"/>
              <a:t>Example: @media screen and (max-width: 600px), screen and (max-height: 400px) applies styles if the screen width is less than 600px or the height is less than 400px.</a:t>
            </a:r>
          </a:p>
          <a:p>
            <a:pPr marL="400050" lvl="1" indent="0">
              <a:buNone/>
            </a:pPr>
            <a:endParaRPr lang="en-GB" sz="1600" dirty="0" smtClean="0"/>
          </a:p>
          <a:p>
            <a:pPr marL="400050" lvl="1" indent="0">
              <a:buNone/>
            </a:pPr>
            <a:r>
              <a:rPr lang="en-GB" sz="1600" dirty="0" smtClean="0">
                <a:solidFill>
                  <a:srgbClr val="7030A0"/>
                </a:solidFill>
              </a:rPr>
              <a:t>not</a:t>
            </a:r>
            <a:r>
              <a:rPr lang="en-GB" sz="1600" dirty="0">
                <a:solidFill>
                  <a:srgbClr val="7030A0"/>
                </a:solidFill>
              </a:rPr>
              <a:t>:</a:t>
            </a:r>
            <a:r>
              <a:rPr lang="en-GB" sz="1600" dirty="0"/>
              <a:t> Inverts the condition. The styles will apply if the condition is false</a:t>
            </a:r>
            <a:r>
              <a:rPr lang="en-GB" sz="1600" dirty="0" smtClean="0"/>
              <a:t>.</a:t>
            </a:r>
            <a:endParaRPr lang="en-GB" sz="1600" dirty="0"/>
          </a:p>
          <a:p>
            <a:pPr marL="400050" lvl="1" indent="0">
              <a:buNone/>
            </a:pPr>
            <a:r>
              <a:rPr lang="en-GB" sz="1600" dirty="0"/>
              <a:t>Example: @media not screen and (max-width: 600px) applies styles if the screen width is greater than 600px.</a:t>
            </a:r>
            <a:endParaRPr lang="en-IN" sz="1600" dirty="0"/>
          </a:p>
        </p:txBody>
      </p:sp>
    </p:spTree>
    <p:extLst>
      <p:ext uri="{BB962C8B-B14F-4D97-AF65-F5344CB8AC3E}">
        <p14:creationId xmlns:p14="http://schemas.microsoft.com/office/powerpoint/2010/main" val="305484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385073"/>
          </a:xfrm>
        </p:spPr>
        <p:txBody>
          <a:bodyPr>
            <a:normAutofit/>
          </a:bodyPr>
          <a:lstStyle/>
          <a:p>
            <a:pPr marL="0" indent="0">
              <a:buNone/>
            </a:pPr>
            <a:r>
              <a:rPr lang="en-GB" sz="2400" dirty="0" err="1">
                <a:solidFill>
                  <a:srgbClr val="002060"/>
                </a:solidFill>
              </a:rPr>
              <a:t>media_feature_expression</a:t>
            </a:r>
            <a:endParaRPr lang="en-GB" sz="2400" dirty="0">
              <a:solidFill>
                <a:srgbClr val="002060"/>
              </a:solidFill>
            </a:endParaRPr>
          </a:p>
          <a:p>
            <a:pPr marL="400050" lvl="1" indent="0">
              <a:buNone/>
            </a:pPr>
            <a:r>
              <a:rPr lang="en-GB" sz="1800" dirty="0" smtClean="0"/>
              <a:t>A </a:t>
            </a:r>
            <a:r>
              <a:rPr lang="en-GB" sz="1800" dirty="0"/>
              <a:t>media feature </a:t>
            </a:r>
            <a:r>
              <a:rPr lang="en-GB" sz="1800" dirty="0">
                <a:solidFill>
                  <a:srgbClr val="7030A0"/>
                </a:solidFill>
              </a:rPr>
              <a:t>expression</a:t>
            </a:r>
            <a:r>
              <a:rPr lang="en-GB" sz="1800" dirty="0"/>
              <a:t> defines the conditions or characteristics of the device or viewport that must be met for the styles to be applied. These features can include dimensions (width, height), display resolution, and orientation, among others.</a:t>
            </a:r>
          </a:p>
          <a:p>
            <a:pPr marL="400050" lvl="1" indent="0">
              <a:buNone/>
            </a:pPr>
            <a:endParaRPr lang="en-GB" sz="1800" dirty="0"/>
          </a:p>
          <a:p>
            <a:pPr marL="400050" lvl="1" indent="0">
              <a:buNone/>
            </a:pPr>
            <a:r>
              <a:rPr lang="en-GB" sz="1800" dirty="0">
                <a:solidFill>
                  <a:srgbClr val="7030A0"/>
                </a:solidFill>
              </a:rPr>
              <a:t>min-width, max-width: </a:t>
            </a:r>
            <a:r>
              <a:rPr lang="en-GB" sz="1800" dirty="0"/>
              <a:t>Set the minimum or maximum width of the viewport (or device).</a:t>
            </a:r>
          </a:p>
          <a:p>
            <a:pPr marL="400050" lvl="1" indent="0">
              <a:buNone/>
            </a:pPr>
            <a:r>
              <a:rPr lang="en-GB" sz="1800" dirty="0">
                <a:solidFill>
                  <a:srgbClr val="7030A0"/>
                </a:solidFill>
              </a:rPr>
              <a:t>min-height, max-height</a:t>
            </a:r>
            <a:r>
              <a:rPr lang="en-GB" sz="1800" dirty="0"/>
              <a:t>: Set the minimum or maximum height of the viewport.</a:t>
            </a:r>
          </a:p>
          <a:p>
            <a:pPr marL="400050" lvl="1" indent="0">
              <a:buNone/>
            </a:pPr>
            <a:r>
              <a:rPr lang="en-GB" sz="1800" dirty="0">
                <a:solidFill>
                  <a:srgbClr val="7030A0"/>
                </a:solidFill>
              </a:rPr>
              <a:t>orientation</a:t>
            </a:r>
            <a:r>
              <a:rPr lang="en-GB" sz="1800" dirty="0"/>
              <a:t>: Detects whether the device is in portrait (height &gt; width) or landscape (width &gt; height) mode.</a:t>
            </a:r>
          </a:p>
          <a:p>
            <a:pPr marL="400050" lvl="1" indent="0">
              <a:buNone/>
            </a:pPr>
            <a:r>
              <a:rPr lang="en-GB" sz="1800" dirty="0">
                <a:solidFill>
                  <a:srgbClr val="7030A0"/>
                </a:solidFill>
              </a:rPr>
              <a:t>resolution:</a:t>
            </a:r>
            <a:r>
              <a:rPr lang="en-GB" sz="1800" dirty="0"/>
              <a:t> Applies styles based on the screen's resolution (e.g., for high-DPI screens like Retina displays).</a:t>
            </a:r>
            <a:endParaRPr lang="en-IN" sz="1800" dirty="0"/>
          </a:p>
        </p:txBody>
      </p:sp>
    </p:spTree>
    <p:extLst>
      <p:ext uri="{BB962C8B-B14F-4D97-AF65-F5344CB8AC3E}">
        <p14:creationId xmlns:p14="http://schemas.microsoft.com/office/powerpoint/2010/main" val="967442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701</Words>
  <Application>Microsoft Office PowerPoint</Application>
  <PresentationFormat>On-screen Show (16:9)</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Media Query CSS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dc:title>
  <dc:creator>R</dc:creator>
  <cp:lastModifiedBy>HP</cp:lastModifiedBy>
  <cp:revision>17</cp:revision>
  <dcterms:created xsi:type="dcterms:W3CDTF">2006-08-16T00:00:00Z</dcterms:created>
  <dcterms:modified xsi:type="dcterms:W3CDTF">2025-01-13T06:18:45Z</dcterms:modified>
</cp:coreProperties>
</file>