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FA80E-84FB-4C1D-BE50-50070D6A59C2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34A9-FD74-4685-AE02-D5BA99CC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5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DA34A9-FD74-4685-AE02-D5BA99CC8E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9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CSS </a:t>
            </a:r>
            <a:r>
              <a:rPr lang="en-IN" b="1" dirty="0" smtClean="0"/>
              <a:t>Gradients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19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CSS </a:t>
            </a:r>
            <a:r>
              <a:rPr lang="en-IN" sz="3200" b="1" dirty="0" smtClean="0"/>
              <a:t>Gradients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516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Gradients are the combination of two or more </a:t>
            </a:r>
            <a:r>
              <a:rPr lang="en-GB" sz="1800" dirty="0" err="1"/>
              <a:t>colors</a:t>
            </a:r>
            <a:r>
              <a:rPr lang="en-GB" sz="1800" dirty="0"/>
              <a:t> </a:t>
            </a:r>
            <a:r>
              <a:rPr lang="en-GB" sz="1800" i="1" dirty="0"/>
              <a:t>(where one </a:t>
            </a:r>
            <a:r>
              <a:rPr lang="en-GB" sz="1800" i="1" dirty="0" err="1"/>
              <a:t>color</a:t>
            </a:r>
            <a:r>
              <a:rPr lang="en-GB" sz="1800" i="1" dirty="0"/>
              <a:t> fades into another)</a:t>
            </a:r>
            <a:r>
              <a:rPr lang="en-GB" sz="1800" dirty="0"/>
              <a:t> and display the smooth transition between the nearest points of </a:t>
            </a:r>
            <a:r>
              <a:rPr lang="en-GB" sz="1800" dirty="0" err="1"/>
              <a:t>colors</a:t>
            </a:r>
            <a:r>
              <a:rPr lang="en-GB" sz="1800" dirty="0"/>
              <a:t> on our website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b="1" dirty="0"/>
              <a:t>CSS Gradients are background images set in three forms that are: -</a:t>
            </a:r>
          </a:p>
          <a:p>
            <a:r>
              <a:rPr lang="en-GB" sz="1800" b="1" dirty="0"/>
              <a:t>linear-gradient</a:t>
            </a:r>
            <a:r>
              <a:rPr lang="en-GB" sz="1800" dirty="0"/>
              <a:t> - The transition between two or more </a:t>
            </a:r>
            <a:r>
              <a:rPr lang="en-GB" sz="1800" dirty="0" err="1"/>
              <a:t>colors</a:t>
            </a:r>
            <a:r>
              <a:rPr lang="en-GB" sz="1800" dirty="0"/>
              <a:t> occurs along a linear direction in a linear gradient.</a:t>
            </a:r>
          </a:p>
          <a:p>
            <a:r>
              <a:rPr lang="en-GB" sz="1800" b="1" dirty="0"/>
              <a:t>radial-gradient</a:t>
            </a:r>
            <a:r>
              <a:rPr lang="en-GB" sz="1800" dirty="0"/>
              <a:t> - The </a:t>
            </a:r>
            <a:r>
              <a:rPr lang="en-GB" sz="1800" dirty="0" err="1"/>
              <a:t>color</a:t>
            </a:r>
            <a:r>
              <a:rPr lang="en-GB" sz="1800" dirty="0"/>
              <a:t> gradient begins from the </a:t>
            </a:r>
            <a:r>
              <a:rPr lang="en-GB" sz="1800" dirty="0" err="1"/>
              <a:t>center</a:t>
            </a:r>
            <a:r>
              <a:rPr lang="en-GB" sz="1800" dirty="0"/>
              <a:t> of its radial gradient.</a:t>
            </a:r>
          </a:p>
          <a:p>
            <a:r>
              <a:rPr lang="en-GB" sz="1800" b="1" dirty="0"/>
              <a:t>conic-gradient</a:t>
            </a:r>
            <a:r>
              <a:rPr lang="en-GB" sz="1800" dirty="0"/>
              <a:t> - The transition between </a:t>
            </a:r>
            <a:r>
              <a:rPr lang="en-GB" sz="1800" dirty="0" err="1"/>
              <a:t>colors</a:t>
            </a:r>
            <a:r>
              <a:rPr lang="en-GB" sz="1800" dirty="0"/>
              <a:t> occurs around the </a:t>
            </a:r>
            <a:r>
              <a:rPr lang="en-GB" sz="1800" dirty="0" err="1"/>
              <a:t>center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62350"/>
            <a:ext cx="3934374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5750"/>
            <a:ext cx="8610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CSS Linear Gradient</a:t>
            </a:r>
          </a:p>
          <a:p>
            <a:pPr marL="0" indent="0">
              <a:buNone/>
            </a:pPr>
            <a:r>
              <a:rPr lang="en-GB" sz="1800" dirty="0"/>
              <a:t>Linear Gradient is the most common type of gradient. We can set the gradient axis from top to bottom, left to right, diagonally, or at any angle we want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background-image: linear-gradient(direction, colour 1, colour 2,..); </a:t>
            </a:r>
            <a:endParaRPr lang="en-GB" sz="2000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GB" sz="1600" dirty="0"/>
              <a:t>direction (optional): Specifies the direction of the gradient. It can be in degrees (e.g., 90deg, 180deg) or using predefined keywords like to right, to </a:t>
            </a:r>
            <a:r>
              <a:rPr lang="en-GB" sz="1600" dirty="0" smtClean="0"/>
              <a:t>top,</a:t>
            </a:r>
            <a:r>
              <a:rPr lang="en-IN" sz="1600" dirty="0"/>
              <a:t> to left, to </a:t>
            </a:r>
            <a:r>
              <a:rPr lang="en-IN" sz="1600" dirty="0" smtClean="0"/>
              <a:t>bottom</a:t>
            </a:r>
            <a:r>
              <a:rPr lang="en-GB" sz="1600" dirty="0" smtClean="0"/>
              <a:t> </a:t>
            </a:r>
            <a:r>
              <a:rPr lang="en-GB" sz="1600" dirty="0"/>
              <a:t>etc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it takes the top to bottom direction by default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Ex: </a:t>
            </a:r>
            <a:r>
              <a:rPr lang="en-GB" sz="1600" dirty="0">
                <a:solidFill>
                  <a:srgbClr val="00B0F0"/>
                </a:solidFill>
              </a:rPr>
              <a:t>background-image: linear-gradient(to right, red, blue);</a:t>
            </a:r>
          </a:p>
          <a:p>
            <a:pPr marL="400050" lvl="1" indent="0">
              <a:buNone/>
            </a:pPr>
            <a:endParaRPr lang="en-GB" sz="1600" dirty="0" smtClean="0"/>
          </a:p>
          <a:p>
            <a:pPr marL="400050" lvl="1" indent="0">
              <a:buNone/>
            </a:pPr>
            <a:r>
              <a:rPr lang="en-GB" sz="1600" dirty="0" smtClean="0"/>
              <a:t>Color-1, color-2</a:t>
            </a:r>
            <a:r>
              <a:rPr lang="en-GB" sz="1600" dirty="0"/>
              <a:t>, ...: A series of </a:t>
            </a:r>
            <a:r>
              <a:rPr lang="en-GB" sz="1600" dirty="0" err="1"/>
              <a:t>color</a:t>
            </a:r>
            <a:r>
              <a:rPr lang="en-GB" sz="1600" dirty="0"/>
              <a:t> values (</a:t>
            </a:r>
            <a:r>
              <a:rPr lang="en-GB" sz="1600" dirty="0" err="1"/>
              <a:t>colors</a:t>
            </a:r>
            <a:r>
              <a:rPr lang="en-GB" sz="1600" dirty="0"/>
              <a:t> or </a:t>
            </a:r>
            <a:r>
              <a:rPr lang="en-GB" sz="1600" dirty="0" err="1"/>
              <a:t>rgba</a:t>
            </a:r>
            <a:r>
              <a:rPr lang="en-GB" sz="1600" dirty="0"/>
              <a:t>, </a:t>
            </a:r>
            <a:r>
              <a:rPr lang="en-GB" sz="1600" dirty="0" err="1"/>
              <a:t>hsla</a:t>
            </a:r>
            <a:r>
              <a:rPr lang="en-GB" sz="1600" dirty="0"/>
              <a:t>, etc.), optionally including position percentages or lengths to define where the </a:t>
            </a:r>
            <a:r>
              <a:rPr lang="en-GB" sz="1600" dirty="0" err="1"/>
              <a:t>colors</a:t>
            </a:r>
            <a:r>
              <a:rPr lang="en-GB" sz="1600" dirty="0"/>
              <a:t> begin and end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Ex: </a:t>
            </a:r>
            <a:r>
              <a:rPr lang="en-GB" sz="1600" dirty="0">
                <a:solidFill>
                  <a:srgbClr val="00B0F0"/>
                </a:solidFill>
              </a:rPr>
              <a:t>background-image: linear-gradient(90deg, red 10%, yellow 50%, green 90</a:t>
            </a:r>
            <a:r>
              <a:rPr lang="en-GB" sz="1600" dirty="0" smtClean="0">
                <a:solidFill>
                  <a:srgbClr val="00B0F0"/>
                </a:solidFill>
              </a:rPr>
              <a:t>%);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r>
              <a:rPr lang="en-GB" sz="1600" dirty="0"/>
              <a:t>Ex:</a:t>
            </a:r>
            <a:r>
              <a:rPr lang="en-GB" sz="1600" dirty="0">
                <a:solidFill>
                  <a:srgbClr val="00B0F0"/>
                </a:solidFill>
              </a:rPr>
              <a:t> background-image: linear-gradient(180deg, red 0px, yellow 100px);</a:t>
            </a:r>
          </a:p>
          <a:p>
            <a:pPr marL="400050" lvl="1" indent="0">
              <a:buNone/>
            </a:pPr>
            <a:endParaRPr lang="en-GB" sz="1600" dirty="0">
              <a:solidFill>
                <a:srgbClr val="00B0F0"/>
              </a:solidFill>
            </a:endParaRPr>
          </a:p>
          <a:p>
            <a:pPr marL="400050" lvl="1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199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5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CSS Radial Gradient</a:t>
            </a:r>
          </a:p>
          <a:p>
            <a:pPr marL="0" indent="0">
              <a:buNone/>
            </a:pPr>
            <a:r>
              <a:rPr lang="en-GB" sz="1800" dirty="0"/>
              <a:t>A </a:t>
            </a:r>
            <a:r>
              <a:rPr lang="en-GB" sz="1800" b="1" dirty="0"/>
              <a:t>radial gradient</a:t>
            </a:r>
            <a:r>
              <a:rPr lang="en-GB" sz="1800" dirty="0"/>
              <a:t> in CSS is a gradient where the </a:t>
            </a:r>
            <a:r>
              <a:rPr lang="en-GB" sz="1800" dirty="0" err="1"/>
              <a:t>color</a:t>
            </a:r>
            <a:r>
              <a:rPr lang="en-GB" sz="1800" dirty="0"/>
              <a:t> transition radiates outward from a central point (usually the </a:t>
            </a:r>
            <a:r>
              <a:rPr lang="en-GB" sz="1800" dirty="0" err="1"/>
              <a:t>center</a:t>
            </a:r>
            <a:r>
              <a:rPr lang="en-GB" sz="1800" dirty="0"/>
              <a:t> of the element), creating a circular or elliptical shape. Unlike linear gradients, which follow a straight line, radial gradients create a smooth transition </a:t>
            </a:r>
            <a:r>
              <a:rPr lang="en-GB" sz="1800" dirty="0" smtClean="0"/>
              <a:t>that </a:t>
            </a:r>
            <a:r>
              <a:rPr lang="en-GB" sz="1800" dirty="0"/>
              <a:t>spreads outward in all directions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>
                <a:solidFill>
                  <a:srgbClr val="002060"/>
                </a:solidFill>
              </a:rPr>
              <a:t>background-image: radial-gradient(shape size at position, color1, color2, ...);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800" dirty="0"/>
              <a:t>shape (</a:t>
            </a:r>
            <a:r>
              <a:rPr lang="en-GB" sz="1800" dirty="0" smtClean="0"/>
              <a:t>optional ): </a:t>
            </a:r>
            <a:r>
              <a:rPr lang="en-GB" sz="1600" dirty="0"/>
              <a:t>Specifies the shape of the gradient. It can be</a:t>
            </a:r>
            <a:r>
              <a:rPr lang="en-GB" sz="1600" dirty="0" smtClean="0"/>
              <a:t>: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en-GB" sz="1600" dirty="0"/>
              <a:t>circle (default): The gradient has a circular shape.</a:t>
            </a:r>
          </a:p>
          <a:p>
            <a:pPr marL="1085850" lvl="2" indent="-285750">
              <a:buFont typeface="Wingdings" panose="05000000000000000000" pitchFamily="2" charset="2"/>
              <a:buChar char="§"/>
            </a:pPr>
            <a:r>
              <a:rPr lang="en-GB" sz="1600" dirty="0"/>
              <a:t>ellipse: The gradient has an elliptical shape</a:t>
            </a:r>
            <a:r>
              <a:rPr lang="en-GB" sz="1600" dirty="0" smtClean="0"/>
              <a:t>.</a:t>
            </a:r>
          </a:p>
          <a:p>
            <a:pPr marL="800100" lvl="2" indent="0">
              <a:buNone/>
            </a:pPr>
            <a:r>
              <a:rPr lang="en-GB" sz="1600" dirty="0"/>
              <a:t>Ex: </a:t>
            </a:r>
            <a:r>
              <a:rPr lang="en-GB" sz="1600" dirty="0">
                <a:solidFill>
                  <a:srgbClr val="00B0F0"/>
                </a:solidFill>
              </a:rPr>
              <a:t>background-image: radial-gradient(ellipse, red, blue</a:t>
            </a:r>
            <a:r>
              <a:rPr lang="en-GB" sz="1600" dirty="0" smtClean="0">
                <a:solidFill>
                  <a:srgbClr val="00B0F0"/>
                </a:solidFill>
              </a:rPr>
              <a:t>);</a:t>
            </a:r>
            <a:endParaRPr lang="en-GB" sz="1600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GB" sz="1800" dirty="0"/>
              <a:t>at position (optional): </a:t>
            </a:r>
            <a:r>
              <a:rPr lang="en-GB" sz="1600" dirty="0"/>
              <a:t>Specifies the starting point of the gradient. You can use </a:t>
            </a:r>
            <a:r>
              <a:rPr lang="en-GB" sz="1600" dirty="0" err="1"/>
              <a:t>center</a:t>
            </a:r>
            <a:r>
              <a:rPr lang="en-GB" sz="1600" dirty="0"/>
              <a:t>, top left, 50% 50%, etc. By default, it starts at the </a:t>
            </a:r>
            <a:r>
              <a:rPr lang="en-GB" sz="1600" dirty="0" err="1"/>
              <a:t>center</a:t>
            </a:r>
            <a:r>
              <a:rPr lang="en-GB" sz="1600" dirty="0"/>
              <a:t> of the element.</a:t>
            </a:r>
            <a:endParaRPr lang="en-GB" sz="1600" dirty="0" smtClean="0"/>
          </a:p>
          <a:p>
            <a:pPr marL="400050" lvl="1" indent="0">
              <a:buNone/>
            </a:pPr>
            <a:r>
              <a:rPr lang="en-GB" sz="1800" dirty="0"/>
              <a:t>Ex: </a:t>
            </a:r>
            <a:r>
              <a:rPr lang="en-GB" sz="1800" dirty="0">
                <a:solidFill>
                  <a:srgbClr val="00B0F0"/>
                </a:solidFill>
              </a:rPr>
              <a:t>background-image: radial-gradient(circle at top left, red, yellow);</a:t>
            </a:r>
          </a:p>
          <a:p>
            <a:pPr marL="40005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5674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"/>
            <a:ext cx="8229600" cy="4933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/>
              <a:t>CSS Conic Gradient</a:t>
            </a:r>
          </a:p>
          <a:p>
            <a:pPr marL="0" indent="0">
              <a:buNone/>
            </a:pPr>
            <a:r>
              <a:rPr lang="en-GB" sz="1600" dirty="0"/>
              <a:t>To set the shape of the cone, we have to rotate the shape from the </a:t>
            </a:r>
            <a:r>
              <a:rPr lang="en-GB" sz="1600" dirty="0" err="1"/>
              <a:t>center</a:t>
            </a:r>
            <a:r>
              <a:rPr lang="en-GB" sz="1600" dirty="0"/>
              <a:t>. To do that, we will use the conic-gradient() function. It is slightly different from radial-gradient because the transition between </a:t>
            </a:r>
            <a:r>
              <a:rPr lang="en-GB" sz="1600" dirty="0" err="1"/>
              <a:t>colors</a:t>
            </a:r>
            <a:r>
              <a:rPr lang="en-GB" sz="1600" dirty="0"/>
              <a:t> is placed around the circle, while in radial, it emerges from the </a:t>
            </a:r>
            <a:r>
              <a:rPr lang="en-GB" sz="1600" dirty="0" smtClean="0"/>
              <a:t>circle.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background-image: conic-gradient([from angle] [at position,] </a:t>
            </a:r>
            <a:r>
              <a:rPr lang="en-GB" sz="1600" dirty="0" err="1">
                <a:solidFill>
                  <a:srgbClr val="0070C0"/>
                </a:solidFill>
              </a:rPr>
              <a:t>color</a:t>
            </a:r>
            <a:r>
              <a:rPr lang="en-GB" sz="1600" dirty="0">
                <a:solidFill>
                  <a:srgbClr val="0070C0"/>
                </a:solidFill>
              </a:rPr>
              <a:t> 1</a:t>
            </a:r>
            <a:r>
              <a:rPr lang="en-GB" sz="1600" dirty="0" smtClean="0">
                <a:solidFill>
                  <a:srgbClr val="0070C0"/>
                </a:solidFill>
              </a:rPr>
              <a:t>, </a:t>
            </a:r>
            <a:r>
              <a:rPr lang="en-GB" sz="1600" dirty="0" err="1" smtClean="0">
                <a:solidFill>
                  <a:srgbClr val="0070C0"/>
                </a:solidFill>
              </a:rPr>
              <a:t>color</a:t>
            </a:r>
            <a:r>
              <a:rPr lang="en-GB" sz="1600" dirty="0" smtClean="0">
                <a:solidFill>
                  <a:srgbClr val="0070C0"/>
                </a:solidFill>
              </a:rPr>
              <a:t> 2 </a:t>
            </a:r>
            <a:r>
              <a:rPr lang="en-GB" sz="1600" dirty="0">
                <a:solidFill>
                  <a:srgbClr val="0070C0"/>
                </a:solidFill>
              </a:rPr>
              <a:t>...);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/>
              <a:t>from angle (optional): Specifies the starting angle of the gradient. The angle is measured in degrees (</a:t>
            </a:r>
            <a:r>
              <a:rPr lang="en-GB" sz="1600" dirty="0" err="1"/>
              <a:t>deg</a:t>
            </a:r>
            <a:r>
              <a:rPr lang="en-GB" sz="1600" dirty="0"/>
              <a:t>), where</a:t>
            </a:r>
            <a:r>
              <a:rPr lang="en-GB" sz="1600" dirty="0" smtClean="0"/>
              <a:t>:</a:t>
            </a:r>
            <a:endParaRPr lang="en-GB" sz="1600" dirty="0"/>
          </a:p>
          <a:p>
            <a:pPr lvl="2"/>
            <a:r>
              <a:rPr lang="en-GB" sz="1400" dirty="0"/>
              <a:t>0deg is at the top (12 o'clock),</a:t>
            </a:r>
          </a:p>
          <a:p>
            <a:pPr lvl="2"/>
            <a:r>
              <a:rPr lang="en-GB" sz="1400" dirty="0"/>
              <a:t>90deg is to the right (3 o'clock),</a:t>
            </a:r>
          </a:p>
          <a:p>
            <a:pPr lvl="2"/>
            <a:r>
              <a:rPr lang="en-GB" sz="1400" dirty="0"/>
              <a:t>180deg is at the bottom (6 o'clock),</a:t>
            </a:r>
          </a:p>
          <a:p>
            <a:pPr lvl="2"/>
            <a:r>
              <a:rPr lang="en-GB" sz="1400" dirty="0"/>
              <a:t>270deg is to the left (9 o'clock).</a:t>
            </a:r>
          </a:p>
          <a:p>
            <a:pPr lvl="2"/>
            <a:r>
              <a:rPr lang="en-GB" sz="1400" dirty="0"/>
              <a:t>If </a:t>
            </a:r>
            <a:r>
              <a:rPr lang="en-GB" sz="1400" dirty="0" smtClean="0"/>
              <a:t>no angle </a:t>
            </a:r>
            <a:r>
              <a:rPr lang="en-GB" sz="1400" dirty="0"/>
              <a:t>is provided, the default starting angle is 0deg</a:t>
            </a:r>
            <a:r>
              <a:rPr lang="en-GB" sz="1400" dirty="0" smtClean="0"/>
              <a:t>.</a:t>
            </a:r>
          </a:p>
          <a:p>
            <a:pPr lvl="2"/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dirty="0" smtClean="0"/>
              <a:t> at </a:t>
            </a:r>
            <a:r>
              <a:rPr lang="en-GB" sz="1600" dirty="0"/>
              <a:t>position (optional): Specifies where the gradient should be </a:t>
            </a:r>
            <a:r>
              <a:rPr lang="en-GB" sz="1600" dirty="0" err="1"/>
              <a:t>centered</a:t>
            </a:r>
            <a:r>
              <a:rPr lang="en-GB" sz="1600" dirty="0"/>
              <a:t>. You can use values like </a:t>
            </a:r>
            <a:r>
              <a:rPr lang="en-GB" sz="1600" dirty="0" err="1"/>
              <a:t>center</a:t>
            </a:r>
            <a:r>
              <a:rPr lang="en-GB" sz="1600" dirty="0"/>
              <a:t>, top left, 50% 50%, etc. By default, the position is </a:t>
            </a:r>
            <a:r>
              <a:rPr lang="en-GB" sz="1600" dirty="0" err="1"/>
              <a:t>center</a:t>
            </a:r>
            <a:r>
              <a:rPr lang="en-GB" sz="1600" dirty="0" smtClean="0"/>
              <a:t>.</a:t>
            </a:r>
          </a:p>
          <a:p>
            <a:pPr marL="457200" lvl="1" indent="0">
              <a:buNone/>
            </a:pPr>
            <a:endParaRPr lang="en-GB" sz="1600" dirty="0"/>
          </a:p>
          <a:p>
            <a:pPr marL="57150" indent="0">
              <a:buNone/>
            </a:pPr>
            <a:r>
              <a:rPr lang="en-GB" sz="1600" b="1" dirty="0"/>
              <a:t>Ex</a:t>
            </a:r>
            <a:r>
              <a:rPr lang="en-GB" sz="1600" b="1" dirty="0" smtClean="0"/>
              <a:t>: </a:t>
            </a:r>
            <a:r>
              <a:rPr lang="en-GB" sz="1600" dirty="0" smtClean="0">
                <a:solidFill>
                  <a:srgbClr val="0070C0"/>
                </a:solidFill>
              </a:rPr>
              <a:t>background-image</a:t>
            </a:r>
            <a:r>
              <a:rPr lang="en-GB" sz="1600" dirty="0">
                <a:solidFill>
                  <a:srgbClr val="0070C0"/>
                </a:solidFill>
              </a:rPr>
              <a:t>: conic-gradient(from 45deg, red 0%, yellow 25%, green 50%, blue 100</a:t>
            </a:r>
            <a:r>
              <a:rPr lang="en-GB" sz="1600" dirty="0" smtClean="0">
                <a:solidFill>
                  <a:srgbClr val="0070C0"/>
                </a:solidFill>
              </a:rPr>
              <a:t>%);</a:t>
            </a:r>
          </a:p>
          <a:p>
            <a:pPr marL="0" indent="0">
              <a:buNone/>
            </a:pPr>
            <a:r>
              <a:rPr lang="en-GB" sz="1600" dirty="0"/>
              <a:t> </a:t>
            </a:r>
            <a:r>
              <a:rPr lang="en-GB" sz="1600" dirty="0" smtClean="0"/>
              <a:t>       </a:t>
            </a:r>
            <a:r>
              <a:rPr lang="en-GB" sz="1600" dirty="0" smtClean="0">
                <a:solidFill>
                  <a:srgbClr val="0070C0"/>
                </a:solidFill>
              </a:rPr>
              <a:t>background-image</a:t>
            </a:r>
            <a:r>
              <a:rPr lang="en-GB" sz="1600" dirty="0">
                <a:solidFill>
                  <a:srgbClr val="0070C0"/>
                </a:solidFill>
              </a:rPr>
              <a:t>: conic-gradient(from 180deg at 25% 80%, red, yellow, green</a:t>
            </a:r>
            <a:r>
              <a:rPr lang="en-GB" sz="1600" dirty="0" smtClean="0">
                <a:solidFill>
                  <a:srgbClr val="0070C0"/>
                </a:solidFill>
              </a:rPr>
              <a:t>);</a:t>
            </a:r>
            <a:endParaRPr lang="en-GB" sz="16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14550"/>
            <a:ext cx="1457528" cy="147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21" y="2162001"/>
            <a:ext cx="127652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Repeating and </a:t>
            </a:r>
            <a:r>
              <a:rPr lang="en-IN" sz="2800" b="1" dirty="0" smtClean="0"/>
              <a:t>Mixing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248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We can repeat </a:t>
            </a:r>
            <a:r>
              <a:rPr lang="en-GB" sz="1800" dirty="0" err="1"/>
              <a:t>colors</a:t>
            </a:r>
            <a:r>
              <a:rPr lang="en-GB" sz="1800" dirty="0"/>
              <a:t> in all three types of </a:t>
            </a:r>
            <a:r>
              <a:rPr lang="en-GB" sz="1800" dirty="0" smtClean="0"/>
              <a:t>gradients.</a:t>
            </a:r>
          </a:p>
          <a:p>
            <a:pPr marL="0" indent="0">
              <a:buNone/>
            </a:pPr>
            <a:r>
              <a:rPr lang="en-IN" sz="1800" b="1" dirty="0"/>
              <a:t>Repeating Linear Gradient</a:t>
            </a:r>
          </a:p>
          <a:p>
            <a:pPr marL="400050" lvl="1" indent="0">
              <a:buNone/>
            </a:pPr>
            <a:r>
              <a:rPr lang="en-GB" sz="1600" dirty="0"/>
              <a:t>We can repeat </a:t>
            </a:r>
            <a:r>
              <a:rPr lang="en-GB" sz="1600" dirty="0" err="1"/>
              <a:t>colors</a:t>
            </a:r>
            <a:r>
              <a:rPr lang="en-GB" sz="1600" dirty="0"/>
              <a:t> in a linear gradient using the </a:t>
            </a:r>
            <a:r>
              <a:rPr lang="en-GB" sz="1600" dirty="0" smtClean="0"/>
              <a:t>repeating-linear-</a:t>
            </a:r>
            <a:r>
              <a:rPr lang="en-GB" sz="1600" dirty="0" err="1" smtClean="0"/>
              <a:t>radient</a:t>
            </a:r>
            <a:r>
              <a:rPr lang="en-GB" sz="1600" dirty="0"/>
              <a:t>() function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70C0"/>
                </a:solidFill>
              </a:rPr>
              <a:t>background-image: repeating-linear-gradient([direction], color1 [position1], color2 [position2], ...);</a:t>
            </a:r>
          </a:p>
          <a:p>
            <a:pPr marL="400050" lvl="1" indent="0">
              <a:buNone/>
            </a:pPr>
            <a:r>
              <a:rPr lang="en-GB" sz="1600" dirty="0"/>
              <a:t>[direction] (optional): Specifies the direction of the gradient (e.g., to right, to bottom, or in degrees like 90deg, 180deg, etc.).</a:t>
            </a:r>
          </a:p>
          <a:p>
            <a:pPr marL="400050" lvl="1" indent="0">
              <a:buNone/>
            </a:pPr>
            <a:r>
              <a:rPr lang="en-GB" sz="1600" dirty="0"/>
              <a:t>color1 [position1], color2 [position2], ...: Specifies the </a:t>
            </a:r>
            <a:r>
              <a:rPr lang="en-GB" sz="1600" dirty="0" err="1"/>
              <a:t>colors</a:t>
            </a:r>
            <a:r>
              <a:rPr lang="en-GB" sz="1600" dirty="0"/>
              <a:t> and optional position values (like percentages or lengths) where each </a:t>
            </a:r>
            <a:r>
              <a:rPr lang="en-GB" sz="1600" dirty="0" err="1"/>
              <a:t>color</a:t>
            </a:r>
            <a:r>
              <a:rPr lang="en-GB" sz="1600" dirty="0"/>
              <a:t> should appear in the gradient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If no direction is provided, the default is top to bottom (from 0deg).</a:t>
            </a:r>
          </a:p>
          <a:p>
            <a:pPr marL="400050" lvl="1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The repeating linear </a:t>
            </a:r>
            <a:r>
              <a:rPr lang="en-GB" sz="1600" dirty="0" smtClean="0">
                <a:solidFill>
                  <a:srgbClr val="002060"/>
                </a:solidFill>
              </a:rPr>
              <a:t>gradient </a:t>
            </a:r>
            <a:r>
              <a:rPr lang="en-GB" sz="1600" dirty="0">
                <a:solidFill>
                  <a:srgbClr val="002060"/>
                </a:solidFill>
              </a:rPr>
              <a:t>will continue infinitely as the gradient pattern repeats itself</a:t>
            </a:r>
            <a:r>
              <a:rPr lang="en-GB" sz="16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Ex: </a:t>
            </a:r>
            <a:r>
              <a:rPr lang="en-GB" sz="1400" dirty="0">
                <a:solidFill>
                  <a:srgbClr val="00B050"/>
                </a:solidFill>
              </a:rPr>
              <a:t>background-image: repeating-linear-gradient(to bottom, red, yellow 20%, green 40%, blue 60</a:t>
            </a:r>
            <a:r>
              <a:rPr lang="en-GB" sz="1400" dirty="0" smtClean="0">
                <a:solidFill>
                  <a:srgbClr val="00B050"/>
                </a:solidFill>
              </a:rPr>
              <a:t>%);</a:t>
            </a:r>
          </a:p>
          <a:p>
            <a:pPr marL="400050" lvl="1" indent="0">
              <a:buNone/>
            </a:pPr>
            <a:r>
              <a:rPr lang="en-GB" sz="1400" dirty="0" smtClean="0">
                <a:solidFill>
                  <a:srgbClr val="00B050"/>
                </a:solidFill>
              </a:rPr>
              <a:t>        background-image</a:t>
            </a:r>
            <a:r>
              <a:rPr lang="en-GB" sz="1400" dirty="0">
                <a:solidFill>
                  <a:srgbClr val="00B050"/>
                </a:solidFill>
              </a:rPr>
              <a:t>: repeating-linear-gradient(45deg, red, yellow 25%, green 50%, blue 75%);</a:t>
            </a:r>
          </a:p>
          <a:p>
            <a:pPr marL="400050" lvl="1" indent="0">
              <a:buNone/>
            </a:pPr>
            <a:endParaRPr lang="en-GB" sz="1400" dirty="0">
              <a:solidFill>
                <a:srgbClr val="00B050"/>
              </a:solidFill>
            </a:endParaRPr>
          </a:p>
          <a:p>
            <a:pPr marL="400050" lvl="1" indent="0">
              <a:buNone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88" y="290428"/>
            <a:ext cx="1247949" cy="12098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44" y="290428"/>
            <a:ext cx="1124107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8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Repeating Radial Gradient</a:t>
            </a:r>
          </a:p>
          <a:p>
            <a:pPr marL="0" indent="0">
              <a:buNone/>
            </a:pPr>
            <a:r>
              <a:rPr lang="en-GB" sz="1800" dirty="0"/>
              <a:t>We can repeat radial </a:t>
            </a:r>
            <a:r>
              <a:rPr lang="en-GB" sz="1800" dirty="0" smtClean="0"/>
              <a:t>gradient </a:t>
            </a:r>
            <a:r>
              <a:rPr lang="en-GB" sz="1800" dirty="0"/>
              <a:t>using repeating-radial-gradient() function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background-image: repeating-radial-gradient([shape size at position], color1 [stop1], color2 [stop2], ...);</a:t>
            </a:r>
          </a:p>
          <a:p>
            <a:pPr marL="0" indent="0">
              <a:buNone/>
            </a:pPr>
            <a:r>
              <a:rPr lang="en-GB" sz="1800" dirty="0"/>
              <a:t>Ex: </a:t>
            </a:r>
            <a:r>
              <a:rPr lang="en-GB" sz="1600" dirty="0">
                <a:solidFill>
                  <a:srgbClr val="002060"/>
                </a:solidFill>
              </a:rPr>
              <a:t>background-image: repeating-radial-gradient(circle, red, yellow 20%, green 40%, blue 60</a:t>
            </a:r>
            <a:r>
              <a:rPr lang="en-GB" sz="1600" dirty="0" smtClean="0">
                <a:solidFill>
                  <a:srgbClr val="002060"/>
                </a:solidFill>
              </a:rPr>
              <a:t>%);</a:t>
            </a:r>
          </a:p>
          <a:p>
            <a:pPr marL="0" indent="0">
              <a:buNone/>
            </a:pPr>
            <a:endParaRPr lang="en-GB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GB" sz="16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GB" sz="1600" dirty="0" smtClean="0">
                <a:solidFill>
                  <a:srgbClr val="002060"/>
                </a:solidFill>
              </a:rPr>
              <a:t> </a:t>
            </a:r>
            <a:r>
              <a:rPr lang="en-GB" sz="1800" dirty="0" smtClean="0"/>
              <a:t>Ex: </a:t>
            </a:r>
            <a:r>
              <a:rPr lang="en-GB" sz="1600" dirty="0" smtClean="0">
                <a:solidFill>
                  <a:srgbClr val="002060"/>
                </a:solidFill>
              </a:rPr>
              <a:t>background-image</a:t>
            </a:r>
            <a:r>
              <a:rPr lang="en-GB" sz="1600" dirty="0">
                <a:solidFill>
                  <a:srgbClr val="002060"/>
                </a:solidFill>
              </a:rPr>
              <a:t>: repeating-radial-gradient(circle at top left, red, yellow 20%, green 40%, blue 60%);</a:t>
            </a:r>
          </a:p>
          <a:p>
            <a:pPr marL="0" indent="0">
              <a:buNone/>
            </a:pPr>
            <a:endParaRPr lang="en-GB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33550"/>
            <a:ext cx="1400370" cy="145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790950"/>
            <a:ext cx="130510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461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Repeating Conic Gradient in CSS</a:t>
            </a:r>
          </a:p>
          <a:p>
            <a:pPr marL="0" indent="0">
              <a:buNone/>
            </a:pPr>
            <a:r>
              <a:rPr lang="en-GB" sz="1600" dirty="0"/>
              <a:t>A repeating conic gradient is similar to a regular conic gradient, but instead of transitioning once around the </a:t>
            </a:r>
            <a:r>
              <a:rPr lang="en-GB" sz="1600" dirty="0" err="1"/>
              <a:t>center</a:t>
            </a:r>
            <a:r>
              <a:rPr lang="en-GB" sz="1600" dirty="0"/>
              <a:t>, it repeats infinitely in a circular fashion. This creates a continuous, tiled effect with alternating </a:t>
            </a:r>
            <a:r>
              <a:rPr lang="en-GB" sz="1600" dirty="0" err="1"/>
              <a:t>color</a:t>
            </a:r>
            <a:r>
              <a:rPr lang="en-GB" sz="1600" dirty="0"/>
              <a:t> </a:t>
            </a:r>
            <a:r>
              <a:rPr lang="en-GB" sz="1600" dirty="0" smtClean="0"/>
              <a:t>segments.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2060"/>
                </a:solidFill>
              </a:rPr>
              <a:t>background-image: repeating-conic-gradient([from angle] [at position], color1 [degree1], color2 [degree2], ...);</a:t>
            </a:r>
          </a:p>
          <a:p>
            <a:pPr marL="0" indent="0">
              <a:buNone/>
            </a:pPr>
            <a:r>
              <a:rPr lang="en-GB" sz="1600" dirty="0" smtClean="0">
                <a:solidFill>
                  <a:srgbClr val="00B0F0"/>
                </a:solidFill>
              </a:rPr>
              <a:t>Ex: background-image</a:t>
            </a:r>
            <a:r>
              <a:rPr lang="en-GB" sz="1600" dirty="0">
                <a:solidFill>
                  <a:srgbClr val="00B0F0"/>
                </a:solidFill>
              </a:rPr>
              <a:t>: repeating-conic-gradient(from 45deg, purple, pink 20%, yellow 40%, green 60%);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>
                <a:solidFill>
                  <a:srgbClr val="00B0F0"/>
                </a:solidFill>
              </a:rPr>
              <a:t>Ex: background-image: repeating-conic-gradient(from 90deg, </a:t>
            </a:r>
            <a:r>
              <a:rPr lang="en-GB" sz="1600" dirty="0" err="1">
                <a:solidFill>
                  <a:srgbClr val="00B0F0"/>
                </a:solidFill>
              </a:rPr>
              <a:t>rgba</a:t>
            </a:r>
            <a:r>
              <a:rPr lang="en-GB" sz="1600" dirty="0">
                <a:solidFill>
                  <a:srgbClr val="00B0F0"/>
                </a:solidFill>
              </a:rPr>
              <a:t>(255, 0, 0, 0.5), </a:t>
            </a:r>
            <a:r>
              <a:rPr lang="en-GB" sz="1600" dirty="0" err="1">
                <a:solidFill>
                  <a:srgbClr val="00B0F0"/>
                </a:solidFill>
              </a:rPr>
              <a:t>rgba</a:t>
            </a:r>
            <a:r>
              <a:rPr lang="en-GB" sz="1600" dirty="0">
                <a:solidFill>
                  <a:srgbClr val="00B0F0"/>
                </a:solidFill>
              </a:rPr>
              <a:t>(0, 255, 0, 0.5) 25%, </a:t>
            </a:r>
            <a:r>
              <a:rPr lang="en-GB" sz="1600" dirty="0" err="1">
                <a:solidFill>
                  <a:srgbClr val="00B0F0"/>
                </a:solidFill>
              </a:rPr>
              <a:t>rgba</a:t>
            </a:r>
            <a:r>
              <a:rPr lang="en-GB" sz="1600" dirty="0">
                <a:solidFill>
                  <a:srgbClr val="00B0F0"/>
                </a:solidFill>
              </a:rPr>
              <a:t>(0, 0, 255, 0.5) 50%);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66950"/>
            <a:ext cx="2257740" cy="1171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17" y="2314582"/>
            <a:ext cx="2295845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8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536</Words>
  <Application>Microsoft Office PowerPoint</Application>
  <PresentationFormat>On-screen Show (16:9)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CSS Gradients</vt:lpstr>
      <vt:lpstr>CSS Gradients</vt:lpstr>
      <vt:lpstr>PowerPoint Presentation</vt:lpstr>
      <vt:lpstr>PowerPoint Presentation</vt:lpstr>
      <vt:lpstr>PowerPoint Presentation</vt:lpstr>
      <vt:lpstr>Repeating and Mixing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</dc:title>
  <dc:creator>R</dc:creator>
  <cp:lastModifiedBy>HP</cp:lastModifiedBy>
  <cp:revision>29</cp:revision>
  <dcterms:created xsi:type="dcterms:W3CDTF">2006-08-16T00:00:00Z</dcterms:created>
  <dcterms:modified xsi:type="dcterms:W3CDTF">2025-01-15T06:21:39Z</dcterms:modified>
</cp:coreProperties>
</file>