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82C2B-1349-4E55-A7E2-2E2BA1D8F9AD}" type="datetimeFigureOut">
              <a:rPr lang="en-IN" smtClean="0"/>
              <a:t>27-01-2025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687C4-3F37-406B-BA3C-0CD2CFD29078}" type="slidenum">
              <a:rPr lang="en-IN" smtClean="0"/>
              <a:t>‹#›</a:t>
            </a:fld>
            <a:endParaRPr lang="en-IN"/>
          </a:p>
        </p:txBody>
      </p:sp>
    </p:spTree>
    <p:extLst>
      <p:ext uri="{BB962C8B-B14F-4D97-AF65-F5344CB8AC3E}">
        <p14:creationId xmlns:p14="http://schemas.microsoft.com/office/powerpoint/2010/main" val="2884283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81687C4-3F37-406B-BA3C-0CD2CFD29078}" type="slidenum">
              <a:rPr lang="en-IN" smtClean="0"/>
              <a:t>3</a:t>
            </a:fld>
            <a:endParaRPr lang="en-IN"/>
          </a:p>
        </p:txBody>
      </p:sp>
    </p:spTree>
    <p:extLst>
      <p:ext uri="{BB962C8B-B14F-4D97-AF65-F5344CB8AC3E}">
        <p14:creationId xmlns:p14="http://schemas.microsoft.com/office/powerpoint/2010/main" val="9451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81687C4-3F37-406B-BA3C-0CD2CFD29078}" type="slidenum">
              <a:rPr lang="en-IN" smtClean="0"/>
              <a:t>4</a:t>
            </a:fld>
            <a:endParaRPr lang="en-IN"/>
          </a:p>
        </p:txBody>
      </p:sp>
    </p:spTree>
    <p:extLst>
      <p:ext uri="{BB962C8B-B14F-4D97-AF65-F5344CB8AC3E}">
        <p14:creationId xmlns:p14="http://schemas.microsoft.com/office/powerpoint/2010/main" val="695643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a:t>Animations in </a:t>
            </a:r>
            <a:r>
              <a:rPr lang="en-IN" b="1" dirty="0" smtClean="0"/>
              <a:t>CSS</a:t>
            </a:r>
            <a:endParaRPr lang="en-IN" dirty="0"/>
          </a:p>
        </p:txBody>
      </p:sp>
    </p:spTree>
    <p:extLst>
      <p:ext uri="{BB962C8B-B14F-4D97-AF65-F5344CB8AC3E}">
        <p14:creationId xmlns:p14="http://schemas.microsoft.com/office/powerpoint/2010/main" val="3695358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3350"/>
            <a:ext cx="8610600" cy="5010150"/>
          </a:xfrm>
        </p:spPr>
        <p:txBody>
          <a:bodyPr>
            <a:normAutofit fontScale="92500" lnSpcReduction="10000"/>
          </a:bodyPr>
          <a:lstStyle/>
          <a:p>
            <a:pPr marL="0" indent="0">
              <a:buNone/>
            </a:pPr>
            <a:r>
              <a:rPr lang="en-GB" sz="2400" dirty="0">
                <a:effectLst>
                  <a:outerShdw blurRad="38100" dist="38100" dir="2700000" algn="tl">
                    <a:srgbClr val="000000">
                      <a:alpha val="43137"/>
                    </a:srgbClr>
                  </a:outerShdw>
                </a:effectLst>
              </a:rPr>
              <a:t>Here are a few </a:t>
            </a:r>
            <a:r>
              <a:rPr lang="en-GB" sz="2400" dirty="0" smtClean="0">
                <a:effectLst>
                  <a:outerShdw blurRad="38100" dist="38100" dir="2700000" algn="tl">
                    <a:srgbClr val="000000">
                      <a:alpha val="43137"/>
                    </a:srgbClr>
                  </a:outerShdw>
                </a:effectLst>
              </a:rPr>
              <a:t>examples </a:t>
            </a:r>
            <a:r>
              <a:rPr lang="en-GB" sz="2400" dirty="0">
                <a:effectLst>
                  <a:outerShdw blurRad="38100" dist="38100" dir="2700000" algn="tl">
                    <a:srgbClr val="000000">
                      <a:alpha val="43137"/>
                    </a:srgbClr>
                  </a:outerShdw>
                </a:effectLst>
              </a:rPr>
              <a:t>of HTML and CSS </a:t>
            </a:r>
            <a:r>
              <a:rPr lang="en-GB" sz="2400" dirty="0" smtClean="0">
                <a:effectLst>
                  <a:outerShdw blurRad="38100" dist="38100" dir="2700000" algn="tl">
                    <a:srgbClr val="000000">
                      <a:alpha val="43137"/>
                    </a:srgbClr>
                  </a:outerShdw>
                </a:effectLst>
              </a:rPr>
              <a:t>animations</a:t>
            </a:r>
          </a:p>
          <a:p>
            <a:pPr marL="0" indent="0">
              <a:buNone/>
            </a:pPr>
            <a:endParaRPr lang="en-GB" sz="2400" dirty="0">
              <a:effectLst>
                <a:outerShdw blurRad="38100" dist="38100" dir="2700000" algn="tl">
                  <a:srgbClr val="000000">
                    <a:alpha val="43137"/>
                  </a:srgbClr>
                </a:outerShdw>
              </a:effectLst>
            </a:endParaRPr>
          </a:p>
          <a:p>
            <a:pPr marL="457200" indent="-457200">
              <a:buFont typeface="+mj-lt"/>
              <a:buAutoNum type="arabicPeriod"/>
            </a:pPr>
            <a:r>
              <a:rPr lang="en-IN" sz="1800" b="1" dirty="0"/>
              <a:t>Fade In </a:t>
            </a:r>
            <a:r>
              <a:rPr lang="en-IN" sz="1800" b="1" dirty="0" smtClean="0"/>
              <a:t>Animation</a:t>
            </a:r>
          </a:p>
          <a:p>
            <a:pPr marL="400050" lvl="1" indent="0">
              <a:buNone/>
            </a:pPr>
            <a:r>
              <a:rPr lang="en-IN" sz="1400" dirty="0"/>
              <a:t>&lt;div class="fade-in"&gt;Hello, I will fade in!&lt;/div&gt;</a:t>
            </a:r>
            <a:endParaRPr lang="en-IN" sz="1400" dirty="0" smtClean="0"/>
          </a:p>
          <a:p>
            <a:pPr marL="400050" lvl="1" indent="0">
              <a:buNone/>
            </a:pPr>
            <a:r>
              <a:rPr lang="en-GB" sz="1400" dirty="0">
                <a:solidFill>
                  <a:srgbClr val="002060"/>
                </a:solidFill>
                <a:effectLst>
                  <a:outerShdw blurRad="38100" dist="38100" dir="2700000" algn="tl">
                    <a:srgbClr val="000000">
                      <a:alpha val="43137"/>
                    </a:srgbClr>
                  </a:outerShdw>
                </a:effectLst>
              </a:rPr>
              <a:t>.fade-in {</a:t>
            </a:r>
          </a:p>
          <a:p>
            <a:pPr marL="400050" lvl="1" indent="0">
              <a:buNone/>
            </a:pPr>
            <a:r>
              <a:rPr lang="en-GB" sz="1400" dirty="0">
                <a:solidFill>
                  <a:srgbClr val="002060"/>
                </a:solidFill>
                <a:effectLst>
                  <a:outerShdw blurRad="38100" dist="38100" dir="2700000" algn="tl">
                    <a:srgbClr val="000000">
                      <a:alpha val="43137"/>
                    </a:srgbClr>
                  </a:outerShdw>
                </a:effectLst>
              </a:rPr>
              <a:t>  opacity: 0;</a:t>
            </a:r>
          </a:p>
          <a:p>
            <a:pPr marL="400050" lvl="1" indent="0">
              <a:buNone/>
            </a:pPr>
            <a:r>
              <a:rPr lang="en-GB" sz="1400" dirty="0">
                <a:solidFill>
                  <a:srgbClr val="002060"/>
                </a:solidFill>
                <a:effectLst>
                  <a:outerShdw blurRad="38100" dist="38100" dir="2700000" algn="tl">
                    <a:srgbClr val="000000">
                      <a:alpha val="43137"/>
                    </a:srgbClr>
                  </a:outerShdw>
                </a:effectLst>
              </a:rPr>
              <a:t>  animation: </a:t>
            </a:r>
            <a:r>
              <a:rPr lang="en-GB" sz="1400" dirty="0" err="1">
                <a:solidFill>
                  <a:srgbClr val="002060"/>
                </a:solidFill>
                <a:effectLst>
                  <a:outerShdw blurRad="38100" dist="38100" dir="2700000" algn="tl">
                    <a:srgbClr val="000000">
                      <a:alpha val="43137"/>
                    </a:srgbClr>
                  </a:outerShdw>
                </a:effectLst>
              </a:rPr>
              <a:t>fadeIn</a:t>
            </a:r>
            <a:r>
              <a:rPr lang="en-GB" sz="1400" dirty="0">
                <a:solidFill>
                  <a:srgbClr val="002060"/>
                </a:solidFill>
                <a:effectLst>
                  <a:outerShdw blurRad="38100" dist="38100" dir="2700000" algn="tl">
                    <a:srgbClr val="000000">
                      <a:alpha val="43137"/>
                    </a:srgbClr>
                  </a:outerShdw>
                </a:effectLst>
              </a:rPr>
              <a:t> 2s forwards;</a:t>
            </a:r>
          </a:p>
          <a:p>
            <a:pPr marL="400050" lvl="1" indent="0">
              <a:buNone/>
            </a:pPr>
            <a:r>
              <a:rPr lang="en-GB" sz="1400" dirty="0" smtClean="0">
                <a:solidFill>
                  <a:srgbClr val="002060"/>
                </a:solidFill>
                <a:effectLst>
                  <a:outerShdw blurRad="38100" dist="38100" dir="2700000" algn="tl">
                    <a:srgbClr val="000000">
                      <a:alpha val="43137"/>
                    </a:srgbClr>
                  </a:outerShdw>
                </a:effectLst>
              </a:rPr>
              <a:t>}</a:t>
            </a:r>
          </a:p>
          <a:p>
            <a:pPr marL="400050" lvl="1" indent="0">
              <a:buNone/>
            </a:pPr>
            <a:endParaRPr lang="en-GB" sz="1400" dirty="0">
              <a:solidFill>
                <a:srgbClr val="002060"/>
              </a:solidFill>
              <a:effectLst>
                <a:outerShdw blurRad="38100" dist="38100" dir="2700000" algn="tl">
                  <a:srgbClr val="000000">
                    <a:alpha val="43137"/>
                  </a:srgbClr>
                </a:outerShdw>
              </a:effectLst>
            </a:endParaRPr>
          </a:p>
          <a:p>
            <a:pPr marL="400050" lvl="1" indent="0">
              <a:buNone/>
            </a:pPr>
            <a:endParaRPr lang="en-GB" sz="1400" dirty="0">
              <a:solidFill>
                <a:srgbClr val="002060"/>
              </a:solidFill>
              <a:effectLst>
                <a:outerShdw blurRad="38100" dist="38100" dir="2700000" algn="tl">
                  <a:srgbClr val="000000">
                    <a:alpha val="43137"/>
                  </a:srgbClr>
                </a:outerShdw>
              </a:effectLst>
            </a:endParaRPr>
          </a:p>
          <a:p>
            <a:pPr>
              <a:buFont typeface="+mj-lt"/>
              <a:buAutoNum type="arabicPeriod"/>
            </a:pPr>
            <a:r>
              <a:rPr lang="en-IN" sz="1800" b="1" dirty="0"/>
              <a:t>Bounce </a:t>
            </a:r>
            <a:r>
              <a:rPr lang="en-IN" sz="1800" b="1" dirty="0" smtClean="0"/>
              <a:t>Animation</a:t>
            </a:r>
          </a:p>
          <a:p>
            <a:pPr marL="457200" lvl="1" indent="0">
              <a:buNone/>
            </a:pPr>
            <a:r>
              <a:rPr lang="en-GB" sz="1400" dirty="0"/>
              <a:t>&lt;div class="bounce"&gt;Bounce Me!&lt;/div</a:t>
            </a:r>
            <a:r>
              <a:rPr lang="en-GB" sz="1400" dirty="0" smtClean="0"/>
              <a:t>&gt;</a:t>
            </a:r>
          </a:p>
          <a:p>
            <a:pPr marL="457200" lvl="1" indent="0">
              <a:buNone/>
            </a:pPr>
            <a:r>
              <a:rPr lang="en-GB" sz="1400" dirty="0">
                <a:solidFill>
                  <a:srgbClr val="002060"/>
                </a:solidFill>
              </a:rPr>
              <a:t>.bounce {</a:t>
            </a:r>
          </a:p>
          <a:p>
            <a:pPr marL="457200" lvl="1" indent="0">
              <a:buNone/>
            </a:pPr>
            <a:r>
              <a:rPr lang="en-GB" sz="1400" dirty="0">
                <a:solidFill>
                  <a:srgbClr val="002060"/>
                </a:solidFill>
              </a:rPr>
              <a:t>  display: inline-block;</a:t>
            </a:r>
          </a:p>
          <a:p>
            <a:pPr marL="457200" lvl="1" indent="0">
              <a:buNone/>
            </a:pPr>
            <a:r>
              <a:rPr lang="en-GB" sz="1400" dirty="0">
                <a:solidFill>
                  <a:srgbClr val="002060"/>
                </a:solidFill>
              </a:rPr>
              <a:t>  padding: 10px 20px;</a:t>
            </a:r>
          </a:p>
          <a:p>
            <a:pPr marL="457200" lvl="1" indent="0">
              <a:buNone/>
            </a:pPr>
            <a:r>
              <a:rPr lang="en-GB" sz="1400" dirty="0">
                <a:solidFill>
                  <a:srgbClr val="002060"/>
                </a:solidFill>
              </a:rPr>
              <a:t>  background-</a:t>
            </a:r>
            <a:r>
              <a:rPr lang="en-GB" sz="1400" dirty="0" err="1">
                <a:solidFill>
                  <a:srgbClr val="002060"/>
                </a:solidFill>
              </a:rPr>
              <a:t>color</a:t>
            </a:r>
            <a:r>
              <a:rPr lang="en-GB" sz="1400" dirty="0">
                <a:solidFill>
                  <a:srgbClr val="002060"/>
                </a:solidFill>
              </a:rPr>
              <a:t>: #3498db;</a:t>
            </a:r>
          </a:p>
          <a:p>
            <a:pPr marL="457200" lvl="1" indent="0">
              <a:buNone/>
            </a:pPr>
            <a:r>
              <a:rPr lang="en-GB" sz="1400" dirty="0">
                <a:solidFill>
                  <a:srgbClr val="002060"/>
                </a:solidFill>
              </a:rPr>
              <a:t>  </a:t>
            </a:r>
            <a:r>
              <a:rPr lang="en-GB" sz="1400" dirty="0" err="1">
                <a:solidFill>
                  <a:srgbClr val="002060"/>
                </a:solidFill>
              </a:rPr>
              <a:t>color</a:t>
            </a:r>
            <a:r>
              <a:rPr lang="en-GB" sz="1400" dirty="0">
                <a:solidFill>
                  <a:srgbClr val="002060"/>
                </a:solidFill>
              </a:rPr>
              <a:t>: white;</a:t>
            </a:r>
          </a:p>
          <a:p>
            <a:pPr marL="457200" lvl="1" indent="0">
              <a:buNone/>
            </a:pPr>
            <a:r>
              <a:rPr lang="en-GB" sz="1400" dirty="0">
                <a:solidFill>
                  <a:srgbClr val="002060"/>
                </a:solidFill>
              </a:rPr>
              <a:t>  border-radius: 5px;</a:t>
            </a:r>
          </a:p>
          <a:p>
            <a:pPr marL="457200" lvl="1" indent="0">
              <a:buNone/>
            </a:pPr>
            <a:r>
              <a:rPr lang="en-GB" sz="1400" dirty="0">
                <a:solidFill>
                  <a:srgbClr val="002060"/>
                </a:solidFill>
              </a:rPr>
              <a:t>  animation: bounce 1s infinite;</a:t>
            </a:r>
          </a:p>
          <a:p>
            <a:pPr marL="457200" lvl="1" indent="0">
              <a:buNone/>
            </a:pPr>
            <a:r>
              <a:rPr lang="en-GB" sz="1400" dirty="0">
                <a:solidFill>
                  <a:srgbClr val="002060"/>
                </a:solidFill>
              </a:rPr>
              <a:t>}</a:t>
            </a:r>
          </a:p>
          <a:p>
            <a:pPr marL="457200" lvl="1" indent="0">
              <a:buNone/>
            </a:pPr>
            <a:endParaRPr lang="en-GB" sz="1400" dirty="0">
              <a:solidFill>
                <a:srgbClr val="002060"/>
              </a:solidFill>
            </a:endParaRPr>
          </a:p>
          <a:p>
            <a:pPr marL="457200" lvl="1" indent="0">
              <a:buNone/>
            </a:pPr>
            <a:endParaRPr lang="en-GB" sz="1400" b="1" dirty="0">
              <a:effectLst>
                <a:outerShdw blurRad="38100" dist="38100" dir="2700000" algn="tl">
                  <a:srgbClr val="000000">
                    <a:alpha val="43137"/>
                  </a:srgbClr>
                </a:outerShdw>
              </a:effectLst>
            </a:endParaRPr>
          </a:p>
          <a:p>
            <a:pPr marL="457200" lvl="1" indent="0">
              <a:buNone/>
            </a:pPr>
            <a:endParaRPr lang="en-GB" sz="1400" b="1" dirty="0" smtClean="0">
              <a:effectLst>
                <a:outerShdw blurRad="38100" dist="38100" dir="2700000" algn="tl">
                  <a:srgbClr val="000000">
                    <a:alpha val="43137"/>
                  </a:srgbClr>
                </a:outerShdw>
              </a:effectLst>
            </a:endParaRPr>
          </a:p>
        </p:txBody>
      </p:sp>
      <p:sp>
        <p:nvSpPr>
          <p:cNvPr id="4" name="TextBox 3"/>
          <p:cNvSpPr txBox="1"/>
          <p:nvPr/>
        </p:nvSpPr>
        <p:spPr>
          <a:xfrm>
            <a:off x="3733800" y="742950"/>
            <a:ext cx="3048000" cy="1446550"/>
          </a:xfrm>
          <a:prstGeom prst="rect">
            <a:avLst/>
          </a:prstGeom>
          <a:noFill/>
        </p:spPr>
        <p:txBody>
          <a:bodyPr wrap="square" rtlCol="0">
            <a:spAutoFit/>
          </a:bodyPr>
          <a:lstStyle/>
          <a:p>
            <a:pPr marL="400050" lvl="1" indent="0">
              <a:buNone/>
            </a:pPr>
            <a:r>
              <a:rPr lang="en-GB" sz="1400" dirty="0">
                <a:solidFill>
                  <a:srgbClr val="002060"/>
                </a:solidFill>
                <a:effectLst>
                  <a:outerShdw blurRad="38100" dist="38100" dir="2700000" algn="tl">
                    <a:srgbClr val="000000">
                      <a:alpha val="43137"/>
                    </a:srgbClr>
                  </a:outerShdw>
                </a:effectLst>
              </a:rPr>
              <a:t>@</a:t>
            </a:r>
            <a:r>
              <a:rPr lang="en-GB" sz="1400" dirty="0" err="1">
                <a:solidFill>
                  <a:srgbClr val="002060"/>
                </a:solidFill>
                <a:effectLst>
                  <a:outerShdw blurRad="38100" dist="38100" dir="2700000" algn="tl">
                    <a:srgbClr val="000000">
                      <a:alpha val="43137"/>
                    </a:srgbClr>
                  </a:outerShdw>
                </a:effectLst>
              </a:rPr>
              <a:t>keyframes</a:t>
            </a:r>
            <a:r>
              <a:rPr lang="en-GB" sz="1400" dirty="0">
                <a:solidFill>
                  <a:srgbClr val="002060"/>
                </a:solidFill>
                <a:effectLst>
                  <a:outerShdw blurRad="38100" dist="38100" dir="2700000" algn="tl">
                    <a:srgbClr val="000000">
                      <a:alpha val="43137"/>
                    </a:srgbClr>
                  </a:outerShdw>
                </a:effectLst>
              </a:rPr>
              <a:t> </a:t>
            </a:r>
            <a:r>
              <a:rPr lang="en-GB" sz="1400" dirty="0" err="1">
                <a:solidFill>
                  <a:srgbClr val="002060"/>
                </a:solidFill>
                <a:effectLst>
                  <a:outerShdw blurRad="38100" dist="38100" dir="2700000" algn="tl">
                    <a:srgbClr val="000000">
                      <a:alpha val="43137"/>
                    </a:srgbClr>
                  </a:outerShdw>
                </a:effectLst>
              </a:rPr>
              <a:t>fadeIn</a:t>
            </a:r>
            <a:r>
              <a:rPr lang="en-GB" sz="1400" dirty="0">
                <a:solidFill>
                  <a:srgbClr val="002060"/>
                </a:solidFill>
                <a:effectLst>
                  <a:outerShdw blurRad="38100" dist="38100" dir="2700000" algn="tl">
                    <a:srgbClr val="000000">
                      <a:alpha val="43137"/>
                    </a:srgbClr>
                  </a:outerShdw>
                </a:effectLst>
              </a:rPr>
              <a:t> {</a:t>
            </a:r>
          </a:p>
          <a:p>
            <a:pPr marL="400050" lvl="1" indent="0">
              <a:buNone/>
            </a:pPr>
            <a:r>
              <a:rPr lang="en-GB" sz="1400" dirty="0">
                <a:solidFill>
                  <a:srgbClr val="002060"/>
                </a:solidFill>
                <a:effectLst>
                  <a:outerShdw blurRad="38100" dist="38100" dir="2700000" algn="tl">
                    <a:srgbClr val="000000">
                      <a:alpha val="43137"/>
                    </a:srgbClr>
                  </a:outerShdw>
                </a:effectLst>
              </a:rPr>
              <a:t>  to {</a:t>
            </a:r>
          </a:p>
          <a:p>
            <a:pPr marL="400050" lvl="1" indent="0">
              <a:buNone/>
            </a:pPr>
            <a:r>
              <a:rPr lang="en-GB" sz="1400" dirty="0">
                <a:solidFill>
                  <a:srgbClr val="002060"/>
                </a:solidFill>
                <a:effectLst>
                  <a:outerShdw blurRad="38100" dist="38100" dir="2700000" algn="tl">
                    <a:srgbClr val="000000">
                      <a:alpha val="43137"/>
                    </a:srgbClr>
                  </a:outerShdw>
                </a:effectLst>
              </a:rPr>
              <a:t>    opacity: 1;</a:t>
            </a:r>
          </a:p>
          <a:p>
            <a:pPr marL="400050" lvl="1" indent="0">
              <a:buNone/>
            </a:pPr>
            <a:r>
              <a:rPr lang="en-GB" sz="1400" dirty="0">
                <a:solidFill>
                  <a:srgbClr val="002060"/>
                </a:solidFill>
                <a:effectLst>
                  <a:outerShdw blurRad="38100" dist="38100" dir="2700000" algn="tl">
                    <a:srgbClr val="000000">
                      <a:alpha val="43137"/>
                    </a:srgbClr>
                  </a:outerShdw>
                </a:effectLst>
              </a:rPr>
              <a:t>  }</a:t>
            </a:r>
          </a:p>
          <a:p>
            <a:pPr marL="400050" lvl="1" indent="0">
              <a:buNone/>
            </a:pPr>
            <a:r>
              <a:rPr lang="en-GB" sz="1400" dirty="0">
                <a:solidFill>
                  <a:srgbClr val="002060"/>
                </a:solidFill>
                <a:effectLst>
                  <a:outerShdw blurRad="38100" dist="38100" dir="2700000" algn="tl">
                    <a:srgbClr val="000000">
                      <a:alpha val="43137"/>
                    </a:srgbClr>
                  </a:outerShdw>
                </a:effectLst>
              </a:rPr>
              <a:t>}</a:t>
            </a:r>
          </a:p>
          <a:p>
            <a:endParaRPr lang="en-IN" dirty="0"/>
          </a:p>
        </p:txBody>
      </p:sp>
      <p:sp>
        <p:nvSpPr>
          <p:cNvPr id="5" name="TextBox 4"/>
          <p:cNvSpPr txBox="1"/>
          <p:nvPr/>
        </p:nvSpPr>
        <p:spPr>
          <a:xfrm>
            <a:off x="4191000" y="2835176"/>
            <a:ext cx="4343400" cy="2308324"/>
          </a:xfrm>
          <a:prstGeom prst="rect">
            <a:avLst/>
          </a:prstGeom>
          <a:noFill/>
        </p:spPr>
        <p:txBody>
          <a:bodyPr wrap="square" rtlCol="0">
            <a:spAutoFit/>
          </a:bodyPr>
          <a:lstStyle/>
          <a:p>
            <a:pPr lvl="1"/>
            <a:r>
              <a:rPr lang="en-GB" sz="1200" dirty="0">
                <a:solidFill>
                  <a:srgbClr val="002060"/>
                </a:solidFill>
              </a:rPr>
              <a:t>@</a:t>
            </a:r>
            <a:r>
              <a:rPr lang="en-GB" sz="1200" dirty="0" err="1">
                <a:solidFill>
                  <a:srgbClr val="002060"/>
                </a:solidFill>
              </a:rPr>
              <a:t>keyframes</a:t>
            </a:r>
            <a:r>
              <a:rPr lang="en-GB" sz="1200" dirty="0">
                <a:solidFill>
                  <a:srgbClr val="002060"/>
                </a:solidFill>
              </a:rPr>
              <a:t> bounce {</a:t>
            </a:r>
          </a:p>
          <a:p>
            <a:pPr lvl="1"/>
            <a:r>
              <a:rPr lang="en-GB" sz="1200" dirty="0">
                <a:solidFill>
                  <a:srgbClr val="002060"/>
                </a:solidFill>
              </a:rPr>
              <a:t>  0% {</a:t>
            </a:r>
          </a:p>
          <a:p>
            <a:pPr lvl="1"/>
            <a:r>
              <a:rPr lang="en-GB" sz="1200" dirty="0">
                <a:solidFill>
                  <a:srgbClr val="002060"/>
                </a:solidFill>
              </a:rPr>
              <a:t>    transform: </a:t>
            </a:r>
            <a:r>
              <a:rPr lang="en-GB" sz="1200" dirty="0" err="1">
                <a:solidFill>
                  <a:srgbClr val="002060"/>
                </a:solidFill>
              </a:rPr>
              <a:t>translateY</a:t>
            </a:r>
            <a:r>
              <a:rPr lang="en-GB" sz="1200" dirty="0">
                <a:solidFill>
                  <a:srgbClr val="002060"/>
                </a:solidFill>
              </a:rPr>
              <a:t>(0);</a:t>
            </a:r>
          </a:p>
          <a:p>
            <a:pPr lvl="1"/>
            <a:r>
              <a:rPr lang="en-GB" sz="1200" dirty="0">
                <a:solidFill>
                  <a:srgbClr val="002060"/>
                </a:solidFill>
              </a:rPr>
              <a:t>  }</a:t>
            </a:r>
          </a:p>
          <a:p>
            <a:pPr lvl="1"/>
            <a:endParaRPr lang="en-GB" sz="1200" dirty="0" smtClean="0">
              <a:solidFill>
                <a:srgbClr val="002060"/>
              </a:solidFill>
              <a:effectLst>
                <a:outerShdw blurRad="38100" dist="38100" dir="2700000" algn="tl">
                  <a:srgbClr val="000000">
                    <a:alpha val="43137"/>
                  </a:srgbClr>
                </a:outerShdw>
              </a:effectLst>
            </a:endParaRPr>
          </a:p>
          <a:p>
            <a:pPr lvl="1"/>
            <a:r>
              <a:rPr lang="en-GB" sz="1200" dirty="0" smtClean="0">
                <a:solidFill>
                  <a:srgbClr val="002060"/>
                </a:solidFill>
                <a:effectLst>
                  <a:outerShdw blurRad="38100" dist="38100" dir="2700000" algn="tl">
                    <a:srgbClr val="000000">
                      <a:alpha val="43137"/>
                    </a:srgbClr>
                  </a:outerShdw>
                </a:effectLst>
              </a:rPr>
              <a:t> </a:t>
            </a:r>
            <a:r>
              <a:rPr lang="en-GB" sz="1200" dirty="0">
                <a:solidFill>
                  <a:srgbClr val="002060"/>
                </a:solidFill>
                <a:effectLst>
                  <a:outerShdw blurRad="38100" dist="38100" dir="2700000" algn="tl">
                    <a:srgbClr val="000000">
                      <a:alpha val="43137"/>
                    </a:srgbClr>
                  </a:outerShdw>
                </a:effectLst>
              </a:rPr>
              <a:t>50% {</a:t>
            </a:r>
          </a:p>
          <a:p>
            <a:pPr lvl="1"/>
            <a:r>
              <a:rPr lang="en-GB" sz="1200" dirty="0">
                <a:solidFill>
                  <a:srgbClr val="002060"/>
                </a:solidFill>
                <a:effectLst>
                  <a:outerShdw blurRad="38100" dist="38100" dir="2700000" algn="tl">
                    <a:srgbClr val="000000">
                      <a:alpha val="43137"/>
                    </a:srgbClr>
                  </a:outerShdw>
                </a:effectLst>
              </a:rPr>
              <a:t>    transform: </a:t>
            </a:r>
            <a:r>
              <a:rPr lang="en-GB" sz="1200" dirty="0" err="1">
                <a:solidFill>
                  <a:srgbClr val="002060"/>
                </a:solidFill>
                <a:effectLst>
                  <a:outerShdw blurRad="38100" dist="38100" dir="2700000" algn="tl">
                    <a:srgbClr val="000000">
                      <a:alpha val="43137"/>
                    </a:srgbClr>
                  </a:outerShdw>
                </a:effectLst>
              </a:rPr>
              <a:t>translateY</a:t>
            </a:r>
            <a:r>
              <a:rPr lang="en-GB" sz="1200" dirty="0">
                <a:solidFill>
                  <a:srgbClr val="002060"/>
                </a:solidFill>
                <a:effectLst>
                  <a:outerShdw blurRad="38100" dist="38100" dir="2700000" algn="tl">
                    <a:srgbClr val="000000">
                      <a:alpha val="43137"/>
                    </a:srgbClr>
                  </a:outerShdw>
                </a:effectLst>
              </a:rPr>
              <a:t>(-20px);</a:t>
            </a:r>
          </a:p>
          <a:p>
            <a:pPr lvl="1"/>
            <a:r>
              <a:rPr lang="en-GB" sz="1200" dirty="0">
                <a:solidFill>
                  <a:srgbClr val="002060"/>
                </a:solidFill>
                <a:effectLst>
                  <a:outerShdw blurRad="38100" dist="38100" dir="2700000" algn="tl">
                    <a:srgbClr val="000000">
                      <a:alpha val="43137"/>
                    </a:srgbClr>
                  </a:outerShdw>
                </a:effectLst>
              </a:rPr>
              <a:t>  }</a:t>
            </a:r>
          </a:p>
          <a:p>
            <a:pPr lvl="1"/>
            <a:r>
              <a:rPr lang="en-GB" sz="1200" dirty="0">
                <a:solidFill>
                  <a:srgbClr val="002060"/>
                </a:solidFill>
                <a:effectLst>
                  <a:outerShdw blurRad="38100" dist="38100" dir="2700000" algn="tl">
                    <a:srgbClr val="000000">
                      <a:alpha val="43137"/>
                    </a:srgbClr>
                  </a:outerShdw>
                </a:effectLst>
              </a:rPr>
              <a:t>  100% {</a:t>
            </a:r>
          </a:p>
          <a:p>
            <a:pPr lvl="1"/>
            <a:r>
              <a:rPr lang="en-GB" sz="1200" dirty="0">
                <a:solidFill>
                  <a:srgbClr val="002060"/>
                </a:solidFill>
                <a:effectLst>
                  <a:outerShdw blurRad="38100" dist="38100" dir="2700000" algn="tl">
                    <a:srgbClr val="000000">
                      <a:alpha val="43137"/>
                    </a:srgbClr>
                  </a:outerShdw>
                </a:effectLst>
              </a:rPr>
              <a:t>    transform: </a:t>
            </a:r>
            <a:r>
              <a:rPr lang="en-GB" sz="1200" dirty="0" err="1">
                <a:solidFill>
                  <a:srgbClr val="002060"/>
                </a:solidFill>
                <a:effectLst>
                  <a:outerShdw blurRad="38100" dist="38100" dir="2700000" algn="tl">
                    <a:srgbClr val="000000">
                      <a:alpha val="43137"/>
                    </a:srgbClr>
                  </a:outerShdw>
                </a:effectLst>
              </a:rPr>
              <a:t>translateY</a:t>
            </a:r>
            <a:r>
              <a:rPr lang="en-GB" sz="1200" dirty="0">
                <a:solidFill>
                  <a:srgbClr val="002060"/>
                </a:solidFill>
                <a:effectLst>
                  <a:outerShdw blurRad="38100" dist="38100" dir="2700000" algn="tl">
                    <a:srgbClr val="000000">
                      <a:alpha val="43137"/>
                    </a:srgbClr>
                  </a:outerShdw>
                </a:effectLst>
              </a:rPr>
              <a:t>(0);</a:t>
            </a:r>
          </a:p>
          <a:p>
            <a:pPr lvl="1"/>
            <a:r>
              <a:rPr lang="en-GB" sz="1200" dirty="0">
                <a:solidFill>
                  <a:srgbClr val="002060"/>
                </a:solidFill>
                <a:effectLst>
                  <a:outerShdw blurRad="38100" dist="38100" dir="2700000" algn="tl">
                    <a:srgbClr val="000000">
                      <a:alpha val="43137"/>
                    </a:srgbClr>
                  </a:outerShdw>
                </a:effectLst>
              </a:rPr>
              <a:t>  }</a:t>
            </a:r>
          </a:p>
          <a:p>
            <a:pPr lvl="1"/>
            <a:r>
              <a:rPr lang="en-GB" sz="1200" dirty="0">
                <a:solidFill>
                  <a:srgbClr val="002060"/>
                </a:solidFill>
                <a:effectLst>
                  <a:outerShdw blurRad="38100" dist="38100" dir="2700000" algn="tl">
                    <a:srgbClr val="000000">
                      <a:alpha val="43137"/>
                    </a:srgbClr>
                  </a:outerShdw>
                </a:effectLst>
              </a:rPr>
              <a:t>}</a:t>
            </a:r>
            <a:endParaRPr lang="en-IN" sz="1600" dirty="0">
              <a:solidFill>
                <a:srgbClr val="002060"/>
              </a:solidFill>
            </a:endParaRPr>
          </a:p>
        </p:txBody>
      </p:sp>
    </p:spTree>
    <p:extLst>
      <p:ext uri="{BB962C8B-B14F-4D97-AF65-F5344CB8AC3E}">
        <p14:creationId xmlns:p14="http://schemas.microsoft.com/office/powerpoint/2010/main" val="27013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85750"/>
            <a:ext cx="8458200" cy="4724400"/>
          </a:xfrm>
        </p:spPr>
        <p:txBody>
          <a:bodyPr>
            <a:normAutofit/>
          </a:bodyPr>
          <a:lstStyle/>
          <a:p>
            <a:pPr marL="0" indent="0">
              <a:buNone/>
            </a:pPr>
            <a:r>
              <a:rPr lang="en-IN" sz="1800" b="1" dirty="0"/>
              <a:t>CSS </a:t>
            </a:r>
            <a:r>
              <a:rPr lang="en-IN" sz="1800" b="1" dirty="0" smtClean="0"/>
              <a:t>Animations</a:t>
            </a:r>
            <a:endParaRPr lang="en-GB" sz="1800" b="1" dirty="0" smtClean="0"/>
          </a:p>
          <a:p>
            <a:pPr marL="0" indent="0">
              <a:buNone/>
            </a:pPr>
            <a:r>
              <a:rPr lang="en-GB" sz="1800" dirty="0" smtClean="0"/>
              <a:t>CSS </a:t>
            </a:r>
            <a:r>
              <a:rPr lang="en-GB" sz="1800" dirty="0"/>
              <a:t>animations are a powerful way to add movement and transitions to elements on a webpage without the need for JavaScript. They let you control the way elements change over time, and can </a:t>
            </a:r>
            <a:r>
              <a:rPr lang="en-GB" sz="1800" dirty="0" smtClean="0"/>
              <a:t>be </a:t>
            </a:r>
            <a:r>
              <a:rPr lang="en-GB" sz="1800" dirty="0"/>
              <a:t>applied to properties like </a:t>
            </a:r>
            <a:r>
              <a:rPr lang="en-GB" sz="1800" dirty="0" err="1"/>
              <a:t>color</a:t>
            </a:r>
            <a:r>
              <a:rPr lang="en-GB" sz="1800" dirty="0"/>
              <a:t>, size, position, rotation, and more</a:t>
            </a:r>
            <a:r>
              <a:rPr lang="en-GB" sz="1800" dirty="0" smtClean="0"/>
              <a:t>.</a:t>
            </a:r>
          </a:p>
          <a:p>
            <a:pPr marL="0" indent="0">
              <a:buNone/>
            </a:pPr>
            <a:endParaRPr lang="en-GB" sz="1800" dirty="0" smtClean="0"/>
          </a:p>
          <a:p>
            <a:pPr marL="0" indent="0">
              <a:buNone/>
            </a:pPr>
            <a:endParaRPr lang="en-GB" sz="1800" dirty="0" smtClean="0"/>
          </a:p>
          <a:p>
            <a:pPr marL="0" indent="0">
              <a:buNone/>
            </a:pPr>
            <a:r>
              <a:rPr lang="en-GB" sz="1800" dirty="0"/>
              <a:t>CSS has two basic building blocks that are most important to perform animation in CSS -</a:t>
            </a:r>
          </a:p>
          <a:p>
            <a:pPr marL="0" indent="0">
              <a:buNone/>
            </a:pPr>
            <a:endParaRPr lang="en-GB" sz="1800" dirty="0"/>
          </a:p>
          <a:p>
            <a:pPr marL="400050" lvl="1" indent="0">
              <a:buNone/>
            </a:pPr>
            <a:r>
              <a:rPr lang="en-GB" sz="1800" b="1" dirty="0"/>
              <a:t>1. CSS </a:t>
            </a:r>
            <a:r>
              <a:rPr lang="en-GB" sz="1800" b="1" dirty="0" err="1" smtClean="0"/>
              <a:t>Keyframes</a:t>
            </a:r>
            <a:endParaRPr lang="en-GB" sz="1800" b="1" dirty="0"/>
          </a:p>
          <a:p>
            <a:pPr marL="400050" lvl="1" indent="0">
              <a:buNone/>
            </a:pPr>
            <a:r>
              <a:rPr lang="en-GB" sz="1800" b="1" dirty="0"/>
              <a:t>2. CSS Animation Properties</a:t>
            </a:r>
            <a:endParaRPr lang="en-IN" sz="1800" b="1" dirty="0"/>
          </a:p>
        </p:txBody>
      </p:sp>
    </p:spTree>
    <p:extLst>
      <p:ext uri="{BB962C8B-B14F-4D97-AF65-F5344CB8AC3E}">
        <p14:creationId xmlns:p14="http://schemas.microsoft.com/office/powerpoint/2010/main" val="239733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4800600"/>
          </a:xfrm>
        </p:spPr>
        <p:txBody>
          <a:bodyPr>
            <a:normAutofit fontScale="92500" lnSpcReduction="10000"/>
          </a:bodyPr>
          <a:lstStyle/>
          <a:p>
            <a:pPr marL="0" indent="0">
              <a:buNone/>
            </a:pPr>
            <a:r>
              <a:rPr lang="en-IN" sz="1800" b="1" dirty="0"/>
              <a:t>1. CSS </a:t>
            </a:r>
            <a:r>
              <a:rPr lang="en-IN" sz="1800" b="1" dirty="0" err="1"/>
              <a:t>Keyframes</a:t>
            </a:r>
            <a:r>
              <a:rPr lang="en-IN" sz="1800" b="1" dirty="0"/>
              <a:t> </a:t>
            </a:r>
            <a:r>
              <a:rPr lang="en-IN" sz="1800" b="1" dirty="0" smtClean="0"/>
              <a:t>-</a:t>
            </a:r>
            <a:endParaRPr lang="en-GB" sz="1800" dirty="0" smtClean="0"/>
          </a:p>
          <a:p>
            <a:pPr marL="0" indent="0">
              <a:buNone/>
            </a:pPr>
            <a:r>
              <a:rPr lang="en-GB" sz="1800" dirty="0" err="1" smtClean="0"/>
              <a:t>Keyframes</a:t>
            </a:r>
            <a:r>
              <a:rPr lang="en-GB" sz="1800" dirty="0" smtClean="0"/>
              <a:t> </a:t>
            </a:r>
            <a:r>
              <a:rPr lang="en-GB" sz="1800" dirty="0"/>
              <a:t>are considered the root of animation in CSS. They are used to define the movement or transformation of the object from point A to point B. We can do almost anything under the </a:t>
            </a:r>
            <a:r>
              <a:rPr lang="en-GB" sz="1800" dirty="0" err="1"/>
              <a:t>keyframes</a:t>
            </a:r>
            <a:r>
              <a:rPr lang="en-GB" sz="1800" dirty="0"/>
              <a:t> to get the perfect, smooth animation. Using </a:t>
            </a:r>
            <a:r>
              <a:rPr lang="en-GB" sz="1800" dirty="0" err="1"/>
              <a:t>keyframes</a:t>
            </a:r>
            <a:r>
              <a:rPr lang="en-GB" sz="1800" dirty="0"/>
              <a:t>, you can also set the properties of animations.</a:t>
            </a:r>
          </a:p>
          <a:p>
            <a:pPr marL="0" indent="0">
              <a:buNone/>
            </a:pPr>
            <a:endParaRPr lang="en-GB" sz="1800" dirty="0"/>
          </a:p>
          <a:p>
            <a:pPr marL="0" indent="0">
              <a:buNone/>
            </a:pPr>
            <a:r>
              <a:rPr lang="en-GB" sz="1800" dirty="0"/>
              <a:t>In order to use the </a:t>
            </a:r>
            <a:r>
              <a:rPr lang="en-GB" sz="1800" dirty="0" err="1"/>
              <a:t>keyframes</a:t>
            </a:r>
            <a:r>
              <a:rPr lang="en-GB" sz="1800" dirty="0"/>
              <a:t> in CSS, you have to write @</a:t>
            </a:r>
            <a:r>
              <a:rPr lang="en-GB" sz="1800" dirty="0" err="1"/>
              <a:t>keyframes</a:t>
            </a:r>
            <a:r>
              <a:rPr lang="en-GB" sz="1800" dirty="0"/>
              <a:t> keyword and then the animation name</a:t>
            </a:r>
            <a:r>
              <a:rPr lang="en-GB" sz="1800" dirty="0" smtClean="0"/>
              <a:t>.</a:t>
            </a:r>
          </a:p>
          <a:p>
            <a:pPr marL="0" indent="0">
              <a:buNone/>
            </a:pPr>
            <a:endParaRPr lang="en-GB" sz="1800" dirty="0" smtClean="0"/>
          </a:p>
          <a:p>
            <a:pPr marL="0" indent="0">
              <a:buNone/>
            </a:pPr>
            <a:r>
              <a:rPr lang="en-GB" sz="1800" b="1" dirty="0" smtClean="0">
                <a:solidFill>
                  <a:srgbClr val="002060"/>
                </a:solidFill>
              </a:rPr>
              <a:t>The </a:t>
            </a:r>
            <a:r>
              <a:rPr lang="en-GB" sz="1800" b="1" dirty="0">
                <a:solidFill>
                  <a:srgbClr val="002060"/>
                </a:solidFill>
              </a:rPr>
              <a:t>syntax of </a:t>
            </a:r>
            <a:r>
              <a:rPr lang="en-GB" sz="1800" b="1" dirty="0" err="1" smtClean="0">
                <a:solidFill>
                  <a:srgbClr val="002060"/>
                </a:solidFill>
              </a:rPr>
              <a:t>keyframes</a:t>
            </a:r>
            <a:r>
              <a:rPr lang="en-GB" sz="1800" b="1" dirty="0" smtClean="0">
                <a:solidFill>
                  <a:srgbClr val="002060"/>
                </a:solidFill>
              </a:rPr>
              <a:t> </a:t>
            </a:r>
            <a:r>
              <a:rPr lang="en-GB" sz="1800" b="1" dirty="0">
                <a:solidFill>
                  <a:srgbClr val="002060"/>
                </a:solidFill>
              </a:rPr>
              <a:t>consists of 3 things </a:t>
            </a:r>
            <a:r>
              <a:rPr lang="en-GB" sz="1800" b="1" dirty="0" smtClean="0">
                <a:solidFill>
                  <a:srgbClr val="002060"/>
                </a:solidFill>
              </a:rPr>
              <a:t>–</a:t>
            </a:r>
            <a:endParaRPr lang="en-GB" sz="1800" dirty="0" smtClean="0">
              <a:solidFill>
                <a:srgbClr val="002060"/>
              </a:solidFill>
            </a:endParaRPr>
          </a:p>
          <a:p>
            <a:pPr>
              <a:buAutoNum type="arabicPeriod"/>
            </a:pPr>
            <a:r>
              <a:rPr lang="en-GB" sz="1800" b="1" dirty="0" smtClean="0"/>
              <a:t>Animation </a:t>
            </a:r>
            <a:r>
              <a:rPr lang="en-GB" sz="1800" b="1" dirty="0"/>
              <a:t>name</a:t>
            </a:r>
            <a:r>
              <a:rPr lang="en-GB" sz="1800" dirty="0"/>
              <a:t> - While declaring the </a:t>
            </a:r>
            <a:r>
              <a:rPr lang="en-GB" sz="1800" dirty="0" err="1"/>
              <a:t>keyframes</a:t>
            </a:r>
            <a:r>
              <a:rPr lang="en-GB" sz="1800" dirty="0"/>
              <a:t> as "@</a:t>
            </a:r>
            <a:r>
              <a:rPr lang="en-GB" sz="1800" dirty="0" err="1"/>
              <a:t>keyframes</a:t>
            </a:r>
            <a:r>
              <a:rPr lang="en-GB" sz="1800" dirty="0"/>
              <a:t>," you have to specify for which animation you're providing the </a:t>
            </a:r>
            <a:r>
              <a:rPr lang="en-GB" sz="1800" dirty="0" err="1"/>
              <a:t>keyframes</a:t>
            </a:r>
            <a:r>
              <a:rPr lang="en-GB" sz="1800" dirty="0"/>
              <a:t>. Hence you have to write the animation name. This name will not be predefined. You have to choose the name. The syntax will look like this </a:t>
            </a:r>
            <a:r>
              <a:rPr lang="en-GB" sz="1800" dirty="0" smtClean="0"/>
              <a:t>–</a:t>
            </a:r>
          </a:p>
          <a:p>
            <a:pPr marL="0" indent="0">
              <a:buNone/>
            </a:pPr>
            <a:endParaRPr lang="en-GB" sz="1800" dirty="0"/>
          </a:p>
          <a:p>
            <a:pPr marL="800100" lvl="2" indent="0" eaLnBrk="0" fontAlgn="base" hangingPunct="0">
              <a:spcBef>
                <a:spcPct val="0"/>
              </a:spcBef>
              <a:spcAft>
                <a:spcPct val="0"/>
              </a:spcAft>
              <a:buNone/>
            </a:pPr>
            <a:r>
              <a:rPr lang="en-US" sz="1800" b="1" dirty="0">
                <a:solidFill>
                  <a:srgbClr val="F92672"/>
                </a:solidFill>
                <a:latin typeface="Courier New" panose="02070309020205020404" pitchFamily="49" charset="0"/>
                <a:cs typeface="Courier New" panose="02070309020205020404" pitchFamily="49" charset="0"/>
              </a:rPr>
              <a:t>@keyframes</a:t>
            </a:r>
            <a:r>
              <a:rPr lang="en-US" sz="1800" b="1" dirty="0">
                <a:solidFill>
                  <a:srgbClr val="ABB2BF"/>
                </a:solidFill>
                <a:latin typeface="Courier New" panose="02070309020205020404" pitchFamily="49" charset="0"/>
                <a:cs typeface="Courier New" panose="02070309020205020404" pitchFamily="49" charset="0"/>
              </a:rPr>
              <a:t> [animation-name</a:t>
            </a:r>
            <a:r>
              <a:rPr lang="en-US" sz="1800" b="1" dirty="0" smtClean="0">
                <a:solidFill>
                  <a:srgbClr val="ABB2BF"/>
                </a:solidFill>
                <a:latin typeface="Courier New" panose="02070309020205020404" pitchFamily="49" charset="0"/>
                <a:cs typeface="Courier New" panose="02070309020205020404" pitchFamily="49" charset="0"/>
              </a:rPr>
              <a:t>]{</a:t>
            </a:r>
            <a:endParaRPr lang="en-US" sz="1800" b="1" dirty="0">
              <a:solidFill>
                <a:srgbClr val="ABB2BF"/>
              </a:solidFill>
              <a:latin typeface="Courier New" panose="02070309020205020404" pitchFamily="49" charset="0"/>
              <a:cs typeface="Courier New" panose="02070309020205020404" pitchFamily="49" charset="0"/>
            </a:endParaRPr>
          </a:p>
          <a:p>
            <a:pPr marL="800100" lvl="2" indent="0" eaLnBrk="0" fontAlgn="base" hangingPunct="0">
              <a:spcBef>
                <a:spcPct val="0"/>
              </a:spcBef>
              <a:spcAft>
                <a:spcPct val="0"/>
              </a:spcAft>
              <a:buNone/>
            </a:pPr>
            <a:r>
              <a:rPr lang="en-US" sz="1800" b="1" dirty="0">
                <a:solidFill>
                  <a:srgbClr val="ABB2BF"/>
                </a:solidFill>
                <a:latin typeface="Courier New" panose="02070309020205020404" pitchFamily="49" charset="0"/>
                <a:cs typeface="Courier New" panose="02070309020205020404" pitchFamily="49" charset="0"/>
              </a:rPr>
              <a:t> </a:t>
            </a:r>
            <a:endParaRPr lang="en-US" sz="1800" b="1" dirty="0" smtClean="0">
              <a:solidFill>
                <a:srgbClr val="ABB2BF"/>
              </a:solidFill>
              <a:latin typeface="Courier New" panose="02070309020205020404" pitchFamily="49" charset="0"/>
              <a:cs typeface="Courier New" panose="02070309020205020404" pitchFamily="49" charset="0"/>
            </a:endParaRPr>
          </a:p>
          <a:p>
            <a:pPr marL="800100" lvl="2" indent="0" eaLnBrk="0" fontAlgn="base" hangingPunct="0">
              <a:spcBef>
                <a:spcPct val="0"/>
              </a:spcBef>
              <a:spcAft>
                <a:spcPct val="0"/>
              </a:spcAft>
              <a:buNone/>
            </a:pPr>
            <a:r>
              <a:rPr lang="en-US" sz="1800" b="1" dirty="0" smtClean="0">
                <a:solidFill>
                  <a:srgbClr val="ABB2BF"/>
                </a:solidFill>
                <a:latin typeface="Courier New" panose="02070309020205020404" pitchFamily="49" charset="0"/>
                <a:cs typeface="Courier New" panose="02070309020205020404" pitchFamily="49" charset="0"/>
              </a:rPr>
              <a:t>}</a:t>
            </a:r>
            <a:endParaRPr lang="en-US" sz="7200" b="1" dirty="0">
              <a:latin typeface="Arial" panose="020B0604020202020204" pitchFamily="34" charset="0"/>
            </a:endParaRPr>
          </a:p>
        </p:txBody>
      </p:sp>
    </p:spTree>
    <p:extLst>
      <p:ext uri="{BB962C8B-B14F-4D97-AF65-F5344CB8AC3E}">
        <p14:creationId xmlns:p14="http://schemas.microsoft.com/office/powerpoint/2010/main" val="425771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5010150"/>
          </a:xfrm>
        </p:spPr>
        <p:txBody>
          <a:bodyPr>
            <a:normAutofit fontScale="92500" lnSpcReduction="10000"/>
          </a:bodyPr>
          <a:lstStyle/>
          <a:p>
            <a:pPr marL="0" indent="0">
              <a:buNone/>
            </a:pPr>
            <a:r>
              <a:rPr lang="en-GB" sz="1800" b="1" dirty="0" smtClean="0"/>
              <a:t>2. The </a:t>
            </a:r>
            <a:r>
              <a:rPr lang="en-GB" sz="1800" b="1" dirty="0"/>
              <a:t>animation's stages</a:t>
            </a:r>
            <a:r>
              <a:rPr lang="en-GB" sz="1800" dirty="0"/>
              <a:t> - These stages are used to specify the animation's flow and the points at which the animation should change its motion or appearances like size, </a:t>
            </a:r>
            <a:r>
              <a:rPr lang="en-GB" sz="1800" dirty="0" err="1"/>
              <a:t>color</a:t>
            </a:r>
            <a:r>
              <a:rPr lang="en-GB" sz="1800" dirty="0"/>
              <a:t>, or position.</a:t>
            </a:r>
          </a:p>
          <a:p>
            <a:pPr marL="0" indent="0">
              <a:buNone/>
            </a:pPr>
            <a:r>
              <a:rPr lang="en-GB" sz="1800" dirty="0"/>
              <a:t>Every animation must have a </a:t>
            </a:r>
            <a:r>
              <a:rPr lang="en-GB" sz="1800" b="1" dirty="0"/>
              <a:t>start</a:t>
            </a:r>
            <a:r>
              <a:rPr lang="en-GB" sz="1800" dirty="0"/>
              <a:t> stage and an </a:t>
            </a:r>
            <a:r>
              <a:rPr lang="en-GB" sz="1800" b="1" dirty="0"/>
              <a:t>end</a:t>
            </a:r>
            <a:r>
              <a:rPr lang="en-GB" sz="1800" dirty="0"/>
              <a:t> stage. These stages define how your animation should start and end. You can add many </a:t>
            </a:r>
            <a:r>
              <a:rPr lang="en-GB" sz="1800" b="1" dirty="0"/>
              <a:t>intermediate</a:t>
            </a:r>
            <a:r>
              <a:rPr lang="en-GB" sz="1800" dirty="0"/>
              <a:t> stages to define the flow of your animation in between these two stages</a:t>
            </a:r>
            <a:r>
              <a:rPr lang="en-GB" sz="1800" dirty="0" smtClean="0"/>
              <a:t>.</a:t>
            </a:r>
          </a:p>
          <a:p>
            <a:pPr marL="0" indent="0">
              <a:buNone/>
            </a:pPr>
            <a:endParaRPr lang="en-GB" sz="1800" dirty="0" smtClean="0"/>
          </a:p>
          <a:p>
            <a:pPr marL="57150" indent="0">
              <a:buNone/>
            </a:pPr>
            <a:r>
              <a:rPr lang="en-GB" sz="1800" b="1" dirty="0"/>
              <a:t>There are two ways through which we can specify stages of our animation.</a:t>
            </a:r>
          </a:p>
          <a:p>
            <a:pPr marL="800100" lvl="1" indent="-342900">
              <a:buFont typeface="+mj-lt"/>
              <a:buAutoNum type="arabicPeriod"/>
            </a:pPr>
            <a:r>
              <a:rPr lang="en-GB" sz="1600" b="1" dirty="0"/>
              <a:t>from-to keywords</a:t>
            </a:r>
            <a:r>
              <a:rPr lang="en-GB" sz="1600" dirty="0"/>
              <a:t> This is used when you only need to specify the animation only for two stages, i.e., start and end. You cannot add intermediate stages here. "</a:t>
            </a:r>
            <a:r>
              <a:rPr lang="en-GB" sz="1600" b="1" dirty="0"/>
              <a:t>from</a:t>
            </a:r>
            <a:r>
              <a:rPr lang="en-GB" sz="1600" dirty="0"/>
              <a:t>" refers to start, and "</a:t>
            </a:r>
            <a:r>
              <a:rPr lang="en-GB" sz="1600" b="1" dirty="0"/>
              <a:t>to</a:t>
            </a:r>
            <a:r>
              <a:rPr lang="en-GB" sz="1600" dirty="0"/>
              <a:t>" refers to end</a:t>
            </a:r>
            <a:r>
              <a:rPr lang="en-GB" sz="1600" dirty="0" smtClean="0"/>
              <a:t>.</a:t>
            </a:r>
          </a:p>
          <a:p>
            <a:pPr marL="800100" lvl="1" indent="-342900">
              <a:buFont typeface="+mj-lt"/>
              <a:buAutoNum type="arabicPeriod"/>
            </a:pPr>
            <a:endParaRPr lang="en-GB" sz="1600" dirty="0"/>
          </a:p>
          <a:p>
            <a:pPr marL="0" lvl="0" indent="0" eaLnBrk="0" fontAlgn="base" hangingPunct="0">
              <a:spcBef>
                <a:spcPct val="0"/>
              </a:spcBef>
              <a:spcAft>
                <a:spcPct val="0"/>
              </a:spcAft>
              <a:buNone/>
            </a:pPr>
            <a:r>
              <a:rPr lang="en-US" sz="1100" b="1" dirty="0" smtClean="0">
                <a:solidFill>
                  <a:srgbClr val="F92672"/>
                </a:solidFill>
                <a:latin typeface="Courier New" panose="02070309020205020404" pitchFamily="49" charset="0"/>
                <a:cs typeface="Courier New" panose="02070309020205020404" pitchFamily="49" charset="0"/>
              </a:rPr>
              <a:t>	</a:t>
            </a:r>
            <a:r>
              <a:rPr lang="en-US" sz="1600" b="1" dirty="0" smtClean="0">
                <a:solidFill>
                  <a:schemeClr val="tx1">
                    <a:lumMod val="95000"/>
                    <a:lumOff val="5000"/>
                  </a:schemeClr>
                </a:solidFill>
                <a:latin typeface="Courier New" panose="02070309020205020404" pitchFamily="49" charset="0"/>
                <a:cs typeface="Courier New" panose="02070309020205020404" pitchFamily="49" charset="0"/>
              </a:rPr>
              <a:t>@</a:t>
            </a:r>
            <a:r>
              <a:rPr lang="en-US" sz="1600" b="1" dirty="0">
                <a:solidFill>
                  <a:schemeClr val="tx1">
                    <a:lumMod val="95000"/>
                    <a:lumOff val="5000"/>
                  </a:schemeClr>
                </a:solidFill>
                <a:latin typeface="Courier New" panose="02070309020205020404" pitchFamily="49" charset="0"/>
                <a:cs typeface="Courier New" panose="02070309020205020404" pitchFamily="49" charset="0"/>
              </a:rPr>
              <a:t>keyframes [animation-name]{</a:t>
            </a:r>
          </a:p>
          <a:p>
            <a:pPr marL="0" lvl="0" indent="0" eaLnBrk="0" fontAlgn="base" hangingPunct="0">
              <a:spcBef>
                <a:spcPct val="0"/>
              </a:spcBef>
              <a:spcAft>
                <a:spcPct val="0"/>
              </a:spcAft>
              <a:buNone/>
            </a:pPr>
            <a:r>
              <a:rPr lang="en-US" sz="1600" b="1" dirty="0">
                <a:solidFill>
                  <a:schemeClr val="tx1">
                    <a:lumMod val="95000"/>
                    <a:lumOff val="5000"/>
                  </a:schemeClr>
                </a:solidFill>
                <a:latin typeface="Courier New" panose="02070309020205020404" pitchFamily="49" charset="0"/>
                <a:cs typeface="Courier New" panose="02070309020205020404" pitchFamily="49" charset="0"/>
              </a:rPr>
              <a:t>	 </a:t>
            </a:r>
            <a:endParaRPr lang="en-US" sz="1600" b="1"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sz="1600" b="1" dirty="0">
                <a:solidFill>
                  <a:schemeClr val="tx1">
                    <a:lumMod val="95000"/>
                    <a:lumOff val="5000"/>
                  </a:schemeClr>
                </a:solidFill>
                <a:latin typeface="Courier New" panose="02070309020205020404" pitchFamily="49" charset="0"/>
                <a:cs typeface="Courier New" panose="02070309020205020404" pitchFamily="49" charset="0"/>
              </a:rPr>
              <a:t>	</a:t>
            </a:r>
            <a:r>
              <a:rPr lang="en-US" sz="1600" b="1" dirty="0" smtClean="0">
                <a:solidFill>
                  <a:schemeClr val="tx1">
                    <a:lumMod val="95000"/>
                    <a:lumOff val="5000"/>
                  </a:schemeClr>
                </a:solidFill>
                <a:latin typeface="Courier New" panose="02070309020205020404" pitchFamily="49" charset="0"/>
                <a:cs typeface="Courier New" panose="02070309020205020404" pitchFamily="49" charset="0"/>
              </a:rPr>
              <a:t>from</a:t>
            </a:r>
            <a:r>
              <a:rPr lang="en-US" sz="1600" b="1" dirty="0">
                <a:solidFill>
                  <a:schemeClr val="tx1">
                    <a:lumMod val="95000"/>
                    <a:lumOff val="5000"/>
                  </a:schemeClr>
                </a:solidFill>
                <a:latin typeface="Courier New" panose="02070309020205020404" pitchFamily="49" charset="0"/>
                <a:cs typeface="Courier New" panose="02070309020205020404" pitchFamily="49" charset="0"/>
              </a:rPr>
              <a:t>{</a:t>
            </a:r>
          </a:p>
          <a:p>
            <a:pPr marL="0" lvl="0" indent="0" eaLnBrk="0" fontAlgn="base" hangingPunct="0">
              <a:spcBef>
                <a:spcPct val="0"/>
              </a:spcBef>
              <a:spcAft>
                <a:spcPct val="0"/>
              </a:spcAft>
              <a:buNone/>
            </a:pPr>
            <a:r>
              <a:rPr lang="en-US" sz="1600" b="1" dirty="0">
                <a:solidFill>
                  <a:schemeClr val="tx1">
                    <a:lumMod val="95000"/>
                    <a:lumOff val="5000"/>
                  </a:schemeClr>
                </a:solidFill>
                <a:latin typeface="Courier New" panose="02070309020205020404" pitchFamily="49" charset="0"/>
                <a:cs typeface="Courier New" panose="02070309020205020404" pitchFamily="49" charset="0"/>
              </a:rPr>
              <a:t>		 </a:t>
            </a:r>
            <a:r>
              <a:rPr lang="en-US" sz="1600" b="1" i="1" dirty="0">
                <a:solidFill>
                  <a:schemeClr val="tx1">
                    <a:lumMod val="95000"/>
                    <a:lumOff val="5000"/>
                  </a:schemeClr>
                </a:solidFill>
                <a:latin typeface="Courier New" panose="02070309020205020404" pitchFamily="49" charset="0"/>
                <a:cs typeface="Courier New" panose="02070309020205020404" pitchFamily="49" charset="0"/>
              </a:rPr>
              <a:t>/* CSS Properties */</a:t>
            </a:r>
            <a:r>
              <a:rPr lang="en-US" sz="1600" b="1" dirty="0">
                <a:solidFill>
                  <a:schemeClr val="tx1">
                    <a:lumMod val="95000"/>
                    <a:lumOff val="5000"/>
                  </a:schemeClr>
                </a:solidFill>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None/>
            </a:pPr>
            <a:r>
              <a:rPr lang="en-US" sz="1600" b="1" dirty="0">
                <a:solidFill>
                  <a:schemeClr val="tx1">
                    <a:lumMod val="95000"/>
                    <a:lumOff val="5000"/>
                  </a:schemeClr>
                </a:solidFill>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None/>
            </a:pPr>
            <a:r>
              <a:rPr lang="en-US" sz="1600" b="1" dirty="0">
                <a:solidFill>
                  <a:schemeClr val="tx1">
                    <a:lumMod val="95000"/>
                    <a:lumOff val="5000"/>
                  </a:schemeClr>
                </a:solidFill>
                <a:latin typeface="Courier New" panose="02070309020205020404" pitchFamily="49" charset="0"/>
                <a:cs typeface="Courier New" panose="02070309020205020404" pitchFamily="49" charset="0"/>
              </a:rPr>
              <a:t>	 to  { </a:t>
            </a:r>
          </a:p>
          <a:p>
            <a:pPr marL="0" lvl="0" indent="0" eaLnBrk="0" fontAlgn="base" hangingPunct="0">
              <a:spcBef>
                <a:spcPct val="0"/>
              </a:spcBef>
              <a:spcAft>
                <a:spcPct val="0"/>
              </a:spcAft>
              <a:buNone/>
            </a:pPr>
            <a:r>
              <a:rPr lang="en-US" sz="1600" b="1" dirty="0">
                <a:solidFill>
                  <a:schemeClr val="tx1">
                    <a:lumMod val="95000"/>
                    <a:lumOff val="5000"/>
                  </a:schemeClr>
                </a:solidFill>
                <a:latin typeface="Courier New" panose="02070309020205020404" pitchFamily="49" charset="0"/>
                <a:cs typeface="Courier New" panose="02070309020205020404" pitchFamily="49" charset="0"/>
              </a:rPr>
              <a:t>		</a:t>
            </a:r>
            <a:r>
              <a:rPr lang="en-US" sz="1600" b="1" i="1" dirty="0">
                <a:solidFill>
                  <a:schemeClr val="tx1">
                    <a:lumMod val="95000"/>
                    <a:lumOff val="5000"/>
                  </a:schemeClr>
                </a:solidFill>
                <a:latin typeface="Courier New" panose="02070309020205020404" pitchFamily="49" charset="0"/>
                <a:cs typeface="Courier New" panose="02070309020205020404" pitchFamily="49" charset="0"/>
              </a:rPr>
              <a:t>/* CSS Properties */</a:t>
            </a:r>
            <a:r>
              <a:rPr lang="en-US" sz="1600" b="1" dirty="0">
                <a:solidFill>
                  <a:schemeClr val="tx1">
                    <a:lumMod val="95000"/>
                    <a:lumOff val="5000"/>
                  </a:schemeClr>
                </a:solidFill>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None/>
            </a:pPr>
            <a:r>
              <a:rPr lang="en-US" sz="1600" b="1" dirty="0">
                <a:solidFill>
                  <a:schemeClr val="tx1">
                    <a:lumMod val="95000"/>
                    <a:lumOff val="5000"/>
                  </a:schemeClr>
                </a:solidFill>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None/>
            </a:pPr>
            <a:r>
              <a:rPr lang="en-US" sz="1600" b="1" dirty="0">
                <a:solidFill>
                  <a:schemeClr val="tx1">
                    <a:lumMod val="95000"/>
                    <a:lumOff val="5000"/>
                  </a:schemeClr>
                </a:solidFill>
                <a:latin typeface="Courier New" panose="02070309020205020404" pitchFamily="49" charset="0"/>
                <a:cs typeface="Courier New" panose="02070309020205020404" pitchFamily="49" charset="0"/>
              </a:rPr>
              <a:t> </a:t>
            </a:r>
            <a:r>
              <a:rPr lang="en-US" sz="1600" b="1" dirty="0" smtClean="0">
                <a:solidFill>
                  <a:schemeClr val="tx1">
                    <a:lumMod val="95000"/>
                    <a:lumOff val="5000"/>
                  </a:schemeClr>
                </a:solidFill>
                <a:latin typeface="Courier New" panose="02070309020205020404" pitchFamily="49" charset="0"/>
                <a:cs typeface="Courier New" panose="02070309020205020404" pitchFamily="49" charset="0"/>
              </a:rPr>
              <a:t>	}</a:t>
            </a:r>
            <a:r>
              <a:rPr lang="en-US" sz="2000" b="1" dirty="0" smtClean="0">
                <a:solidFill>
                  <a:schemeClr val="tx1">
                    <a:lumMod val="95000"/>
                    <a:lumOff val="5000"/>
                  </a:schemeClr>
                </a:solidFill>
              </a:rPr>
              <a:t> </a:t>
            </a:r>
            <a:endParaRPr lang="en-US" sz="3600" b="1" dirty="0">
              <a:solidFill>
                <a:schemeClr val="tx1">
                  <a:lumMod val="95000"/>
                  <a:lumOff val="5000"/>
                </a:schemeClr>
              </a:solidFill>
              <a:latin typeface="Arial" panose="020B0604020202020204" pitchFamily="34" charset="0"/>
            </a:endParaRPr>
          </a:p>
          <a:p>
            <a:pPr marL="457200" lvl="1" indent="0">
              <a:buNone/>
            </a:pPr>
            <a:endParaRPr lang="en-GB" sz="1600" dirty="0"/>
          </a:p>
          <a:p>
            <a:pPr lvl="1">
              <a:buFont typeface="Arial" panose="020B0604020202020204" pitchFamily="34" charset="0"/>
              <a:buChar char="•"/>
            </a:pPr>
            <a:endParaRPr lang="en-GB" sz="1600" dirty="0"/>
          </a:p>
        </p:txBody>
      </p:sp>
    </p:spTree>
    <p:extLst>
      <p:ext uri="{BB962C8B-B14F-4D97-AF65-F5344CB8AC3E}">
        <p14:creationId xmlns:p14="http://schemas.microsoft.com/office/powerpoint/2010/main" val="146594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4876800"/>
          </a:xfrm>
        </p:spPr>
        <p:txBody>
          <a:bodyPr>
            <a:normAutofit lnSpcReduction="10000"/>
          </a:bodyPr>
          <a:lstStyle/>
          <a:p>
            <a:pPr marL="457200" lvl="1" indent="0">
              <a:buNone/>
            </a:pPr>
            <a:r>
              <a:rPr lang="en-GB" sz="1600" b="1" dirty="0" smtClean="0"/>
              <a:t>2. The </a:t>
            </a:r>
            <a:r>
              <a:rPr lang="en-GB" sz="1600" b="1" dirty="0"/>
              <a:t>percentage assignment</a:t>
            </a:r>
            <a:r>
              <a:rPr lang="en-GB" sz="1600" dirty="0"/>
              <a:t> The percentage assignment is used when you want to have more stages in between your start and end stages. 0% refers to the start of the animation, while 100% refers to the end of the animation. Many other percentages can be added in between these two</a:t>
            </a:r>
            <a:r>
              <a:rPr lang="en-GB" sz="1600" dirty="0" smtClean="0"/>
              <a:t>.</a:t>
            </a:r>
          </a:p>
          <a:p>
            <a:pPr marL="457200" lvl="1" indent="0">
              <a:buNone/>
            </a:pPr>
            <a:r>
              <a:rPr lang="en-IN" sz="1600" b="1" dirty="0">
                <a:solidFill>
                  <a:schemeClr val="tx1">
                    <a:lumMod val="95000"/>
                    <a:lumOff val="5000"/>
                  </a:schemeClr>
                </a:solidFill>
              </a:rPr>
              <a:t>@</a:t>
            </a:r>
            <a:r>
              <a:rPr lang="en-IN" sz="1600" b="1" dirty="0" err="1">
                <a:solidFill>
                  <a:schemeClr val="tx1">
                    <a:lumMod val="95000"/>
                    <a:lumOff val="5000"/>
                  </a:schemeClr>
                </a:solidFill>
              </a:rPr>
              <a:t>keyframes</a:t>
            </a:r>
            <a:r>
              <a:rPr lang="en-IN" sz="1600" b="1" dirty="0">
                <a:solidFill>
                  <a:schemeClr val="tx1">
                    <a:lumMod val="95000"/>
                    <a:lumOff val="5000"/>
                  </a:schemeClr>
                </a:solidFill>
              </a:rPr>
              <a:t> [animation-name]{</a:t>
            </a:r>
          </a:p>
          <a:p>
            <a:pPr marL="457200" lvl="1" indent="0">
              <a:buNone/>
            </a:pPr>
            <a:r>
              <a:rPr lang="en-IN" sz="1600" b="1" dirty="0">
                <a:solidFill>
                  <a:schemeClr val="tx1">
                    <a:lumMod val="95000"/>
                    <a:lumOff val="5000"/>
                  </a:schemeClr>
                </a:solidFill>
              </a:rPr>
              <a:t>    0%{</a:t>
            </a:r>
          </a:p>
          <a:p>
            <a:pPr marL="457200" lvl="1" indent="0">
              <a:buNone/>
            </a:pPr>
            <a:r>
              <a:rPr lang="en-IN" sz="1600" b="1" dirty="0">
                <a:solidFill>
                  <a:schemeClr val="tx1">
                    <a:lumMod val="95000"/>
                    <a:lumOff val="5000"/>
                  </a:schemeClr>
                </a:solidFill>
              </a:rPr>
              <a:t>        /* CSS Properties */</a:t>
            </a:r>
          </a:p>
          <a:p>
            <a:pPr marL="457200" lvl="1" indent="0">
              <a:buNone/>
            </a:pPr>
            <a:r>
              <a:rPr lang="en-IN" sz="1600" b="1" dirty="0">
                <a:solidFill>
                  <a:schemeClr val="tx1">
                    <a:lumMod val="95000"/>
                    <a:lumOff val="5000"/>
                  </a:schemeClr>
                </a:solidFill>
              </a:rPr>
              <a:t>    }</a:t>
            </a:r>
          </a:p>
          <a:p>
            <a:pPr marL="457200" lvl="1" indent="0">
              <a:buNone/>
            </a:pPr>
            <a:r>
              <a:rPr lang="en-IN" sz="1600" b="1" dirty="0">
                <a:solidFill>
                  <a:schemeClr val="tx1">
                    <a:lumMod val="95000"/>
                    <a:lumOff val="5000"/>
                  </a:schemeClr>
                </a:solidFill>
              </a:rPr>
              <a:t>    50%{</a:t>
            </a:r>
          </a:p>
          <a:p>
            <a:pPr marL="457200" lvl="1" indent="0">
              <a:buNone/>
            </a:pPr>
            <a:r>
              <a:rPr lang="en-IN" sz="1600" b="1" dirty="0">
                <a:solidFill>
                  <a:schemeClr val="tx1">
                    <a:lumMod val="95000"/>
                    <a:lumOff val="5000"/>
                  </a:schemeClr>
                </a:solidFill>
              </a:rPr>
              <a:t>        /* CSS Properties */</a:t>
            </a:r>
          </a:p>
          <a:p>
            <a:pPr marL="457200" lvl="1" indent="0">
              <a:buNone/>
            </a:pPr>
            <a:r>
              <a:rPr lang="en-IN" sz="1600" b="1" dirty="0">
                <a:solidFill>
                  <a:schemeClr val="tx1">
                    <a:lumMod val="95000"/>
                    <a:lumOff val="5000"/>
                  </a:schemeClr>
                </a:solidFill>
              </a:rPr>
              <a:t>    }</a:t>
            </a:r>
          </a:p>
          <a:p>
            <a:pPr marL="457200" lvl="1" indent="0">
              <a:buNone/>
            </a:pPr>
            <a:r>
              <a:rPr lang="en-IN" sz="1600" b="1" dirty="0">
                <a:solidFill>
                  <a:schemeClr val="tx1">
                    <a:lumMod val="95000"/>
                    <a:lumOff val="5000"/>
                  </a:schemeClr>
                </a:solidFill>
              </a:rPr>
              <a:t>    100%{</a:t>
            </a:r>
          </a:p>
          <a:p>
            <a:pPr marL="457200" lvl="1" indent="0">
              <a:buNone/>
            </a:pPr>
            <a:r>
              <a:rPr lang="en-IN" sz="1600" b="1" dirty="0">
                <a:solidFill>
                  <a:schemeClr val="tx1">
                    <a:lumMod val="95000"/>
                    <a:lumOff val="5000"/>
                  </a:schemeClr>
                </a:solidFill>
              </a:rPr>
              <a:t>        /* CSS Properties */</a:t>
            </a:r>
          </a:p>
          <a:p>
            <a:pPr marL="457200" lvl="1" indent="0">
              <a:buNone/>
            </a:pPr>
            <a:r>
              <a:rPr lang="en-IN" sz="1600" b="1" dirty="0">
                <a:solidFill>
                  <a:schemeClr val="tx1">
                    <a:lumMod val="95000"/>
                    <a:lumOff val="5000"/>
                  </a:schemeClr>
                </a:solidFill>
              </a:rPr>
              <a:t>    }</a:t>
            </a:r>
          </a:p>
          <a:p>
            <a:pPr marL="457200" lvl="1" indent="0">
              <a:buNone/>
            </a:pPr>
            <a:r>
              <a:rPr lang="en-IN" sz="1600" b="1" dirty="0" smtClean="0">
                <a:solidFill>
                  <a:schemeClr val="tx1">
                    <a:lumMod val="95000"/>
                    <a:lumOff val="5000"/>
                  </a:schemeClr>
                </a:solidFill>
              </a:rPr>
              <a:t>}</a:t>
            </a:r>
          </a:p>
          <a:p>
            <a:pPr marL="400050" lvl="1" indent="0">
              <a:buNone/>
            </a:pPr>
            <a:r>
              <a:rPr lang="en-GB" sz="1600" b="1" dirty="0"/>
              <a:t>3. CSS Properties</a:t>
            </a:r>
            <a:r>
              <a:rPr lang="en-GB" sz="1600" dirty="0"/>
              <a:t> - These properties are used to change the appearance of the object as the animation continues. Under this, we can use almost all the properties provided by CSS. Transform properties like scale, rotate, skew, etc., are widely used in this</a:t>
            </a:r>
            <a:r>
              <a:rPr lang="en-GB" sz="1600" dirty="0" smtClean="0"/>
              <a:t>.</a:t>
            </a:r>
            <a:endParaRPr lang="en-IN" sz="1600" b="1" dirty="0">
              <a:solidFill>
                <a:schemeClr val="tx1">
                  <a:lumMod val="95000"/>
                  <a:lumOff val="5000"/>
                </a:schemeClr>
              </a:solidFill>
            </a:endParaRPr>
          </a:p>
          <a:p>
            <a:pPr marL="457200" lvl="1" indent="0">
              <a:buNone/>
            </a:pPr>
            <a:endParaRPr lang="en-IN" sz="1600" dirty="0"/>
          </a:p>
        </p:txBody>
      </p:sp>
    </p:spTree>
    <p:extLst>
      <p:ext uri="{BB962C8B-B14F-4D97-AF65-F5344CB8AC3E}">
        <p14:creationId xmlns:p14="http://schemas.microsoft.com/office/powerpoint/2010/main" val="53786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724400"/>
          </a:xfrm>
        </p:spPr>
        <p:txBody>
          <a:bodyPr>
            <a:normAutofit/>
          </a:bodyPr>
          <a:lstStyle/>
          <a:p>
            <a:pPr marL="0" indent="0">
              <a:buNone/>
            </a:pPr>
            <a:r>
              <a:rPr lang="en-GB" sz="1800" b="1" dirty="0"/>
              <a:t>2. CSS Animation Properties -</a:t>
            </a:r>
          </a:p>
          <a:p>
            <a:pPr marL="400050" lvl="1" indent="0">
              <a:buNone/>
            </a:pPr>
            <a:r>
              <a:rPr lang="en-GB" sz="1400" dirty="0"/>
              <a:t>There are some properties in CSS that are used solely for animation purposes. These properties help us to create custom animations to make it look impressive. You can delay your animation, and you can define a particular duration for your animation, etc. Animation properties are helpful for us to create beautiful animation in CSS.</a:t>
            </a:r>
          </a:p>
          <a:p>
            <a:pPr marL="800100" lvl="1" indent="-342900">
              <a:buFont typeface="+mj-lt"/>
              <a:buAutoNum type="arabicParenR"/>
            </a:pPr>
            <a:r>
              <a:rPr lang="en-GB" sz="1400" b="1" dirty="0" smtClean="0"/>
              <a:t>animation-name</a:t>
            </a:r>
            <a:r>
              <a:rPr lang="en-GB" sz="1400" dirty="0"/>
              <a:t> - This property is used to define the name of your animation. Animation name can be anything as per the programmer's choice, but it should be similar to the action that the animation will be performing</a:t>
            </a:r>
            <a:r>
              <a:rPr lang="en-GB" sz="1400" dirty="0" smtClean="0"/>
              <a:t>.</a:t>
            </a:r>
          </a:p>
          <a:p>
            <a:pPr marL="800100" lvl="1" indent="-342900">
              <a:buFont typeface="+mj-lt"/>
              <a:buAutoNum type="arabicParenR"/>
            </a:pPr>
            <a:r>
              <a:rPr lang="en-GB" sz="1400" b="1" dirty="0" smtClean="0"/>
              <a:t>animation-duration</a:t>
            </a:r>
            <a:r>
              <a:rPr lang="en-GB" sz="1400" dirty="0"/>
              <a:t> - This property is used to specify the duration of your animation</a:t>
            </a:r>
            <a:r>
              <a:rPr lang="en-GB" sz="1400" dirty="0" smtClean="0"/>
              <a:t>.</a:t>
            </a:r>
          </a:p>
          <a:p>
            <a:pPr marL="800100" lvl="1" indent="-342900">
              <a:buFont typeface="+mj-lt"/>
              <a:buAutoNum type="arabicParenR"/>
            </a:pPr>
            <a:r>
              <a:rPr lang="en-GB" sz="1400" b="1" dirty="0" smtClean="0"/>
              <a:t>animation-timing-function - </a:t>
            </a:r>
            <a:r>
              <a:rPr lang="en-GB" sz="1400" dirty="0" smtClean="0"/>
              <a:t>Specifies </a:t>
            </a:r>
            <a:r>
              <a:rPr lang="en-GB" sz="1400" dirty="0"/>
              <a:t>the speed curve of the animation, controlling how the intermediate frames are spaced over time. </a:t>
            </a:r>
            <a:endParaRPr lang="en-GB" sz="1400" dirty="0" smtClean="0"/>
          </a:p>
          <a:p>
            <a:pPr marL="457200" lvl="1" indent="0">
              <a:buNone/>
            </a:pPr>
            <a:r>
              <a:rPr lang="en-GB" sz="1400" dirty="0" smtClean="0"/>
              <a:t>         The </a:t>
            </a:r>
            <a:r>
              <a:rPr lang="en-GB" sz="1400" dirty="0"/>
              <a:t>values that we can use in the property are </a:t>
            </a:r>
            <a:r>
              <a:rPr lang="en-GB" sz="1400" dirty="0" smtClean="0"/>
              <a:t>–</a:t>
            </a:r>
          </a:p>
          <a:p>
            <a:pPr lvl="2"/>
            <a:r>
              <a:rPr lang="en-GB" sz="1600" dirty="0"/>
              <a:t>linear: The animation proceeds at a constant speed.</a:t>
            </a:r>
          </a:p>
          <a:p>
            <a:pPr lvl="2"/>
            <a:r>
              <a:rPr lang="en-GB" sz="1600" dirty="0"/>
              <a:t>ease: The animation starts slow, speeds up, then slows down.</a:t>
            </a:r>
          </a:p>
          <a:p>
            <a:pPr lvl="2"/>
            <a:r>
              <a:rPr lang="en-GB" sz="1600" dirty="0"/>
              <a:t>ease-in: The animation starts slow and speeds up.</a:t>
            </a:r>
          </a:p>
          <a:p>
            <a:pPr lvl="2"/>
            <a:r>
              <a:rPr lang="en-GB" sz="1600" dirty="0"/>
              <a:t>ease-out: The animation starts fast and slows down.</a:t>
            </a:r>
          </a:p>
          <a:p>
            <a:pPr lvl="2"/>
            <a:r>
              <a:rPr lang="en-GB" sz="1600" dirty="0"/>
              <a:t>ease-in-out: The animation starts slow, speeds up, and slows down.</a:t>
            </a:r>
            <a:endParaRPr lang="en-IN" sz="1600" dirty="0"/>
          </a:p>
        </p:txBody>
      </p:sp>
    </p:spTree>
    <p:extLst>
      <p:ext uri="{BB962C8B-B14F-4D97-AF65-F5344CB8AC3E}">
        <p14:creationId xmlns:p14="http://schemas.microsoft.com/office/powerpoint/2010/main" val="263549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933950"/>
          </a:xfrm>
        </p:spPr>
        <p:txBody>
          <a:bodyPr>
            <a:normAutofit/>
          </a:bodyPr>
          <a:lstStyle/>
          <a:p>
            <a:pPr marL="400050" lvl="1" indent="0">
              <a:buNone/>
            </a:pPr>
            <a:r>
              <a:rPr lang="en-GB" sz="1800" b="1" dirty="0" smtClean="0"/>
              <a:t>4. </a:t>
            </a:r>
            <a:r>
              <a:rPr lang="en-GB" sz="1800" b="1" dirty="0"/>
              <a:t>animation-iteration-count </a:t>
            </a:r>
            <a:r>
              <a:rPr lang="en-GB" sz="1600" dirty="0"/>
              <a:t>- This property allows us to define how many times we want our animation to get played. Setting it to infinite would make it loop forever</a:t>
            </a:r>
            <a:r>
              <a:rPr lang="en-GB" sz="1600" dirty="0" smtClean="0"/>
              <a:t>.</a:t>
            </a:r>
          </a:p>
          <a:p>
            <a:pPr marL="400050" lvl="1" indent="0">
              <a:buNone/>
            </a:pPr>
            <a:r>
              <a:rPr lang="en-GB" sz="1800" b="1" dirty="0"/>
              <a:t>5</a:t>
            </a:r>
            <a:r>
              <a:rPr lang="en-GB" sz="1800" b="1" dirty="0" smtClean="0"/>
              <a:t>. animation-delay- </a:t>
            </a:r>
            <a:r>
              <a:rPr lang="en-GB" sz="1600" dirty="0" smtClean="0"/>
              <a:t>Delays </a:t>
            </a:r>
            <a:r>
              <a:rPr lang="en-GB" sz="1600" dirty="0"/>
              <a:t>the start of the animation by a specified amount of time</a:t>
            </a:r>
            <a:r>
              <a:rPr lang="en-GB" sz="1600" dirty="0" smtClean="0"/>
              <a:t>.</a:t>
            </a:r>
          </a:p>
          <a:p>
            <a:pPr marL="400050" lvl="1" indent="0">
              <a:buNone/>
            </a:pPr>
            <a:r>
              <a:rPr lang="en-IN" sz="1800" b="1" dirty="0"/>
              <a:t>6</a:t>
            </a:r>
            <a:r>
              <a:rPr lang="en-IN" sz="1800" b="1" dirty="0" smtClean="0"/>
              <a:t>. animation-direction- </a:t>
            </a:r>
            <a:r>
              <a:rPr lang="en-GB" sz="1600" dirty="0"/>
              <a:t>Controls the direction of the animation. Values can be</a:t>
            </a:r>
            <a:r>
              <a:rPr lang="en-GB" sz="1600" dirty="0" smtClean="0"/>
              <a:t>:</a:t>
            </a:r>
            <a:endParaRPr lang="en-GB" sz="1600" dirty="0"/>
          </a:p>
          <a:p>
            <a:pPr marL="971550" lvl="2" indent="-171450"/>
            <a:r>
              <a:rPr lang="en-GB" sz="1600" b="1" dirty="0"/>
              <a:t>normal</a:t>
            </a:r>
            <a:r>
              <a:rPr lang="en-GB" sz="1600" dirty="0"/>
              <a:t>: This is the value of "animation-direction" by default. With this, the animation is played as it is without any changes. It will start at 0%, performed till 100%, i.e., completes a cycle, and then restarts again</a:t>
            </a:r>
            <a:r>
              <a:rPr lang="en-GB" sz="1600" dirty="0" smtClean="0"/>
              <a:t>.</a:t>
            </a:r>
          </a:p>
          <a:p>
            <a:pPr marL="971550" lvl="2" indent="-171450"/>
            <a:r>
              <a:rPr lang="en-GB" sz="1600" b="1" dirty="0" smtClean="0"/>
              <a:t>reverse</a:t>
            </a:r>
            <a:r>
              <a:rPr lang="en-GB" sz="1600" dirty="0"/>
              <a:t>: With this, the animation will play in reverse. The animation will start from 100% and go backward till 0</a:t>
            </a:r>
            <a:r>
              <a:rPr lang="en-GB" sz="1600" dirty="0" smtClean="0"/>
              <a:t>%.</a:t>
            </a:r>
            <a:endParaRPr lang="en-GB" sz="1600" dirty="0"/>
          </a:p>
          <a:p>
            <a:pPr marL="971550" lvl="2" indent="-171450"/>
            <a:r>
              <a:rPr lang="en-GB" sz="1600" b="1" dirty="0"/>
              <a:t>alternate</a:t>
            </a:r>
            <a:r>
              <a:rPr lang="en-GB" sz="1600" dirty="0"/>
              <a:t>: This value allows your animation to play in both normal and in reverse alternately. For the first cycle, the animation will start from 0% till 100%, and for the second cycle, the animation will start from 100% till 0% and so </a:t>
            </a:r>
            <a:r>
              <a:rPr lang="en-GB" sz="1600" dirty="0" smtClean="0"/>
              <a:t>on.</a:t>
            </a:r>
            <a:endParaRPr lang="en-GB" sz="1600" dirty="0"/>
          </a:p>
          <a:p>
            <a:pPr marL="971550" lvl="2" indent="-171450"/>
            <a:r>
              <a:rPr lang="en-GB" sz="1600" b="1" dirty="0"/>
              <a:t>alternate-reverse</a:t>
            </a:r>
            <a:r>
              <a:rPr lang="en-GB" sz="1600" dirty="0"/>
              <a:t>: This is exactly reverse of "alternate". For the first cycle, the animation will be in "reverse" mode, and for the next cycle, the animation will be in "normal mode</a:t>
            </a:r>
            <a:r>
              <a:rPr lang="en-GB" sz="1600" dirty="0" smtClean="0"/>
              <a:t>".</a:t>
            </a:r>
          </a:p>
        </p:txBody>
      </p:sp>
    </p:spTree>
    <p:extLst>
      <p:ext uri="{BB962C8B-B14F-4D97-AF65-F5344CB8AC3E}">
        <p14:creationId xmlns:p14="http://schemas.microsoft.com/office/powerpoint/2010/main" val="4122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308873"/>
          </a:xfrm>
        </p:spPr>
        <p:txBody>
          <a:bodyPr>
            <a:normAutofit/>
          </a:bodyPr>
          <a:lstStyle/>
          <a:p>
            <a:pPr marL="400050" lvl="1" indent="0">
              <a:buNone/>
            </a:pPr>
            <a:r>
              <a:rPr lang="en-IN" sz="1600" b="1" dirty="0"/>
              <a:t> </a:t>
            </a:r>
            <a:r>
              <a:rPr lang="en-IN" sz="1800" b="1" dirty="0"/>
              <a:t>7. animation-play-state- </a:t>
            </a:r>
            <a:r>
              <a:rPr lang="en-GB" sz="1600" dirty="0"/>
              <a:t>This property will define the state of your animation. It will be either "paused" or "running". You want to explicitly write the value for this to happen. When the animation is paused, it resumes at the same point where it left off if the status is set to "running."</a:t>
            </a:r>
          </a:p>
          <a:p>
            <a:pPr marL="400050" lvl="1" indent="0">
              <a:buNone/>
            </a:pPr>
            <a:r>
              <a:rPr lang="en-GB" sz="1600" dirty="0" smtClean="0"/>
              <a:t>There </a:t>
            </a:r>
            <a:r>
              <a:rPr lang="en-GB" sz="1600" dirty="0"/>
              <a:t>are two possible values for this property </a:t>
            </a:r>
            <a:r>
              <a:rPr lang="en-GB" sz="1600" dirty="0" smtClean="0"/>
              <a:t>-</a:t>
            </a:r>
            <a:endParaRPr lang="en-GB" sz="1600" dirty="0"/>
          </a:p>
          <a:p>
            <a:pPr marL="1085850" lvl="2"/>
            <a:r>
              <a:rPr lang="en-GB" sz="1600" dirty="0"/>
              <a:t>paused - Depicting that the animation is stopped.</a:t>
            </a:r>
          </a:p>
          <a:p>
            <a:pPr marL="1085850" lvl="2"/>
            <a:r>
              <a:rPr lang="en-GB" sz="1600" dirty="0"/>
              <a:t>running - Depicting that the animation is still going on</a:t>
            </a:r>
            <a:r>
              <a:rPr lang="en-GB" sz="1600" dirty="0" smtClean="0"/>
              <a:t>.</a:t>
            </a:r>
          </a:p>
          <a:p>
            <a:pPr marL="457200" lvl="1" indent="0">
              <a:buNone/>
            </a:pPr>
            <a:r>
              <a:rPr lang="en-IN" sz="1800" b="1" dirty="0"/>
              <a:t>8. </a:t>
            </a:r>
            <a:r>
              <a:rPr lang="en-IN" sz="1800" b="1" dirty="0" smtClean="0"/>
              <a:t>animation-fill-mode-</a:t>
            </a:r>
            <a:r>
              <a:rPr lang="en-GB" sz="1600" dirty="0"/>
              <a:t>Defines how the styles defined in the </a:t>
            </a:r>
            <a:r>
              <a:rPr lang="en-GB" sz="1600" dirty="0" err="1"/>
              <a:t>keyframes</a:t>
            </a:r>
            <a:r>
              <a:rPr lang="en-GB" sz="1600" dirty="0"/>
              <a:t> apply before or after the animation is executed. It can take the following values</a:t>
            </a:r>
            <a:r>
              <a:rPr lang="en-GB" sz="1600" dirty="0" smtClean="0"/>
              <a:t>:</a:t>
            </a:r>
          </a:p>
          <a:p>
            <a:pPr lvl="2" indent="-285750"/>
            <a:r>
              <a:rPr lang="en-GB" sz="1600" b="1" dirty="0"/>
              <a:t>none: Default. </a:t>
            </a:r>
            <a:r>
              <a:rPr lang="en-GB" sz="1600" dirty="0"/>
              <a:t>The element returns to its original state after the animation ends.</a:t>
            </a:r>
          </a:p>
          <a:p>
            <a:pPr lvl="2" indent="-285750"/>
            <a:r>
              <a:rPr lang="en-GB" sz="1600" b="1" dirty="0"/>
              <a:t>forwards: </a:t>
            </a:r>
            <a:r>
              <a:rPr lang="en-GB" sz="1600" dirty="0"/>
              <a:t>The animation styles remain in place after the animation ends.</a:t>
            </a:r>
          </a:p>
          <a:p>
            <a:pPr lvl="2" indent="-285750"/>
            <a:r>
              <a:rPr lang="en-GB" sz="1600" b="1" dirty="0"/>
              <a:t>backwards: </a:t>
            </a:r>
            <a:r>
              <a:rPr lang="en-GB" sz="1600" dirty="0"/>
              <a:t>The styles are applied before the animation starts (useful for delayed animations).</a:t>
            </a:r>
          </a:p>
          <a:p>
            <a:pPr lvl="2" indent="-285750"/>
            <a:r>
              <a:rPr lang="en-GB" sz="1600" b="1" dirty="0"/>
              <a:t>both: </a:t>
            </a:r>
            <a:r>
              <a:rPr lang="en-GB" sz="1600" dirty="0"/>
              <a:t>The final value in "animation-fill-mode" is both. This will allow us to apply both the "forwards" and "backwards" effects to the element.</a:t>
            </a:r>
            <a:endParaRPr lang="en-IN" sz="1600" b="1" dirty="0"/>
          </a:p>
        </p:txBody>
      </p:sp>
    </p:spTree>
    <p:extLst>
      <p:ext uri="{BB962C8B-B14F-4D97-AF65-F5344CB8AC3E}">
        <p14:creationId xmlns:p14="http://schemas.microsoft.com/office/powerpoint/2010/main" val="3615252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724400"/>
          </a:xfrm>
        </p:spPr>
        <p:txBody>
          <a:bodyPr>
            <a:normAutofit/>
          </a:bodyPr>
          <a:lstStyle/>
          <a:p>
            <a:pPr marL="0" indent="0">
              <a:buNone/>
            </a:pPr>
            <a:r>
              <a:rPr lang="en-GB" sz="2400" b="1" dirty="0" smtClean="0"/>
              <a:t>Shorthand </a:t>
            </a:r>
            <a:r>
              <a:rPr lang="en-GB" sz="2400" b="1" dirty="0"/>
              <a:t>syntax for CSS </a:t>
            </a:r>
            <a:r>
              <a:rPr lang="en-GB" sz="2400" b="1" dirty="0" smtClean="0"/>
              <a:t>animations</a:t>
            </a:r>
          </a:p>
          <a:p>
            <a:pPr marL="400050" lvl="1" indent="0">
              <a:buNone/>
            </a:pPr>
            <a:r>
              <a:rPr lang="en-IN" sz="1800" b="1" dirty="0">
                <a:solidFill>
                  <a:srgbClr val="002060"/>
                </a:solidFill>
              </a:rPr>
              <a:t>animation: [animation-name] [animation-duration] [animation-timing-function]</a:t>
            </a:r>
          </a:p>
          <a:p>
            <a:pPr marL="400050" lvl="1" indent="0">
              <a:buNone/>
            </a:pPr>
            <a:r>
              <a:rPr lang="en-IN" sz="1800" b="1" dirty="0">
                <a:solidFill>
                  <a:srgbClr val="002060"/>
                </a:solidFill>
              </a:rPr>
              <a:t>[animation-delay] [animation-iteration-count] [animation-direction] [animation-fill-mode] [animation-play-state];</a:t>
            </a:r>
          </a:p>
          <a:p>
            <a:pPr marL="0" indent="0">
              <a:buNone/>
            </a:pPr>
            <a:r>
              <a:rPr lang="en-IN" sz="2400" dirty="0"/>
              <a:t>For </a:t>
            </a:r>
            <a:r>
              <a:rPr lang="en-IN" sz="2400" dirty="0" smtClean="0"/>
              <a:t>example</a:t>
            </a:r>
          </a:p>
          <a:p>
            <a:pPr marL="400050" lvl="1" indent="0">
              <a:buNone/>
            </a:pPr>
            <a:r>
              <a:rPr lang="en-GB" sz="1800" b="1" dirty="0">
                <a:solidFill>
                  <a:srgbClr val="002060"/>
                </a:solidFill>
              </a:rPr>
              <a:t>animation-name: jump;</a:t>
            </a:r>
          </a:p>
          <a:p>
            <a:pPr marL="400050" lvl="1" indent="0">
              <a:buNone/>
            </a:pPr>
            <a:r>
              <a:rPr lang="en-GB" sz="1800" b="1" dirty="0">
                <a:solidFill>
                  <a:srgbClr val="002060"/>
                </a:solidFill>
              </a:rPr>
              <a:t>animation-duration: 2s;</a:t>
            </a:r>
          </a:p>
          <a:p>
            <a:pPr marL="400050" lvl="1" indent="0">
              <a:buNone/>
            </a:pPr>
            <a:r>
              <a:rPr lang="en-GB" sz="1800" b="1" dirty="0">
                <a:solidFill>
                  <a:srgbClr val="002060"/>
                </a:solidFill>
              </a:rPr>
              <a:t>animation-iteration-count: infinite</a:t>
            </a:r>
          </a:p>
          <a:p>
            <a:pPr marL="400050" lvl="1" indent="0">
              <a:buNone/>
            </a:pPr>
            <a:r>
              <a:rPr lang="en-GB" sz="1800" b="1" dirty="0">
                <a:solidFill>
                  <a:srgbClr val="002060"/>
                </a:solidFill>
              </a:rPr>
              <a:t>animation-play-state: running</a:t>
            </a:r>
          </a:p>
          <a:p>
            <a:pPr marL="0" indent="0">
              <a:buNone/>
            </a:pPr>
            <a:r>
              <a:rPr lang="en-GB" sz="2400" dirty="0" smtClean="0"/>
              <a:t>A </a:t>
            </a:r>
            <a:r>
              <a:rPr lang="en-GB" sz="2400" dirty="0"/>
              <a:t>shorthand </a:t>
            </a:r>
            <a:r>
              <a:rPr lang="en-GB" sz="2400" dirty="0" smtClean="0"/>
              <a:t>animation </a:t>
            </a:r>
            <a:r>
              <a:rPr lang="en-GB" sz="2400" dirty="0"/>
              <a:t>declaration could look like this</a:t>
            </a:r>
            <a:r>
              <a:rPr lang="en-GB" sz="2400" dirty="0" smtClean="0"/>
              <a:t>:</a:t>
            </a:r>
          </a:p>
          <a:p>
            <a:pPr marL="400050" lvl="1" indent="0">
              <a:buNone/>
            </a:pPr>
            <a:r>
              <a:rPr lang="en-GB" sz="1800" b="1" dirty="0">
                <a:solidFill>
                  <a:srgbClr val="002060"/>
                </a:solidFill>
              </a:rPr>
              <a:t>animation: jump 2s infinite running;</a:t>
            </a:r>
          </a:p>
          <a:p>
            <a:pPr marL="0" indent="0">
              <a:buNone/>
            </a:pPr>
            <a:endParaRPr lang="en-GB" sz="2400" b="1" dirty="0" smtClean="0"/>
          </a:p>
        </p:txBody>
      </p:sp>
    </p:spTree>
    <p:extLst>
      <p:ext uri="{BB962C8B-B14F-4D97-AF65-F5344CB8AC3E}">
        <p14:creationId xmlns:p14="http://schemas.microsoft.com/office/powerpoint/2010/main" val="1491489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755</Words>
  <Application>Microsoft Office PowerPoint</Application>
  <PresentationFormat>On-screen Show (16:9)</PresentationFormat>
  <Paragraphs>125</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Office Theme</vt:lpstr>
      <vt:lpstr>Animations in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Visibility</dc:title>
  <dc:creator>R</dc:creator>
  <cp:lastModifiedBy>HP</cp:lastModifiedBy>
  <cp:revision>41</cp:revision>
  <dcterms:created xsi:type="dcterms:W3CDTF">2006-08-16T00:00:00Z</dcterms:created>
  <dcterms:modified xsi:type="dcterms:W3CDTF">2025-01-27T11:14:19Z</dcterms:modified>
</cp:coreProperties>
</file>