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9144000" cy="5143500"/>
  <p:embeddedFontLst>
    <p:embeddedFont>
      <p:font typeface="CHCNIJ+PublicSans-Bold"/>
      <p:regular r:id="rId10"/>
    </p:embeddedFont>
    <p:embeddedFont>
      <p:font typeface="Calibri" pitchFamily="34" charset="0"/>
      <p:regular r:id="rId11"/>
      <p:bold r:id="rId12"/>
      <p:italic r:id="rId13"/>
      <p:boldItalic r:id="rId14"/>
    </p:embeddedFont>
    <p:embeddedFont>
      <p:font typeface="SJNKRS+ArialMT"/>
      <p:regular r:id="rId15"/>
    </p:embeddedFont>
    <p:embeddedFont>
      <p:font typeface="WTWGOU+Arial-BoldMT"/>
      <p:regular r:id="rId16"/>
    </p:embeddedFont>
    <p:embeddedFont>
      <p:font typeface="IDNLAK+EBGaramond-Medium"/>
      <p:regular r:id="rId17"/>
    </p:embeddedFont>
    <p:embeddedFont>
      <p:font typeface="SLFRMA+PublicSans-BoldItalic"/>
      <p:regular r:id="rId18"/>
    </p:embeddedFont>
    <p:embeddedFont>
      <p:font typeface="LNEEUU+EBGaramond-Regular"/>
      <p:regular r:id="rId19"/>
    </p:embeddedFont>
    <p:embeddedFont>
      <p:font typeface="CSBFGQ+EBGaramond-Bold"/>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16" y="-72"/>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F28310C2-E112-4FEC-9475-CC970BCA9779}" type="datetimeFigureOut">
              <a:rPr lang="en-IN" smtClean="0"/>
              <a:t>09-11-2023</a:t>
            </a:fld>
            <a:endParaRPr lang="en-IN"/>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3DC2EDBD-4358-48B4-AF6B-B17E7020D4BA}" type="slidenum">
              <a:rPr lang="en-IN" smtClean="0"/>
              <a:t>‹#›</a:t>
            </a:fld>
            <a:endParaRPr lang="en-IN"/>
          </a:p>
        </p:txBody>
      </p:sp>
    </p:spTree>
    <p:extLst>
      <p:ext uri="{BB962C8B-B14F-4D97-AF65-F5344CB8AC3E}">
        <p14:creationId xmlns:p14="http://schemas.microsoft.com/office/powerpoint/2010/main" val="2145725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DC2EDBD-4358-48B4-AF6B-B17E7020D4BA}" type="slidenum">
              <a:rPr lang="en-IN" smtClean="0"/>
              <a:t>4</a:t>
            </a:fld>
            <a:endParaRPr lang="en-IN"/>
          </a:p>
        </p:txBody>
      </p:sp>
    </p:spTree>
    <p:extLst>
      <p:ext uri="{BB962C8B-B14F-4D97-AF65-F5344CB8AC3E}">
        <p14:creationId xmlns:p14="http://schemas.microsoft.com/office/powerpoint/2010/main" val="4037453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t>11/9/2023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11/9/2023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Sudhisudharsan/easykar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lang="en-US" sz="2400" b="1" dirty="0" smtClean="0">
                <a:solidFill>
                  <a:srgbClr val="223669"/>
                </a:solidFill>
                <a:latin typeface="CHCNIJ+PublicSans-Bold"/>
                <a:cs typeface="CHCNIJ+PublicSans-Bold"/>
              </a:rPr>
              <a:t>EASYKART</a:t>
            </a:r>
            <a:endParaRPr sz="2400" b="1" dirty="0">
              <a:solidFill>
                <a:srgbClr val="223669"/>
              </a:solidFill>
              <a:latin typeface="CHCNIJ+PublicSans-Bold"/>
              <a:cs typeface="CHCNIJ+PublicSans-Bold"/>
            </a:endParaRPr>
          </a:p>
          <a:p>
            <a:pPr marL="12" marR="0">
              <a:lnSpc>
                <a:spcPts val="2819"/>
              </a:lnSpc>
              <a:spcBef>
                <a:spcPts val="2852"/>
              </a:spcBef>
              <a:spcAft>
                <a:spcPts val="0"/>
              </a:spcAft>
            </a:pPr>
            <a:r>
              <a:rPr sz="2400" b="1" dirty="0">
                <a:solidFill>
                  <a:srgbClr val="223669"/>
                </a:solidFill>
                <a:latin typeface="CHCNIJ+PublicSans-Bold"/>
                <a:cs typeface="CHCNIJ+PublicSans-Bold"/>
              </a:rPr>
              <a:t>Task - 2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29003"/>
            <a:ext cx="9144000" cy="5143500"/>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endParaRPr/>
          </a:p>
        </p:txBody>
      </p:sp>
      <p:sp>
        <p:nvSpPr>
          <p:cNvPr id="3" name="object 3"/>
          <p:cNvSpPr txBox="1"/>
          <p:nvPr/>
        </p:nvSpPr>
        <p:spPr>
          <a:xfrm>
            <a:off x="215710" y="0"/>
            <a:ext cx="2024601"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US" sz="1850" b="1" spc="-10" dirty="0" smtClean="0">
                <a:solidFill>
                  <a:srgbClr val="C88C32"/>
                </a:solidFill>
                <a:latin typeface="CSBFGQ+EBGaramond-Bold"/>
                <a:cs typeface="CSBFGQ+EBGaramond-Bold"/>
              </a:rPr>
              <a:t>EASYKART</a:t>
            </a:r>
            <a:endParaRPr sz="1850" b="1" spc="-10" dirty="0">
              <a:solidFill>
                <a:srgbClr val="C88C32"/>
              </a:solidFill>
              <a:latin typeface="CSBFGQ+EBGaramond-Bold"/>
              <a:cs typeface="CSBFGQ+EBGaramond-Bold"/>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SJNKRS+ArialMT"/>
                <a:cs typeface="SJNKRS+ArialMT"/>
              </a:rPr>
              <a:t>▪</a:t>
            </a:r>
          </a:p>
        </p:txBody>
      </p:sp>
      <p:sp>
        <p:nvSpPr>
          <p:cNvPr id="9" name="Rectangle 8"/>
          <p:cNvSpPr/>
          <p:nvPr/>
        </p:nvSpPr>
        <p:spPr>
          <a:xfrm>
            <a:off x="343849" y="295978"/>
            <a:ext cx="8424936" cy="2246769"/>
          </a:xfrm>
          <a:prstGeom prst="rect">
            <a:avLst/>
          </a:prstGeom>
        </p:spPr>
        <p:txBody>
          <a:bodyPr wrap="square">
            <a:spAutoFit/>
          </a:bodyPr>
          <a:lstStyle/>
          <a:p>
            <a:r>
              <a:rPr lang="en-US" sz="1400" dirty="0" smtClean="0"/>
              <a:t>E-commerce (electronic commerce) is the buying and selling of goods and services, or the transmitting of funds or data, over an electronic network, primarily the internet. These business transactions occur either as business-to-business (B2B), business-to-consumer (B2C), consumer-to-consumer or consumer-to-business. The terms ecommerce and e-business are often used interchangeably. The term e-tail is also sometimes used in reference to the transactional processes for online shopping. The “Ecommerce” is developed according the current need in different Fields. This is Ecommerce Website which provides facility for purchasing Mobiles, Laptops, tabs and many more items. So, by using this system users which want to purchase some products will first Register an account on this portal then Login through their Username and Password, and then Select items which they want to purchase and add them to cart and finally checkout by giving payment details. So, by using this portal users can easily purchase products from their home.</a:t>
            </a:r>
            <a:endParaRPr lang="en-IN" sz="1400" dirty="0"/>
          </a:p>
        </p:txBody>
      </p:sp>
      <p:graphicFrame>
        <p:nvGraphicFramePr>
          <p:cNvPr id="11" name="Table 10"/>
          <p:cNvGraphicFramePr>
            <a:graphicFrameLocks noGrp="1"/>
          </p:cNvGraphicFramePr>
          <p:nvPr>
            <p:extLst>
              <p:ext uri="{D42A27DB-BD31-4B8C-83A1-F6EECF244321}">
                <p14:modId xmlns:p14="http://schemas.microsoft.com/office/powerpoint/2010/main" val="4016023083"/>
              </p:ext>
            </p:extLst>
          </p:nvPr>
        </p:nvGraphicFramePr>
        <p:xfrm>
          <a:off x="460369" y="2309676"/>
          <a:ext cx="6096000" cy="2303846"/>
        </p:xfrm>
        <a:graphic>
          <a:graphicData uri="http://schemas.openxmlformats.org/drawingml/2006/table">
            <a:tbl>
              <a:tblPr firstRow="1" bandRow="1">
                <a:tableStyleId>{5C22544A-7EE6-4342-B048-85BDC9FD1C3A}</a:tableStyleId>
              </a:tblPr>
              <a:tblGrid>
                <a:gridCol w="2032000"/>
                <a:gridCol w="2032000"/>
                <a:gridCol w="2032000"/>
              </a:tblGrid>
              <a:tr h="478098">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IN" sz="1800" b="1" dirty="0" smtClean="0">
                          <a:solidFill>
                            <a:srgbClr val="C88C32"/>
                          </a:solidFill>
                          <a:latin typeface="WTWGOU+Arial-BoldMT"/>
                          <a:cs typeface="WTWGOU+Arial-BoldMT"/>
                        </a:rPr>
                        <a:t>LMS Username</a:t>
                      </a:r>
                    </a:p>
                    <a:p>
                      <a:endParaRPr lang="en-IN"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IN" sz="1800" b="1" dirty="0" smtClean="0">
                          <a:solidFill>
                            <a:srgbClr val="C88C32"/>
                          </a:solidFill>
                          <a:latin typeface="WTWGOU+Arial-BoldMT"/>
                          <a:cs typeface="WTWGOU+Arial-BoldMT"/>
                        </a:rPr>
                        <a:t>Name</a:t>
                      </a:r>
                    </a:p>
                    <a:p>
                      <a:endParaRPr lang="en-IN"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IN" sz="1800" b="1" dirty="0" smtClean="0">
                          <a:solidFill>
                            <a:srgbClr val="C88C32"/>
                          </a:solidFill>
                          <a:latin typeface="WTWGOU+Arial-BoldMT"/>
                          <a:cs typeface="WTWGOU+Arial-BoldMT"/>
                        </a:rPr>
                        <a:t>Batch</a:t>
                      </a:r>
                    </a:p>
                    <a:p>
                      <a:endParaRPr lang="en-IN" dirty="0"/>
                    </a:p>
                  </a:txBody>
                  <a:tcPr/>
                </a:tc>
              </a:tr>
              <a:tr h="451876">
                <a:tc>
                  <a:txBody>
                    <a:bodyPr/>
                    <a:lstStyle/>
                    <a:p>
                      <a:r>
                        <a:rPr lang="en-US" dirty="0" smtClean="0"/>
                        <a:t>au920820104039</a:t>
                      </a:r>
                      <a:endParaRPr lang="en-IN" dirty="0"/>
                    </a:p>
                  </a:txBody>
                  <a:tcPr/>
                </a:tc>
                <a:tc>
                  <a:txBody>
                    <a:bodyPr/>
                    <a:lstStyle/>
                    <a:p>
                      <a:r>
                        <a:rPr lang="en-US" sz="1600" dirty="0" smtClean="0"/>
                        <a:t>D.SIVAMANIVIGNESH</a:t>
                      </a:r>
                      <a:endParaRPr lang="en-IN" sz="1600" dirty="0"/>
                    </a:p>
                  </a:txBody>
                  <a:tcPr/>
                </a:tc>
                <a:tc>
                  <a:txBody>
                    <a:bodyPr/>
                    <a:lstStyle/>
                    <a:p>
                      <a:r>
                        <a:rPr lang="en-US" dirty="0" smtClean="0"/>
                        <a:t>CC4</a:t>
                      </a:r>
                      <a:endParaRPr lang="en-IN" dirty="0"/>
                    </a:p>
                  </a:txBody>
                  <a:tcPr/>
                </a:tc>
              </a:tr>
              <a:tr h="394254">
                <a:tc>
                  <a:txBody>
                    <a:bodyPr/>
                    <a:lstStyle/>
                    <a:p>
                      <a:r>
                        <a:rPr lang="en-US" dirty="0" smtClean="0"/>
                        <a:t>au920820104043</a:t>
                      </a:r>
                      <a:endParaRPr lang="en-IN" dirty="0"/>
                    </a:p>
                  </a:txBody>
                  <a:tcPr/>
                </a:tc>
                <a:tc>
                  <a:txBody>
                    <a:bodyPr/>
                    <a:lstStyle/>
                    <a:p>
                      <a:r>
                        <a:rPr lang="en-US" sz="1600" dirty="0" smtClean="0"/>
                        <a:t>G.SUDHARSAN</a:t>
                      </a:r>
                      <a:endParaRPr lang="en-IN" sz="1600" dirty="0"/>
                    </a:p>
                  </a:txBody>
                  <a:tcPr/>
                </a:tc>
                <a:tc>
                  <a:txBody>
                    <a:bodyPr/>
                    <a:lstStyle/>
                    <a:p>
                      <a:r>
                        <a:rPr lang="en-US" dirty="0" smtClean="0"/>
                        <a:t>CC4</a:t>
                      </a:r>
                      <a:endParaRPr lang="en-IN" dirty="0"/>
                    </a:p>
                  </a:txBody>
                  <a:tcPr/>
                </a:tc>
              </a:tr>
              <a:tr h="451876">
                <a:tc>
                  <a:txBody>
                    <a:bodyPr/>
                    <a:lstStyle/>
                    <a:p>
                      <a:r>
                        <a:rPr lang="en-US" dirty="0" smtClean="0"/>
                        <a:t>au920820104002</a:t>
                      </a:r>
                      <a:endParaRPr lang="en-IN" dirty="0"/>
                    </a:p>
                  </a:txBody>
                  <a:tcPr/>
                </a:tc>
                <a:tc>
                  <a:txBody>
                    <a:bodyPr/>
                    <a:lstStyle/>
                    <a:p>
                      <a:r>
                        <a:rPr lang="en-US" dirty="0" smtClean="0"/>
                        <a:t>M.ANANDRAJ</a:t>
                      </a:r>
                      <a:endParaRPr lang="en-IN" dirty="0"/>
                    </a:p>
                  </a:txBody>
                  <a:tcPr/>
                </a:tc>
                <a:tc>
                  <a:txBody>
                    <a:bodyPr/>
                    <a:lstStyle/>
                    <a:p>
                      <a:r>
                        <a:rPr lang="en-US" dirty="0" smtClean="0"/>
                        <a:t>CC4</a:t>
                      </a:r>
                      <a:endParaRPr lang="en-IN" dirty="0"/>
                    </a:p>
                  </a:txBody>
                  <a:tcPr/>
                </a:tc>
              </a:tr>
              <a:tr h="327896">
                <a:tc>
                  <a:txBody>
                    <a:bodyPr/>
                    <a:lstStyle/>
                    <a:p>
                      <a:r>
                        <a:rPr lang="en-US" dirty="0" smtClean="0"/>
                        <a:t>au910820104013</a:t>
                      </a:r>
                      <a:endParaRPr lang="en-IN" dirty="0"/>
                    </a:p>
                  </a:txBody>
                  <a:tcPr/>
                </a:tc>
                <a:tc>
                  <a:txBody>
                    <a:bodyPr/>
                    <a:lstStyle/>
                    <a:p>
                      <a:r>
                        <a:rPr lang="en-US" dirty="0" smtClean="0"/>
                        <a:t>M.KARTHIKEYAN</a:t>
                      </a:r>
                      <a:endParaRPr lang="en-IN" dirty="0"/>
                    </a:p>
                  </a:txBody>
                  <a:tcPr/>
                </a:tc>
                <a:tc>
                  <a:txBody>
                    <a:bodyPr/>
                    <a:lstStyle/>
                    <a:p>
                      <a:r>
                        <a:rPr lang="en-US" dirty="0" smtClean="0"/>
                        <a:t>CC4</a:t>
                      </a:r>
                      <a:endParaRPr lang="en-IN"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920038"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spc="-23" dirty="0">
                <a:solidFill>
                  <a:srgbClr val="223669"/>
                </a:solidFill>
                <a:latin typeface="CSBFGQ+EBGaramond-Bold"/>
                <a:cs typeface="CSBFGQ+EBGaramond-Bold"/>
              </a:rPr>
              <a:t>Taskꢀ-ꢀ2</a:t>
            </a:r>
          </a:p>
        </p:txBody>
      </p:sp>
      <p:sp>
        <p:nvSpPr>
          <p:cNvPr id="4" name="object 4"/>
          <p:cNvSpPr txBox="1"/>
          <p:nvPr/>
        </p:nvSpPr>
        <p:spPr>
          <a:xfrm>
            <a:off x="573300" y="635171"/>
            <a:ext cx="2900743" cy="187032"/>
          </a:xfrm>
          <a:prstGeom prst="rect">
            <a:avLst/>
          </a:prstGeom>
        </p:spPr>
        <p:txBody>
          <a:bodyPr vert="horz" wrap="square" lIns="0" tIns="0" rIns="0" bIns="0" rtlCol="0">
            <a:spAutoFit/>
          </a:bodyPr>
          <a:lstStyle/>
          <a:p>
            <a:pPr marL="0" marR="0">
              <a:lnSpc>
                <a:spcPts val="1172"/>
              </a:lnSpc>
              <a:spcBef>
                <a:spcPts val="0"/>
              </a:spcBef>
              <a:spcAft>
                <a:spcPts val="0"/>
              </a:spcAft>
            </a:pPr>
            <a:r>
              <a:rPr sz="900" b="1" dirty="0">
                <a:solidFill>
                  <a:srgbClr val="0B5394"/>
                </a:solidFill>
                <a:latin typeface="CSBFGQ+EBGaramond-Bold"/>
                <a:cs typeface="CSBFGQ+EBGaramond-Bold"/>
              </a:rPr>
              <a:t>CreateꢀUIꢀandꢀimplementꢀvariousꢀcomponentsꢀusingꢀreact</a:t>
            </a:r>
          </a:p>
        </p:txBody>
      </p:sp>
      <p:sp>
        <p:nvSpPr>
          <p:cNvPr id="5" name="object 5"/>
          <p:cNvSpPr txBox="1"/>
          <p:nvPr/>
        </p:nvSpPr>
        <p:spPr>
          <a:xfrm>
            <a:off x="744750" y="942604"/>
            <a:ext cx="221437" cy="461829"/>
          </a:xfrm>
          <a:prstGeom prst="rect">
            <a:avLst/>
          </a:prstGeom>
        </p:spPr>
        <p:txBody>
          <a:bodyPr vert="horz" wrap="square" lIns="0" tIns="0" rIns="0" bIns="0" rtlCol="0">
            <a:spAutoFit/>
          </a:bodyPr>
          <a:lstStyle/>
          <a:p>
            <a:pPr marL="0" marR="0">
              <a:lnSpc>
                <a:spcPts val="1005"/>
              </a:lnSpc>
              <a:spcBef>
                <a:spcPts val="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10"/>
              </a:spcBef>
              <a:spcAft>
                <a:spcPts val="0"/>
              </a:spcAft>
            </a:pPr>
            <a:r>
              <a:rPr sz="900" dirty="0">
                <a:solidFill>
                  <a:srgbClr val="000000"/>
                </a:solidFill>
                <a:latin typeface="SJNKRS+ArialMT"/>
                <a:cs typeface="SJNKRS+ArialMT"/>
              </a:rPr>
              <a:t>●</a:t>
            </a:r>
          </a:p>
        </p:txBody>
      </p:sp>
      <p:sp>
        <p:nvSpPr>
          <p:cNvPr id="6" name="object 6"/>
          <p:cNvSpPr txBox="1"/>
          <p:nvPr/>
        </p:nvSpPr>
        <p:spPr>
          <a:xfrm>
            <a:off x="1030500" y="933034"/>
            <a:ext cx="2895943" cy="481125"/>
          </a:xfrm>
          <a:prstGeom prst="rect">
            <a:avLst/>
          </a:prstGeom>
        </p:spPr>
        <p:txBody>
          <a:bodyPr vert="horz" wrap="square" lIns="0" tIns="0" rIns="0" bIns="0" rtlCol="0">
            <a:spAutoFit/>
          </a:bodyPr>
          <a:lstStyle/>
          <a:p>
            <a:pPr marL="0" marR="0">
              <a:lnSpc>
                <a:spcPts val="1157"/>
              </a:lnSpc>
              <a:spcBef>
                <a:spcPts val="0"/>
              </a:spcBef>
              <a:spcAft>
                <a:spcPts val="0"/>
              </a:spcAft>
            </a:pPr>
            <a:r>
              <a:rPr sz="900" dirty="0">
                <a:solidFill>
                  <a:srgbClr val="000000"/>
                </a:solidFill>
                <a:latin typeface="IDNLAK+EBGaramond-Medium"/>
                <a:cs typeface="IDNLAK+EBGaramond-Medium"/>
              </a:rPr>
              <a:t>SplitꢀdesignꢀintoꢀcomponentsꢀandꢀHigherꢀorderꢀComponents</a:t>
            </a:r>
          </a:p>
          <a:p>
            <a:pPr marL="0" marR="0">
              <a:lnSpc>
                <a:spcPts val="1157"/>
              </a:lnSpc>
              <a:spcBef>
                <a:spcPts val="0"/>
              </a:spcBef>
              <a:spcAft>
                <a:spcPts val="0"/>
              </a:spcAft>
            </a:pPr>
            <a:r>
              <a:rPr sz="900" dirty="0">
                <a:solidFill>
                  <a:srgbClr val="000000"/>
                </a:solidFill>
                <a:latin typeface="IDNLAK+EBGaramond-Medium"/>
                <a:cs typeface="IDNLAK+EBGaramond-Medium"/>
              </a:rPr>
              <a:t>Defineꢀstructureꢀofꢀtheꢀcomponents</a:t>
            </a:r>
          </a:p>
          <a:p>
            <a:pPr marL="0" marR="0">
              <a:lnSpc>
                <a:spcPts val="1157"/>
              </a:lnSpc>
              <a:spcBef>
                <a:spcPts val="8"/>
              </a:spcBef>
              <a:spcAft>
                <a:spcPts val="0"/>
              </a:spcAft>
            </a:pPr>
            <a:r>
              <a:rPr sz="900" dirty="0">
                <a:solidFill>
                  <a:srgbClr val="000000"/>
                </a:solidFill>
                <a:latin typeface="IDNLAK+EBGaramond-Medium"/>
                <a:cs typeface="IDNLAK+EBGaramond-Medium"/>
              </a:rPr>
              <a:t>Setꢀtheꢀbasicꢀuiꢀcomponentsꢀwithꢀdummyꢀdata</a:t>
            </a:r>
          </a:p>
        </p:txBody>
      </p:sp>
      <p:sp>
        <p:nvSpPr>
          <p:cNvPr id="7" name="object 7"/>
          <p:cNvSpPr txBox="1"/>
          <p:nvPr/>
        </p:nvSpPr>
        <p:spPr>
          <a:xfrm>
            <a:off x="573300" y="1523276"/>
            <a:ext cx="3581972" cy="187032"/>
          </a:xfrm>
          <a:prstGeom prst="rect">
            <a:avLst/>
          </a:prstGeom>
        </p:spPr>
        <p:txBody>
          <a:bodyPr vert="horz" wrap="square" lIns="0" tIns="0" rIns="0" bIns="0" rtlCol="0">
            <a:spAutoFit/>
          </a:bodyPr>
          <a:lstStyle/>
          <a:p>
            <a:pPr marL="0" marR="0">
              <a:lnSpc>
                <a:spcPts val="1172"/>
              </a:lnSpc>
              <a:spcBef>
                <a:spcPts val="0"/>
              </a:spcBef>
              <a:spcAft>
                <a:spcPts val="0"/>
              </a:spcAft>
            </a:pPr>
            <a:r>
              <a:rPr sz="900" b="1" dirty="0">
                <a:solidFill>
                  <a:srgbClr val="0B5394"/>
                </a:solidFill>
                <a:latin typeface="CSBFGQ+EBGaramond-Bold"/>
                <a:cs typeface="CSBFGQ+EBGaramond-Bold"/>
              </a:rPr>
              <a:t>IntegrateꢀtheꢀAPIsꢀtoꢀfrontendꢀtoꢀensureꢀtheꢀdynamicꢀfeatureꢀofꢀwebsite</a:t>
            </a:r>
          </a:p>
        </p:txBody>
      </p:sp>
      <p:sp>
        <p:nvSpPr>
          <p:cNvPr id="8" name="object 8"/>
          <p:cNvSpPr txBox="1"/>
          <p:nvPr/>
        </p:nvSpPr>
        <p:spPr>
          <a:xfrm>
            <a:off x="744750" y="1830710"/>
            <a:ext cx="221437" cy="757865"/>
          </a:xfrm>
          <a:prstGeom prst="rect">
            <a:avLst/>
          </a:prstGeom>
        </p:spPr>
        <p:txBody>
          <a:bodyPr vert="horz" wrap="square" lIns="0" tIns="0" rIns="0" bIns="0" rtlCol="0">
            <a:spAutoFit/>
          </a:bodyPr>
          <a:lstStyle/>
          <a:p>
            <a:pPr marL="0" marR="0">
              <a:lnSpc>
                <a:spcPts val="1005"/>
              </a:lnSpc>
              <a:spcBef>
                <a:spcPts val="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1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p:txBody>
      </p:sp>
      <p:sp>
        <p:nvSpPr>
          <p:cNvPr id="9" name="object 9"/>
          <p:cNvSpPr txBox="1"/>
          <p:nvPr/>
        </p:nvSpPr>
        <p:spPr>
          <a:xfrm>
            <a:off x="1030500" y="1821140"/>
            <a:ext cx="2693060" cy="777160"/>
          </a:xfrm>
          <a:prstGeom prst="rect">
            <a:avLst/>
          </a:prstGeom>
        </p:spPr>
        <p:txBody>
          <a:bodyPr vert="horz" wrap="square" lIns="0" tIns="0" rIns="0" bIns="0" rtlCol="0">
            <a:spAutoFit/>
          </a:bodyPr>
          <a:lstStyle/>
          <a:p>
            <a:pPr marL="0" marR="0">
              <a:lnSpc>
                <a:spcPts val="1157"/>
              </a:lnSpc>
              <a:spcBef>
                <a:spcPts val="0"/>
              </a:spcBef>
              <a:spcAft>
                <a:spcPts val="0"/>
              </a:spcAft>
            </a:pPr>
            <a:r>
              <a:rPr sz="900" dirty="0">
                <a:solidFill>
                  <a:srgbClr val="000000"/>
                </a:solidFill>
                <a:latin typeface="IDNLAK+EBGaramond-Medium"/>
                <a:cs typeface="IDNLAK+EBGaramond-Medium"/>
              </a:rPr>
              <a:t>Pointꢀbaseꢀapiꢀtoꢀtheꢀseversꢀbaseꢀurlꢀ</a:t>
            </a:r>
          </a:p>
          <a:p>
            <a:pPr marL="0" marR="0">
              <a:lnSpc>
                <a:spcPts val="1157"/>
              </a:lnSpc>
              <a:spcBef>
                <a:spcPts val="0"/>
              </a:spcBef>
              <a:spcAft>
                <a:spcPts val="0"/>
              </a:spcAft>
            </a:pPr>
            <a:r>
              <a:rPr sz="900" dirty="0">
                <a:solidFill>
                  <a:srgbClr val="000000"/>
                </a:solidFill>
                <a:latin typeface="IDNLAK+EBGaramond-Medium"/>
                <a:cs typeface="IDNLAK+EBGaramond-Medium"/>
              </a:rPr>
              <a:t>Designꢀapiꢀcallsꢀforꢀeachꢀelementꢀ</a:t>
            </a:r>
          </a:p>
          <a:p>
            <a:pPr marL="0" marR="0">
              <a:lnSpc>
                <a:spcPts val="1157"/>
              </a:lnSpc>
              <a:spcBef>
                <a:spcPts val="8"/>
              </a:spcBef>
              <a:spcAft>
                <a:spcPts val="0"/>
              </a:spcAft>
            </a:pPr>
            <a:r>
              <a:rPr sz="900" dirty="0">
                <a:solidFill>
                  <a:srgbClr val="000000"/>
                </a:solidFill>
                <a:latin typeface="IDNLAK+EBGaramond-Medium"/>
                <a:cs typeface="IDNLAK+EBGaramond-Medium"/>
              </a:rPr>
              <a:t>Handleꢀerrorsꢀinꢀtheꢀoutput</a:t>
            </a:r>
          </a:p>
          <a:p>
            <a:pPr marL="0" marR="0">
              <a:lnSpc>
                <a:spcPts val="1157"/>
              </a:lnSpc>
              <a:spcBef>
                <a:spcPts val="8"/>
              </a:spcBef>
              <a:spcAft>
                <a:spcPts val="0"/>
              </a:spcAft>
            </a:pPr>
            <a:r>
              <a:rPr sz="900" dirty="0">
                <a:solidFill>
                  <a:srgbClr val="000000"/>
                </a:solidFill>
                <a:latin typeface="IDNLAK+EBGaramond-Medium"/>
                <a:cs typeface="IDNLAK+EBGaramond-Medium"/>
              </a:rPr>
              <a:t>Renderꢀoutputꢀofꢀapisꢀtoꢀdifferentꢀlowꢀlevelꢀcomponents</a:t>
            </a:r>
          </a:p>
          <a:p>
            <a:pPr marL="0" marR="0">
              <a:lnSpc>
                <a:spcPts val="1157"/>
              </a:lnSpc>
              <a:spcBef>
                <a:spcPts val="0"/>
              </a:spcBef>
              <a:spcAft>
                <a:spcPts val="0"/>
              </a:spcAft>
            </a:pPr>
            <a:r>
              <a:rPr sz="900" dirty="0">
                <a:solidFill>
                  <a:srgbClr val="000000"/>
                </a:solidFill>
                <a:latin typeface="IDNLAK+EBGaramond-Medium"/>
                <a:cs typeface="IDNLAK+EBGaramond-Medium"/>
              </a:rPr>
              <a:t>Secureꢀcontentꢀofꢀpostꢀapisx</a:t>
            </a:r>
          </a:p>
        </p:txBody>
      </p:sp>
      <p:sp>
        <p:nvSpPr>
          <p:cNvPr id="10" name="object 10"/>
          <p:cNvSpPr txBox="1"/>
          <p:nvPr/>
        </p:nvSpPr>
        <p:spPr>
          <a:xfrm>
            <a:off x="537187" y="2682362"/>
            <a:ext cx="1748942" cy="302869"/>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CSBFGQ+EBGaramond-Bold"/>
                <a:cs typeface="CSBFGQ+EBGaramond-Bold"/>
              </a:rPr>
              <a:t>EvaluationꢀMetric:</a:t>
            </a:r>
          </a:p>
        </p:txBody>
      </p:sp>
      <p:sp>
        <p:nvSpPr>
          <p:cNvPr id="11" name="object 11"/>
          <p:cNvSpPr txBox="1"/>
          <p:nvPr/>
        </p:nvSpPr>
        <p:spPr>
          <a:xfrm>
            <a:off x="676899" y="2975374"/>
            <a:ext cx="3020618"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SJNKRS+ArialMT"/>
                <a:cs typeface="SJNKRS+ArialMT"/>
              </a:rPr>
              <a:t>●</a:t>
            </a:r>
            <a:r>
              <a:rPr sz="1400" spc="1303" dirty="0">
                <a:solidFill>
                  <a:srgbClr val="000000"/>
                </a:solidFill>
                <a:latin typeface="Times New Roman"/>
                <a:cs typeface="Times New Roman"/>
              </a:rPr>
              <a:t> </a:t>
            </a:r>
            <a:r>
              <a:rPr sz="1400" dirty="0">
                <a:solidFill>
                  <a:srgbClr val="000000"/>
                </a:solidFill>
                <a:latin typeface="IDNLAK+EBGaramond-Medium"/>
                <a:cs typeface="IDNLAK+EBGaramond-Medium"/>
              </a:rPr>
              <a:t>100%ꢀCompletionꢀofꢀtheꢀaboveꢀtasks</a:t>
            </a:r>
          </a:p>
        </p:txBody>
      </p:sp>
      <p:sp>
        <p:nvSpPr>
          <p:cNvPr id="12" name="object 12"/>
          <p:cNvSpPr txBox="1"/>
          <p:nvPr/>
        </p:nvSpPr>
        <p:spPr>
          <a:xfrm>
            <a:off x="638230" y="3595836"/>
            <a:ext cx="1717306"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HCNIJ+PublicSans-Bold"/>
                <a:cs typeface="CHCNIJ+PublicSans-Bold"/>
              </a:rPr>
              <a:t>Learning Outcome</a:t>
            </a:r>
          </a:p>
        </p:txBody>
      </p:sp>
      <p:sp>
        <p:nvSpPr>
          <p:cNvPr id="13" name="object 13"/>
          <p:cNvSpPr txBox="1"/>
          <p:nvPr/>
        </p:nvSpPr>
        <p:spPr>
          <a:xfrm>
            <a:off x="733300" y="3999601"/>
            <a:ext cx="206424" cy="800429"/>
          </a:xfrm>
          <a:prstGeom prst="rect">
            <a:avLst/>
          </a:prstGeom>
        </p:spPr>
        <p:txBody>
          <a:bodyPr vert="horz" wrap="square" lIns="0" tIns="0" rIns="0" bIns="0" rtlCol="0">
            <a:spAutoFit/>
          </a:bodyPr>
          <a:lstStyle/>
          <a:p>
            <a:pPr marL="0" marR="0">
              <a:lnSpc>
                <a:spcPts val="1340"/>
              </a:lnSpc>
              <a:spcBef>
                <a:spcPts val="0"/>
              </a:spcBef>
              <a:spcAft>
                <a:spcPts val="0"/>
              </a:spcAft>
            </a:pPr>
            <a:r>
              <a:rPr sz="1200" dirty="0">
                <a:solidFill>
                  <a:srgbClr val="000000"/>
                </a:solidFill>
                <a:latin typeface="SJNKRS+ArialMT"/>
                <a:cs typeface="SJNKRS+ArialMT"/>
              </a:rPr>
              <a:t>▪</a:t>
            </a:r>
          </a:p>
          <a:p>
            <a:pPr marL="0" marR="0">
              <a:lnSpc>
                <a:spcPts val="1340"/>
              </a:lnSpc>
              <a:spcBef>
                <a:spcPts val="263"/>
              </a:spcBef>
              <a:spcAft>
                <a:spcPts val="0"/>
              </a:spcAft>
            </a:pPr>
            <a:r>
              <a:rPr sz="1200" dirty="0">
                <a:solidFill>
                  <a:srgbClr val="000000"/>
                </a:solidFill>
                <a:latin typeface="SJNKRS+ArialMT"/>
                <a:cs typeface="SJNKRS+ArialMT"/>
              </a:rPr>
              <a:t>▪</a:t>
            </a:r>
          </a:p>
          <a:p>
            <a:pPr marL="0" marR="0">
              <a:lnSpc>
                <a:spcPts val="1340"/>
              </a:lnSpc>
              <a:spcBef>
                <a:spcPts val="213"/>
              </a:spcBef>
              <a:spcAft>
                <a:spcPts val="0"/>
              </a:spcAft>
            </a:pPr>
            <a:r>
              <a:rPr sz="1200" dirty="0">
                <a:solidFill>
                  <a:srgbClr val="000000"/>
                </a:solidFill>
                <a:latin typeface="SJNKRS+ArialMT"/>
                <a:cs typeface="SJNKRS+ArialMT"/>
              </a:rPr>
              <a:t>▪</a:t>
            </a:r>
          </a:p>
          <a:p>
            <a:pPr marL="0" marR="0">
              <a:lnSpc>
                <a:spcPts val="1340"/>
              </a:lnSpc>
              <a:spcBef>
                <a:spcPts val="263"/>
              </a:spcBef>
              <a:spcAft>
                <a:spcPts val="0"/>
              </a:spcAft>
            </a:pPr>
            <a:r>
              <a:rPr sz="1200" dirty="0">
                <a:solidFill>
                  <a:srgbClr val="000000"/>
                </a:solidFill>
                <a:latin typeface="SJNKRS+ArialMT"/>
                <a:cs typeface="SJNKRS+ArialMT"/>
              </a:rPr>
              <a:t>▪</a:t>
            </a:r>
          </a:p>
        </p:txBody>
      </p:sp>
      <p:sp>
        <p:nvSpPr>
          <p:cNvPr id="14" name="object 14"/>
          <p:cNvSpPr txBox="1"/>
          <p:nvPr/>
        </p:nvSpPr>
        <p:spPr>
          <a:xfrm>
            <a:off x="1038100" y="3986841"/>
            <a:ext cx="3270351" cy="826156"/>
          </a:xfrm>
          <a:prstGeom prst="rect">
            <a:avLst/>
          </a:prstGeom>
        </p:spPr>
        <p:txBody>
          <a:bodyPr vert="horz" wrap="square" lIns="0" tIns="0" rIns="0" bIns="0" rtlCol="0">
            <a:spAutoFit/>
          </a:bodyPr>
          <a:lstStyle/>
          <a:p>
            <a:pPr marL="0" marR="0">
              <a:lnSpc>
                <a:spcPts val="1543"/>
              </a:lnSpc>
              <a:spcBef>
                <a:spcPts val="0"/>
              </a:spcBef>
              <a:spcAft>
                <a:spcPts val="0"/>
              </a:spcAft>
            </a:pPr>
            <a:r>
              <a:rPr sz="1200" dirty="0">
                <a:solidFill>
                  <a:srgbClr val="000000"/>
                </a:solidFill>
                <a:latin typeface="IDNLAK+EBGaramond-Medium"/>
                <a:cs typeface="IDNLAK+EBGaramond-Medium"/>
              </a:rPr>
              <a:t>DevelopingꢀcomplicatedꢀUIꢀusingꢀreactꢀcomponents</a:t>
            </a:r>
          </a:p>
          <a:p>
            <a:pPr marL="0" marR="0">
              <a:lnSpc>
                <a:spcPts val="1543"/>
              </a:lnSpc>
              <a:spcBef>
                <a:spcPts val="60"/>
              </a:spcBef>
              <a:spcAft>
                <a:spcPts val="0"/>
              </a:spcAft>
            </a:pPr>
            <a:r>
              <a:rPr sz="1200" dirty="0">
                <a:solidFill>
                  <a:srgbClr val="000000"/>
                </a:solidFill>
                <a:latin typeface="IDNLAK+EBGaramond-Medium"/>
                <a:cs typeface="IDNLAK+EBGaramond-Medium"/>
              </a:rPr>
              <a:t>Usingꢀpropsꢀdrillingꢀandꢀcontextꢀtoꢀpassꢀvariables</a:t>
            </a:r>
          </a:p>
          <a:p>
            <a:pPr marL="0" marR="0">
              <a:lnSpc>
                <a:spcPts val="1543"/>
              </a:lnSpc>
              <a:spcBef>
                <a:spcPts val="60"/>
              </a:spcBef>
              <a:spcAft>
                <a:spcPts val="0"/>
              </a:spcAft>
            </a:pPr>
            <a:r>
              <a:rPr sz="1200" dirty="0">
                <a:solidFill>
                  <a:srgbClr val="000000"/>
                </a:solidFill>
                <a:latin typeface="IDNLAK+EBGaramond-Medium"/>
                <a:cs typeface="IDNLAK+EBGaramond-Medium"/>
              </a:rPr>
              <a:t>Gettingꢀfamiliarꢀwithꢀdifferentꢀtypeꢀofꢀapiꢀcalls</a:t>
            </a:r>
          </a:p>
          <a:p>
            <a:pPr marL="0" marR="0">
              <a:lnSpc>
                <a:spcPts val="1543"/>
              </a:lnSpc>
              <a:spcBef>
                <a:spcPts val="10"/>
              </a:spcBef>
              <a:spcAft>
                <a:spcPts val="0"/>
              </a:spcAft>
            </a:pPr>
            <a:r>
              <a:rPr sz="1200" dirty="0">
                <a:solidFill>
                  <a:srgbClr val="000000"/>
                </a:solidFill>
                <a:latin typeface="IDNLAK+EBGaramond-Medium"/>
                <a:cs typeface="IDNLAK+EBGaramond-Medium"/>
              </a:rPr>
              <a:t>Handlingꢀdifferentꢀinputꢀdata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611560" y="776218"/>
            <a:ext cx="7563188" cy="1661993"/>
          </a:xfrm>
          <a:prstGeom prst="rect">
            <a:avLst/>
          </a:prstGeom>
          <a:blipFill>
            <a:blip r:embed="rId3" cstate="print"/>
            <a:stretch>
              <a:fillRect/>
            </a:stretch>
          </a:blipFill>
        </p:spPr>
        <p:txBody>
          <a:bodyPr wrap="square" lIns="0" tIns="0" rIns="0" bIns="0" rtlCol="0">
            <a:spAutoFit/>
          </a:bodyPr>
          <a:lstStyle/>
          <a:p>
            <a:r>
              <a:rPr lang="en-US" dirty="0" smtClean="0"/>
              <a:t>1. it </a:t>
            </a:r>
            <a:r>
              <a:rPr lang="en-US" dirty="0"/>
              <a:t>encompasses all the parts of the store that the customer engages with, such as site design, fonts, colors, images and product pages. </a:t>
            </a:r>
          </a:p>
          <a:p>
            <a:r>
              <a:rPr lang="en-US" dirty="0" smtClean="0"/>
              <a:t>2. As </a:t>
            </a:r>
            <a:r>
              <a:rPr lang="en-US" dirty="0"/>
              <a:t>the client-side of the website, frontend technology is all about creating a functional and engaging customer experience</a:t>
            </a:r>
            <a:r>
              <a:rPr lang="en-US" dirty="0" smtClean="0"/>
              <a:t>.</a:t>
            </a:r>
          </a:p>
          <a:p>
            <a:r>
              <a:rPr lang="en-US" dirty="0" smtClean="0"/>
              <a:t>3. </a:t>
            </a:r>
            <a:r>
              <a:rPr lang="en-US" dirty="0"/>
              <a:t>Frontend developers often manage this side of the website using programming languages like HTML, JavaScript and CSS.</a:t>
            </a:r>
          </a:p>
        </p:txBody>
      </p:sp>
      <p:sp>
        <p:nvSpPr>
          <p:cNvPr id="3" name="object 3"/>
          <p:cNvSpPr txBox="1"/>
          <p:nvPr/>
        </p:nvSpPr>
        <p:spPr>
          <a:xfrm>
            <a:off x="537204" y="264756"/>
            <a:ext cx="2309241"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CSBFGQ+EBGaramond-Bold"/>
                <a:cs typeface="CSBFGQ+EBGaramond-Bold"/>
              </a:rPr>
              <a:t>Step-WiseꢀDescription</a:t>
            </a:r>
          </a:p>
        </p:txBody>
      </p:sp>
      <p:sp>
        <p:nvSpPr>
          <p:cNvPr id="4" name="object 4"/>
          <p:cNvSpPr txBox="1"/>
          <p:nvPr/>
        </p:nvSpPr>
        <p:spPr>
          <a:xfrm>
            <a:off x="395536" y="2643758"/>
            <a:ext cx="2263292"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C88C32"/>
                </a:solidFill>
                <a:latin typeface="CSBFGQ+EBGaramond-Bold"/>
                <a:cs typeface="CSBFGQ+EBGaramond-Bold"/>
              </a:rPr>
              <a:t>Summaryꢀofꢀyourꢀtask</a:t>
            </a:r>
          </a:p>
        </p:txBody>
      </p:sp>
      <p:sp>
        <p:nvSpPr>
          <p:cNvPr id="6" name="Rectangle 3"/>
          <p:cNvSpPr>
            <a:spLocks noChangeArrowheads="1"/>
          </p:cNvSpPr>
          <p:nvPr/>
        </p:nvSpPr>
        <p:spPr bwMode="auto">
          <a:xfrm>
            <a:off x="0" y="-220227"/>
            <a:ext cx="65" cy="4404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0937" rIns="0" bIns="80937"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202124"/>
              </a:solidFill>
              <a:effectLst/>
              <a:latin typeface="Arial" pitchFamily="34" charset="0"/>
              <a:cs typeface="Arial" pitchFamily="34" charset="0"/>
            </a:endParaRPr>
          </a:p>
        </p:txBody>
      </p:sp>
      <p:sp>
        <p:nvSpPr>
          <p:cNvPr id="7" name="Rectangle 6"/>
          <p:cNvSpPr/>
          <p:nvPr/>
        </p:nvSpPr>
        <p:spPr>
          <a:xfrm>
            <a:off x="537204" y="2643758"/>
            <a:ext cx="7344816" cy="1508105"/>
          </a:xfrm>
          <a:prstGeom prst="rect">
            <a:avLst/>
          </a:prstGeom>
        </p:spPr>
        <p:txBody>
          <a:bodyPr wrap="square">
            <a:spAutoFit/>
          </a:bodyPr>
          <a:lstStyle/>
          <a:p>
            <a:pPr lvl="0" fontAlgn="base">
              <a:spcBef>
                <a:spcPct val="0"/>
              </a:spcBef>
              <a:spcAft>
                <a:spcPct val="0"/>
              </a:spcAft>
            </a:pPr>
            <a:endParaRPr kumimoji="0" lang="en-US" sz="1400" b="0" i="0" u="none" strike="noStrike" cap="none" normalizeH="0" baseline="0" dirty="0" smtClean="0">
              <a:ln>
                <a:noFill/>
              </a:ln>
              <a:solidFill>
                <a:srgbClr val="202124"/>
              </a:solidFill>
              <a:effectLst/>
              <a:latin typeface="Arial" pitchFamily="34" charset="0"/>
              <a:cs typeface="Arial" pitchFamily="34" charset="0"/>
            </a:endParaRPr>
          </a:p>
          <a:p>
            <a:pPr lvl="0" eaLnBrk="0" fontAlgn="t" hangingPunct="0">
              <a:spcBef>
                <a:spcPct val="0"/>
              </a:spcBef>
              <a:spcAft>
                <a:spcPct val="0"/>
              </a:spcAft>
            </a:pPr>
            <a:r>
              <a:rPr kumimoji="0" lang="en-US" sz="1400" b="0" i="0" u="none" strike="noStrike" cap="none" normalizeH="0" baseline="0" dirty="0" smtClean="0">
                <a:ln>
                  <a:noFill/>
                </a:ln>
                <a:solidFill>
                  <a:srgbClr val="202124"/>
                </a:solidFill>
                <a:effectLst/>
                <a:latin typeface="Arial" pitchFamily="34" charset="0"/>
                <a:cs typeface="Arial" pitchFamily="34" charset="0"/>
              </a:rPr>
              <a:t>                                  </a:t>
            </a:r>
          </a:p>
          <a:p>
            <a:pPr lvl="0" eaLnBrk="0" fontAlgn="base" hangingPunct="0">
              <a:spcBef>
                <a:spcPct val="0"/>
              </a:spcBef>
              <a:spcAft>
                <a:spcPct val="0"/>
              </a:spcAft>
            </a:pPr>
            <a:r>
              <a:rPr kumimoji="0" lang="en-US" sz="1600" b="0" i="0" u="none" strike="noStrike" cap="none" normalizeH="0" baseline="0" dirty="0" smtClean="0">
                <a:ln>
                  <a:noFill/>
                </a:ln>
                <a:solidFill>
                  <a:srgbClr val="4D5156"/>
                </a:solidFill>
                <a:effectLst/>
                <a:latin typeface="Google Sans"/>
                <a:cs typeface="Arial" pitchFamily="34" charset="0"/>
              </a:rPr>
              <a:t>Always display your </a:t>
            </a:r>
            <a:r>
              <a:rPr kumimoji="0" lang="en-US" sz="1600" b="0" i="0" u="none" strike="noStrike" cap="none" normalizeH="0" baseline="0" dirty="0" smtClean="0">
                <a:ln>
                  <a:noFill/>
                </a:ln>
                <a:solidFill>
                  <a:srgbClr val="040C28"/>
                </a:solidFill>
                <a:effectLst/>
                <a:latin typeface="Google Sans"/>
                <a:cs typeface="Arial" pitchFamily="34" charset="0"/>
              </a:rPr>
              <a:t>business phone number and address</a:t>
            </a:r>
            <a:r>
              <a:rPr kumimoji="0" lang="en-US" sz="1600" b="0" i="0" u="none" strike="noStrike" cap="none" normalizeH="0" baseline="0" dirty="0" smtClean="0">
                <a:ln>
                  <a:noFill/>
                </a:ln>
                <a:solidFill>
                  <a:srgbClr val="4D5156"/>
                </a:solidFill>
                <a:effectLst/>
                <a:latin typeface="Google Sans"/>
                <a:cs typeface="Arial" pitchFamily="34" charset="0"/>
              </a:rPr>
              <a:t> prominently on the homepage. It helps increase conversions because customers can call for answers to any questions that might be hindering their decision to buy. Put the phone number on both the top and bottom.</a:t>
            </a:r>
            <a:endParaRPr kumimoji="0" lang="en-US" sz="1600" b="0" i="0" u="none" strike="noStrike" cap="none" normalizeH="0" baseline="0" dirty="0" smtClean="0">
              <a:ln>
                <a:noFill/>
              </a:ln>
              <a:solidFill>
                <a:srgbClr val="202124"/>
              </a:solidFill>
              <a:effectLst/>
              <a:latin typeface="Arial" pitchFamily="34" charset="0"/>
              <a:cs typeface="Arial" pitchFamily="34" charset="0"/>
            </a:endParaRPr>
          </a:p>
        </p:txBody>
      </p:sp>
      <p:sp>
        <p:nvSpPr>
          <p:cNvPr id="8" name="Rectangle 7"/>
          <p:cNvSpPr/>
          <p:nvPr/>
        </p:nvSpPr>
        <p:spPr>
          <a:xfrm>
            <a:off x="611560" y="4151863"/>
            <a:ext cx="7270460" cy="830997"/>
          </a:xfrm>
          <a:prstGeom prst="rect">
            <a:avLst/>
          </a:prstGeom>
        </p:spPr>
        <p:txBody>
          <a:bodyPr wrap="square">
            <a:spAutoFit/>
          </a:bodyPr>
          <a:lstStyle/>
          <a:p>
            <a:r>
              <a:rPr lang="en-US" sz="1600" dirty="0"/>
              <a:t>An e-commerce website is one that allows people to buy and sell physical goods, services, and digital products over the internet rather than at a brick-and-mortar location.</a:t>
            </a:r>
            <a:endParaRPr lang="en-IN"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CSBFGQ+EBGaramond-Bold"/>
                <a:cs typeface="CSBFGQ+EBGaramond-Bold"/>
              </a:rPr>
              <a:t>AssessmentꢀParameter</a:t>
            </a:r>
          </a:p>
        </p:txBody>
      </p:sp>
      <p:sp>
        <p:nvSpPr>
          <p:cNvPr id="4" name="object 4"/>
          <p:cNvSpPr txBox="1"/>
          <p:nvPr/>
        </p:nvSpPr>
        <p:spPr>
          <a:xfrm>
            <a:off x="1073672" y="961898"/>
            <a:ext cx="1542414"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SetupꢀProjectꢀforꢀCalculatorꢀ</a:t>
            </a:r>
          </a:p>
          <a:p>
            <a:pPr marL="1023937" marR="0">
              <a:lnSpc>
                <a:spcPts val="1200"/>
              </a:lnSpc>
              <a:spcBef>
                <a:spcPts val="0"/>
              </a:spcBef>
              <a:spcAft>
                <a:spcPts val="0"/>
              </a:spcAft>
            </a:pPr>
            <a:r>
              <a:rPr sz="1000" dirty="0">
                <a:solidFill>
                  <a:srgbClr val="000000"/>
                </a:solidFill>
                <a:latin typeface="LNEEUU+EBGaramond-Regular"/>
                <a:cs typeface="LNEEUU+EBGaramond-Regular"/>
              </a:rPr>
              <a:t>project</a:t>
            </a:r>
          </a:p>
        </p:txBody>
      </p:sp>
      <p:sp>
        <p:nvSpPr>
          <p:cNvPr id="5" name="object 5"/>
          <p:cNvSpPr txBox="1"/>
          <p:nvPr/>
        </p:nvSpPr>
        <p:spPr>
          <a:xfrm>
            <a:off x="6706940" y="961898"/>
            <a:ext cx="1537842"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Setupꢀbasicꢀstructureꢀofꢀtext-</a:t>
            </a:r>
          </a:p>
          <a:p>
            <a:pPr marL="0" marR="0">
              <a:lnSpc>
                <a:spcPts val="1200"/>
              </a:lnSpc>
              <a:spcBef>
                <a:spcPts val="0"/>
              </a:spcBef>
              <a:spcAft>
                <a:spcPts val="0"/>
              </a:spcAft>
            </a:pPr>
            <a:r>
              <a:rPr sz="1000" dirty="0">
                <a:solidFill>
                  <a:srgbClr val="000000"/>
                </a:solidFill>
                <a:latin typeface="LNEEUU+EBGaramond-Regular"/>
                <a:cs typeface="LNEEUU+EBGaramond-Regular"/>
              </a:rPr>
              <a:t>editorꢀproject</a:t>
            </a:r>
          </a:p>
        </p:txBody>
      </p:sp>
      <p:sp>
        <p:nvSpPr>
          <p:cNvPr id="6" name="object 6"/>
          <p:cNvSpPr txBox="1"/>
          <p:nvPr/>
        </p:nvSpPr>
        <p:spPr>
          <a:xfrm>
            <a:off x="565025" y="2189413"/>
            <a:ext cx="1869185"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Createꢀaꢀmainꢀcomponentꢀwithꢀtheꢀ</a:t>
            </a:r>
          </a:p>
          <a:p>
            <a:pPr marL="330200" marR="0">
              <a:lnSpc>
                <a:spcPts val="1200"/>
              </a:lnSpc>
              <a:spcBef>
                <a:spcPts val="0"/>
              </a:spcBef>
              <a:spcAft>
                <a:spcPts val="0"/>
              </a:spcAft>
            </a:pPr>
            <a:r>
              <a:rPr sz="1000" dirty="0">
                <a:solidFill>
                  <a:srgbClr val="000000"/>
                </a:solidFill>
                <a:latin typeface="LNEEUU+EBGaramond-Regular"/>
                <a:cs typeface="LNEEUU+EBGaramond-Regular"/>
              </a:rPr>
              <a:t>outerꢀstructureꢀofꢀcalculator</a:t>
            </a:r>
          </a:p>
        </p:txBody>
      </p:sp>
      <p:sp>
        <p:nvSpPr>
          <p:cNvPr id="7" name="object 7"/>
          <p:cNvSpPr txBox="1"/>
          <p:nvPr/>
        </p:nvSpPr>
        <p:spPr>
          <a:xfrm>
            <a:off x="6878577" y="2189404"/>
            <a:ext cx="1612900"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Createꢀmainꢀcomponentꢀwithꢀ</a:t>
            </a:r>
          </a:p>
          <a:p>
            <a:pPr marL="0" marR="0">
              <a:lnSpc>
                <a:spcPts val="1200"/>
              </a:lnSpc>
              <a:spcBef>
                <a:spcPts val="0"/>
              </a:spcBef>
              <a:spcAft>
                <a:spcPts val="0"/>
              </a:spcAft>
            </a:pPr>
            <a:r>
              <a:rPr sz="1000" dirty="0">
                <a:solidFill>
                  <a:srgbClr val="000000"/>
                </a:solidFill>
                <a:latin typeface="LNEEUU+EBGaramond-Regular"/>
                <a:cs typeface="LNEEUU+EBGaramond-Regular"/>
              </a:rPr>
              <a:t>allꢀfeatureꢀbuttons</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CSBFGQ+EBGaramond-Bold"/>
                <a:cs typeface="CSBFGQ+EBGaramond-Bold"/>
              </a:rPr>
              <a:t>Check-List</a:t>
            </a:r>
          </a:p>
        </p:txBody>
      </p:sp>
      <p:sp>
        <p:nvSpPr>
          <p:cNvPr id="9" name="object 9"/>
          <p:cNvSpPr txBox="1"/>
          <p:nvPr/>
        </p:nvSpPr>
        <p:spPr>
          <a:xfrm>
            <a:off x="1069970" y="3449640"/>
            <a:ext cx="153454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Createꢀaꢀbuttonꢀcomponentꢀ</a:t>
            </a:r>
          </a:p>
          <a:p>
            <a:pPr marL="331787" marR="0">
              <a:lnSpc>
                <a:spcPts val="1200"/>
              </a:lnSpc>
              <a:spcBef>
                <a:spcPts val="0"/>
              </a:spcBef>
              <a:spcAft>
                <a:spcPts val="0"/>
              </a:spcAft>
            </a:pPr>
            <a:r>
              <a:rPr sz="1000" dirty="0">
                <a:solidFill>
                  <a:srgbClr val="000000"/>
                </a:solidFill>
                <a:latin typeface="LNEEUU+EBGaramond-Regular"/>
                <a:cs typeface="LNEEUU+EBGaramond-Regular"/>
              </a:rPr>
              <a:t>withꢀonꢀclickꢀhandler</a:t>
            </a:r>
          </a:p>
        </p:txBody>
      </p:sp>
      <p:sp>
        <p:nvSpPr>
          <p:cNvPr id="10" name="object 10"/>
          <p:cNvSpPr txBox="1"/>
          <p:nvPr/>
        </p:nvSpPr>
        <p:spPr>
          <a:xfrm>
            <a:off x="6693713" y="3449640"/>
            <a:ext cx="151384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Createꢀaꢀjsonꢀobjectꢀtoꢀstoreꢀ</a:t>
            </a:r>
          </a:p>
          <a:p>
            <a:pPr marL="0" marR="0">
              <a:lnSpc>
                <a:spcPts val="1200"/>
              </a:lnSpc>
              <a:spcBef>
                <a:spcPts val="0"/>
              </a:spcBef>
              <a:spcAft>
                <a:spcPts val="0"/>
              </a:spcAft>
            </a:pPr>
            <a:r>
              <a:rPr sz="1000" dirty="0">
                <a:solidFill>
                  <a:srgbClr val="000000"/>
                </a:solidFill>
                <a:latin typeface="LNEEUU+EBGaramond-Regular"/>
                <a:cs typeface="LNEEUU+EBGaramond-Regular"/>
              </a:rPr>
              <a:t>dataꢀforꢀtextꢀeditor</a:t>
            </a:r>
          </a:p>
        </p:txBody>
      </p:sp>
      <p:sp>
        <p:nvSpPr>
          <p:cNvPr id="11" name="object 11"/>
          <p:cNvSpPr txBox="1"/>
          <p:nvPr/>
        </p:nvSpPr>
        <p:spPr>
          <a:xfrm>
            <a:off x="2042082" y="4259340"/>
            <a:ext cx="1557147"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Createꢀaꢀ`ꢀevaluateExpresion`ꢀ</a:t>
            </a:r>
          </a:p>
          <a:p>
            <a:pPr marL="128587" marR="0">
              <a:lnSpc>
                <a:spcPts val="1200"/>
              </a:lnSpc>
              <a:spcBef>
                <a:spcPts val="0"/>
              </a:spcBef>
              <a:spcAft>
                <a:spcPts val="0"/>
              </a:spcAft>
            </a:pPr>
            <a:r>
              <a:rPr sz="1000" dirty="0">
                <a:solidFill>
                  <a:srgbClr val="000000"/>
                </a:solidFill>
                <a:latin typeface="LNEEUU+EBGaramond-Regular"/>
                <a:cs typeface="LNEEUU+EBGaramond-Regular"/>
              </a:rPr>
              <a:t>functionꢀtoꢀevaluateꢀvalue</a:t>
            </a:r>
          </a:p>
        </p:txBody>
      </p:sp>
      <p:sp>
        <p:nvSpPr>
          <p:cNvPr id="12" name="object 12"/>
          <p:cNvSpPr txBox="1"/>
          <p:nvPr/>
        </p:nvSpPr>
        <p:spPr>
          <a:xfrm>
            <a:off x="5676365" y="4335540"/>
            <a:ext cx="1386078"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Pushꢀbothꢀcodeꢀtoꢀgithub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a:hlinkClick r:id="rId2"/>
          </p:cNvPr>
          <p:cNvSpPr/>
          <p:nvPr/>
        </p:nvSpPr>
        <p:spPr>
          <a:xfrm>
            <a:off x="0" y="0"/>
            <a:ext cx="9144000" cy="5143500"/>
          </a:xfrm>
          <a:prstGeom prst="rect">
            <a:avLst/>
          </a:prstGeom>
          <a:blipFill>
            <a:blip r:embed="rId3"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SLFRMA+PublicSans-BoldItalic"/>
                <a:cs typeface="SLFRMA+PublicSans-BoldItalic"/>
              </a:rPr>
              <a:t>Submission</a:t>
            </a:r>
            <a:r>
              <a:rPr sz="1800" b="1" spc="-45" dirty="0">
                <a:solidFill>
                  <a:srgbClr val="FFFFFF"/>
                </a:solidFill>
                <a:latin typeface="SLFRMA+PublicSans-BoldItalic"/>
                <a:cs typeface="SLFRMA+PublicSans-BoldItalic"/>
              </a:rPr>
              <a:t> </a:t>
            </a:r>
            <a:r>
              <a:rPr sz="1800" b="1" dirty="0">
                <a:solidFill>
                  <a:srgbClr val="FFFFFF"/>
                </a:solidFill>
                <a:latin typeface="SLFRMA+PublicSans-BoldItalic"/>
                <a:cs typeface="SLFRMA+PublicSans-BoldItalic"/>
              </a:rPr>
              <a:t>Github</a:t>
            </a:r>
          </a:p>
        </p:txBody>
      </p:sp>
      <p:sp>
        <p:nvSpPr>
          <p:cNvPr id="4" name="object 4"/>
          <p:cNvSpPr txBox="1"/>
          <p:nvPr/>
        </p:nvSpPr>
        <p:spPr>
          <a:xfrm>
            <a:off x="4273458" y="2270922"/>
            <a:ext cx="2527274" cy="205184"/>
          </a:xfrm>
          <a:prstGeom prst="rect">
            <a:avLst/>
          </a:prstGeom>
        </p:spPr>
        <p:txBody>
          <a:bodyPr vert="horz" wrap="square" lIns="0" tIns="0" rIns="0" bIns="0" rtlCol="0">
            <a:spAutoFit/>
          </a:bodyPr>
          <a:lstStyle/>
          <a:p>
            <a:pPr marL="0" marR="0">
              <a:lnSpc>
                <a:spcPts val="1645"/>
              </a:lnSpc>
              <a:spcBef>
                <a:spcPts val="0"/>
              </a:spcBef>
              <a:spcAft>
                <a:spcPts val="0"/>
              </a:spcAft>
            </a:pPr>
            <a:r>
              <a:rPr lang="en-IN" sz="1400" b="1" dirty="0" err="1" smtClean="0">
                <a:solidFill>
                  <a:srgbClr val="BD8738"/>
                </a:solidFill>
                <a:latin typeface="SLFRMA+PublicSans-BoldItalic"/>
                <a:cs typeface="SLFRMA+PublicSans-BoldItalic"/>
                <a:hlinkClick r:id="rId2"/>
              </a:rPr>
              <a:t>Github</a:t>
            </a:r>
            <a:r>
              <a:rPr sz="1400" b="1" spc="-34" dirty="0" smtClean="0">
                <a:solidFill>
                  <a:srgbClr val="BD8738"/>
                </a:solidFill>
                <a:latin typeface="SLFRMA+PublicSans-BoldItalic"/>
                <a:cs typeface="SLFRMA+PublicSans-BoldItalic"/>
              </a:rPr>
              <a:t> </a:t>
            </a:r>
            <a:endParaRPr sz="1400" b="1" dirty="0">
              <a:solidFill>
                <a:srgbClr val="BD8738"/>
              </a:solidFill>
              <a:latin typeface="SLFRMA+PublicSans-BoldItalic"/>
              <a:cs typeface="SLFRMA+PublicSans-BoldItal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TotalTime>
  <Words>589</Words>
  <Application>Microsoft Office PowerPoint</Application>
  <PresentationFormat>On-screen Show (16:9)</PresentationFormat>
  <Paragraphs>79</Paragraphs>
  <Slides>7</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vt:i4>
      </vt:variant>
    </vt:vector>
  </HeadingPairs>
  <TitlesOfParts>
    <vt:vector size="19" baseType="lpstr">
      <vt:lpstr>Arial</vt:lpstr>
      <vt:lpstr>CHCNIJ+PublicSans-Bold</vt:lpstr>
      <vt:lpstr>Times New Roman</vt:lpstr>
      <vt:lpstr>Google Sans</vt:lpstr>
      <vt:lpstr>Calibri</vt:lpstr>
      <vt:lpstr>SJNKRS+ArialMT</vt:lpstr>
      <vt:lpstr>WTWGOU+Arial-BoldMT</vt:lpstr>
      <vt:lpstr>IDNLAK+EBGaramond-Medium</vt:lpstr>
      <vt:lpstr>SLFRMA+PublicSans-BoldItalic</vt:lpstr>
      <vt:lpstr>LNEEUU+EBGaramond-Regular</vt:lpstr>
      <vt:lpstr>CSBFGQ+EBGaramond-Bold</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CSELAB</dc:creator>
  <cp:lastModifiedBy>CSELAB</cp:lastModifiedBy>
  <cp:revision>6</cp:revision>
  <dcterms:modified xsi:type="dcterms:W3CDTF">2023-11-09T09:23:24Z</dcterms:modified>
</cp:coreProperties>
</file>