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9"/>
  </p:notesMasterIdLst>
  <p:sldIdLst>
    <p:sldId id="256" r:id="rId2"/>
    <p:sldId id="257" r:id="rId3"/>
    <p:sldId id="258" r:id="rId4"/>
    <p:sldId id="259" r:id="rId5"/>
    <p:sldId id="260" r:id="rId6"/>
    <p:sldId id="261" r:id="rId7"/>
    <p:sldId id="262" r:id="rId8"/>
  </p:sldIdLst>
  <p:sldSz cx="14630400" cy="8229600"/>
  <p:notesSz cx="8229600" cy="14630400"/>
  <p:embeddedFontLst>
    <p:embeddedFont>
      <p:font typeface="Crimson Pro" pitchFamily="2" charset="77"/>
      <p:regular r:id="rId10"/>
    </p:embeddedFont>
    <p:embeddedFont>
      <p:font typeface="Open Sans" panose="020B0606030504020204" pitchFamily="34" charset="0"/>
      <p:regular r:id="rId1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597"/>
    <p:restoredTop sz="94610"/>
  </p:normalViewPr>
  <p:slideViewPr>
    <p:cSldViewPr snapToGrid="0" snapToObjects="1">
      <p:cViewPr varScale="1">
        <p:scale>
          <a:sx n="99" d="100"/>
          <a:sy n="99" d="100"/>
        </p:scale>
        <p:origin x="40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65348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7EDE9"/>
          </a:solidFill>
          <a:ln/>
        </p:spPr>
      </p:sp>
      <p:sp>
        <p:nvSpPr>
          <p:cNvPr id="3" name="Shape 1"/>
          <p:cNvSpPr/>
          <p:nvPr/>
        </p:nvSpPr>
        <p:spPr>
          <a:xfrm>
            <a:off x="0" y="0"/>
            <a:ext cx="14630400" cy="8229600"/>
          </a:xfrm>
          <a:prstGeom prst="rect">
            <a:avLst/>
          </a:prstGeom>
          <a:solidFill>
            <a:srgbClr val="FFFCFA"/>
          </a:solidFill>
          <a:ln/>
        </p:spPr>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7EDE9"/>
          </a:solidFill>
          <a:ln/>
        </p:spPr>
      </p:sp>
      <p:sp>
        <p:nvSpPr>
          <p:cNvPr id="3" name="Shape 1"/>
          <p:cNvSpPr/>
          <p:nvPr/>
        </p:nvSpPr>
        <p:spPr>
          <a:xfrm>
            <a:off x="0" y="0"/>
            <a:ext cx="14630400" cy="8229600"/>
          </a:xfrm>
          <a:prstGeom prst="rect">
            <a:avLst/>
          </a:prstGeom>
          <a:solidFill>
            <a:srgbClr val="FFFCFA"/>
          </a:solidFill>
          <a:ln/>
        </p:spPr>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7EDE9"/>
          </a:solidFill>
          <a:ln/>
        </p:spPr>
      </p:sp>
      <p:sp>
        <p:nvSpPr>
          <p:cNvPr id="3" name="Shape 1"/>
          <p:cNvSpPr/>
          <p:nvPr/>
        </p:nvSpPr>
        <p:spPr>
          <a:xfrm>
            <a:off x="0" y="0"/>
            <a:ext cx="14630400" cy="8229600"/>
          </a:xfrm>
          <a:prstGeom prst="rect">
            <a:avLst/>
          </a:prstGeom>
          <a:solidFill>
            <a:srgbClr val="FFFCFA"/>
          </a:solidFill>
          <a:ln/>
        </p:spPr>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7EDE9"/>
          </a:solidFill>
          <a:ln/>
        </p:spPr>
      </p:sp>
      <p:sp>
        <p:nvSpPr>
          <p:cNvPr id="3" name="Shape 1"/>
          <p:cNvSpPr/>
          <p:nvPr/>
        </p:nvSpPr>
        <p:spPr>
          <a:xfrm>
            <a:off x="0" y="0"/>
            <a:ext cx="14630400" cy="8229600"/>
          </a:xfrm>
          <a:prstGeom prst="rect">
            <a:avLst/>
          </a:prstGeom>
          <a:solidFill>
            <a:srgbClr val="FFFCFA"/>
          </a:solidFill>
          <a:ln/>
        </p:spPr>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7EDE9"/>
          </a:solidFill>
          <a:ln/>
        </p:spPr>
      </p:sp>
      <p:sp>
        <p:nvSpPr>
          <p:cNvPr id="3" name="Shape 1"/>
          <p:cNvSpPr/>
          <p:nvPr/>
        </p:nvSpPr>
        <p:spPr>
          <a:xfrm>
            <a:off x="0" y="0"/>
            <a:ext cx="14630400" cy="8229600"/>
          </a:xfrm>
          <a:prstGeom prst="rect">
            <a:avLst/>
          </a:prstGeom>
          <a:solidFill>
            <a:srgbClr val="FFFCFA"/>
          </a:solidFill>
          <a:ln/>
        </p:spPr>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7EDE9"/>
          </a:solidFill>
          <a:ln/>
        </p:spPr>
      </p:sp>
      <p:sp>
        <p:nvSpPr>
          <p:cNvPr id="3" name="Shape 1"/>
          <p:cNvSpPr/>
          <p:nvPr/>
        </p:nvSpPr>
        <p:spPr>
          <a:xfrm>
            <a:off x="0" y="0"/>
            <a:ext cx="14630400" cy="8229600"/>
          </a:xfrm>
          <a:prstGeom prst="rect">
            <a:avLst/>
          </a:prstGeom>
          <a:solidFill>
            <a:srgbClr val="FFFCFA"/>
          </a:solidFill>
          <a:ln/>
        </p:spPr>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7EDE9"/>
          </a:solidFill>
          <a:ln/>
        </p:spPr>
      </p:sp>
      <p:sp>
        <p:nvSpPr>
          <p:cNvPr id="3" name="Shape 1"/>
          <p:cNvSpPr/>
          <p:nvPr/>
        </p:nvSpPr>
        <p:spPr>
          <a:xfrm>
            <a:off x="38637" y="0"/>
            <a:ext cx="14630400" cy="8229600"/>
          </a:xfrm>
          <a:prstGeom prst="rect">
            <a:avLst/>
          </a:prstGeom>
          <a:solidFill>
            <a:srgbClr val="FFFCFA"/>
          </a:solidFill>
          <a:ln/>
        </p:spPr>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5.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3" name="Text 0"/>
          <p:cNvSpPr/>
          <p:nvPr/>
        </p:nvSpPr>
        <p:spPr>
          <a:xfrm>
            <a:off x="6280190" y="3136583"/>
            <a:ext cx="7556421" cy="1956435"/>
          </a:xfrm>
          <a:prstGeom prst="rect">
            <a:avLst/>
          </a:prstGeom>
          <a:noFill/>
          <a:ln/>
        </p:spPr>
        <p:txBody>
          <a:bodyPr wrap="square" lIns="0" tIns="0" rIns="0" bIns="0" rtlCol="0" anchor="t"/>
          <a:lstStyle/>
          <a:p>
            <a:pPr marL="0" indent="0">
              <a:lnSpc>
                <a:spcPts val="7700"/>
              </a:lnSpc>
              <a:buNone/>
            </a:pPr>
            <a:r>
              <a:rPr lang="en-US" sz="6150" b="1" dirty="0">
                <a:solidFill>
                  <a:srgbClr val="443728"/>
                </a:solidFill>
                <a:latin typeface="Crimson Pro" pitchFamily="34" charset="0"/>
                <a:ea typeface="Crimson Pro" pitchFamily="34" charset="-122"/>
                <a:cs typeface="Crimson Pro" pitchFamily="34" charset="-120"/>
              </a:rPr>
              <a:t>Medical Data Analysis of Heart Disease</a:t>
            </a:r>
            <a:endParaRPr lang="en-US" sz="615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3" name="Text 0"/>
          <p:cNvSpPr/>
          <p:nvPr/>
        </p:nvSpPr>
        <p:spPr>
          <a:xfrm>
            <a:off x="793790" y="2902863"/>
            <a:ext cx="6339245" cy="708779"/>
          </a:xfrm>
          <a:prstGeom prst="rect">
            <a:avLst/>
          </a:prstGeom>
          <a:noFill/>
          <a:ln/>
        </p:spPr>
        <p:txBody>
          <a:bodyPr wrap="none" lIns="0" tIns="0" rIns="0" bIns="0" rtlCol="0" anchor="t"/>
          <a:lstStyle/>
          <a:p>
            <a:pPr marL="0" indent="0">
              <a:lnSpc>
                <a:spcPts val="5550"/>
              </a:lnSpc>
              <a:buNone/>
            </a:pPr>
            <a:r>
              <a:rPr lang="en-US" sz="4450" b="1" dirty="0">
                <a:solidFill>
                  <a:srgbClr val="443728"/>
                </a:solidFill>
                <a:latin typeface="Crimson Pro" pitchFamily="34" charset="0"/>
                <a:ea typeface="Crimson Pro" pitchFamily="34" charset="-122"/>
                <a:cs typeface="Crimson Pro" pitchFamily="34" charset="-120"/>
              </a:rPr>
              <a:t>About the Team Members:</a:t>
            </a:r>
            <a:endParaRPr lang="en-US" sz="4450" dirty="0"/>
          </a:p>
        </p:txBody>
      </p:sp>
      <p:sp>
        <p:nvSpPr>
          <p:cNvPr id="4" name="Text 1"/>
          <p:cNvSpPr/>
          <p:nvPr/>
        </p:nvSpPr>
        <p:spPr>
          <a:xfrm>
            <a:off x="793790" y="4178617"/>
            <a:ext cx="2835235" cy="354330"/>
          </a:xfrm>
          <a:prstGeom prst="rect">
            <a:avLst/>
          </a:prstGeom>
          <a:noFill/>
          <a:ln/>
        </p:spPr>
        <p:txBody>
          <a:bodyPr wrap="none" lIns="0" tIns="0" rIns="0" bIns="0" rtlCol="0" anchor="t"/>
          <a:lstStyle/>
          <a:p>
            <a:pPr marL="0" indent="0">
              <a:lnSpc>
                <a:spcPts val="2750"/>
              </a:lnSpc>
              <a:buNone/>
            </a:pPr>
            <a:r>
              <a:rPr lang="en-US" sz="2200" b="1" u="sng" dirty="0">
                <a:solidFill>
                  <a:srgbClr val="443728"/>
                </a:solidFill>
                <a:latin typeface="Crimson Pro" pitchFamily="34" charset="0"/>
                <a:ea typeface="Crimson Pro" pitchFamily="34" charset="-122"/>
                <a:cs typeface="Crimson Pro" pitchFamily="34" charset="-120"/>
              </a:rPr>
              <a:t>Navya Gupta</a:t>
            </a:r>
            <a:endParaRPr lang="en-US" sz="2200" dirty="0"/>
          </a:p>
        </p:txBody>
      </p:sp>
      <p:sp>
        <p:nvSpPr>
          <p:cNvPr id="5" name="Text 2"/>
          <p:cNvSpPr/>
          <p:nvPr/>
        </p:nvSpPr>
        <p:spPr>
          <a:xfrm>
            <a:off x="793790" y="4759762"/>
            <a:ext cx="3501509" cy="362903"/>
          </a:xfrm>
          <a:prstGeom prst="rect">
            <a:avLst/>
          </a:prstGeom>
          <a:noFill/>
          <a:ln/>
        </p:spPr>
        <p:txBody>
          <a:bodyPr wrap="none" lIns="0" tIns="0" rIns="0" bIns="0" rtlCol="0" anchor="t"/>
          <a:lstStyle/>
          <a:p>
            <a:pPr marL="0" indent="0">
              <a:lnSpc>
                <a:spcPts val="2850"/>
              </a:lnSpc>
              <a:buNone/>
            </a:pPr>
            <a:r>
              <a:rPr lang="en-US" sz="1750" dirty="0">
                <a:solidFill>
                  <a:srgbClr val="443728"/>
                </a:solidFill>
                <a:latin typeface="Open Sans" pitchFamily="34" charset="0"/>
                <a:ea typeface="Open Sans" pitchFamily="34" charset="-122"/>
                <a:cs typeface="Open Sans" pitchFamily="34" charset="-120"/>
              </a:rPr>
              <a:t>E23CSEU2083</a:t>
            </a:r>
            <a:endParaRPr lang="en-US" sz="1750" dirty="0"/>
          </a:p>
        </p:txBody>
      </p:sp>
      <p:sp>
        <p:nvSpPr>
          <p:cNvPr id="6" name="Text 3"/>
          <p:cNvSpPr/>
          <p:nvPr/>
        </p:nvSpPr>
        <p:spPr>
          <a:xfrm>
            <a:off x="4856321" y="4178617"/>
            <a:ext cx="2835235" cy="354330"/>
          </a:xfrm>
          <a:prstGeom prst="rect">
            <a:avLst/>
          </a:prstGeom>
          <a:noFill/>
          <a:ln/>
        </p:spPr>
        <p:txBody>
          <a:bodyPr wrap="none" lIns="0" tIns="0" rIns="0" bIns="0" rtlCol="0" anchor="t"/>
          <a:lstStyle/>
          <a:p>
            <a:pPr marL="0" indent="0">
              <a:lnSpc>
                <a:spcPts val="2750"/>
              </a:lnSpc>
              <a:buNone/>
            </a:pPr>
            <a:r>
              <a:rPr lang="en-US" sz="2200" b="1" u="sng" dirty="0">
                <a:solidFill>
                  <a:srgbClr val="443728"/>
                </a:solidFill>
                <a:latin typeface="Crimson Pro" pitchFamily="34" charset="0"/>
                <a:ea typeface="Crimson Pro" pitchFamily="34" charset="-122"/>
                <a:cs typeface="Crimson Pro" pitchFamily="34" charset="-120"/>
              </a:rPr>
              <a:t>Sudiksha Preeti</a:t>
            </a:r>
            <a:endParaRPr lang="en-US" sz="2200" dirty="0"/>
          </a:p>
        </p:txBody>
      </p:sp>
      <p:sp>
        <p:nvSpPr>
          <p:cNvPr id="7" name="Text 4"/>
          <p:cNvSpPr/>
          <p:nvPr/>
        </p:nvSpPr>
        <p:spPr>
          <a:xfrm>
            <a:off x="4856321" y="4759762"/>
            <a:ext cx="3501509" cy="362903"/>
          </a:xfrm>
          <a:prstGeom prst="rect">
            <a:avLst/>
          </a:prstGeom>
          <a:noFill/>
          <a:ln/>
        </p:spPr>
        <p:txBody>
          <a:bodyPr wrap="none" lIns="0" tIns="0" rIns="0" bIns="0" rtlCol="0" anchor="t"/>
          <a:lstStyle/>
          <a:p>
            <a:pPr marL="0" indent="0">
              <a:lnSpc>
                <a:spcPts val="2850"/>
              </a:lnSpc>
              <a:buNone/>
            </a:pPr>
            <a:r>
              <a:rPr lang="en-US" sz="1750" dirty="0">
                <a:solidFill>
                  <a:srgbClr val="443728"/>
                </a:solidFill>
                <a:latin typeface="Open Sans" pitchFamily="34" charset="0"/>
                <a:ea typeface="Open Sans" pitchFamily="34" charset="-122"/>
                <a:cs typeface="Open Sans" pitchFamily="34" charset="-120"/>
              </a:rPr>
              <a:t>E23CSEU1981</a:t>
            </a:r>
            <a:endParaRPr lang="en-US" sz="17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Text 0"/>
          <p:cNvSpPr/>
          <p:nvPr/>
        </p:nvSpPr>
        <p:spPr>
          <a:xfrm>
            <a:off x="710565" y="922496"/>
            <a:ext cx="5075515" cy="634365"/>
          </a:xfrm>
          <a:prstGeom prst="rect">
            <a:avLst/>
          </a:prstGeom>
          <a:noFill/>
          <a:ln/>
        </p:spPr>
        <p:txBody>
          <a:bodyPr wrap="none" lIns="0" tIns="0" rIns="0" bIns="0" rtlCol="0" anchor="t"/>
          <a:lstStyle/>
          <a:p>
            <a:pPr marL="0" indent="0">
              <a:lnSpc>
                <a:spcPts val="4950"/>
              </a:lnSpc>
              <a:buNone/>
            </a:pPr>
            <a:r>
              <a:rPr lang="en-US" sz="3950" b="1" dirty="0">
                <a:solidFill>
                  <a:srgbClr val="443728"/>
                </a:solidFill>
                <a:latin typeface="Crimson Pro" pitchFamily="34" charset="0"/>
                <a:ea typeface="Crimson Pro" pitchFamily="34" charset="-122"/>
                <a:cs typeface="Crimson Pro" pitchFamily="34" charset="-120"/>
              </a:rPr>
              <a:t>ABSTRACT:</a:t>
            </a:r>
            <a:endParaRPr lang="en-US" sz="3950" dirty="0"/>
          </a:p>
        </p:txBody>
      </p:sp>
      <p:sp>
        <p:nvSpPr>
          <p:cNvPr id="3" name="Text 1"/>
          <p:cNvSpPr/>
          <p:nvPr/>
        </p:nvSpPr>
        <p:spPr>
          <a:xfrm>
            <a:off x="710565" y="1759863"/>
            <a:ext cx="7179231" cy="3248025"/>
          </a:xfrm>
          <a:prstGeom prst="rect">
            <a:avLst/>
          </a:prstGeom>
          <a:noFill/>
          <a:ln/>
        </p:spPr>
        <p:txBody>
          <a:bodyPr wrap="square" lIns="0" tIns="0" rIns="0" bIns="0" rtlCol="0" anchor="t"/>
          <a:lstStyle/>
          <a:p>
            <a:pPr marL="0" indent="0">
              <a:lnSpc>
                <a:spcPts val="2550"/>
              </a:lnSpc>
              <a:buNone/>
            </a:pPr>
            <a:r>
              <a:rPr lang="en-US" sz="1550" dirty="0">
                <a:solidFill>
                  <a:srgbClr val="443728"/>
                </a:solidFill>
                <a:latin typeface="Open Sans" pitchFamily="34" charset="0"/>
                <a:ea typeface="Open Sans" pitchFamily="34" charset="-122"/>
                <a:cs typeface="Open Sans" pitchFamily="34" charset="-120"/>
              </a:rPr>
              <a:t>The project is an exploratory data analysis (EDA) of heart disease using publicly available datasets. Data preprocessing is performed using Python libraries like Pandas for data manipulation and NumPy for numerical operations, focusing on handling missing values, normalization, and scaling. Visualization tools such as Matplotlib and Seaborn are employed to illustrate key attribute distributions and correlations. The analysis underscores the importance of feature selection and data processing in understanding heart disease risk factors. By leveraging effective data manipulation and visualization, the project provides valuable insights into the significant contributors to heart disease.</a:t>
            </a:r>
            <a:endParaRPr lang="en-US" sz="1550" dirty="0"/>
          </a:p>
        </p:txBody>
      </p:sp>
      <p:pic>
        <p:nvPicPr>
          <p:cNvPr id="4" name="Image 0" descr="preencoded.png"/>
          <p:cNvPicPr>
            <a:picLocks noChangeAspect="1"/>
          </p:cNvPicPr>
          <p:nvPr/>
        </p:nvPicPr>
        <p:blipFill>
          <a:blip r:embed="rId3"/>
          <a:stretch>
            <a:fillRect/>
          </a:stretch>
        </p:blipFill>
        <p:spPr>
          <a:xfrm>
            <a:off x="8392716" y="1093708"/>
            <a:ext cx="5534620" cy="5534620"/>
          </a:xfrm>
          <a:prstGeom prst="rect">
            <a:avLst/>
          </a:prstGeom>
        </p:spPr>
      </p:pic>
      <p:sp>
        <p:nvSpPr>
          <p:cNvPr id="5" name="Text 2"/>
          <p:cNvSpPr/>
          <p:nvPr/>
        </p:nvSpPr>
        <p:spPr>
          <a:xfrm>
            <a:off x="8392716" y="6856690"/>
            <a:ext cx="5534620" cy="324802"/>
          </a:xfrm>
          <a:prstGeom prst="rect">
            <a:avLst/>
          </a:prstGeom>
          <a:noFill/>
          <a:ln/>
        </p:spPr>
        <p:txBody>
          <a:bodyPr wrap="none" lIns="0" tIns="0" rIns="0" bIns="0" rtlCol="0" anchor="t"/>
          <a:lstStyle/>
          <a:p>
            <a:pPr marL="0" indent="0">
              <a:lnSpc>
                <a:spcPts val="2550"/>
              </a:lnSpc>
              <a:buNone/>
            </a:pPr>
            <a:endParaRPr lang="en-US" sz="15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Text 0"/>
          <p:cNvSpPr/>
          <p:nvPr/>
        </p:nvSpPr>
        <p:spPr>
          <a:xfrm>
            <a:off x="569000" y="447080"/>
            <a:ext cx="6899077" cy="508040"/>
          </a:xfrm>
          <a:prstGeom prst="rect">
            <a:avLst/>
          </a:prstGeom>
          <a:noFill/>
          <a:ln/>
        </p:spPr>
        <p:txBody>
          <a:bodyPr wrap="none" lIns="0" tIns="0" rIns="0" bIns="0" rtlCol="0" anchor="t"/>
          <a:lstStyle/>
          <a:p>
            <a:pPr marL="0" indent="0">
              <a:lnSpc>
                <a:spcPts val="4000"/>
              </a:lnSpc>
              <a:buNone/>
            </a:pPr>
            <a:r>
              <a:rPr lang="en-US" sz="3200" b="1" dirty="0">
                <a:solidFill>
                  <a:srgbClr val="443728"/>
                </a:solidFill>
                <a:latin typeface="Crimson Pro" pitchFamily="34" charset="0"/>
                <a:ea typeface="Crimson Pro" pitchFamily="34" charset="-122"/>
                <a:cs typeface="Crimson Pro" pitchFamily="34" charset="-120"/>
              </a:rPr>
              <a:t>Heart Disease Exploratory Data Analysis</a:t>
            </a:r>
            <a:endParaRPr lang="en-US" sz="3200" dirty="0"/>
          </a:p>
        </p:txBody>
      </p:sp>
      <p:pic>
        <p:nvPicPr>
          <p:cNvPr id="3" name="Image 0" descr="preencoded.png"/>
          <p:cNvPicPr>
            <a:picLocks noChangeAspect="1"/>
          </p:cNvPicPr>
          <p:nvPr/>
        </p:nvPicPr>
        <p:blipFill>
          <a:blip r:embed="rId3"/>
          <a:stretch>
            <a:fillRect/>
          </a:stretch>
        </p:blipFill>
        <p:spPr>
          <a:xfrm>
            <a:off x="569000" y="1280279"/>
            <a:ext cx="812959" cy="1300758"/>
          </a:xfrm>
          <a:prstGeom prst="rect">
            <a:avLst/>
          </a:prstGeom>
        </p:spPr>
      </p:pic>
      <p:sp>
        <p:nvSpPr>
          <p:cNvPr id="4" name="Text 1"/>
          <p:cNvSpPr/>
          <p:nvPr/>
        </p:nvSpPr>
        <p:spPr>
          <a:xfrm>
            <a:off x="1625798" y="1442799"/>
            <a:ext cx="2032516" cy="253960"/>
          </a:xfrm>
          <a:prstGeom prst="rect">
            <a:avLst/>
          </a:prstGeom>
          <a:noFill/>
          <a:ln/>
        </p:spPr>
        <p:txBody>
          <a:bodyPr wrap="none" lIns="0" tIns="0" rIns="0" bIns="0" rtlCol="0" anchor="t"/>
          <a:lstStyle/>
          <a:p>
            <a:pPr marL="0" indent="0" algn="l">
              <a:lnSpc>
                <a:spcPts val="2000"/>
              </a:lnSpc>
              <a:buNone/>
            </a:pPr>
            <a:r>
              <a:rPr lang="en-US" sz="1600" b="1" dirty="0">
                <a:solidFill>
                  <a:srgbClr val="443728"/>
                </a:solidFill>
                <a:latin typeface="Crimson Pro" pitchFamily="34" charset="0"/>
                <a:ea typeface="Crimson Pro" pitchFamily="34" charset="-122"/>
                <a:cs typeface="Crimson Pro" pitchFamily="34" charset="-120"/>
              </a:rPr>
              <a:t>Age</a:t>
            </a:r>
            <a:endParaRPr lang="en-US" sz="1600" dirty="0"/>
          </a:p>
        </p:txBody>
      </p:sp>
      <p:sp>
        <p:nvSpPr>
          <p:cNvPr id="5" name="Text 2"/>
          <p:cNvSpPr/>
          <p:nvPr/>
        </p:nvSpPr>
        <p:spPr>
          <a:xfrm>
            <a:off x="1625798" y="1794272"/>
            <a:ext cx="12435602" cy="260152"/>
          </a:xfrm>
          <a:prstGeom prst="rect">
            <a:avLst/>
          </a:prstGeom>
          <a:noFill/>
          <a:ln/>
        </p:spPr>
        <p:txBody>
          <a:bodyPr wrap="none" lIns="0" tIns="0" rIns="0" bIns="0" rtlCol="0" anchor="t"/>
          <a:lstStyle/>
          <a:p>
            <a:pPr marL="0" indent="0" algn="l">
              <a:lnSpc>
                <a:spcPts val="2000"/>
              </a:lnSpc>
              <a:buNone/>
            </a:pPr>
            <a:r>
              <a:rPr lang="en-US" sz="1250" dirty="0">
                <a:solidFill>
                  <a:srgbClr val="443728"/>
                </a:solidFill>
                <a:latin typeface="Open Sans" pitchFamily="34" charset="0"/>
                <a:ea typeface="Open Sans" pitchFamily="34" charset="-122"/>
                <a:cs typeface="Open Sans" pitchFamily="34" charset="-120"/>
              </a:rPr>
              <a:t>The analysis revealed a strong correlation between age and the incidence of heart disease.</a:t>
            </a:r>
            <a:endParaRPr lang="en-US" sz="1250" dirty="0"/>
          </a:p>
        </p:txBody>
      </p:sp>
      <p:pic>
        <p:nvPicPr>
          <p:cNvPr id="6" name="Image 1" descr="preencoded.png"/>
          <p:cNvPicPr>
            <a:picLocks noChangeAspect="1"/>
          </p:cNvPicPr>
          <p:nvPr/>
        </p:nvPicPr>
        <p:blipFill>
          <a:blip r:embed="rId4"/>
          <a:stretch>
            <a:fillRect/>
          </a:stretch>
        </p:blipFill>
        <p:spPr>
          <a:xfrm>
            <a:off x="569000" y="2581037"/>
            <a:ext cx="812959" cy="1300758"/>
          </a:xfrm>
          <a:prstGeom prst="rect">
            <a:avLst/>
          </a:prstGeom>
        </p:spPr>
      </p:pic>
      <p:sp>
        <p:nvSpPr>
          <p:cNvPr id="7" name="Text 3"/>
          <p:cNvSpPr/>
          <p:nvPr/>
        </p:nvSpPr>
        <p:spPr>
          <a:xfrm>
            <a:off x="1625798" y="2743557"/>
            <a:ext cx="2032516" cy="253960"/>
          </a:xfrm>
          <a:prstGeom prst="rect">
            <a:avLst/>
          </a:prstGeom>
          <a:noFill/>
          <a:ln/>
        </p:spPr>
        <p:txBody>
          <a:bodyPr wrap="none" lIns="0" tIns="0" rIns="0" bIns="0" rtlCol="0" anchor="t"/>
          <a:lstStyle/>
          <a:p>
            <a:pPr marL="0" indent="0" algn="l">
              <a:lnSpc>
                <a:spcPts val="2000"/>
              </a:lnSpc>
              <a:buNone/>
            </a:pPr>
            <a:r>
              <a:rPr lang="en-US" sz="1600" b="1" dirty="0">
                <a:solidFill>
                  <a:srgbClr val="443728"/>
                </a:solidFill>
                <a:latin typeface="Crimson Pro" pitchFamily="34" charset="0"/>
                <a:ea typeface="Crimson Pro" pitchFamily="34" charset="-122"/>
                <a:cs typeface="Crimson Pro" pitchFamily="34" charset="-120"/>
              </a:rPr>
              <a:t>Gender</a:t>
            </a:r>
            <a:endParaRPr lang="en-US" sz="1600" dirty="0"/>
          </a:p>
        </p:txBody>
      </p:sp>
      <p:sp>
        <p:nvSpPr>
          <p:cNvPr id="8" name="Text 4"/>
          <p:cNvSpPr/>
          <p:nvPr/>
        </p:nvSpPr>
        <p:spPr>
          <a:xfrm>
            <a:off x="1625798" y="3095030"/>
            <a:ext cx="12435602" cy="260152"/>
          </a:xfrm>
          <a:prstGeom prst="rect">
            <a:avLst/>
          </a:prstGeom>
          <a:noFill/>
          <a:ln/>
        </p:spPr>
        <p:txBody>
          <a:bodyPr wrap="none" lIns="0" tIns="0" rIns="0" bIns="0" rtlCol="0" anchor="t"/>
          <a:lstStyle/>
          <a:p>
            <a:pPr marL="0" indent="0" algn="l">
              <a:lnSpc>
                <a:spcPts val="2000"/>
              </a:lnSpc>
              <a:buNone/>
            </a:pPr>
            <a:r>
              <a:rPr lang="en-US" sz="1250" dirty="0">
                <a:solidFill>
                  <a:srgbClr val="443728"/>
                </a:solidFill>
                <a:latin typeface="Open Sans" pitchFamily="34" charset="0"/>
                <a:ea typeface="Open Sans" pitchFamily="34" charset="-122"/>
                <a:cs typeface="Open Sans" pitchFamily="34" charset="-120"/>
              </a:rPr>
              <a:t>We observed a significant gender disparity in heart disease prevalence, with males experiencing higher rates.</a:t>
            </a:r>
            <a:endParaRPr lang="en-US" sz="1250" dirty="0"/>
          </a:p>
        </p:txBody>
      </p:sp>
      <p:pic>
        <p:nvPicPr>
          <p:cNvPr id="9" name="Image 2" descr="preencoded.png"/>
          <p:cNvPicPr>
            <a:picLocks noChangeAspect="1"/>
          </p:cNvPicPr>
          <p:nvPr/>
        </p:nvPicPr>
        <p:blipFill>
          <a:blip r:embed="rId5"/>
          <a:stretch>
            <a:fillRect/>
          </a:stretch>
        </p:blipFill>
        <p:spPr>
          <a:xfrm>
            <a:off x="569000" y="3881795"/>
            <a:ext cx="812959" cy="1300758"/>
          </a:xfrm>
          <a:prstGeom prst="rect">
            <a:avLst/>
          </a:prstGeom>
        </p:spPr>
      </p:pic>
      <p:sp>
        <p:nvSpPr>
          <p:cNvPr id="10" name="Text 5"/>
          <p:cNvSpPr/>
          <p:nvPr/>
        </p:nvSpPr>
        <p:spPr>
          <a:xfrm>
            <a:off x="1625798" y="4044315"/>
            <a:ext cx="2032516" cy="253960"/>
          </a:xfrm>
          <a:prstGeom prst="rect">
            <a:avLst/>
          </a:prstGeom>
          <a:noFill/>
          <a:ln/>
        </p:spPr>
        <p:txBody>
          <a:bodyPr wrap="none" lIns="0" tIns="0" rIns="0" bIns="0" rtlCol="0" anchor="t"/>
          <a:lstStyle/>
          <a:p>
            <a:pPr marL="0" indent="0" algn="l">
              <a:lnSpc>
                <a:spcPts val="2000"/>
              </a:lnSpc>
              <a:buNone/>
            </a:pPr>
            <a:r>
              <a:rPr lang="en-US" sz="1600" b="1" dirty="0">
                <a:solidFill>
                  <a:srgbClr val="443728"/>
                </a:solidFill>
                <a:latin typeface="Crimson Pro" pitchFamily="34" charset="0"/>
                <a:ea typeface="Crimson Pro" pitchFamily="34" charset="-122"/>
                <a:cs typeface="Crimson Pro" pitchFamily="34" charset="-120"/>
              </a:rPr>
              <a:t>Chest pain types</a:t>
            </a:r>
            <a:endParaRPr lang="en-US" sz="1600" dirty="0"/>
          </a:p>
        </p:txBody>
      </p:sp>
      <p:sp>
        <p:nvSpPr>
          <p:cNvPr id="11" name="Text 6"/>
          <p:cNvSpPr/>
          <p:nvPr/>
        </p:nvSpPr>
        <p:spPr>
          <a:xfrm>
            <a:off x="1625798" y="4395788"/>
            <a:ext cx="12435602" cy="260152"/>
          </a:xfrm>
          <a:prstGeom prst="rect">
            <a:avLst/>
          </a:prstGeom>
          <a:noFill/>
          <a:ln/>
        </p:spPr>
        <p:txBody>
          <a:bodyPr wrap="none" lIns="0" tIns="0" rIns="0" bIns="0" rtlCol="0" anchor="t"/>
          <a:lstStyle/>
          <a:p>
            <a:pPr marL="0" indent="0" algn="l">
              <a:lnSpc>
                <a:spcPts val="2000"/>
              </a:lnSpc>
              <a:buNone/>
            </a:pPr>
            <a:r>
              <a:rPr lang="en-US" sz="1250" dirty="0">
                <a:solidFill>
                  <a:srgbClr val="443728"/>
                </a:solidFill>
                <a:latin typeface="Open Sans" pitchFamily="34" charset="0"/>
                <a:ea typeface="Open Sans" pitchFamily="34" charset="-122"/>
                <a:cs typeface="Open Sans" pitchFamily="34" charset="-120"/>
              </a:rPr>
              <a:t>There are many types of chest pain: 0=typical angina, 1=atypical angina, 2= Non-angina pain, 3=asymptomatic.</a:t>
            </a:r>
            <a:endParaRPr lang="en-US" sz="1250" dirty="0"/>
          </a:p>
        </p:txBody>
      </p:sp>
      <p:pic>
        <p:nvPicPr>
          <p:cNvPr id="12" name="Image 3" descr="preencoded.png"/>
          <p:cNvPicPr>
            <a:picLocks noChangeAspect="1"/>
          </p:cNvPicPr>
          <p:nvPr/>
        </p:nvPicPr>
        <p:blipFill>
          <a:blip r:embed="rId6"/>
          <a:stretch>
            <a:fillRect/>
          </a:stretch>
        </p:blipFill>
        <p:spPr>
          <a:xfrm>
            <a:off x="569000" y="5182553"/>
            <a:ext cx="812959" cy="1300758"/>
          </a:xfrm>
          <a:prstGeom prst="rect">
            <a:avLst/>
          </a:prstGeom>
        </p:spPr>
      </p:pic>
      <p:sp>
        <p:nvSpPr>
          <p:cNvPr id="13" name="Text 7"/>
          <p:cNvSpPr/>
          <p:nvPr/>
        </p:nvSpPr>
        <p:spPr>
          <a:xfrm>
            <a:off x="1625798" y="5345073"/>
            <a:ext cx="2032516" cy="253960"/>
          </a:xfrm>
          <a:prstGeom prst="rect">
            <a:avLst/>
          </a:prstGeom>
          <a:noFill/>
          <a:ln/>
        </p:spPr>
        <p:txBody>
          <a:bodyPr wrap="none" lIns="0" tIns="0" rIns="0" bIns="0" rtlCol="0" anchor="t"/>
          <a:lstStyle/>
          <a:p>
            <a:pPr marL="0" indent="0" algn="l">
              <a:lnSpc>
                <a:spcPts val="2000"/>
              </a:lnSpc>
              <a:buNone/>
            </a:pPr>
            <a:r>
              <a:rPr lang="en-US" sz="1600" b="1" dirty="0">
                <a:solidFill>
                  <a:srgbClr val="443728"/>
                </a:solidFill>
                <a:latin typeface="Crimson Pro" pitchFamily="34" charset="0"/>
                <a:ea typeface="Crimson Pro" pitchFamily="34" charset="-122"/>
                <a:cs typeface="Crimson Pro" pitchFamily="34" charset="-120"/>
              </a:rPr>
              <a:t>Cholesterol Levels</a:t>
            </a:r>
            <a:endParaRPr lang="en-US" sz="1600" dirty="0"/>
          </a:p>
        </p:txBody>
      </p:sp>
      <p:sp>
        <p:nvSpPr>
          <p:cNvPr id="14" name="Text 8"/>
          <p:cNvSpPr/>
          <p:nvPr/>
        </p:nvSpPr>
        <p:spPr>
          <a:xfrm>
            <a:off x="1625798" y="5696545"/>
            <a:ext cx="12435602" cy="260152"/>
          </a:xfrm>
          <a:prstGeom prst="rect">
            <a:avLst/>
          </a:prstGeom>
          <a:noFill/>
          <a:ln/>
        </p:spPr>
        <p:txBody>
          <a:bodyPr wrap="none" lIns="0" tIns="0" rIns="0" bIns="0" rtlCol="0" anchor="t"/>
          <a:lstStyle/>
          <a:p>
            <a:pPr marL="0" indent="0" algn="l">
              <a:lnSpc>
                <a:spcPts val="2000"/>
              </a:lnSpc>
              <a:buNone/>
            </a:pPr>
            <a:r>
              <a:rPr lang="en-US" sz="1250" dirty="0">
                <a:solidFill>
                  <a:srgbClr val="443728"/>
                </a:solidFill>
                <a:latin typeface="Open Sans" pitchFamily="34" charset="0"/>
                <a:ea typeface="Open Sans" pitchFamily="34" charset="-122"/>
                <a:cs typeface="Open Sans" pitchFamily="34" charset="-120"/>
              </a:rPr>
              <a:t>Elevated cholesterol levels emerged as a major risk factor, contributing to the development of heart disease.</a:t>
            </a:r>
            <a:endParaRPr lang="en-US" sz="1250" dirty="0"/>
          </a:p>
        </p:txBody>
      </p:sp>
      <p:pic>
        <p:nvPicPr>
          <p:cNvPr id="15" name="Image 4" descr="preencoded.png"/>
          <p:cNvPicPr>
            <a:picLocks noChangeAspect="1"/>
          </p:cNvPicPr>
          <p:nvPr/>
        </p:nvPicPr>
        <p:blipFill>
          <a:blip r:embed="rId7"/>
          <a:stretch>
            <a:fillRect/>
          </a:stretch>
        </p:blipFill>
        <p:spPr>
          <a:xfrm>
            <a:off x="569000" y="6483310"/>
            <a:ext cx="812959" cy="1300758"/>
          </a:xfrm>
          <a:prstGeom prst="rect">
            <a:avLst/>
          </a:prstGeom>
        </p:spPr>
      </p:pic>
      <p:sp>
        <p:nvSpPr>
          <p:cNvPr id="16" name="Text 9"/>
          <p:cNvSpPr/>
          <p:nvPr/>
        </p:nvSpPr>
        <p:spPr>
          <a:xfrm>
            <a:off x="1625798" y="6645831"/>
            <a:ext cx="2032516" cy="253960"/>
          </a:xfrm>
          <a:prstGeom prst="rect">
            <a:avLst/>
          </a:prstGeom>
          <a:noFill/>
          <a:ln/>
        </p:spPr>
        <p:txBody>
          <a:bodyPr wrap="none" lIns="0" tIns="0" rIns="0" bIns="0" rtlCol="0" anchor="t"/>
          <a:lstStyle/>
          <a:p>
            <a:pPr marL="0" indent="0" algn="l">
              <a:lnSpc>
                <a:spcPts val="2000"/>
              </a:lnSpc>
              <a:buNone/>
            </a:pPr>
            <a:r>
              <a:rPr lang="en-US" sz="1600" b="1" dirty="0">
                <a:solidFill>
                  <a:srgbClr val="443728"/>
                </a:solidFill>
                <a:latin typeface="Crimson Pro" pitchFamily="34" charset="0"/>
                <a:ea typeface="Crimson Pro" pitchFamily="34" charset="-122"/>
                <a:cs typeface="Crimson Pro" pitchFamily="34" charset="-120"/>
              </a:rPr>
              <a:t>Blood Pressure</a:t>
            </a:r>
            <a:endParaRPr lang="en-US" sz="1600" dirty="0"/>
          </a:p>
        </p:txBody>
      </p:sp>
      <p:sp>
        <p:nvSpPr>
          <p:cNvPr id="17" name="Text 10"/>
          <p:cNvSpPr/>
          <p:nvPr/>
        </p:nvSpPr>
        <p:spPr>
          <a:xfrm>
            <a:off x="1625798" y="6997303"/>
            <a:ext cx="12435602" cy="260152"/>
          </a:xfrm>
          <a:prstGeom prst="rect">
            <a:avLst/>
          </a:prstGeom>
          <a:noFill/>
          <a:ln/>
        </p:spPr>
        <p:txBody>
          <a:bodyPr wrap="none" lIns="0" tIns="0" rIns="0" bIns="0" rtlCol="0" anchor="t"/>
          <a:lstStyle/>
          <a:p>
            <a:pPr marL="0" indent="0" algn="l">
              <a:lnSpc>
                <a:spcPts val="2000"/>
              </a:lnSpc>
              <a:buNone/>
            </a:pPr>
            <a:r>
              <a:rPr lang="en-US" sz="1250" dirty="0">
                <a:solidFill>
                  <a:srgbClr val="443728"/>
                </a:solidFill>
                <a:latin typeface="Open Sans" pitchFamily="34" charset="0"/>
                <a:ea typeface="Open Sans" pitchFamily="34" charset="-122"/>
                <a:cs typeface="Open Sans" pitchFamily="34" charset="-120"/>
              </a:rPr>
              <a:t>Hypertension was identified as a critical risk factor, emphasizing the importance of blood pressure control.</a:t>
            </a:r>
            <a:endParaRPr lang="en-US" sz="12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2835235"/>
          </a:xfrm>
          <a:prstGeom prst="rect">
            <a:avLst/>
          </a:prstGeom>
        </p:spPr>
      </p:pic>
      <p:sp>
        <p:nvSpPr>
          <p:cNvPr id="3" name="Text 0"/>
          <p:cNvSpPr/>
          <p:nvPr/>
        </p:nvSpPr>
        <p:spPr>
          <a:xfrm>
            <a:off x="793790" y="3621048"/>
            <a:ext cx="5670590" cy="708779"/>
          </a:xfrm>
          <a:prstGeom prst="rect">
            <a:avLst/>
          </a:prstGeom>
          <a:noFill/>
          <a:ln/>
        </p:spPr>
        <p:txBody>
          <a:bodyPr wrap="none" lIns="0" tIns="0" rIns="0" bIns="0" rtlCol="0" anchor="t"/>
          <a:lstStyle/>
          <a:p>
            <a:pPr marL="0" indent="0">
              <a:lnSpc>
                <a:spcPts val="5550"/>
              </a:lnSpc>
              <a:buNone/>
            </a:pPr>
            <a:r>
              <a:rPr lang="en-US" sz="4450" b="1" dirty="0">
                <a:solidFill>
                  <a:srgbClr val="443728"/>
                </a:solidFill>
                <a:latin typeface="Crimson Pro" pitchFamily="34" charset="0"/>
                <a:ea typeface="Crimson Pro" pitchFamily="34" charset="-122"/>
                <a:cs typeface="Crimson Pro" pitchFamily="34" charset="-120"/>
              </a:rPr>
              <a:t>Features:</a:t>
            </a:r>
            <a:endParaRPr lang="en-US" sz="4450" dirty="0"/>
          </a:p>
        </p:txBody>
      </p:sp>
      <p:sp>
        <p:nvSpPr>
          <p:cNvPr id="4" name="Shape 1"/>
          <p:cNvSpPr/>
          <p:nvPr/>
        </p:nvSpPr>
        <p:spPr>
          <a:xfrm>
            <a:off x="793790" y="4669988"/>
            <a:ext cx="4196358" cy="2773799"/>
          </a:xfrm>
          <a:prstGeom prst="roundRect">
            <a:avLst>
              <a:gd name="adj" fmla="val 3435"/>
            </a:avLst>
          </a:prstGeom>
          <a:solidFill>
            <a:srgbClr val="EBE2E0"/>
          </a:solidFill>
          <a:ln w="7620">
            <a:solidFill>
              <a:srgbClr val="D1C8C6"/>
            </a:solidFill>
            <a:prstDash val="solid"/>
          </a:ln>
        </p:spPr>
        <p:txBody>
          <a:bodyPr/>
          <a:lstStyle/>
          <a:p>
            <a:endParaRPr lang="en-US"/>
          </a:p>
        </p:txBody>
      </p:sp>
      <p:sp>
        <p:nvSpPr>
          <p:cNvPr id="5" name="Text 2"/>
          <p:cNvSpPr/>
          <p:nvPr/>
        </p:nvSpPr>
        <p:spPr>
          <a:xfrm>
            <a:off x="1028224" y="4904423"/>
            <a:ext cx="2835235" cy="354330"/>
          </a:xfrm>
          <a:prstGeom prst="rect">
            <a:avLst/>
          </a:prstGeom>
          <a:noFill/>
          <a:ln/>
        </p:spPr>
        <p:txBody>
          <a:bodyPr wrap="none" lIns="0" tIns="0" rIns="0" bIns="0" rtlCol="0" anchor="t"/>
          <a:lstStyle/>
          <a:p>
            <a:pPr marL="0" indent="0">
              <a:lnSpc>
                <a:spcPts val="2750"/>
              </a:lnSpc>
              <a:buNone/>
            </a:pPr>
            <a:r>
              <a:rPr lang="en-US" sz="2200" b="1" u="sng" dirty="0">
                <a:solidFill>
                  <a:srgbClr val="443728"/>
                </a:solidFill>
                <a:latin typeface="Crimson Pro" pitchFamily="34" charset="0"/>
                <a:ea typeface="Crimson Pro" pitchFamily="34" charset="-122"/>
                <a:cs typeface="Crimson Pro" pitchFamily="34" charset="-120"/>
              </a:rPr>
              <a:t>Data-Driven Insights:</a:t>
            </a:r>
            <a:endParaRPr lang="en-US" sz="2200" dirty="0"/>
          </a:p>
        </p:txBody>
      </p:sp>
      <p:sp>
        <p:nvSpPr>
          <p:cNvPr id="6" name="Text 3"/>
          <p:cNvSpPr/>
          <p:nvPr/>
        </p:nvSpPr>
        <p:spPr>
          <a:xfrm>
            <a:off x="1028224" y="5394841"/>
            <a:ext cx="3727490" cy="1814513"/>
          </a:xfrm>
          <a:prstGeom prst="rect">
            <a:avLst/>
          </a:prstGeom>
          <a:noFill/>
          <a:ln/>
        </p:spPr>
        <p:txBody>
          <a:bodyPr wrap="square" lIns="0" tIns="0" rIns="0" bIns="0" rtlCol="0" anchor="t"/>
          <a:lstStyle/>
          <a:p>
            <a:pPr marL="0" indent="0">
              <a:lnSpc>
                <a:spcPts val="2850"/>
              </a:lnSpc>
              <a:buNone/>
            </a:pPr>
            <a:r>
              <a:rPr lang="en-US" sz="1750" dirty="0">
                <a:solidFill>
                  <a:srgbClr val="443728"/>
                </a:solidFill>
                <a:latin typeface="Open Sans" pitchFamily="34" charset="0"/>
                <a:ea typeface="Open Sans" pitchFamily="34" charset="-122"/>
                <a:cs typeface="Open Sans" pitchFamily="34" charset="-120"/>
              </a:rPr>
              <a:t>Medical data allows us to explore patterns and correlations between health indicators (e.g., blood pressure, cholesterol) and heart disease.</a:t>
            </a:r>
            <a:endParaRPr lang="en-US" sz="1750" dirty="0"/>
          </a:p>
        </p:txBody>
      </p:sp>
      <p:sp>
        <p:nvSpPr>
          <p:cNvPr id="7" name="Shape 4"/>
          <p:cNvSpPr/>
          <p:nvPr/>
        </p:nvSpPr>
        <p:spPr>
          <a:xfrm>
            <a:off x="5216962" y="4669988"/>
            <a:ext cx="4196358" cy="2773799"/>
          </a:xfrm>
          <a:prstGeom prst="roundRect">
            <a:avLst>
              <a:gd name="adj" fmla="val 3435"/>
            </a:avLst>
          </a:prstGeom>
          <a:solidFill>
            <a:srgbClr val="EBE2E0"/>
          </a:solidFill>
          <a:ln w="7620">
            <a:solidFill>
              <a:srgbClr val="D1C8C6"/>
            </a:solidFill>
            <a:prstDash val="solid"/>
          </a:ln>
        </p:spPr>
        <p:txBody>
          <a:bodyPr/>
          <a:lstStyle/>
          <a:p>
            <a:endParaRPr lang="en-US"/>
          </a:p>
        </p:txBody>
      </p:sp>
      <p:sp>
        <p:nvSpPr>
          <p:cNvPr id="8" name="Text 5"/>
          <p:cNvSpPr/>
          <p:nvPr/>
        </p:nvSpPr>
        <p:spPr>
          <a:xfrm>
            <a:off x="5451396" y="4904423"/>
            <a:ext cx="2839283" cy="354330"/>
          </a:xfrm>
          <a:prstGeom prst="rect">
            <a:avLst/>
          </a:prstGeom>
          <a:noFill/>
          <a:ln/>
        </p:spPr>
        <p:txBody>
          <a:bodyPr wrap="none" lIns="0" tIns="0" rIns="0" bIns="0" rtlCol="0" anchor="t"/>
          <a:lstStyle/>
          <a:p>
            <a:pPr marL="0" indent="0">
              <a:lnSpc>
                <a:spcPts val="2750"/>
              </a:lnSpc>
              <a:buNone/>
            </a:pPr>
            <a:r>
              <a:rPr lang="en-US" sz="2200" b="1" u="sng" dirty="0">
                <a:solidFill>
                  <a:srgbClr val="443728"/>
                </a:solidFill>
                <a:latin typeface="Crimson Pro" pitchFamily="34" charset="0"/>
                <a:ea typeface="Crimson Pro" pitchFamily="34" charset="-122"/>
                <a:cs typeface="Crimson Pro" pitchFamily="34" charset="-120"/>
              </a:rPr>
              <a:t>Visualisation of Trends:</a:t>
            </a:r>
            <a:endParaRPr lang="en-US" sz="2200" dirty="0"/>
          </a:p>
        </p:txBody>
      </p:sp>
      <p:sp>
        <p:nvSpPr>
          <p:cNvPr id="9" name="Text 6"/>
          <p:cNvSpPr/>
          <p:nvPr/>
        </p:nvSpPr>
        <p:spPr>
          <a:xfrm>
            <a:off x="5451396" y="5394841"/>
            <a:ext cx="3727490" cy="1814513"/>
          </a:xfrm>
          <a:prstGeom prst="rect">
            <a:avLst/>
          </a:prstGeom>
          <a:noFill/>
          <a:ln/>
        </p:spPr>
        <p:txBody>
          <a:bodyPr wrap="square" lIns="0" tIns="0" rIns="0" bIns="0" rtlCol="0" anchor="t"/>
          <a:lstStyle/>
          <a:p>
            <a:pPr marL="0" indent="0">
              <a:lnSpc>
                <a:spcPts val="2850"/>
              </a:lnSpc>
              <a:buNone/>
            </a:pPr>
            <a:r>
              <a:rPr lang="en-US" sz="1750" dirty="0">
                <a:solidFill>
                  <a:srgbClr val="443728"/>
                </a:solidFill>
                <a:latin typeface="Open Sans" pitchFamily="34" charset="0"/>
                <a:ea typeface="Open Sans" pitchFamily="34" charset="-122"/>
                <a:cs typeface="Open Sans" pitchFamily="34" charset="-120"/>
              </a:rPr>
              <a:t>Using charts, graphs, and correlation matrices helps in visualising risk factors and symptoms, allowing better understanding.</a:t>
            </a:r>
            <a:endParaRPr lang="en-US" sz="1750" dirty="0"/>
          </a:p>
        </p:txBody>
      </p:sp>
      <p:sp>
        <p:nvSpPr>
          <p:cNvPr id="10" name="Shape 7"/>
          <p:cNvSpPr/>
          <p:nvPr/>
        </p:nvSpPr>
        <p:spPr>
          <a:xfrm>
            <a:off x="9640133" y="4669988"/>
            <a:ext cx="4196358" cy="2773799"/>
          </a:xfrm>
          <a:prstGeom prst="roundRect">
            <a:avLst>
              <a:gd name="adj" fmla="val 3435"/>
            </a:avLst>
          </a:prstGeom>
          <a:solidFill>
            <a:srgbClr val="EBE2E0"/>
          </a:solidFill>
          <a:ln w="7620">
            <a:solidFill>
              <a:srgbClr val="D1C8C6"/>
            </a:solidFill>
            <a:prstDash val="solid"/>
          </a:ln>
        </p:spPr>
        <p:txBody>
          <a:bodyPr/>
          <a:lstStyle/>
          <a:p>
            <a:endParaRPr lang="en-US"/>
          </a:p>
        </p:txBody>
      </p:sp>
      <p:sp>
        <p:nvSpPr>
          <p:cNvPr id="11" name="Text 8"/>
          <p:cNvSpPr/>
          <p:nvPr/>
        </p:nvSpPr>
        <p:spPr>
          <a:xfrm>
            <a:off x="9874568" y="4904423"/>
            <a:ext cx="2835235" cy="354330"/>
          </a:xfrm>
          <a:prstGeom prst="rect">
            <a:avLst/>
          </a:prstGeom>
          <a:noFill/>
          <a:ln/>
        </p:spPr>
        <p:txBody>
          <a:bodyPr wrap="none" lIns="0" tIns="0" rIns="0" bIns="0" rtlCol="0" anchor="t"/>
          <a:lstStyle/>
          <a:p>
            <a:pPr marL="0" indent="0">
              <a:lnSpc>
                <a:spcPts val="2750"/>
              </a:lnSpc>
              <a:buNone/>
            </a:pPr>
            <a:r>
              <a:rPr lang="en-US" sz="2200" b="1" u="sng" dirty="0">
                <a:solidFill>
                  <a:srgbClr val="443728"/>
                </a:solidFill>
                <a:latin typeface="Crimson Pro" pitchFamily="34" charset="0"/>
                <a:ea typeface="Crimson Pro" pitchFamily="34" charset="-122"/>
                <a:cs typeface="Crimson Pro" pitchFamily="34" charset="-120"/>
              </a:rPr>
              <a:t>Insights Generation:</a:t>
            </a:r>
            <a:endParaRPr lang="en-US" sz="2200" dirty="0"/>
          </a:p>
        </p:txBody>
      </p:sp>
      <p:sp>
        <p:nvSpPr>
          <p:cNvPr id="12" name="Text 9"/>
          <p:cNvSpPr/>
          <p:nvPr/>
        </p:nvSpPr>
        <p:spPr>
          <a:xfrm>
            <a:off x="9874568" y="5394841"/>
            <a:ext cx="3727490" cy="1814513"/>
          </a:xfrm>
          <a:prstGeom prst="rect">
            <a:avLst/>
          </a:prstGeom>
          <a:noFill/>
          <a:ln/>
        </p:spPr>
        <p:txBody>
          <a:bodyPr wrap="square" lIns="0" tIns="0" rIns="0" bIns="0" rtlCol="0" anchor="t"/>
          <a:lstStyle/>
          <a:p>
            <a:pPr marL="0" indent="0">
              <a:lnSpc>
                <a:spcPts val="2850"/>
              </a:lnSpc>
              <a:buNone/>
            </a:pPr>
            <a:r>
              <a:rPr lang="en-US" sz="1750" dirty="0">
                <a:solidFill>
                  <a:srgbClr val="443728"/>
                </a:solidFill>
                <a:latin typeface="Open Sans" pitchFamily="34" charset="0"/>
                <a:ea typeface="Open Sans" pitchFamily="34" charset="-122"/>
                <a:cs typeface="Open Sans" pitchFamily="34" charset="-120"/>
              </a:rPr>
              <a:t>Understanding relationships between various attributes.Providing valuable insights into major contributors to heart disease.</a:t>
            </a:r>
            <a:endParaRPr lang="en-US" sz="17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Text 0"/>
          <p:cNvSpPr/>
          <p:nvPr/>
        </p:nvSpPr>
        <p:spPr>
          <a:xfrm>
            <a:off x="793790" y="1539835"/>
            <a:ext cx="5670590" cy="708779"/>
          </a:xfrm>
          <a:prstGeom prst="rect">
            <a:avLst/>
          </a:prstGeom>
          <a:noFill/>
          <a:ln/>
        </p:spPr>
        <p:txBody>
          <a:bodyPr wrap="none" lIns="0" tIns="0" rIns="0" bIns="0" rtlCol="0" anchor="t"/>
          <a:lstStyle/>
          <a:p>
            <a:pPr marL="0" indent="0">
              <a:lnSpc>
                <a:spcPts val="5550"/>
              </a:lnSpc>
              <a:buNone/>
            </a:pPr>
            <a:r>
              <a:rPr lang="en-US" sz="4450" b="1" dirty="0">
                <a:solidFill>
                  <a:srgbClr val="443728"/>
                </a:solidFill>
                <a:latin typeface="Crimson Pro" pitchFamily="34" charset="0"/>
                <a:ea typeface="Crimson Pro" pitchFamily="34" charset="-122"/>
                <a:cs typeface="Crimson Pro" pitchFamily="34" charset="-120"/>
              </a:rPr>
              <a:t>Expected Outcome:</a:t>
            </a:r>
            <a:endParaRPr lang="en-US" sz="4450" dirty="0"/>
          </a:p>
        </p:txBody>
      </p:sp>
      <p:sp>
        <p:nvSpPr>
          <p:cNvPr id="3" name="Text 1"/>
          <p:cNvSpPr/>
          <p:nvPr/>
        </p:nvSpPr>
        <p:spPr>
          <a:xfrm>
            <a:off x="1156692" y="2668072"/>
            <a:ext cx="5881807" cy="1088708"/>
          </a:xfrm>
          <a:prstGeom prst="rect">
            <a:avLst/>
          </a:prstGeom>
          <a:noFill/>
          <a:ln/>
        </p:spPr>
        <p:txBody>
          <a:bodyPr wrap="square" lIns="0" tIns="0" rIns="0" bIns="0" rtlCol="0" anchor="t"/>
          <a:lstStyle/>
          <a:p>
            <a:pPr marL="342900" indent="-342900" algn="l">
              <a:lnSpc>
                <a:spcPts val="2850"/>
              </a:lnSpc>
              <a:buSzPct val="100000"/>
              <a:buChar char="•"/>
            </a:pPr>
            <a:r>
              <a:rPr lang="en-US" sz="1750" dirty="0">
                <a:solidFill>
                  <a:srgbClr val="443728"/>
                </a:solidFill>
                <a:latin typeface="Open Sans" pitchFamily="34" charset="0"/>
                <a:ea typeface="Open Sans" pitchFamily="34" charset="-122"/>
                <a:cs typeface="Open Sans" pitchFamily="34" charset="-120"/>
              </a:rPr>
              <a:t>Identification of key features like age, cholesterol, and chest pain type that have the strongest association with heart disease.</a:t>
            </a:r>
            <a:endParaRPr lang="en-US" sz="1750" dirty="0"/>
          </a:p>
        </p:txBody>
      </p:sp>
      <p:sp>
        <p:nvSpPr>
          <p:cNvPr id="4" name="Text 2"/>
          <p:cNvSpPr/>
          <p:nvPr/>
        </p:nvSpPr>
        <p:spPr>
          <a:xfrm>
            <a:off x="1156692" y="3836075"/>
            <a:ext cx="5881807" cy="725805"/>
          </a:xfrm>
          <a:prstGeom prst="rect">
            <a:avLst/>
          </a:prstGeom>
          <a:noFill/>
          <a:ln/>
        </p:spPr>
        <p:txBody>
          <a:bodyPr wrap="square" lIns="0" tIns="0" rIns="0" bIns="0" rtlCol="0" anchor="t"/>
          <a:lstStyle/>
          <a:p>
            <a:pPr marL="342900" indent="-342900" algn="l">
              <a:lnSpc>
                <a:spcPts val="2850"/>
              </a:lnSpc>
              <a:buSzPct val="100000"/>
              <a:buChar char="•"/>
            </a:pPr>
            <a:r>
              <a:rPr lang="en-US" sz="1750" dirty="0">
                <a:solidFill>
                  <a:srgbClr val="443728"/>
                </a:solidFill>
                <a:latin typeface="Open Sans" pitchFamily="34" charset="0"/>
                <a:ea typeface="Open Sans" pitchFamily="34" charset="-122"/>
                <a:cs typeface="Open Sans" pitchFamily="34" charset="-120"/>
              </a:rPr>
              <a:t>Visual insights that reveal trends and risk factors among different patient demographics.</a:t>
            </a:r>
            <a:endParaRPr lang="en-US" sz="1750" dirty="0"/>
          </a:p>
        </p:txBody>
      </p:sp>
      <p:sp>
        <p:nvSpPr>
          <p:cNvPr id="5" name="Text 3"/>
          <p:cNvSpPr/>
          <p:nvPr/>
        </p:nvSpPr>
        <p:spPr>
          <a:xfrm>
            <a:off x="1156692" y="4641175"/>
            <a:ext cx="5881807" cy="725805"/>
          </a:xfrm>
          <a:prstGeom prst="rect">
            <a:avLst/>
          </a:prstGeom>
          <a:noFill/>
          <a:ln/>
        </p:spPr>
        <p:txBody>
          <a:bodyPr wrap="square" lIns="0" tIns="0" rIns="0" bIns="0" rtlCol="0" anchor="t"/>
          <a:lstStyle/>
          <a:p>
            <a:pPr marL="342900" indent="-342900" algn="l">
              <a:lnSpc>
                <a:spcPts val="2850"/>
              </a:lnSpc>
              <a:buSzPct val="100000"/>
              <a:buChar char="•"/>
            </a:pPr>
            <a:r>
              <a:rPr lang="en-US" sz="1750" dirty="0">
                <a:solidFill>
                  <a:srgbClr val="443728"/>
                </a:solidFill>
                <a:latin typeface="Open Sans" pitchFamily="34" charset="0"/>
                <a:ea typeface="Open Sans" pitchFamily="34" charset="-122"/>
                <a:cs typeface="Open Sans" pitchFamily="34" charset="-120"/>
              </a:rPr>
              <a:t>Data science plays a crucial role in identifying and predicting heart disease from patient data.</a:t>
            </a:r>
            <a:endParaRPr lang="en-US" sz="1750" dirty="0"/>
          </a:p>
        </p:txBody>
      </p:sp>
      <p:pic>
        <p:nvPicPr>
          <p:cNvPr id="6" name="Image 0" descr="preencoded.png"/>
          <p:cNvPicPr>
            <a:picLocks noChangeAspect="1"/>
          </p:cNvPicPr>
          <p:nvPr/>
        </p:nvPicPr>
        <p:blipFill>
          <a:blip r:embed="rId3"/>
          <a:stretch>
            <a:fillRect/>
          </a:stretch>
        </p:blipFill>
        <p:spPr>
          <a:xfrm>
            <a:off x="7599521" y="2843927"/>
            <a:ext cx="6244709" cy="3590687"/>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3" name="Text 0"/>
          <p:cNvSpPr/>
          <p:nvPr/>
        </p:nvSpPr>
        <p:spPr>
          <a:xfrm>
            <a:off x="6280190" y="3570446"/>
            <a:ext cx="7556421" cy="1088708"/>
          </a:xfrm>
          <a:prstGeom prst="rect">
            <a:avLst/>
          </a:prstGeom>
          <a:noFill/>
          <a:ln/>
        </p:spPr>
        <p:txBody>
          <a:bodyPr wrap="square" lIns="0" tIns="0" rIns="0" bIns="0" rtlCol="0" anchor="t"/>
          <a:lstStyle/>
          <a:p>
            <a:pPr marL="0" indent="0">
              <a:lnSpc>
                <a:spcPts val="2850"/>
              </a:lnSpc>
              <a:buNone/>
            </a:pPr>
            <a:r>
              <a:rPr lang="en-US" sz="1750" dirty="0">
                <a:solidFill>
                  <a:srgbClr val="443728"/>
                </a:solidFill>
                <a:latin typeface="Open Sans" pitchFamily="34" charset="0"/>
                <a:ea typeface="Open Sans" pitchFamily="34" charset="-122"/>
                <a:cs typeface="Open Sans" pitchFamily="34" charset="-120"/>
              </a:rPr>
              <a:t>We appreciate your time and interest in our work. We believe that our findings can contribute to advancements in data analysis of heart disease research.</a:t>
            </a:r>
            <a:endParaRPr lang="en-US" sz="175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TotalTime>
  <Words>392</Words>
  <Application>Microsoft Macintosh PowerPoint</Application>
  <PresentationFormat>Custom</PresentationFormat>
  <Paragraphs>38</Paragraphs>
  <Slides>7</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Crimson Pro</vt:lpstr>
      <vt:lpstr>Open 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SUDIKSHA  PREETI</cp:lastModifiedBy>
  <cp:revision>2</cp:revision>
  <dcterms:created xsi:type="dcterms:W3CDTF">2024-09-21T19:53:20Z</dcterms:created>
  <dcterms:modified xsi:type="dcterms:W3CDTF">2024-09-21T19:55:00Z</dcterms:modified>
</cp:coreProperties>
</file>