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5" r:id="rId19"/>
    <p:sldId id="277" r:id="rId20"/>
    <p:sldId id="278" r:id="rId21"/>
    <p:sldId id="279" r:id="rId22"/>
    <p:sldId id="280" r:id="rId23"/>
    <p:sldId id="281" r:id="rId24"/>
    <p:sldId id="282" r:id="rId25"/>
    <p:sldId id="283" r:id="rId26"/>
  </p:sldIdLst>
  <p:sldSz cx="9144000" cy="5143500"/>
  <p:notesSz cx="6858000" cy="9144000"/>
  <p:embeddedFontLst>
    <p:embeddedFont>
      <p:font typeface="Franklin Gothic"/>
      <p:regular r:id="rId30"/>
    </p:embeddedFont>
    <p:embeddedFont>
      <p:font typeface="Libre Franklin"/>
      <p:regular r:id="rId31"/>
      <p:bold r:id="rId32"/>
      <p:italic r:id="rId33"/>
      <p:boldItalic r:id="rId34"/>
    </p:embeddedFont>
    <p:embeddedFont>
      <p:font typeface="Arial Black" panose="020B0A0402010202020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3" name="Shape 133"/>
        <p:cNvGrpSpPr/>
        <p:nvPr/>
      </p:nvGrpSpPr>
      <p:grpSpPr>
        <a:xfrm>
          <a:off x="0" y="0"/>
          <a:ext cx="0" cy="0"/>
          <a:chOff x="0" y="0"/>
          <a:chExt cx="0" cy="0"/>
        </a:xfrm>
      </p:grpSpPr>
      <p:sp>
        <p:nvSpPr>
          <p:cNvPr id="134" name="Google Shape;134;g2c78aa1acb6_1_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c78aa1acb6_1_8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g2c78aa1acb6_1_8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c78aa1acb6_4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c78aa1acb6_4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2c78aa1acb6_4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8aa1acb6_4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2c78aa1acb6_1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78aa1acb6_1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2c78aa1acb6_1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c78aa1acb6_1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 name="Shape 247"/>
        <p:cNvGrpSpPr/>
        <p:nvPr/>
      </p:nvGrpSpPr>
      <p:grpSpPr>
        <a:xfrm>
          <a:off x="0" y="0"/>
          <a:ext cx="0" cy="0"/>
          <a:chOff x="0" y="0"/>
          <a:chExt cx="0" cy="0"/>
        </a:xfrm>
      </p:grpSpPr>
      <p:sp>
        <p:nvSpPr>
          <p:cNvPr id="248" name="Google Shape;248;g2c78aa1acb6_10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c78aa1acb6_1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2c78aa1acb6_10_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c78aa1acb6_10_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2c78aa1acb6_1_1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2c78aa1acb6_1_13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7" name="Google Shape;317;g2c78aa1acb6_1_13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2c78aa1acb6_1_1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2c78aa1acb6_1_14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6" name="Google Shape;326;g2c78aa1acb6_1_14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2c7785e3ff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7785e3ff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2c78aa1acb6_1_1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c78aa1acb6_1_16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0" name="Google Shape;350;g2c78aa1acb6_1_16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c78aa1acb6_1_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c78aa1acb6_1_9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2c78aa1acb6_1_9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2c78aa1acb6_1_1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g2c78aa1acb6_1_17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9" name="Google Shape;359;g2c78aa1acb6_1_17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2c78aa1acb6_1_1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g2c78aa1acb6_1_17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8" name="Google Shape;368;g2c78aa1acb6_1_17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2c78aa1acb6_1_1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2c78aa1acb6_1_18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7" name="Google Shape;377;g2c78aa1acb6_1_18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c78aa1acb6_1_1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c78aa1acb6_1_10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g2c78aa1acb6_1_10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2c78aa1acb6_1_10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c78aa1acb6_1_10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g2c78aa1acb6_1_10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c78aa1acb6_1_1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2c78aa1acb6_1_1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4" name="Google Shape;174;g2c78aa1acb6_1_11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c78aa1acb6_1_1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2c78aa1acb6_1_12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g2c78aa1acb6_1_122: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2c78aa1acb6_1_1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2c78aa1acb6_1_12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2" name="Google Shape;192;g2c78aa1acb6_1_12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c78aa1acb6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78aa1acb6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c78aa1acb6_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c78aa1acb6_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9"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1" name="Google Shape;61;p14"/>
          <p:cNvSpPr txBox="1"/>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63" name="Google Shape;63;p14"/>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65" name="Google Shape;65;p14"/>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69" name="Google Shape;69;p15"/>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0" name="Shape 70"/>
        <p:cNvGrpSpPr/>
        <p:nvPr/>
      </p:nvGrpSpPr>
      <p:grpSpPr>
        <a:xfrm>
          <a:off x="0" y="0"/>
          <a:ext cx="0" cy="0"/>
          <a:chOff x="0" y="0"/>
          <a:chExt cx="0" cy="0"/>
        </a:xfrm>
      </p:grpSpPr>
      <p:sp>
        <p:nvSpPr>
          <p:cNvPr id="71" name="Google Shape;71;p16"/>
          <p:cNvSpPr txBox="1"/>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73" name="Google Shape;73;p16"/>
          <p:cNvSpPr txBox="1"/>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74" name="Google Shape;74;p16"/>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76" name="Google Shape;76;p16"/>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7" name="Shape 77"/>
        <p:cNvGrpSpPr/>
        <p:nvPr/>
      </p:nvGrpSpPr>
      <p:grpSpPr>
        <a:xfrm>
          <a:off x="0" y="0"/>
          <a:ext cx="0" cy="0"/>
          <a:chOff x="0" y="0"/>
          <a:chExt cx="0" cy="0"/>
        </a:xfrm>
      </p:grpSpPr>
      <p:sp>
        <p:nvSpPr>
          <p:cNvPr id="78" name="Google Shape;78;p17"/>
          <p:cNvSpPr txBox="1"/>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81" name="Google Shape;81;p17"/>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2" name="Shape 82"/>
        <p:cNvGrpSpPr/>
        <p:nvPr/>
      </p:nvGrpSpPr>
      <p:grpSpPr>
        <a:xfrm>
          <a:off x="0" y="0"/>
          <a:ext cx="0" cy="0"/>
          <a:chOff x="0" y="0"/>
          <a:chExt cx="0" cy="0"/>
        </a:xfrm>
      </p:grpSpPr>
      <p:sp>
        <p:nvSpPr>
          <p:cNvPr id="83" name="Google Shape;83;p18"/>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84" name="Google Shape;84;p18"/>
          <p:cNvSpPr txBox="1"/>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p:txBody>
      </p:sp>
      <p:sp>
        <p:nvSpPr>
          <p:cNvPr id="86" name="Google Shape;86;p18"/>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88" name="Google Shape;88;p18"/>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89" name="Shape 89"/>
        <p:cNvGrpSpPr/>
        <p:nvPr/>
      </p:nvGrpSpPr>
      <p:grpSpPr>
        <a:xfrm>
          <a:off x="0" y="0"/>
          <a:ext cx="0" cy="0"/>
          <a:chOff x="0" y="0"/>
          <a:chExt cx="0" cy="0"/>
        </a:xfrm>
      </p:grpSpPr>
      <p:sp>
        <p:nvSpPr>
          <p:cNvPr id="90" name="Google Shape;90;p19"/>
          <p:cNvSpPr txBox="1"/>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p:txBody>
      </p:sp>
      <p:sp>
        <p:nvSpPr>
          <p:cNvPr id="92" name="Google Shape;92;p19"/>
          <p:cNvSpPr txBox="1"/>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93" name="Google Shape;93;p19"/>
          <p:cNvSpPr txBox="1"/>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p:txBody>
      </p:sp>
      <p:sp>
        <p:nvSpPr>
          <p:cNvPr id="94" name="Google Shape;94;p19"/>
          <p:cNvSpPr txBox="1"/>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95" name="Google Shape;95;p19"/>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97" name="Google Shape;97;p19"/>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20"/>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101" name="Google Shape;101;p20"/>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2"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04" name="Google Shape;104;p21"/>
          <p:cNvSpPr txBox="1"/>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p:txBody>
      </p:sp>
      <p:sp>
        <p:nvSpPr>
          <p:cNvPr id="106" name="Google Shape;106;p21"/>
          <p:cNvSpPr txBox="1"/>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p:txBody>
      </p:sp>
      <p:sp>
        <p:nvSpPr>
          <p:cNvPr id="107" name="Google Shape;107;p21"/>
          <p:cNvSpPr txBox="1"/>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109" name="Google Shape;109;p21"/>
          <p:cNvSpPr txBox="1"/>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p:nvPr>
            <p:ph type="pic" idx="2"/>
          </p:nvPr>
        </p:nvSpPr>
        <p:spPr>
          <a:xfrm>
            <a:off x="335863" y="481013"/>
            <a:ext cx="8468144" cy="2738437"/>
          </a:xfrm>
          <a:prstGeom prst="rect">
            <a:avLst/>
          </a:prstGeom>
          <a:noFill/>
          <a:ln>
            <a:noFill/>
          </a:ln>
        </p:spPr>
      </p:sp>
      <p:sp>
        <p:nvSpPr>
          <p:cNvPr id="113" name="Google Shape;113;p22"/>
          <p:cNvSpPr txBox="1"/>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p:txBody>
      </p:sp>
      <p:sp>
        <p:nvSpPr>
          <p:cNvPr id="114" name="Google Shape;114;p22"/>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116" name="Google Shape;116;p22"/>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120" name="Google Shape;120;p23"/>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122" name="Google Shape;122;p23"/>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23"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25" name="Google Shape;125;p24"/>
          <p:cNvSpPr txBox="1"/>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30" name="Google Shape;130;p24"/>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132" name="Google Shape;132;p24"/>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p:txBody>
      </p:sp>
      <p:sp>
        <p:nvSpPr>
          <p:cNvPr id="52" name="Google Shape;52;p13"/>
          <p:cNvSpPr txBox="1"/>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p:txBody>
      </p:sp>
      <p:sp>
        <p:nvSpPr>
          <p:cNvPr id="53" name="Google Shape;53;p13"/>
          <p:cNvSpPr txBox="1"/>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p:txBody>
      </p:sp>
      <p:sp>
        <p:nvSpPr>
          <p:cNvPr id="54" name="Google Shape;54;p13"/>
          <p:cNvSpPr txBox="1"/>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GB"/>
            </a:fld>
            <a:endParaRPr lang="en-GB"/>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pic>
        <p:nvPicPr>
          <p:cNvPr id="58" name="Google Shape;58;p13" descr="Logo&#10;&#10;Description automatically generated"/>
          <p:cNvPicPr preferRelativeResize="0"/>
          <p:nvPr/>
        </p:nvPicPr>
        <p:blipFill rotWithShape="1">
          <a:blip r:embed="rId12"/>
          <a:srcRect/>
          <a:stretch>
            <a:fill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hyperlink" Target="about:blan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1096484" y="1143817"/>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5"/>
              </a:buClr>
              <a:buSzPts val="2700"/>
              <a:buFont typeface="Arial" panose="020B0604020202020204"/>
              <a:buNone/>
            </a:pPr>
            <a:r>
              <a:rPr lang="en-GB" sz="2600" b="1">
                <a:solidFill>
                  <a:schemeClr val="accent5"/>
                </a:solidFill>
                <a:latin typeface="Arial" panose="020B0604020202020204"/>
                <a:ea typeface="Arial" panose="020B0604020202020204"/>
                <a:cs typeface="Arial" panose="020B0604020202020204"/>
                <a:sym typeface="Arial" panose="020B0604020202020204"/>
              </a:rPr>
              <a:t>CUSTOMER CHURN PREDICTION</a:t>
            </a:r>
            <a:endParaRPr sz="2600" b="1">
              <a:solidFill>
                <a:schemeClr val="accent5"/>
              </a:solidFill>
              <a:latin typeface="Arial" panose="020B0604020202020204"/>
              <a:ea typeface="Arial" panose="020B0604020202020204"/>
              <a:cs typeface="Arial" panose="020B0604020202020204"/>
              <a:sym typeface="Arial" panose="020B0604020202020204"/>
            </a:endParaRPr>
          </a:p>
        </p:txBody>
      </p:sp>
      <p:sp>
        <p:nvSpPr>
          <p:cNvPr id="139" name="Google Shape;139;p25"/>
          <p:cNvSpPr txBox="1"/>
          <p:nvPr/>
        </p:nvSpPr>
        <p:spPr>
          <a:xfrm>
            <a:off x="-247336" y="775741"/>
            <a:ext cx="9544986" cy="53006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3000" b="1" i="0" u="none" strike="noStrike" cap="none">
                <a:solidFill>
                  <a:srgbClr val="2E75B5"/>
                </a:solidFill>
                <a:latin typeface="Arial" panose="020B0604020202020204"/>
                <a:ea typeface="Arial" panose="020B0604020202020204"/>
                <a:cs typeface="Arial" panose="020B0604020202020204"/>
                <a:sym typeface="Arial" panose="020B0604020202020204"/>
              </a:rPr>
              <a:t>T&amp;T Lab Project</a:t>
            </a:r>
            <a:endParaRPr sz="3000" b="1" i="0" u="none" strike="noStrike" cap="none">
              <a:solidFill>
                <a:srgbClr val="2E75B5"/>
              </a:solidFill>
              <a:latin typeface="Arial" panose="020B0604020202020204"/>
              <a:ea typeface="Arial" panose="020B0604020202020204"/>
              <a:cs typeface="Arial" panose="020B0604020202020204"/>
              <a:sym typeface="Arial" panose="020B0604020202020204"/>
            </a:endParaRPr>
          </a:p>
        </p:txBody>
      </p:sp>
      <p:sp>
        <p:nvSpPr>
          <p:cNvPr id="140" name="Google Shape;140;p25"/>
          <p:cNvSpPr txBox="1"/>
          <p:nvPr/>
        </p:nvSpPr>
        <p:spPr>
          <a:xfrm>
            <a:off x="1218250" y="2463475"/>
            <a:ext cx="7104600" cy="1959000"/>
          </a:xfrm>
          <a:prstGeom prst="rect">
            <a:avLst/>
          </a:prstGeom>
          <a:noFill/>
          <a:ln>
            <a:noFill/>
          </a:ln>
        </p:spPr>
        <p:txBody>
          <a:bodyPr spcFirstLastPara="1" wrap="square" lIns="68575" tIns="34275" rIns="68575" bIns="34275" anchor="t" anchorCtr="0">
            <a:noAutofit/>
          </a:bodyPr>
          <a:lstStyle/>
          <a:p>
            <a:pPr marL="0" marR="0" lvl="3" indent="0" algn="l" rtl="0">
              <a:spcBef>
                <a:spcPts val="0"/>
              </a:spcBef>
              <a:spcAft>
                <a:spcPts val="0"/>
              </a:spcAft>
              <a:buNone/>
            </a:pPr>
            <a:r>
              <a:rPr lang="en-GB" b="1" i="0" u="none" strike="noStrike" cap="none">
                <a:solidFill>
                  <a:schemeClr val="lt1"/>
                </a:solidFill>
              </a:rPr>
              <a:t>Presented By  :    </a:t>
            </a:r>
            <a:r>
              <a:rPr lang="en-GB" b="1">
                <a:solidFill>
                  <a:schemeClr val="lt1"/>
                </a:solidFill>
                <a:sym typeface="+mn-ea"/>
              </a:rPr>
              <a:t>Sudip Chakrabarty (21053329)</a:t>
            </a:r>
            <a:endParaRPr b="1">
              <a:solidFill>
                <a:schemeClr val="lt1"/>
              </a:solidFill>
            </a:endParaRPr>
          </a:p>
          <a:p>
            <a:pPr marL="0" marR="0" lvl="0" indent="0" algn="l" rtl="0">
              <a:spcBef>
                <a:spcPts val="0"/>
              </a:spcBef>
              <a:spcAft>
                <a:spcPts val="0"/>
              </a:spcAft>
              <a:buNone/>
            </a:pPr>
            <a:r>
              <a:rPr lang="en-US" altLang="en-GB" b="1">
                <a:solidFill>
                  <a:schemeClr val="lt1"/>
                </a:solidFill>
              </a:rPr>
              <a:t>                              </a:t>
            </a:r>
            <a:r>
              <a:rPr lang="en-GB" b="1">
                <a:solidFill>
                  <a:schemeClr val="lt1"/>
                </a:solidFill>
              </a:rPr>
              <a:t>Shreyas Nayak (2105408)</a:t>
            </a:r>
            <a:r>
              <a:rPr lang="en-GB" b="1" i="0" u="none" strike="noStrike" cap="none">
                <a:solidFill>
                  <a:schemeClr val="lt1"/>
                </a:solidFill>
              </a:rPr>
              <a:t> 	</a:t>
            </a:r>
            <a:endParaRPr b="1" i="0" u="none" strike="noStrike" cap="none">
              <a:solidFill>
                <a:schemeClr val="lt1"/>
              </a:solidFill>
            </a:endParaRPr>
          </a:p>
          <a:p>
            <a:pPr marL="1028700" marR="0" lvl="3" indent="342900" algn="l" rtl="0">
              <a:spcBef>
                <a:spcPts val="0"/>
              </a:spcBef>
              <a:spcAft>
                <a:spcPts val="0"/>
              </a:spcAft>
              <a:buNone/>
            </a:pPr>
            <a:r>
              <a:rPr lang="en-GB" b="1" i="0" u="none" strike="noStrike" cap="none">
                <a:solidFill>
                  <a:schemeClr val="lt1"/>
                </a:solidFill>
              </a:rPr>
              <a:t> </a:t>
            </a:r>
            <a:r>
              <a:rPr lang="en-GB" b="1">
                <a:solidFill>
                  <a:schemeClr val="lt1"/>
                </a:solidFill>
              </a:rPr>
              <a:t> </a:t>
            </a:r>
            <a:r>
              <a:rPr lang="en-GB" b="1" i="0" u="none" strike="noStrike" cap="none">
                <a:solidFill>
                  <a:schemeClr val="lt1"/>
                </a:solidFill>
              </a:rPr>
              <a:t>Himaghna Das (2105545)</a:t>
            </a:r>
            <a:endParaRPr b="1" i="0" u="none" strike="noStrike" cap="none">
              <a:solidFill>
                <a:schemeClr val="lt1"/>
              </a:solidFill>
            </a:endParaRPr>
          </a:p>
          <a:p>
            <a:pPr marL="1028700" marR="0" lvl="3" indent="342900" algn="l" rtl="0">
              <a:spcBef>
                <a:spcPts val="0"/>
              </a:spcBef>
              <a:spcAft>
                <a:spcPts val="0"/>
              </a:spcAft>
              <a:buNone/>
            </a:pPr>
            <a:r>
              <a:rPr lang="en-GB" b="1" i="0" u="none" strike="noStrike" cap="none">
                <a:solidFill>
                  <a:schemeClr val="lt1"/>
                </a:solidFill>
              </a:rPr>
              <a:t>  Adarsh Patro (21051791)</a:t>
            </a:r>
            <a:endParaRPr b="1" i="0" u="none" strike="noStrike" cap="none">
              <a:solidFill>
                <a:schemeClr val="lt1"/>
              </a:solidFill>
            </a:endParaRPr>
          </a:p>
          <a:p>
            <a:pPr marL="914400" lvl="0" indent="457200" algn="l" rtl="0">
              <a:spcBef>
                <a:spcPts val="0"/>
              </a:spcBef>
              <a:spcAft>
                <a:spcPts val="0"/>
              </a:spcAft>
              <a:buNone/>
            </a:pPr>
            <a:r>
              <a:rPr lang="en-GB" b="1">
                <a:solidFill>
                  <a:schemeClr val="lt1"/>
                </a:solidFill>
              </a:rPr>
              <a:t>  </a:t>
            </a:r>
            <a:r>
              <a:rPr lang="en-GB" b="1">
                <a:solidFill>
                  <a:schemeClr val="lt1"/>
                </a:solidFill>
              </a:rPr>
              <a:t>Rishik Suddapalli (21052093)</a:t>
            </a:r>
            <a:endParaRPr b="1">
              <a:solidFill>
                <a:schemeClr val="lt1"/>
              </a:solidFill>
            </a:endParaRPr>
          </a:p>
          <a:p>
            <a:pPr marL="1028700" lvl="3" indent="342900" algn="l" rtl="0">
              <a:spcBef>
                <a:spcPts val="0"/>
              </a:spcBef>
              <a:spcAft>
                <a:spcPts val="0"/>
              </a:spcAft>
              <a:buClr>
                <a:schemeClr val="dk1"/>
              </a:buClr>
              <a:buFont typeface="Arial" panose="020B0604020202020204"/>
              <a:buNone/>
            </a:pPr>
            <a:r>
              <a:rPr lang="en-GB" b="1">
                <a:solidFill>
                  <a:schemeClr val="lt1"/>
                </a:solidFill>
              </a:rPr>
              <a:t>  </a:t>
            </a:r>
            <a:endParaRPr b="1">
              <a:solidFill>
                <a:schemeClr val="lt1"/>
              </a:solidFill>
            </a:endParaRPr>
          </a:p>
          <a:p>
            <a:pPr marL="0" marR="0" lvl="0" indent="0" algn="l" rtl="0">
              <a:spcBef>
                <a:spcPts val="0"/>
              </a:spcBef>
              <a:spcAft>
                <a:spcPts val="0"/>
              </a:spcAft>
              <a:buNone/>
            </a:pPr>
            <a:r>
              <a:rPr lang="en-GB" b="1">
                <a:solidFill>
                  <a:schemeClr val="lt1"/>
                </a:solidFill>
              </a:rPr>
              <a:t>College Name  :  Kalinga Institute of Industrial Technology</a:t>
            </a:r>
            <a:endParaRPr b="1">
              <a:solidFill>
                <a:schemeClr val="lt1"/>
              </a:solidFill>
            </a:endParaRPr>
          </a:p>
          <a:p>
            <a:pPr marL="0" marR="0" lvl="0" indent="0" algn="l" rtl="0">
              <a:spcBef>
                <a:spcPts val="0"/>
              </a:spcBef>
              <a:spcAft>
                <a:spcPts val="0"/>
              </a:spcAft>
              <a:buNone/>
            </a:pPr>
            <a:r>
              <a:rPr lang="en-GB" b="1">
                <a:solidFill>
                  <a:schemeClr val="lt1"/>
                </a:solidFill>
              </a:rPr>
              <a:t>Department      :  Computer Science and Engineering</a:t>
            </a:r>
            <a:endParaRPr b="1">
              <a:solidFill>
                <a:schemeClr val="lt1"/>
              </a:solidFill>
            </a:endParaRPr>
          </a:p>
          <a:p>
            <a:pPr marL="0" marR="0" lvl="0" indent="0" algn="l" rtl="0">
              <a:spcBef>
                <a:spcPts val="0"/>
              </a:spcBef>
              <a:spcAft>
                <a:spcPts val="0"/>
              </a:spcAft>
              <a:buNone/>
            </a:pPr>
            <a:r>
              <a:rPr lang="en-GB" b="1">
                <a:solidFill>
                  <a:schemeClr val="lt1"/>
                </a:solidFill>
              </a:rPr>
              <a:t>Date 	       :  30.03.24</a:t>
            </a:r>
            <a:endParaRPr b="1">
              <a:solidFill>
                <a:schemeClr val="lt1"/>
              </a:solidFill>
            </a:endParaRPr>
          </a:p>
        </p:txBody>
      </p:sp>
      <p:sp>
        <p:nvSpPr>
          <p:cNvPr id="141" name="Google Shape;141;p25"/>
          <p:cNvSpPr/>
          <p:nvPr/>
        </p:nvSpPr>
        <p:spPr>
          <a:xfrm>
            <a:off x="7830979" y="4830604"/>
            <a:ext cx="1119188" cy="303847"/>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pic>
        <p:nvPicPr>
          <p:cNvPr id="142" name="Google Shape;142;p25" descr="KIIT-logo-HD"/>
          <p:cNvPicPr preferRelativeResize="0"/>
          <p:nvPr/>
        </p:nvPicPr>
        <p:blipFill rotWithShape="1">
          <a:blip r:embed="rId1"/>
          <a:srcRect/>
          <a:stretch>
            <a:fillRect/>
          </a:stretch>
        </p:blipFill>
        <p:spPr>
          <a:xfrm>
            <a:off x="294323" y="604361"/>
            <a:ext cx="923925" cy="701516"/>
          </a:xfrm>
          <a:prstGeom prst="rect">
            <a:avLst/>
          </a:prstGeom>
          <a:noFill/>
          <a:ln>
            <a:noFill/>
          </a:ln>
        </p:spPr>
      </p:pic>
      <p:sp>
        <p:nvSpPr>
          <p:cNvPr id="143" name="Google Shape;143;p25"/>
          <p:cNvSpPr/>
          <p:nvPr/>
        </p:nvSpPr>
        <p:spPr>
          <a:xfrm>
            <a:off x="3891729" y="4830579"/>
            <a:ext cx="1119300" cy="303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dk1"/>
                </a:solidFill>
                <a:latin typeface="Libre Franklin"/>
                <a:ea typeface="Libre Franklin"/>
                <a:cs typeface="Libre Franklin"/>
                <a:sym typeface="Libre Franklin"/>
              </a:rPr>
              <a:t>1</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p34"/>
          <p:cNvPicPr preferRelativeResize="0"/>
          <p:nvPr/>
        </p:nvPicPr>
        <p:blipFill>
          <a:blip r:embed="rId1"/>
          <a:stretch>
            <a:fillRect/>
          </a:stretch>
        </p:blipFill>
        <p:spPr>
          <a:xfrm>
            <a:off x="300038" y="575463"/>
            <a:ext cx="8543925" cy="4200525"/>
          </a:xfrm>
          <a:prstGeom prst="rect">
            <a:avLst/>
          </a:prstGeom>
          <a:noFill/>
          <a:ln>
            <a:noFill/>
          </a:ln>
        </p:spPr>
      </p:pic>
      <p:sp>
        <p:nvSpPr>
          <p:cNvPr id="220" name="Google Shape;220;p34"/>
          <p:cNvSpPr txBox="1"/>
          <p:nvPr/>
        </p:nvSpPr>
        <p:spPr>
          <a:xfrm>
            <a:off x="7812500" y="4776000"/>
            <a:ext cx="9720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rgbClr val="3F3F3F"/>
              </a:solidFill>
              <a:latin typeface="Libre Franklin"/>
              <a:ea typeface="Libre Franklin"/>
              <a:cs typeface="Libre Franklin"/>
              <a:sym typeface="Libre Franklin"/>
            </a:endParaRPr>
          </a:p>
        </p:txBody>
      </p:sp>
      <p:sp>
        <p:nvSpPr>
          <p:cNvPr id="221" name="Google Shape;221;p34"/>
          <p:cNvSpPr/>
          <p:nvPr/>
        </p:nvSpPr>
        <p:spPr>
          <a:xfrm>
            <a:off x="7830979" y="4724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22" name="Google Shape;222;p34"/>
          <p:cNvSpPr/>
          <p:nvPr/>
        </p:nvSpPr>
        <p:spPr>
          <a:xfrm>
            <a:off x="4025700" y="474855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10</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pic>
        <p:nvPicPr>
          <p:cNvPr id="227" name="Google Shape;227;p35"/>
          <p:cNvPicPr preferRelativeResize="0"/>
          <p:nvPr/>
        </p:nvPicPr>
        <p:blipFill>
          <a:blip r:embed="rId1"/>
          <a:stretch>
            <a:fillRect/>
          </a:stretch>
        </p:blipFill>
        <p:spPr>
          <a:xfrm>
            <a:off x="788600" y="578325"/>
            <a:ext cx="7566799" cy="4301301"/>
          </a:xfrm>
          <a:prstGeom prst="rect">
            <a:avLst/>
          </a:prstGeom>
          <a:noFill/>
          <a:ln>
            <a:noFill/>
          </a:ln>
        </p:spPr>
      </p:pic>
      <p:sp>
        <p:nvSpPr>
          <p:cNvPr id="228" name="Google Shape;228;p35"/>
          <p:cNvSpPr/>
          <p:nvPr/>
        </p:nvSpPr>
        <p:spPr>
          <a:xfrm>
            <a:off x="7834125" y="474540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29" name="Google Shape;229;p35"/>
          <p:cNvSpPr/>
          <p:nvPr/>
        </p:nvSpPr>
        <p:spPr>
          <a:xfrm>
            <a:off x="4025700" y="4879625"/>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11</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35900" y="426526"/>
            <a:ext cx="8272200" cy="345900"/>
          </a:xfrm>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GB" b="1"/>
              <a:t>Scatter Plot On How The Churn Is</a:t>
            </a:r>
            <a:endParaRPr b="1"/>
          </a:p>
        </p:txBody>
      </p:sp>
      <p:sp>
        <p:nvSpPr>
          <p:cNvPr id="235" name="Google Shape;235;p36"/>
          <p:cNvSpPr txBox="1"/>
          <p:nvPr>
            <p:ph type="body" idx="1"/>
          </p:nvPr>
        </p:nvSpPr>
        <p:spPr>
          <a:xfrm>
            <a:off x="435894" y="976520"/>
            <a:ext cx="8272200" cy="3504900"/>
          </a:xfrm>
          <a:prstGeom prst="rect">
            <a:avLst/>
          </a:prstGeom>
        </p:spPr>
        <p:txBody>
          <a:bodyPr spcFirstLastPara="1" wrap="square" lIns="68575" tIns="34275" rIns="68575" bIns="34275" anchor="ctr" anchorCtr="0">
            <a:normAutofit/>
          </a:bodyPr>
          <a:lstStyle/>
          <a:p>
            <a:pPr marL="0" lvl="0" indent="0" algn="l" rtl="0">
              <a:spcBef>
                <a:spcPts val="300"/>
              </a:spcBef>
              <a:spcAft>
                <a:spcPts val="500"/>
              </a:spcAft>
              <a:buNone/>
            </a:pPr>
          </a:p>
        </p:txBody>
      </p:sp>
      <p:pic>
        <p:nvPicPr>
          <p:cNvPr id="236" name="Google Shape;236;p36"/>
          <p:cNvPicPr preferRelativeResize="0"/>
          <p:nvPr/>
        </p:nvPicPr>
        <p:blipFill>
          <a:blip r:embed="rId1"/>
          <a:stretch>
            <a:fillRect/>
          </a:stretch>
        </p:blipFill>
        <p:spPr>
          <a:xfrm>
            <a:off x="551450" y="924425"/>
            <a:ext cx="7974775" cy="3882725"/>
          </a:xfrm>
          <a:prstGeom prst="rect">
            <a:avLst/>
          </a:prstGeom>
          <a:noFill/>
          <a:ln>
            <a:noFill/>
          </a:ln>
        </p:spPr>
      </p:pic>
      <p:sp>
        <p:nvSpPr>
          <p:cNvPr id="237" name="Google Shape;237;p36"/>
          <p:cNvSpPr/>
          <p:nvPr/>
        </p:nvSpPr>
        <p:spPr>
          <a:xfrm>
            <a:off x="7834125" y="474540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38" name="Google Shape;238;p36"/>
          <p:cNvSpPr/>
          <p:nvPr/>
        </p:nvSpPr>
        <p:spPr>
          <a:xfrm>
            <a:off x="4025700" y="489390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12</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35900" y="481576"/>
            <a:ext cx="8272200" cy="4428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b="1"/>
              <a:t>Pie Chart To Show The Percentage Of Senior Citizen</a:t>
            </a:r>
            <a:endParaRPr b="1"/>
          </a:p>
        </p:txBody>
      </p:sp>
      <p:pic>
        <p:nvPicPr>
          <p:cNvPr id="244" name="Google Shape;244;p37"/>
          <p:cNvPicPr preferRelativeResize="0"/>
          <p:nvPr/>
        </p:nvPicPr>
        <p:blipFill>
          <a:blip r:embed="rId1"/>
          <a:stretch>
            <a:fillRect/>
          </a:stretch>
        </p:blipFill>
        <p:spPr>
          <a:xfrm>
            <a:off x="2171575" y="1038500"/>
            <a:ext cx="4852500" cy="3705725"/>
          </a:xfrm>
          <a:prstGeom prst="rect">
            <a:avLst/>
          </a:prstGeom>
          <a:noFill/>
          <a:ln>
            <a:noFill/>
          </a:ln>
        </p:spPr>
      </p:pic>
      <p:sp>
        <p:nvSpPr>
          <p:cNvPr id="245" name="Google Shape;245;p37"/>
          <p:cNvSpPr/>
          <p:nvPr/>
        </p:nvSpPr>
        <p:spPr>
          <a:xfrm>
            <a:off x="7830979" y="4724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46" name="Google Shape;246;p37"/>
          <p:cNvSpPr/>
          <p:nvPr/>
        </p:nvSpPr>
        <p:spPr>
          <a:xfrm>
            <a:off x="4051525" y="474855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13</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435894" y="526617"/>
            <a:ext cx="8272200" cy="397800"/>
          </a:xfrm>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GB" b="1"/>
              <a:t>Plotting Of Graph According To which The user Are Taking The Subscription</a:t>
            </a:r>
            <a:endParaRPr b="1"/>
          </a:p>
        </p:txBody>
      </p:sp>
      <p:pic>
        <p:nvPicPr>
          <p:cNvPr id="252" name="Google Shape;252;p38"/>
          <p:cNvPicPr preferRelativeResize="0"/>
          <p:nvPr/>
        </p:nvPicPr>
        <p:blipFill>
          <a:blip r:embed="rId1"/>
          <a:stretch>
            <a:fillRect/>
          </a:stretch>
        </p:blipFill>
        <p:spPr>
          <a:xfrm>
            <a:off x="435900" y="1483250"/>
            <a:ext cx="3959449" cy="3031574"/>
          </a:xfrm>
          <a:prstGeom prst="rect">
            <a:avLst/>
          </a:prstGeom>
          <a:noFill/>
          <a:ln>
            <a:noFill/>
          </a:ln>
        </p:spPr>
      </p:pic>
      <p:pic>
        <p:nvPicPr>
          <p:cNvPr id="253" name="Google Shape;253;p38"/>
          <p:cNvPicPr preferRelativeResize="0"/>
          <p:nvPr/>
        </p:nvPicPr>
        <p:blipFill>
          <a:blip r:embed="rId2"/>
          <a:stretch>
            <a:fillRect/>
          </a:stretch>
        </p:blipFill>
        <p:spPr>
          <a:xfrm>
            <a:off x="4572000" y="1526000"/>
            <a:ext cx="3959449" cy="2946076"/>
          </a:xfrm>
          <a:prstGeom prst="rect">
            <a:avLst/>
          </a:prstGeom>
          <a:noFill/>
          <a:ln>
            <a:noFill/>
          </a:ln>
        </p:spPr>
      </p:pic>
      <p:sp>
        <p:nvSpPr>
          <p:cNvPr id="254" name="Google Shape;254;p38"/>
          <p:cNvSpPr/>
          <p:nvPr/>
        </p:nvSpPr>
        <p:spPr>
          <a:xfrm>
            <a:off x="7830979" y="4724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55" name="Google Shape;255;p38"/>
          <p:cNvSpPr/>
          <p:nvPr/>
        </p:nvSpPr>
        <p:spPr>
          <a:xfrm>
            <a:off x="4025700" y="474855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14</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44"/>
          <p:cNvSpPr txBox="1"/>
          <p:nvPr>
            <p:ph type="body" idx="1"/>
          </p:nvPr>
        </p:nvSpPr>
        <p:spPr>
          <a:xfrm>
            <a:off x="435894" y="976520"/>
            <a:ext cx="8272200" cy="3504900"/>
          </a:xfrm>
          <a:prstGeom prst="rect">
            <a:avLst/>
          </a:prstGeom>
        </p:spPr>
        <p:txBody>
          <a:bodyPr spcFirstLastPara="1" wrap="square" lIns="68575" tIns="34275" rIns="68575" bIns="34275" anchor="ctr" anchorCtr="0">
            <a:normAutofit/>
          </a:bodyPr>
          <a:lstStyle/>
          <a:p>
            <a:pPr marL="0" lvl="0" indent="0" algn="l" rtl="0">
              <a:spcBef>
                <a:spcPts val="300"/>
              </a:spcBef>
              <a:spcAft>
                <a:spcPts val="500"/>
              </a:spcAft>
              <a:buNone/>
            </a:pPr>
          </a:p>
        </p:txBody>
      </p:sp>
      <p:pic>
        <p:nvPicPr>
          <p:cNvPr id="301" name="Google Shape;301;p44"/>
          <p:cNvPicPr preferRelativeResize="0"/>
          <p:nvPr/>
        </p:nvPicPr>
        <p:blipFill>
          <a:blip r:embed="rId1"/>
          <a:stretch>
            <a:fillRect/>
          </a:stretch>
        </p:blipFill>
        <p:spPr>
          <a:xfrm>
            <a:off x="4341300" y="2927475"/>
            <a:ext cx="4680824" cy="2149226"/>
          </a:xfrm>
          <a:prstGeom prst="rect">
            <a:avLst/>
          </a:prstGeom>
          <a:noFill/>
          <a:ln>
            <a:noFill/>
          </a:ln>
        </p:spPr>
      </p:pic>
      <p:pic>
        <p:nvPicPr>
          <p:cNvPr id="302" name="Google Shape;302;p44"/>
          <p:cNvPicPr preferRelativeResize="0"/>
          <p:nvPr/>
        </p:nvPicPr>
        <p:blipFill>
          <a:blip r:embed="rId2"/>
          <a:stretch>
            <a:fillRect/>
          </a:stretch>
        </p:blipFill>
        <p:spPr>
          <a:xfrm>
            <a:off x="0" y="2895800"/>
            <a:ext cx="4341299" cy="2149225"/>
          </a:xfrm>
          <a:prstGeom prst="rect">
            <a:avLst/>
          </a:prstGeom>
          <a:noFill/>
          <a:ln>
            <a:noFill/>
          </a:ln>
        </p:spPr>
      </p:pic>
      <p:pic>
        <p:nvPicPr>
          <p:cNvPr id="303" name="Google Shape;303;p44"/>
          <p:cNvPicPr preferRelativeResize="0"/>
          <p:nvPr/>
        </p:nvPicPr>
        <p:blipFill>
          <a:blip r:embed="rId3"/>
          <a:stretch>
            <a:fillRect/>
          </a:stretch>
        </p:blipFill>
        <p:spPr>
          <a:xfrm>
            <a:off x="0" y="560325"/>
            <a:ext cx="4373676" cy="2304050"/>
          </a:xfrm>
          <a:prstGeom prst="rect">
            <a:avLst/>
          </a:prstGeom>
          <a:noFill/>
          <a:ln>
            <a:noFill/>
          </a:ln>
        </p:spPr>
      </p:pic>
      <p:pic>
        <p:nvPicPr>
          <p:cNvPr id="304" name="Google Shape;304;p44"/>
          <p:cNvPicPr preferRelativeResize="0"/>
          <p:nvPr/>
        </p:nvPicPr>
        <p:blipFill>
          <a:blip r:embed="rId4"/>
          <a:stretch>
            <a:fillRect/>
          </a:stretch>
        </p:blipFill>
        <p:spPr>
          <a:xfrm>
            <a:off x="4373675" y="560325"/>
            <a:ext cx="4648450" cy="2247700"/>
          </a:xfrm>
          <a:prstGeom prst="rect">
            <a:avLst/>
          </a:prstGeom>
          <a:noFill/>
          <a:ln>
            <a:noFill/>
          </a:ln>
        </p:spPr>
      </p:pic>
      <p:sp>
        <p:nvSpPr>
          <p:cNvPr id="305" name="Google Shape;305;p44"/>
          <p:cNvSpPr/>
          <p:nvPr/>
        </p:nvSpPr>
        <p:spPr>
          <a:xfrm>
            <a:off x="4012350" y="5017350"/>
            <a:ext cx="1119300" cy="302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20</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35775" y="465850"/>
            <a:ext cx="8271900" cy="5427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1"/>
              </a:buClr>
              <a:buSzPts val="3300"/>
              <a:buFont typeface="Arial Black" panose="020B0A04020102020204"/>
              <a:buNone/>
            </a:pPr>
            <a:r>
              <a:rPr lang="en-GB" sz="2600" b="1">
                <a:solidFill>
                  <a:schemeClr val="accent1"/>
                </a:solidFill>
                <a:latin typeface="Arial Black" panose="020B0A04020102020204"/>
                <a:ea typeface="Arial Black" panose="020B0A04020102020204"/>
                <a:cs typeface="Arial Black" panose="020B0A04020102020204"/>
                <a:sym typeface="Arial Black" panose="020B0A04020102020204"/>
              </a:rPr>
              <a:t>C</a:t>
            </a:r>
            <a:r>
              <a:rPr lang="en-GB" sz="2600">
                <a:solidFill>
                  <a:schemeClr val="accent1"/>
                </a:solidFill>
                <a:latin typeface="Arial Black" panose="020B0A04020102020204"/>
                <a:ea typeface="Arial Black" panose="020B0A04020102020204"/>
                <a:cs typeface="Arial Black" panose="020B0A04020102020204"/>
                <a:sym typeface="Arial Black" panose="020B0A04020102020204"/>
              </a:rPr>
              <a:t>ORRELATION MATRIX</a:t>
            </a:r>
            <a:endParaRPr sz="2600">
              <a:solidFill>
                <a:schemeClr val="accent1"/>
              </a:solidFill>
              <a:latin typeface="Arial Black" panose="020B0A04020102020204"/>
              <a:ea typeface="Arial Black" panose="020B0A04020102020204"/>
              <a:cs typeface="Arial Black" panose="020B0A04020102020204"/>
              <a:sym typeface="Arial Black" panose="020B0A04020102020204"/>
            </a:endParaRPr>
          </a:p>
        </p:txBody>
      </p:sp>
      <p:pic>
        <p:nvPicPr>
          <p:cNvPr id="320" name="Google Shape;320;p46" descr="corr"/>
          <p:cNvPicPr preferRelativeResize="0"/>
          <p:nvPr>
            <p:ph type="body" idx="1"/>
          </p:nvPr>
        </p:nvPicPr>
        <p:blipFill rotWithShape="1">
          <a:blip r:embed="rId1"/>
          <a:srcRect/>
          <a:stretch>
            <a:fillRect/>
          </a:stretch>
        </p:blipFill>
        <p:spPr>
          <a:xfrm>
            <a:off x="527850" y="1008550"/>
            <a:ext cx="8242800" cy="3715800"/>
          </a:xfrm>
          <a:prstGeom prst="rect">
            <a:avLst/>
          </a:prstGeom>
          <a:noFill/>
          <a:ln>
            <a:noFill/>
          </a:ln>
        </p:spPr>
      </p:pic>
      <p:sp>
        <p:nvSpPr>
          <p:cNvPr id="321" name="Google Shape;321;p46"/>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22" name="Google Shape;322;p46"/>
          <p:cNvSpPr/>
          <p:nvPr/>
        </p:nvSpPr>
        <p:spPr>
          <a:xfrm>
            <a:off x="4012354" y="472437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22</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435895" y="547244"/>
            <a:ext cx="8272212" cy="369641"/>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RESULT</a:t>
            </a:r>
            <a:endParaRPr sz="2600"/>
          </a:p>
        </p:txBody>
      </p:sp>
      <p:sp>
        <p:nvSpPr>
          <p:cNvPr id="329" name="Google Shape;329;p47"/>
          <p:cNvSpPr txBox="1"/>
          <p:nvPr>
            <p:ph type="body" idx="1"/>
          </p:nvPr>
        </p:nvSpPr>
        <p:spPr>
          <a:xfrm>
            <a:off x="435769" y="1043464"/>
            <a:ext cx="2854643" cy="3352324"/>
          </a:xfrm>
          <a:prstGeom prst="rect">
            <a:avLst/>
          </a:prstGeom>
          <a:noFill/>
          <a:ln>
            <a:noFill/>
          </a:ln>
        </p:spPr>
        <p:txBody>
          <a:bodyPr spcFirstLastPara="1" wrap="square" lIns="68575" tIns="34275" rIns="68575" bIns="34275" anchor="ctr" anchorCtr="0">
            <a:normAutofit/>
          </a:bodyPr>
          <a:lstStyle/>
          <a:p>
            <a:pPr marL="0" lvl="0" indent="0" algn="l" rtl="0">
              <a:lnSpc>
                <a:spcPct val="110000"/>
              </a:lnSpc>
              <a:spcBef>
                <a:spcPts val="0"/>
              </a:spcBef>
              <a:spcAft>
                <a:spcPts val="0"/>
              </a:spcAft>
              <a:buSzPts val="1700"/>
              <a:buNone/>
            </a:pPr>
            <a:endParaRPr sz="1800">
              <a:solidFill>
                <a:srgbClr val="0F0F0F"/>
              </a:solidFill>
            </a:endParaRPr>
          </a:p>
          <a:p>
            <a:pPr marL="0" lvl="0" indent="0" algn="l" rtl="0">
              <a:lnSpc>
                <a:spcPct val="110000"/>
              </a:lnSpc>
              <a:spcBef>
                <a:spcPts val="800"/>
              </a:spcBef>
              <a:spcAft>
                <a:spcPts val="0"/>
              </a:spcAft>
              <a:buSzPts val="1700"/>
              <a:buNone/>
            </a:pPr>
            <a:endParaRPr sz="1800"/>
          </a:p>
          <a:p>
            <a:pPr marL="0" lvl="0" indent="0" algn="l" rtl="0">
              <a:lnSpc>
                <a:spcPct val="110000"/>
              </a:lnSpc>
              <a:spcBef>
                <a:spcPts val="800"/>
              </a:spcBef>
              <a:spcAft>
                <a:spcPts val="0"/>
              </a:spcAft>
              <a:buSzPts val="1700"/>
              <a:buNone/>
            </a:pPr>
            <a:endParaRPr sz="1800"/>
          </a:p>
          <a:p>
            <a:pPr marL="0" lvl="0" indent="0" algn="l" rtl="0">
              <a:lnSpc>
                <a:spcPct val="110000"/>
              </a:lnSpc>
              <a:spcBef>
                <a:spcPts val="800"/>
              </a:spcBef>
              <a:spcAft>
                <a:spcPts val="0"/>
              </a:spcAft>
              <a:buSzPts val="1700"/>
              <a:buNone/>
            </a:pPr>
            <a:endParaRPr sz="1800"/>
          </a:p>
          <a:p>
            <a:pPr marL="0" lvl="0" indent="0" algn="l" rtl="0">
              <a:lnSpc>
                <a:spcPct val="110000"/>
              </a:lnSpc>
              <a:spcBef>
                <a:spcPts val="800"/>
              </a:spcBef>
              <a:spcAft>
                <a:spcPts val="0"/>
              </a:spcAft>
              <a:buSzPts val="1700"/>
              <a:buNone/>
            </a:pPr>
            <a:endParaRPr sz="1800"/>
          </a:p>
          <a:p>
            <a:pPr marL="0" lvl="0" indent="0" algn="l" rtl="0">
              <a:lnSpc>
                <a:spcPct val="110000"/>
              </a:lnSpc>
              <a:spcBef>
                <a:spcPts val="800"/>
              </a:spcBef>
              <a:spcAft>
                <a:spcPts val="0"/>
              </a:spcAft>
              <a:buSzPts val="1700"/>
              <a:buNone/>
            </a:pPr>
            <a:endParaRPr sz="1800"/>
          </a:p>
        </p:txBody>
      </p:sp>
      <p:sp>
        <p:nvSpPr>
          <p:cNvPr id="330" name="Google Shape;330;p47"/>
          <p:cNvSpPr/>
          <p:nvPr/>
        </p:nvSpPr>
        <p:spPr>
          <a:xfrm>
            <a:off x="679375" y="1323500"/>
            <a:ext cx="2538900" cy="226200"/>
          </a:xfrm>
          <a:prstGeom prst="rect">
            <a:avLst/>
          </a:prstGeom>
          <a:solidFill>
            <a:schemeClr val="lt1"/>
          </a:solidFill>
          <a:ln w="22225" cap="rnd" cmpd="sng">
            <a:solidFill>
              <a:schemeClr val="accent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500">
                <a:solidFill>
                  <a:schemeClr val="dk1"/>
                </a:solidFill>
              </a:rPr>
              <a:t>Output Logistic Regression</a:t>
            </a:r>
            <a:endParaRPr sz="1500">
              <a:solidFill>
                <a:schemeClr val="dk1"/>
              </a:solidFill>
            </a:endParaRPr>
          </a:p>
        </p:txBody>
      </p:sp>
      <p:sp>
        <p:nvSpPr>
          <p:cNvPr id="331" name="Google Shape;331;p47"/>
          <p:cNvSpPr/>
          <p:nvPr/>
        </p:nvSpPr>
        <p:spPr>
          <a:xfrm>
            <a:off x="3421851" y="1323500"/>
            <a:ext cx="2460300" cy="234300"/>
          </a:xfrm>
          <a:prstGeom prst="rect">
            <a:avLst/>
          </a:prstGeom>
          <a:solidFill>
            <a:schemeClr val="lt1"/>
          </a:solidFill>
          <a:ln w="22225" cap="rnd" cmpd="sng">
            <a:solidFill>
              <a:schemeClr val="accent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500">
                <a:solidFill>
                  <a:schemeClr val="dk1"/>
                </a:solidFill>
              </a:rPr>
              <a:t>Output - Random Forest</a:t>
            </a:r>
            <a:endParaRPr sz="1500">
              <a:solidFill>
                <a:schemeClr val="dk1"/>
              </a:solidFill>
            </a:endParaRPr>
          </a:p>
        </p:txBody>
      </p:sp>
      <p:sp>
        <p:nvSpPr>
          <p:cNvPr id="332" name="Google Shape;332;p47"/>
          <p:cNvSpPr/>
          <p:nvPr/>
        </p:nvSpPr>
        <p:spPr>
          <a:xfrm>
            <a:off x="7830975" y="4687400"/>
            <a:ext cx="1119300" cy="447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33" name="Google Shape;333;p47"/>
          <p:cNvSpPr/>
          <p:nvPr/>
        </p:nvSpPr>
        <p:spPr>
          <a:xfrm>
            <a:off x="6096975" y="1310650"/>
            <a:ext cx="2460300" cy="226200"/>
          </a:xfrm>
          <a:prstGeom prst="rect">
            <a:avLst/>
          </a:prstGeom>
          <a:solidFill>
            <a:schemeClr val="lt1"/>
          </a:solidFill>
          <a:ln w="22225" cap="rnd" cmpd="sng">
            <a:solidFill>
              <a:schemeClr val="accent5"/>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500">
                <a:solidFill>
                  <a:schemeClr val="dk1"/>
                </a:solidFill>
              </a:rPr>
              <a:t>Output - Decision Tree</a:t>
            </a:r>
            <a:endParaRPr sz="1500">
              <a:solidFill>
                <a:schemeClr val="dk1"/>
              </a:solidFill>
            </a:endParaRPr>
          </a:p>
        </p:txBody>
      </p:sp>
      <p:sp>
        <p:nvSpPr>
          <p:cNvPr id="334" name="Google Shape;334;p47"/>
          <p:cNvSpPr txBox="1"/>
          <p:nvPr/>
        </p:nvSpPr>
        <p:spPr>
          <a:xfrm>
            <a:off x="2591752" y="1915001"/>
            <a:ext cx="3048000" cy="20945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Libre Franklin"/>
              <a:ea typeface="Libre Franklin"/>
              <a:cs typeface="Libre Franklin"/>
              <a:sym typeface="Libre Franklin"/>
            </a:endParaRPr>
          </a:p>
        </p:txBody>
      </p:sp>
      <p:pic>
        <p:nvPicPr>
          <p:cNvPr id="335" name="Google Shape;335;p47" descr="logistic"/>
          <p:cNvPicPr preferRelativeResize="0"/>
          <p:nvPr/>
        </p:nvPicPr>
        <p:blipFill rotWithShape="1">
          <a:blip r:embed="rId1"/>
          <a:srcRect/>
          <a:stretch>
            <a:fillRect/>
          </a:stretch>
        </p:blipFill>
        <p:spPr>
          <a:xfrm>
            <a:off x="649605" y="1915477"/>
            <a:ext cx="2606040" cy="2070259"/>
          </a:xfrm>
          <a:prstGeom prst="rect">
            <a:avLst/>
          </a:prstGeom>
          <a:noFill/>
          <a:ln>
            <a:noFill/>
          </a:ln>
        </p:spPr>
      </p:pic>
      <p:pic>
        <p:nvPicPr>
          <p:cNvPr id="336" name="Google Shape;336;p47" descr="ran_f"/>
          <p:cNvPicPr preferRelativeResize="0"/>
          <p:nvPr/>
        </p:nvPicPr>
        <p:blipFill rotWithShape="1">
          <a:blip r:embed="rId2"/>
          <a:srcRect/>
          <a:stretch>
            <a:fillRect/>
          </a:stretch>
        </p:blipFill>
        <p:spPr>
          <a:xfrm>
            <a:off x="3345656" y="1915001"/>
            <a:ext cx="2625566" cy="2070735"/>
          </a:xfrm>
          <a:prstGeom prst="rect">
            <a:avLst/>
          </a:prstGeom>
          <a:noFill/>
          <a:ln>
            <a:noFill/>
          </a:ln>
        </p:spPr>
      </p:pic>
      <p:pic>
        <p:nvPicPr>
          <p:cNvPr id="337" name="Google Shape;337;p47" descr="d_tree"/>
          <p:cNvPicPr preferRelativeResize="0"/>
          <p:nvPr>
            <p:ph type="body" idx="2"/>
          </p:nvPr>
        </p:nvPicPr>
        <p:blipFill rotWithShape="1">
          <a:blip r:embed="rId3"/>
          <a:srcRect/>
          <a:stretch>
            <a:fillRect/>
          </a:stretch>
        </p:blipFill>
        <p:spPr>
          <a:xfrm>
            <a:off x="6043613" y="1915478"/>
            <a:ext cx="2538889" cy="2070259"/>
          </a:xfrm>
          <a:prstGeom prst="rect">
            <a:avLst/>
          </a:prstGeom>
          <a:noFill/>
          <a:ln>
            <a:noFill/>
          </a:ln>
        </p:spPr>
      </p:pic>
      <p:sp>
        <p:nvSpPr>
          <p:cNvPr id="338" name="Google Shape;338;p47"/>
          <p:cNvSpPr/>
          <p:nvPr/>
        </p:nvSpPr>
        <p:spPr>
          <a:xfrm>
            <a:off x="4012354" y="4733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23</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435900" y="497300"/>
            <a:ext cx="8272200" cy="440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SzPts val="990"/>
              <a:buNone/>
            </a:pPr>
            <a:r>
              <a:rPr lang="en-GB" sz="2890">
                <a:solidFill>
                  <a:schemeClr val="accent5"/>
                </a:solidFill>
              </a:rPr>
              <a:t>Comparison</a:t>
            </a:r>
            <a:endParaRPr sz="2890">
              <a:solidFill>
                <a:schemeClr val="accent5"/>
              </a:solidFill>
            </a:endParaRPr>
          </a:p>
        </p:txBody>
      </p:sp>
      <p:pic>
        <p:nvPicPr>
          <p:cNvPr id="344" name="Google Shape;344;p48"/>
          <p:cNvPicPr preferRelativeResize="0"/>
          <p:nvPr/>
        </p:nvPicPr>
        <p:blipFill rotWithShape="1">
          <a:blip r:embed="rId1"/>
          <a:srcRect l="606" t="1078"/>
          <a:stretch>
            <a:fillRect/>
          </a:stretch>
        </p:blipFill>
        <p:spPr>
          <a:xfrm>
            <a:off x="955925" y="979800"/>
            <a:ext cx="7043376" cy="3774900"/>
          </a:xfrm>
          <a:prstGeom prst="rect">
            <a:avLst/>
          </a:prstGeom>
          <a:noFill/>
          <a:ln>
            <a:noFill/>
          </a:ln>
        </p:spPr>
      </p:pic>
      <p:sp>
        <p:nvSpPr>
          <p:cNvPr id="345" name="Google Shape;345;p48"/>
          <p:cNvSpPr/>
          <p:nvPr/>
        </p:nvSpPr>
        <p:spPr>
          <a:xfrm>
            <a:off x="7830975" y="4672024"/>
            <a:ext cx="1119300" cy="4623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46" name="Google Shape;346;p48"/>
          <p:cNvSpPr/>
          <p:nvPr/>
        </p:nvSpPr>
        <p:spPr>
          <a:xfrm>
            <a:off x="4012350" y="4754700"/>
            <a:ext cx="1119300" cy="3552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24</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435769" y="526733"/>
            <a:ext cx="8271986" cy="535781"/>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CONCLUSION</a:t>
            </a:r>
            <a:endParaRPr sz="2600"/>
          </a:p>
        </p:txBody>
      </p:sp>
      <p:sp>
        <p:nvSpPr>
          <p:cNvPr id="353" name="Google Shape;353;p49"/>
          <p:cNvSpPr txBox="1"/>
          <p:nvPr>
            <p:ph type="body" idx="1"/>
          </p:nvPr>
        </p:nvSpPr>
        <p:spPr>
          <a:xfrm>
            <a:off x="435900" y="976525"/>
            <a:ext cx="8272200" cy="3747900"/>
          </a:xfrm>
          <a:prstGeom prst="rect">
            <a:avLst/>
          </a:prstGeom>
          <a:noFill/>
          <a:ln>
            <a:noFill/>
          </a:ln>
        </p:spPr>
        <p:txBody>
          <a:bodyPr spcFirstLastPara="1" wrap="square" lIns="68575" tIns="34275" rIns="68575" bIns="34275" anchor="ctr" anchorCtr="0">
            <a:normAutofit lnSpcReduction="10000"/>
          </a:bodyPr>
          <a:lstStyle/>
          <a:p>
            <a:pPr marL="228600" lvl="0" indent="-139700" algn="l" rtl="0">
              <a:lnSpc>
                <a:spcPct val="110000"/>
              </a:lnSpc>
              <a:spcBef>
                <a:spcPts val="0"/>
              </a:spcBef>
              <a:spcAft>
                <a:spcPts val="0"/>
              </a:spcAft>
              <a:buSzPts val="1400"/>
              <a:buNone/>
            </a:pPr>
            <a:endParaRPr sz="1500">
              <a:latin typeface="Arial" panose="020B0604020202020204"/>
              <a:ea typeface="Arial" panose="020B0604020202020204"/>
              <a:cs typeface="Arial" panose="020B0604020202020204"/>
              <a:sym typeface="Arial" panose="020B0604020202020204"/>
            </a:endParaRPr>
          </a:p>
          <a:p>
            <a:pPr marL="228600" lvl="0" indent="-241300" algn="just" rtl="0">
              <a:lnSpc>
                <a:spcPct val="110000"/>
              </a:lnSpc>
              <a:spcBef>
                <a:spcPts val="80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In conclusion, the field of churn prediction stands as a vital pillar in modern business analytics, offering profound insights into customer behavior and retention strategies. Through meticulous analysis of churn patterns and predictive modeling techniques, businesses can unravel valuable information about customer preferences, satisfaction levels, and potential churn triggers. Moreover, the impact of churn prediction extends beyond business strategy, fostering enhanced customer experiences and loyalty. By proactively identifying at-risk customers, cultivate stronger relationships, and ultimately drive sustainable growth. In essence, the ability to predict and manage churn holds far-reaching significance, intertwining the realms of data analytics, customer relations, and business sustainability.</a:t>
            </a:r>
            <a:endParaRPr sz="1600">
              <a:latin typeface="Arial" panose="020B0604020202020204"/>
              <a:ea typeface="Arial" panose="020B0604020202020204"/>
              <a:cs typeface="Arial" panose="020B0604020202020204"/>
              <a:sym typeface="Arial" panose="020B0604020202020204"/>
            </a:endParaRPr>
          </a:p>
        </p:txBody>
      </p:sp>
      <p:sp>
        <p:nvSpPr>
          <p:cNvPr id="354" name="Google Shape;354;p49"/>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55" name="Google Shape;355;p49"/>
          <p:cNvSpPr/>
          <p:nvPr/>
        </p:nvSpPr>
        <p:spPr>
          <a:xfrm>
            <a:off x="4012341" y="472437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25</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5"/>
              </a:buClr>
              <a:buSzPts val="2100"/>
              <a:buFont typeface="Arial" panose="020B0604020202020204"/>
              <a:buNone/>
            </a:pPr>
            <a:r>
              <a:rPr lang="en-GB" sz="2600" b="1">
                <a:solidFill>
                  <a:schemeClr val="accent5"/>
                </a:solidFill>
                <a:latin typeface="Arial" panose="020B0604020202020204"/>
                <a:ea typeface="Arial" panose="020B0604020202020204"/>
                <a:cs typeface="Arial" panose="020B0604020202020204"/>
                <a:sym typeface="Arial" panose="020B0604020202020204"/>
              </a:rPr>
              <a:t>OUTLINE</a:t>
            </a:r>
            <a:endParaRPr sz="2600" b="1">
              <a:solidFill>
                <a:schemeClr val="accent5"/>
              </a:solidFill>
              <a:latin typeface="Arial" panose="020B0604020202020204"/>
              <a:ea typeface="Arial" panose="020B0604020202020204"/>
              <a:cs typeface="Arial" panose="020B0604020202020204"/>
              <a:sym typeface="Arial" panose="020B0604020202020204"/>
            </a:endParaRPr>
          </a:p>
        </p:txBody>
      </p:sp>
      <p:sp>
        <p:nvSpPr>
          <p:cNvPr id="150" name="Google Shape;150;p26"/>
          <p:cNvSpPr txBox="1"/>
          <p:nvPr>
            <p:ph type="body" idx="1"/>
          </p:nvPr>
        </p:nvSpPr>
        <p:spPr>
          <a:xfrm>
            <a:off x="628650" y="1214438"/>
            <a:ext cx="8264400" cy="3807600"/>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GB" sz="1500" b="1">
                <a:latin typeface="Arial" panose="020B0604020202020204"/>
                <a:ea typeface="Arial" panose="020B0604020202020204"/>
                <a:cs typeface="Arial" panose="020B0604020202020204"/>
                <a:sym typeface="Arial" panose="020B0604020202020204"/>
              </a:rPr>
              <a:t>  </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Problem Statement</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Proposed System/Solution</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Development Approach</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Algorithm </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Result</a:t>
            </a:r>
            <a:endParaRPr sz="1400" b="1">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Conclusion</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Future Scope</a:t>
            </a:r>
            <a:endParaRPr sz="1400" b="1">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Char char="◼"/>
            </a:pPr>
            <a:r>
              <a:rPr lang="en-GB" sz="1400" b="1">
                <a:latin typeface="Arial" panose="020B0604020202020204"/>
                <a:ea typeface="Arial" panose="020B0604020202020204"/>
                <a:cs typeface="Arial" panose="020B0604020202020204"/>
                <a:sym typeface="Arial" panose="020B0604020202020204"/>
              </a:rPr>
              <a:t>References</a:t>
            </a:r>
            <a:endParaRPr sz="1400">
              <a:latin typeface="Arial" panose="020B0604020202020204"/>
              <a:ea typeface="Arial" panose="020B0604020202020204"/>
              <a:cs typeface="Arial" panose="020B0604020202020204"/>
              <a:sym typeface="Arial" panose="020B0604020202020204"/>
            </a:endParaRPr>
          </a:p>
          <a:p>
            <a:pPr marL="228600" lvl="0" indent="-152400" algn="l" rtl="0">
              <a:lnSpc>
                <a:spcPct val="110000"/>
              </a:lnSpc>
              <a:spcBef>
                <a:spcPts val="700"/>
              </a:spcBef>
              <a:spcAft>
                <a:spcPts val="0"/>
              </a:spcAft>
              <a:buSzPts val="1200"/>
              <a:buNone/>
            </a:pPr>
            <a:endParaRPr>
              <a:latin typeface="Arial" panose="020B0604020202020204"/>
              <a:ea typeface="Arial" panose="020B0604020202020204"/>
              <a:cs typeface="Arial" panose="020B0604020202020204"/>
              <a:sym typeface="Arial" panose="020B0604020202020204"/>
            </a:endParaRPr>
          </a:p>
        </p:txBody>
      </p:sp>
      <p:sp>
        <p:nvSpPr>
          <p:cNvPr id="151" name="Google Shape;151;p26"/>
          <p:cNvSpPr txBox="1"/>
          <p:nvPr/>
        </p:nvSpPr>
        <p:spPr>
          <a:xfrm>
            <a:off x="10446067" y="4613434"/>
            <a:ext cx="740569" cy="5924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152" name="Google Shape;152;p26"/>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153" name="Google Shape;153;p26"/>
          <p:cNvSpPr/>
          <p:nvPr/>
        </p:nvSpPr>
        <p:spPr>
          <a:xfrm>
            <a:off x="3983904" y="4704613"/>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dk1"/>
                </a:solidFill>
                <a:latin typeface="Libre Franklin"/>
                <a:ea typeface="Libre Franklin"/>
                <a:cs typeface="Libre Franklin"/>
                <a:sym typeface="Libre Franklin"/>
              </a:rPr>
              <a:t>2</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50"/>
          <p:cNvSpPr txBox="1"/>
          <p:nvPr>
            <p:ph type="body" idx="1"/>
          </p:nvPr>
        </p:nvSpPr>
        <p:spPr>
          <a:xfrm>
            <a:off x="525775" y="976326"/>
            <a:ext cx="8015400" cy="3870300"/>
          </a:xfrm>
          <a:prstGeom prst="rect">
            <a:avLst/>
          </a:prstGeom>
          <a:noFill/>
          <a:ln>
            <a:noFill/>
          </a:ln>
        </p:spPr>
        <p:txBody>
          <a:bodyPr spcFirstLastPara="1" wrap="square" lIns="68575" tIns="34275" rIns="68575" bIns="34275" anchor="ctr" anchorCtr="0">
            <a:normAutofit/>
          </a:bodyPr>
          <a:lstStyle/>
          <a:p>
            <a:pPr marL="0" lvl="0" indent="0" algn="l" rtl="0">
              <a:lnSpc>
                <a:spcPct val="110000"/>
              </a:lnSpc>
              <a:spcBef>
                <a:spcPts val="0"/>
              </a:spcBef>
              <a:spcAft>
                <a:spcPts val="0"/>
              </a:spcAft>
              <a:buSzPts val="1400"/>
              <a:buNone/>
            </a:pPr>
            <a:endParaRPr sz="1600">
              <a:latin typeface="Arial" panose="020B0604020202020204"/>
              <a:ea typeface="Arial" panose="020B0604020202020204"/>
              <a:cs typeface="Arial" panose="020B0604020202020204"/>
              <a:sym typeface="Arial" panose="020B0604020202020204"/>
            </a:endParaRPr>
          </a:p>
          <a:p>
            <a:pPr marL="228600" lvl="0" indent="-241300" algn="just" rtl="0">
              <a:lnSpc>
                <a:spcPct val="110000"/>
              </a:lnSpc>
              <a:spcBef>
                <a:spcPts val="800"/>
              </a:spcBef>
              <a:spcAft>
                <a:spcPts val="0"/>
              </a:spcAft>
              <a:buSzPts val="1600"/>
              <a:buFont typeface="Arial" panose="020B0604020202020204"/>
              <a:buChar char="◼"/>
            </a:pPr>
            <a:r>
              <a:rPr lang="en-GB" sz="1600">
                <a:latin typeface="Arial" panose="020B0604020202020204"/>
                <a:ea typeface="Arial" panose="020B0604020202020204"/>
                <a:cs typeface="Arial" panose="020B0604020202020204"/>
                <a:sym typeface="Arial" panose="020B0604020202020204"/>
              </a:rPr>
              <a:t>Looking forward, churn prediction is set to evolve dramatically, driven by advances in machine learning and big data analytics. Integrating AI-powered models and real-time data processing will enhance predictive accuracy, offering deeper insights into customer behavior. This future scope extends to blending churn prediction with personalized marketing and proactive customer service, reshaping strategic decision-making and fostering lasting customer loyalty. Embracing these innovations, businesses can leverage churn prediction to drive sustained growth and gain a competitive edge in dynamic market environments.</a:t>
            </a:r>
            <a:endParaRPr sz="1600">
              <a:latin typeface="Arial" panose="020B0604020202020204"/>
              <a:ea typeface="Arial" panose="020B0604020202020204"/>
              <a:cs typeface="Arial" panose="020B0604020202020204"/>
              <a:sym typeface="Arial" panose="020B0604020202020204"/>
            </a:endParaRPr>
          </a:p>
          <a:p>
            <a:pPr marL="228600" lvl="0" indent="-139700" algn="l" rtl="0">
              <a:lnSpc>
                <a:spcPct val="110000"/>
              </a:lnSpc>
              <a:spcBef>
                <a:spcPts val="800"/>
              </a:spcBef>
              <a:spcAft>
                <a:spcPts val="0"/>
              </a:spcAft>
              <a:buSzPts val="1400"/>
              <a:buNone/>
            </a:pPr>
            <a:endParaRPr sz="1600">
              <a:latin typeface="Arial" panose="020B0604020202020204"/>
              <a:ea typeface="Arial" panose="020B0604020202020204"/>
              <a:cs typeface="Arial" panose="020B0604020202020204"/>
              <a:sym typeface="Arial" panose="020B0604020202020204"/>
            </a:endParaRPr>
          </a:p>
        </p:txBody>
      </p:sp>
      <p:sp>
        <p:nvSpPr>
          <p:cNvPr id="362" name="Google Shape;362;p50"/>
          <p:cNvSpPr txBox="1"/>
          <p:nvPr/>
        </p:nvSpPr>
        <p:spPr>
          <a:xfrm>
            <a:off x="497205" y="633413"/>
            <a:ext cx="8176736" cy="397669"/>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000"/>
              <a:buFont typeface="Arial" panose="020B0604020202020204"/>
              <a:buNone/>
            </a:pPr>
            <a:r>
              <a:rPr lang="en-GB" sz="2600" b="1" cap="none">
                <a:solidFill>
                  <a:schemeClr val="accent1"/>
                </a:solidFill>
                <a:latin typeface="Arial" panose="020B0604020202020204"/>
                <a:ea typeface="Arial" panose="020B0604020202020204"/>
                <a:cs typeface="Arial" panose="020B0604020202020204"/>
                <a:sym typeface="Arial" panose="020B0604020202020204"/>
              </a:rPr>
              <a:t>FUTURE SCOPE</a:t>
            </a:r>
            <a:endParaRPr sz="2600" b="1"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363" name="Google Shape;363;p50"/>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64" name="Google Shape;364;p50"/>
          <p:cNvSpPr/>
          <p:nvPr/>
        </p:nvSpPr>
        <p:spPr>
          <a:xfrm>
            <a:off x="3973829" y="469777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26</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435769" y="526733"/>
            <a:ext cx="8271986" cy="660559"/>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1"/>
              </a:buClr>
              <a:buSzPts val="30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REFERENCES</a:t>
            </a:r>
            <a:endParaRPr sz="26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371" name="Google Shape;371;p51"/>
          <p:cNvSpPr txBox="1"/>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0000"/>
              </a:lnSpc>
              <a:spcBef>
                <a:spcPts val="0"/>
              </a:spcBef>
              <a:spcAft>
                <a:spcPts val="0"/>
              </a:spcAft>
              <a:buClr>
                <a:srgbClr val="3D85C6"/>
              </a:buClr>
              <a:buSzPts val="1600"/>
              <a:buFont typeface="Arial" panose="020B0604020202020204"/>
              <a:buChar char="◼"/>
            </a:pPr>
            <a:r>
              <a:rPr lang="en-GB" sz="1600">
                <a:solidFill>
                  <a:srgbClr val="0F0F0F"/>
                </a:solidFill>
                <a:latin typeface="Arial" panose="020B0604020202020204"/>
                <a:ea typeface="Arial" panose="020B0604020202020204"/>
                <a:cs typeface="Arial" panose="020B0604020202020204"/>
                <a:sym typeface="Arial" panose="020B0604020202020204"/>
              </a:rPr>
              <a:t>Dataset :</a:t>
            </a:r>
            <a:r>
              <a:rPr lang="en-GB" sz="1600">
                <a:solidFill>
                  <a:srgbClr val="0000FF"/>
                </a:solidFill>
                <a:latin typeface="Arial" panose="020B0604020202020204"/>
                <a:ea typeface="Arial" panose="020B0604020202020204"/>
                <a:cs typeface="Arial" panose="020B0604020202020204"/>
                <a:sym typeface="Arial" panose="020B0604020202020204"/>
              </a:rPr>
              <a:t> https://www.kaggle.com/blastchar/telco-customer-chur</a:t>
            </a:r>
            <a:endParaRPr sz="1600">
              <a:solidFill>
                <a:srgbClr val="0000FF"/>
              </a:solidFill>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Clr>
                <a:srgbClr val="3D85C6"/>
              </a:buClr>
              <a:buSzPts val="1600"/>
              <a:buFont typeface="Arial" panose="020B0604020202020204"/>
              <a:buChar char="◼"/>
            </a:pPr>
            <a:r>
              <a:rPr lang="en-GB" sz="1600">
                <a:solidFill>
                  <a:srgbClr val="0F0F0F"/>
                </a:solidFill>
                <a:latin typeface="Arial" panose="020B0604020202020204"/>
                <a:ea typeface="Arial" panose="020B0604020202020204"/>
                <a:cs typeface="Arial" panose="020B0604020202020204"/>
                <a:sym typeface="Arial" panose="020B0604020202020204"/>
              </a:rPr>
              <a:t>Google Colab</a:t>
            </a:r>
            <a:r>
              <a:rPr lang="en-GB" sz="1600">
                <a:solidFill>
                  <a:srgbClr val="0F0F0F"/>
                </a:solidFill>
                <a:latin typeface="Arial" panose="020B0604020202020204"/>
                <a:ea typeface="Arial" panose="020B0604020202020204"/>
                <a:cs typeface="Arial" panose="020B0604020202020204"/>
                <a:sym typeface="Arial" panose="020B0604020202020204"/>
              </a:rPr>
              <a:t> Link :</a:t>
            </a:r>
            <a:r>
              <a:rPr lang="en-GB" sz="1600">
                <a:solidFill>
                  <a:srgbClr val="0F0F0F"/>
                </a:solidFill>
                <a:latin typeface="Arial" panose="020B0604020202020204"/>
                <a:ea typeface="Arial" panose="020B0604020202020204"/>
                <a:cs typeface="Arial" panose="020B0604020202020204"/>
                <a:sym typeface="Arial" panose="020B0604020202020204"/>
              </a:rPr>
              <a:t> </a:t>
            </a:r>
            <a:r>
              <a:rPr lang="en-GB" sz="1600">
                <a:solidFill>
                  <a:srgbClr val="0000FF"/>
                </a:solidFill>
                <a:latin typeface="Arial" panose="020B0604020202020204"/>
                <a:ea typeface="Arial" panose="020B0604020202020204"/>
                <a:cs typeface="Arial" panose="020B0604020202020204"/>
                <a:sym typeface="Arial" panose="020B0604020202020204"/>
              </a:rPr>
              <a:t>https://shorturl.at/mzA23</a:t>
            </a:r>
            <a:endParaRPr sz="1600">
              <a:solidFill>
                <a:srgbClr val="0000FF"/>
              </a:solidFill>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Clr>
                <a:srgbClr val="3D85C6"/>
              </a:buClr>
              <a:buSzPts val="1600"/>
              <a:buFont typeface="Arial" panose="020B0604020202020204"/>
              <a:buChar char="◼"/>
            </a:pPr>
            <a:r>
              <a:rPr lang="en-GB" sz="1600">
                <a:solidFill>
                  <a:srgbClr val="0F0F0F"/>
                </a:solidFill>
                <a:latin typeface="Arial" panose="020B0604020202020204"/>
                <a:ea typeface="Arial" panose="020B0604020202020204"/>
                <a:cs typeface="Arial" panose="020B0604020202020204"/>
                <a:sym typeface="Arial" panose="020B0604020202020204"/>
              </a:rPr>
              <a:t>GitHub Link</a:t>
            </a:r>
            <a:r>
              <a:rPr lang="en-GB" sz="1600">
                <a:solidFill>
                  <a:srgbClr val="0000FF"/>
                </a:solidFill>
                <a:latin typeface="Arial" panose="020B0604020202020204"/>
                <a:ea typeface="Arial" panose="020B0604020202020204"/>
                <a:cs typeface="Arial" panose="020B0604020202020204"/>
                <a:sym typeface="Arial" panose="020B0604020202020204"/>
              </a:rPr>
              <a:t>: https://github.com/NotShrey/Customer-Churn</a:t>
            </a:r>
            <a:endParaRPr sz="1600">
              <a:solidFill>
                <a:srgbClr val="0000FF"/>
              </a:solidFill>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Clr>
                <a:srgbClr val="3D85C6"/>
              </a:buClr>
              <a:buSzPts val="1600"/>
              <a:buFont typeface="Arial" panose="020B0604020202020204"/>
              <a:buChar char="◼"/>
            </a:pPr>
            <a:r>
              <a:rPr lang="en-GB" sz="1600">
                <a:solidFill>
                  <a:schemeClr val="dk1"/>
                </a:solidFill>
                <a:latin typeface="Arial" panose="020B0604020202020204"/>
                <a:ea typeface="Arial" panose="020B0604020202020204"/>
                <a:cs typeface="Arial" panose="020B0604020202020204"/>
                <a:sym typeface="Arial" panose="020B0604020202020204"/>
              </a:rPr>
              <a:t>Extras</a:t>
            </a:r>
            <a:r>
              <a:rPr lang="en-GB" sz="1600">
                <a:solidFill>
                  <a:srgbClr val="0000FF"/>
                </a:solidFill>
                <a:latin typeface="Arial" panose="020B0604020202020204"/>
                <a:ea typeface="Arial" panose="020B0604020202020204"/>
                <a:cs typeface="Arial" panose="020B0604020202020204"/>
                <a:sym typeface="Arial" panose="020B0604020202020204"/>
              </a:rPr>
              <a:t>: https://www.tensorflow.org/</a:t>
            </a:r>
            <a:endParaRPr sz="1600">
              <a:solidFill>
                <a:srgbClr val="0000FF"/>
              </a:solidFill>
              <a:latin typeface="Arial" panose="020B0604020202020204"/>
              <a:ea typeface="Arial" panose="020B0604020202020204"/>
              <a:cs typeface="Arial" panose="020B0604020202020204"/>
              <a:sym typeface="Arial" panose="020B0604020202020204"/>
            </a:endParaRPr>
          </a:p>
          <a:p>
            <a:pPr marL="228600" lvl="0" indent="-127000" algn="l" rtl="0">
              <a:lnSpc>
                <a:spcPct val="110000"/>
              </a:lnSpc>
              <a:spcBef>
                <a:spcPts val="800"/>
              </a:spcBef>
              <a:spcAft>
                <a:spcPts val="0"/>
              </a:spcAft>
              <a:buSzPts val="1700"/>
              <a:buNone/>
            </a:pPr>
            <a:endParaRPr sz="1400">
              <a:latin typeface="Arial" panose="020B0604020202020204"/>
              <a:ea typeface="Arial" panose="020B0604020202020204"/>
              <a:cs typeface="Arial" panose="020B0604020202020204"/>
              <a:sym typeface="Arial" panose="020B0604020202020204"/>
            </a:endParaRPr>
          </a:p>
        </p:txBody>
      </p:sp>
      <p:sp>
        <p:nvSpPr>
          <p:cNvPr id="372" name="Google Shape;372;p51"/>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73" name="Google Shape;373;p51"/>
          <p:cNvSpPr/>
          <p:nvPr/>
        </p:nvSpPr>
        <p:spPr>
          <a:xfrm>
            <a:off x="4012104" y="468867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27</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30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THANK YOU</a:t>
            </a:r>
            <a:endParaRPr sz="26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380" name="Google Shape;380;p52"/>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81" name="Google Shape;381;p52"/>
          <p:cNvSpPr/>
          <p:nvPr/>
        </p:nvSpPr>
        <p:spPr>
          <a:xfrm>
            <a:off x="7830979" y="4724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382" name="Google Shape;382;p52"/>
          <p:cNvSpPr/>
          <p:nvPr/>
        </p:nvSpPr>
        <p:spPr>
          <a:xfrm>
            <a:off x="4024666" y="466752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28</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35769" y="526733"/>
            <a:ext cx="8271986" cy="657225"/>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PROBLEM STATEMENT</a:t>
            </a:r>
            <a:endParaRPr sz="2600"/>
          </a:p>
        </p:txBody>
      </p:sp>
      <p:sp>
        <p:nvSpPr>
          <p:cNvPr id="160" name="Google Shape;160;p27"/>
          <p:cNvSpPr txBox="1"/>
          <p:nvPr>
            <p:ph type="body" idx="1"/>
          </p:nvPr>
        </p:nvSpPr>
        <p:spPr>
          <a:xfrm>
            <a:off x="526732" y="928211"/>
            <a:ext cx="8092916" cy="3505200"/>
          </a:xfrm>
          <a:prstGeom prst="rect">
            <a:avLst/>
          </a:prstGeom>
          <a:noFill/>
          <a:ln>
            <a:noFill/>
          </a:ln>
        </p:spPr>
        <p:txBody>
          <a:bodyPr spcFirstLastPara="1" wrap="square" lIns="68575" tIns="34275" rIns="68575" bIns="34275" anchor="ctr" anchorCtr="0">
            <a:normAutofit/>
          </a:bodyPr>
          <a:lstStyle/>
          <a:p>
            <a:pPr marL="0" lvl="0" indent="0" algn="just" rtl="0">
              <a:lnSpc>
                <a:spcPct val="110000"/>
              </a:lnSpc>
              <a:spcBef>
                <a:spcPts val="0"/>
              </a:spcBef>
              <a:spcAft>
                <a:spcPts val="0"/>
              </a:spcAft>
              <a:buSzPts val="1900"/>
              <a:buNone/>
            </a:pPr>
            <a:r>
              <a:rPr lang="en-GB" sz="1400">
                <a:solidFill>
                  <a:srgbClr val="0F0F0F"/>
                </a:solidFill>
                <a:latin typeface="Arial" panose="020B0604020202020204"/>
                <a:ea typeface="Arial" panose="020B0604020202020204"/>
                <a:cs typeface="Arial" panose="020B0604020202020204"/>
                <a:sym typeface="Arial" panose="020B0604020202020204"/>
              </a:rPr>
              <a:t>In today's competitive business landscape, reducing customer churn is vital for sustained growth and profitability. Our project focuses on analyzing customer churn using historical data and metrics to identify patterns and key drivers. The goal is to provide actionable insights to effectively retain customers and mitigate revenue loss.</a:t>
            </a:r>
            <a:endParaRPr sz="1400">
              <a:solidFill>
                <a:srgbClr val="0F0F0F"/>
              </a:solidFill>
              <a:latin typeface="Arial" panose="020B0604020202020204"/>
              <a:ea typeface="Arial" panose="020B0604020202020204"/>
              <a:cs typeface="Arial" panose="020B0604020202020204"/>
              <a:sym typeface="Arial" panose="020B0604020202020204"/>
            </a:endParaRPr>
          </a:p>
        </p:txBody>
      </p:sp>
      <p:sp>
        <p:nvSpPr>
          <p:cNvPr id="161" name="Google Shape;161;p27"/>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162" name="Google Shape;162;p27"/>
          <p:cNvSpPr/>
          <p:nvPr/>
        </p:nvSpPr>
        <p:spPr>
          <a:xfrm>
            <a:off x="4013541" y="4683425"/>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3</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35894" y="526617"/>
            <a:ext cx="8272212" cy="397722"/>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PROPOSED SOLUTION</a:t>
            </a:r>
            <a:endParaRPr sz="2600"/>
          </a:p>
        </p:txBody>
      </p:sp>
      <p:sp>
        <p:nvSpPr>
          <p:cNvPr id="169" name="Google Shape;169;p28"/>
          <p:cNvSpPr txBox="1"/>
          <p:nvPr>
            <p:ph type="body" idx="1"/>
          </p:nvPr>
        </p:nvSpPr>
        <p:spPr>
          <a:xfrm>
            <a:off x="465300" y="1524350"/>
            <a:ext cx="8352900" cy="3220500"/>
          </a:xfrm>
          <a:prstGeom prst="rect">
            <a:avLst/>
          </a:prstGeom>
          <a:noFill/>
          <a:ln>
            <a:noFill/>
          </a:ln>
        </p:spPr>
        <p:txBody>
          <a:bodyPr spcFirstLastPara="1" wrap="square" lIns="68575" tIns="34275" rIns="68575" bIns="34275" anchor="ctr" anchorCtr="0">
            <a:noAutofit/>
          </a:bodyPr>
          <a:lstStyle/>
          <a:p>
            <a:pPr marL="0" lvl="0" indent="0" algn="l" rtl="0">
              <a:lnSpc>
                <a:spcPct val="110000"/>
              </a:lnSpc>
              <a:spcBef>
                <a:spcPts val="0"/>
              </a:spcBef>
              <a:spcAft>
                <a:spcPts val="0"/>
              </a:spcAft>
              <a:buSzPts val="800"/>
              <a:buNone/>
            </a:pPr>
            <a:endParaRPr sz="900" b="1">
              <a:latin typeface="Calibri" panose="020F0502020204030204"/>
              <a:ea typeface="Calibri" panose="020F0502020204030204"/>
              <a:cs typeface="Calibri" panose="020F0502020204030204"/>
              <a:sym typeface="Calibri" panose="020F0502020204030204"/>
            </a:endParaRPr>
          </a:p>
          <a:p>
            <a:pPr marL="228600" lvl="0" indent="-228600" algn="l" rtl="0">
              <a:lnSpc>
                <a:spcPct val="110000"/>
              </a:lnSpc>
              <a:spcBef>
                <a:spcPts val="700"/>
              </a:spcBef>
              <a:spcAft>
                <a:spcPts val="0"/>
              </a:spcAft>
              <a:buSzPts val="1200"/>
              <a:buFont typeface="Arial" panose="020B0604020202020204"/>
              <a:buChar char="◼"/>
            </a:pPr>
            <a:r>
              <a:rPr lang="en-GB" sz="1200" b="1">
                <a:latin typeface="Arial" panose="020B0604020202020204"/>
                <a:ea typeface="Arial" panose="020B0604020202020204"/>
                <a:cs typeface="Arial" panose="020B0604020202020204"/>
                <a:sym typeface="Arial" panose="020B0604020202020204"/>
              </a:rPr>
              <a:t>The proposed system aims to address the challenge of predicting telecom customer churn to enhance customer retention strategies. This involves leveraging data analytics and machine learning techniques to accurately forecast the likelihood of a customer churning. The solution will consist of the following components:</a:t>
            </a:r>
            <a:r>
              <a:rPr lang="en-GB" sz="1200" b="1">
                <a:latin typeface="Arial" panose="020B0604020202020204"/>
                <a:ea typeface="Arial" panose="020B0604020202020204"/>
                <a:cs typeface="Arial" panose="020B0604020202020204"/>
                <a:sym typeface="Arial" panose="020B0604020202020204"/>
              </a:rPr>
              <a:t> </a:t>
            </a:r>
            <a:endParaRPr sz="1200" b="1">
              <a:solidFill>
                <a:srgbClr val="FF0000"/>
              </a:solidFill>
              <a:latin typeface="Arial" panose="020B0604020202020204"/>
              <a:ea typeface="Arial" panose="020B0604020202020204"/>
              <a:cs typeface="Arial" panose="020B0604020202020204"/>
              <a:sym typeface="Arial" panose="020B0604020202020204"/>
            </a:endParaRPr>
          </a:p>
          <a:p>
            <a:pPr marL="228600" lvl="0" indent="-247650" algn="l" rtl="0">
              <a:lnSpc>
                <a:spcPct val="110000"/>
              </a:lnSpc>
              <a:spcBef>
                <a:spcPts val="700"/>
              </a:spcBef>
              <a:spcAft>
                <a:spcPts val="0"/>
              </a:spcAft>
              <a:buSzPts val="15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Data Collection:</a:t>
            </a:r>
            <a:endParaRPr sz="1500" b="1">
              <a:latin typeface="Arial" panose="020B0604020202020204"/>
              <a:ea typeface="Arial" panose="020B0604020202020204"/>
              <a:cs typeface="Arial" panose="020B0604020202020204"/>
              <a:sym typeface="Arial" panose="020B0604020202020204"/>
            </a:endParaRPr>
          </a:p>
          <a:p>
            <a:pPr marL="571500" lvl="1" indent="-228600" algn="l" rtl="0">
              <a:spcBef>
                <a:spcPts val="7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Dataset taken from Kaggle: </a:t>
            </a:r>
            <a:r>
              <a:rPr lang="en-GB" sz="1200" u="sng">
                <a:solidFill>
                  <a:schemeClr val="hlink"/>
                </a:solidFill>
                <a:latin typeface="Arial" panose="020B0604020202020204"/>
                <a:ea typeface="Arial" panose="020B0604020202020204"/>
                <a:cs typeface="Arial" panose="020B0604020202020204"/>
                <a:sym typeface="Arial" panose="020B0604020202020204"/>
                <a:hlinkClick r:id="rId1"/>
              </a:rPr>
              <a:t>Kaggle Churn Dataset</a:t>
            </a:r>
            <a:endParaRPr sz="1200">
              <a:latin typeface="Arial" panose="020B0604020202020204"/>
              <a:ea typeface="Arial" panose="020B0604020202020204"/>
              <a:cs typeface="Arial" panose="020B0604020202020204"/>
              <a:sym typeface="Arial" panose="020B0604020202020204"/>
            </a:endParaRPr>
          </a:p>
          <a:p>
            <a:pPr marL="228600" lvl="0" indent="-247650" algn="l" rtl="0">
              <a:lnSpc>
                <a:spcPct val="110000"/>
              </a:lnSpc>
              <a:spcBef>
                <a:spcPts val="700"/>
              </a:spcBef>
              <a:spcAft>
                <a:spcPts val="0"/>
              </a:spcAft>
              <a:buSzPts val="15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Data Preprocessing:</a:t>
            </a:r>
            <a:endParaRPr sz="1500" b="1">
              <a:latin typeface="Arial" panose="020B0604020202020204"/>
              <a:ea typeface="Arial" panose="020B0604020202020204"/>
              <a:cs typeface="Arial" panose="020B0604020202020204"/>
              <a:sym typeface="Arial" panose="020B0604020202020204"/>
            </a:endParaRPr>
          </a:p>
          <a:p>
            <a:pPr marL="571500" lvl="1" indent="-228600" algn="l" rtl="0">
              <a:spcBef>
                <a:spcPts val="7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Clean and preprocess the collected data to handle missing values, outliers, and inconsistencies.</a:t>
            </a:r>
            <a:endParaRPr sz="1200">
              <a:latin typeface="Arial" panose="020B0604020202020204"/>
              <a:ea typeface="Arial" panose="020B0604020202020204"/>
              <a:cs typeface="Arial" panose="020B0604020202020204"/>
              <a:sym typeface="Arial" panose="020B0604020202020204"/>
            </a:endParaRPr>
          </a:p>
          <a:p>
            <a:pPr marL="571500" lvl="1" indent="-228600" algn="l" rtl="0">
              <a:spcBef>
                <a:spcPts val="7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Feature engineering to extract relevant acoustic features from the data that might impact on customer churn.</a:t>
            </a:r>
            <a:endParaRPr sz="1200">
              <a:latin typeface="Arial" panose="020B0604020202020204"/>
              <a:ea typeface="Arial" panose="020B0604020202020204"/>
              <a:cs typeface="Arial" panose="020B0604020202020204"/>
              <a:sym typeface="Arial" panose="020B0604020202020204"/>
            </a:endParaRPr>
          </a:p>
          <a:p>
            <a:pPr marL="228600" lvl="0" indent="-247650" algn="l" rtl="0">
              <a:lnSpc>
                <a:spcPct val="110000"/>
              </a:lnSpc>
              <a:spcBef>
                <a:spcPts val="700"/>
              </a:spcBef>
              <a:spcAft>
                <a:spcPts val="0"/>
              </a:spcAft>
              <a:buSzPts val="15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Machine Learning Algorithm:</a:t>
            </a:r>
            <a:endParaRPr sz="1500" b="1">
              <a:latin typeface="Arial" panose="020B0604020202020204"/>
              <a:ea typeface="Arial" panose="020B0604020202020204"/>
              <a:cs typeface="Arial" panose="020B0604020202020204"/>
              <a:sym typeface="Arial" panose="020B0604020202020204"/>
            </a:endParaRPr>
          </a:p>
          <a:p>
            <a:pPr marL="571500" lvl="1" indent="-228600" algn="l" rtl="0">
              <a:spcBef>
                <a:spcPts val="7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We'll implement Logistic Regression, Decision Tree, and Random Forest classifiers to predict customer churn based on historical data.</a:t>
            </a:r>
            <a:endParaRPr sz="1200">
              <a:latin typeface="Arial" panose="020B0604020202020204"/>
              <a:ea typeface="Arial" panose="020B0604020202020204"/>
              <a:cs typeface="Arial" panose="020B0604020202020204"/>
              <a:sym typeface="Arial" panose="020B0604020202020204"/>
            </a:endParaRPr>
          </a:p>
          <a:p>
            <a:pPr marL="571500" lvl="1" indent="-228600" algn="l" rtl="0">
              <a:spcBef>
                <a:spcPts val="7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By training and optimizing these models, we aim to proactively identify customers at risk of churn and improve overall retention rates.</a:t>
            </a:r>
            <a:endParaRPr sz="1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400">
              <a:solidFill>
                <a:schemeClr val="dk1"/>
              </a:solidFill>
            </a:endParaRPr>
          </a:p>
          <a:p>
            <a:pPr marL="0" lvl="0" indent="0" algn="l" rtl="0">
              <a:lnSpc>
                <a:spcPct val="100000"/>
              </a:lnSpc>
              <a:spcBef>
                <a:spcPts val="0"/>
              </a:spcBef>
              <a:spcAft>
                <a:spcPts val="0"/>
              </a:spcAft>
              <a:buClr>
                <a:srgbClr val="000000"/>
              </a:buClr>
              <a:buFont typeface="Arial" panose="020B0604020202020204"/>
              <a:buNone/>
            </a:pPr>
            <a:r>
              <a:rPr lang="en-GB" sz="1400">
                <a:solidFill>
                  <a:schemeClr val="dk1"/>
                </a:solidFill>
              </a:rPr>
              <a:t>                                                                                                       4</a:t>
            </a:r>
            <a:endParaRPr sz="1400">
              <a:solidFill>
                <a:schemeClr val="dk1"/>
              </a:solidFill>
            </a:endParaRPr>
          </a:p>
          <a:p>
            <a:pPr marL="228600" lvl="0" indent="-152400" algn="l" rtl="0">
              <a:lnSpc>
                <a:spcPct val="110000"/>
              </a:lnSpc>
              <a:spcBef>
                <a:spcPts val="700"/>
              </a:spcBef>
              <a:spcAft>
                <a:spcPts val="0"/>
              </a:spcAft>
              <a:buSzPts val="1100"/>
              <a:buNone/>
            </a:pPr>
            <a:endParaRPr sz="1200">
              <a:latin typeface="Calibri" panose="020F0502020204030204"/>
              <a:ea typeface="Calibri" panose="020F0502020204030204"/>
              <a:cs typeface="Calibri" panose="020F0502020204030204"/>
              <a:sym typeface="Calibri" panose="020F0502020204030204"/>
            </a:endParaRPr>
          </a:p>
        </p:txBody>
      </p:sp>
      <p:sp>
        <p:nvSpPr>
          <p:cNvPr id="170" name="Google Shape;170;p28"/>
          <p:cNvSpPr/>
          <p:nvPr/>
        </p:nvSpPr>
        <p:spPr>
          <a:xfrm>
            <a:off x="7834125" y="4839675"/>
            <a:ext cx="1092600" cy="277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35769" y="526733"/>
            <a:ext cx="8271900" cy="896700"/>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chemeClr val="accent1"/>
              </a:buClr>
              <a:buSzPts val="30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PROPOSED SOLUTION</a:t>
            </a:r>
            <a:br>
              <a:rPr lang="en-GB"/>
            </a:br>
            <a:endParaRPr lang="en-GB"/>
          </a:p>
        </p:txBody>
      </p:sp>
      <p:sp>
        <p:nvSpPr>
          <p:cNvPr id="177" name="Google Shape;177;p29"/>
          <p:cNvSpPr txBox="1"/>
          <p:nvPr>
            <p:ph type="body" idx="1"/>
          </p:nvPr>
        </p:nvSpPr>
        <p:spPr>
          <a:xfrm>
            <a:off x="435769" y="1072039"/>
            <a:ext cx="8271986" cy="3721418"/>
          </a:xfrm>
          <a:prstGeom prst="rect">
            <a:avLst/>
          </a:prstGeom>
          <a:noFill/>
          <a:ln>
            <a:noFill/>
          </a:ln>
        </p:spPr>
        <p:txBody>
          <a:bodyPr spcFirstLastPara="1" wrap="square" lIns="68575" tIns="34275" rIns="68575" bIns="34275" anchor="ctr" anchorCtr="0">
            <a:normAutofit lnSpcReduction="10000"/>
          </a:bodyPr>
          <a:lstStyle/>
          <a:p>
            <a:pPr marL="228600" lvl="0" indent="-228600" algn="l" rtl="0">
              <a:lnSpc>
                <a:spcPct val="110000"/>
              </a:lnSpc>
              <a:spcBef>
                <a:spcPts val="0"/>
              </a:spcBef>
              <a:spcAft>
                <a:spcPts val="0"/>
              </a:spcAft>
              <a:buSzPts val="14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Evaluation:</a:t>
            </a:r>
            <a:endParaRPr sz="1500" b="1">
              <a:latin typeface="Arial" panose="020B0604020202020204"/>
              <a:ea typeface="Arial" panose="020B0604020202020204"/>
              <a:cs typeface="Arial" panose="020B0604020202020204"/>
              <a:sym typeface="Arial" panose="020B0604020202020204"/>
            </a:endParaRPr>
          </a:p>
          <a:p>
            <a:pPr marL="571500" lvl="1" indent="-234950" algn="l" rtl="0">
              <a:spcBef>
                <a:spcPts val="700"/>
              </a:spcBef>
              <a:spcAft>
                <a:spcPts val="0"/>
              </a:spcAft>
              <a:buSzPts val="13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Assess the model's performance using appropriate metrics, such as precision, recall, and F1 score, tailored to the characteristics of the customer churn prediction task.</a:t>
            </a:r>
            <a:endParaRPr sz="1400">
              <a:latin typeface="Arial" panose="020B0604020202020204"/>
              <a:ea typeface="Arial" panose="020B0604020202020204"/>
              <a:cs typeface="Arial" panose="020B0604020202020204"/>
              <a:sym typeface="Arial" panose="020B0604020202020204"/>
            </a:endParaRPr>
          </a:p>
          <a:p>
            <a:pPr marL="571500" lvl="1" indent="-234950" algn="l" rtl="0">
              <a:spcBef>
                <a:spcPts val="700"/>
              </a:spcBef>
              <a:spcAft>
                <a:spcPts val="0"/>
              </a:spcAft>
              <a:buSzPts val="13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Refined the predictive models based on feedback and continuous monitoring of prediction accuracy, integrating insights from business experts and data analysts. By incorporating domain knowledge from customer retention specialists and analyzing feedback from model performance, we aim to enhance the effectiveness of our churn prediction models.</a:t>
            </a:r>
            <a:endParaRPr sz="1400">
              <a:latin typeface="Arial" panose="020B0604020202020204"/>
              <a:ea typeface="Arial" panose="020B0604020202020204"/>
              <a:cs typeface="Arial" panose="020B0604020202020204"/>
              <a:sym typeface="Arial" panose="020B0604020202020204"/>
            </a:endParaRPr>
          </a:p>
          <a:p>
            <a:pPr marL="571500" lvl="1" indent="-234950" algn="l" rtl="0">
              <a:spcBef>
                <a:spcPts val="700"/>
              </a:spcBef>
              <a:spcAft>
                <a:spcPts val="0"/>
              </a:spcAft>
              <a:buSzPts val="13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Ultimately, our goal is to develop robust and reliable models that contribute to sustainable growth and profitability by reducing customer churn.</a:t>
            </a:r>
            <a:endParaRPr sz="1400">
              <a:latin typeface="Arial" panose="020B0604020202020204"/>
              <a:ea typeface="Arial" panose="020B0604020202020204"/>
              <a:cs typeface="Arial" panose="020B0604020202020204"/>
              <a:sym typeface="Arial" panose="020B0604020202020204"/>
            </a:endParaRPr>
          </a:p>
          <a:p>
            <a:pPr marL="228600" lvl="0" indent="-228600" algn="l" rtl="0">
              <a:lnSpc>
                <a:spcPct val="110000"/>
              </a:lnSpc>
              <a:spcBef>
                <a:spcPts val="800"/>
              </a:spcBef>
              <a:spcAft>
                <a:spcPts val="0"/>
              </a:spcAft>
              <a:buSzPts val="14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Result:</a:t>
            </a:r>
            <a:endParaRPr>
              <a:latin typeface="Arial" panose="020B0604020202020204"/>
              <a:ea typeface="Arial" panose="020B0604020202020204"/>
              <a:cs typeface="Arial" panose="020B0604020202020204"/>
              <a:sym typeface="Arial" panose="020B0604020202020204"/>
            </a:endParaRPr>
          </a:p>
          <a:p>
            <a:pPr marL="571500" lvl="1" indent="-222250" algn="l" rtl="0">
              <a:spcBef>
                <a:spcPts val="700"/>
              </a:spcBef>
              <a:spcAft>
                <a:spcPts val="0"/>
              </a:spcAft>
              <a:buSzPts val="1100"/>
              <a:buFont typeface="Arial" panose="020B0604020202020204"/>
              <a:buChar char="◼"/>
            </a:pPr>
            <a:r>
              <a:rPr lang="en-GB" sz="1400">
                <a:latin typeface="Arial" panose="020B0604020202020204"/>
                <a:ea typeface="Arial" panose="020B0604020202020204"/>
                <a:cs typeface="Arial" panose="020B0604020202020204"/>
                <a:sym typeface="Arial" panose="020B0604020202020204"/>
              </a:rPr>
              <a:t>The implemented solution for customer churn prediction demonstrates an accuracy rate exceeding 80%, aiding businesses in proactively identifying customers at risk of churn. Real-time predictions offer valuable insights to businesses, enabling them to implement targeted retention strategies and maintain customer loyalty. Continuous evaluation and refinement of the model ensure its effectiveness in reducing churn rates and sustaining business growth</a:t>
            </a:r>
            <a:r>
              <a:rPr lang="en-GB" sz="1200">
                <a:latin typeface="Arial" panose="020B0604020202020204"/>
                <a:ea typeface="Arial" panose="020B0604020202020204"/>
                <a:cs typeface="Arial" panose="020B0604020202020204"/>
                <a:sym typeface="Arial" panose="020B0604020202020204"/>
              </a:rPr>
              <a:t>.</a:t>
            </a:r>
            <a:endParaRPr sz="1200">
              <a:latin typeface="Arial" panose="020B0604020202020204"/>
              <a:ea typeface="Arial" panose="020B0604020202020204"/>
              <a:cs typeface="Arial" panose="020B0604020202020204"/>
              <a:sym typeface="Arial" panose="020B0604020202020204"/>
            </a:endParaRPr>
          </a:p>
        </p:txBody>
      </p:sp>
      <p:sp>
        <p:nvSpPr>
          <p:cNvPr id="178" name="Google Shape;178;p29"/>
          <p:cNvSpPr/>
          <p:nvPr/>
        </p:nvSpPr>
        <p:spPr>
          <a:xfrm>
            <a:off x="7830979" y="4724400"/>
            <a:ext cx="1119188" cy="410051"/>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179" name="Google Shape;179;p29"/>
          <p:cNvSpPr/>
          <p:nvPr/>
        </p:nvSpPr>
        <p:spPr>
          <a:xfrm>
            <a:off x="4012350" y="4793450"/>
            <a:ext cx="1119300" cy="341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dk1"/>
                </a:solidFill>
                <a:latin typeface="Libre Franklin"/>
                <a:ea typeface="Libre Franklin"/>
                <a:cs typeface="Libre Franklin"/>
                <a:sym typeface="Libre Franklin"/>
              </a:rPr>
              <a:t>5</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435894" y="578844"/>
            <a:ext cx="8272212" cy="397722"/>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SYSTEM  APPROACH</a:t>
            </a:r>
            <a:endParaRPr sz="2600">
              <a:solidFill>
                <a:schemeClr val="accent1"/>
              </a:solidFill>
              <a:latin typeface="Calibri" panose="020F0502020204030204"/>
              <a:ea typeface="Calibri" panose="020F0502020204030204"/>
              <a:cs typeface="Calibri" panose="020F0502020204030204"/>
              <a:sym typeface="Calibri" panose="020F0502020204030204"/>
            </a:endParaRPr>
          </a:p>
        </p:txBody>
      </p:sp>
      <p:sp>
        <p:nvSpPr>
          <p:cNvPr id="186" name="Google Shape;186;p30"/>
          <p:cNvSpPr txBox="1"/>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2250" algn="l" rtl="0">
              <a:lnSpc>
                <a:spcPct val="110000"/>
              </a:lnSpc>
              <a:spcBef>
                <a:spcPts val="0"/>
              </a:spcBef>
              <a:spcAft>
                <a:spcPts val="0"/>
              </a:spcAft>
              <a:buSzPts val="1500"/>
              <a:buFont typeface="Arial" panose="020B0604020202020204"/>
              <a:buChar char="◼"/>
            </a:pPr>
            <a:r>
              <a:rPr lang="en-GB" sz="1500" b="1">
                <a:solidFill>
                  <a:srgbClr val="0F0F0F"/>
                </a:solidFill>
                <a:latin typeface="Arial" panose="020B0604020202020204"/>
                <a:ea typeface="Arial" panose="020B0604020202020204"/>
                <a:cs typeface="Arial" panose="020B0604020202020204"/>
                <a:sym typeface="Arial" panose="020B0604020202020204"/>
              </a:rPr>
              <a:t>System requirements</a:t>
            </a:r>
            <a:endParaRPr sz="1500" b="1">
              <a:solidFill>
                <a:srgbClr val="0F0F0F"/>
              </a:solidFill>
              <a:latin typeface="Arial" panose="020B0604020202020204"/>
              <a:ea typeface="Arial" panose="020B0604020202020204"/>
              <a:cs typeface="Arial" panose="020B0604020202020204"/>
              <a:sym typeface="Arial" panose="020B0604020202020204"/>
            </a:endParaRPr>
          </a:p>
          <a:p>
            <a:pPr marL="571500" lvl="1" indent="-241300" algn="l" rtl="0">
              <a:spcBef>
                <a:spcPts val="700"/>
              </a:spcBef>
              <a:spcAft>
                <a:spcPts val="0"/>
              </a:spcAft>
              <a:buSzPts val="1400"/>
              <a:buFont typeface="Arial" panose="020B0604020202020204"/>
              <a:buChar char="◼"/>
            </a:pPr>
            <a:r>
              <a:rPr lang="en-GB" sz="1400">
                <a:solidFill>
                  <a:srgbClr val="0F0F0F"/>
                </a:solidFill>
                <a:latin typeface="Arial" panose="020B0604020202020204"/>
                <a:ea typeface="Arial" panose="020B0604020202020204"/>
                <a:cs typeface="Arial" panose="020B0604020202020204"/>
                <a:sym typeface="Arial" panose="020B0604020202020204"/>
              </a:rPr>
              <a:t>Hardware : 8GB Ram</a:t>
            </a:r>
            <a:endParaRPr sz="1400">
              <a:solidFill>
                <a:srgbClr val="0F0F0F"/>
              </a:solidFill>
              <a:latin typeface="Arial" panose="020B0604020202020204"/>
              <a:ea typeface="Arial" panose="020B0604020202020204"/>
              <a:cs typeface="Arial" panose="020B0604020202020204"/>
              <a:sym typeface="Arial" panose="020B0604020202020204"/>
            </a:endParaRPr>
          </a:p>
          <a:p>
            <a:pPr marL="0" lvl="0" indent="0" algn="l" rtl="0">
              <a:lnSpc>
                <a:spcPct val="110000"/>
              </a:lnSpc>
              <a:spcBef>
                <a:spcPts val="700"/>
              </a:spcBef>
              <a:spcAft>
                <a:spcPts val="0"/>
              </a:spcAft>
              <a:buSzPts val="1200"/>
              <a:buNone/>
            </a:pPr>
            <a:r>
              <a:rPr lang="en-GB" sz="1400">
                <a:solidFill>
                  <a:srgbClr val="0F0F0F"/>
                </a:solidFill>
                <a:latin typeface="Arial" panose="020B0604020202020204"/>
                <a:ea typeface="Arial" panose="020B0604020202020204"/>
                <a:cs typeface="Arial" panose="020B0604020202020204"/>
                <a:sym typeface="Arial" panose="020B0604020202020204"/>
              </a:rPr>
              <a:t>                              Intel core i3 processor</a:t>
            </a:r>
            <a:endParaRPr sz="1400">
              <a:solidFill>
                <a:srgbClr val="0F0F0F"/>
              </a:solidFill>
              <a:latin typeface="Arial" panose="020B0604020202020204"/>
              <a:ea typeface="Arial" panose="020B0604020202020204"/>
              <a:cs typeface="Arial" panose="020B0604020202020204"/>
              <a:sym typeface="Arial" panose="020B0604020202020204"/>
            </a:endParaRPr>
          </a:p>
          <a:p>
            <a:pPr marL="571500" lvl="1" indent="-241300" algn="l" rtl="0">
              <a:spcBef>
                <a:spcPts val="700"/>
              </a:spcBef>
              <a:spcAft>
                <a:spcPts val="0"/>
              </a:spcAft>
              <a:buSzPts val="1400"/>
              <a:buFont typeface="Arial" panose="020B0604020202020204"/>
              <a:buChar char="◼"/>
            </a:pPr>
            <a:r>
              <a:rPr lang="en-GB" sz="1400">
                <a:solidFill>
                  <a:srgbClr val="0F0F0F"/>
                </a:solidFill>
                <a:latin typeface="Arial" panose="020B0604020202020204"/>
                <a:ea typeface="Arial" panose="020B0604020202020204"/>
                <a:cs typeface="Arial" panose="020B0604020202020204"/>
                <a:sym typeface="Arial" panose="020B0604020202020204"/>
              </a:rPr>
              <a:t>Software  : Windows 10 , 11</a:t>
            </a:r>
            <a:endParaRPr sz="1400">
              <a:solidFill>
                <a:srgbClr val="0F0F0F"/>
              </a:solidFill>
              <a:latin typeface="Arial" panose="020B0604020202020204"/>
              <a:ea typeface="Arial" panose="020B0604020202020204"/>
              <a:cs typeface="Arial" panose="020B0604020202020204"/>
              <a:sym typeface="Arial" panose="020B0604020202020204"/>
            </a:endParaRPr>
          </a:p>
          <a:p>
            <a:pPr marL="0" lvl="0" indent="0" algn="l" rtl="0">
              <a:lnSpc>
                <a:spcPct val="110000"/>
              </a:lnSpc>
              <a:spcBef>
                <a:spcPts val="700"/>
              </a:spcBef>
              <a:spcAft>
                <a:spcPts val="0"/>
              </a:spcAft>
              <a:buSzPts val="1200"/>
              <a:buNone/>
            </a:pPr>
            <a:r>
              <a:rPr lang="en-GB" sz="1400">
                <a:solidFill>
                  <a:srgbClr val="0F0F0F"/>
                </a:solidFill>
                <a:latin typeface="Arial" panose="020B0604020202020204"/>
                <a:ea typeface="Arial" panose="020B0604020202020204"/>
                <a:cs typeface="Arial" panose="020B0604020202020204"/>
                <a:sym typeface="Arial" panose="020B0604020202020204"/>
              </a:rPr>
              <a:t>                              Jupyter Notebook or Google Collab or VS Code</a:t>
            </a:r>
            <a:endParaRPr sz="1400">
              <a:solidFill>
                <a:srgbClr val="0F0F0F"/>
              </a:solidFill>
              <a:latin typeface="Arial" panose="020B0604020202020204"/>
              <a:ea typeface="Arial" panose="020B0604020202020204"/>
              <a:cs typeface="Arial" panose="020B0604020202020204"/>
              <a:sym typeface="Arial" panose="020B0604020202020204"/>
            </a:endParaRPr>
          </a:p>
          <a:p>
            <a:pPr marL="228600" lvl="0" indent="-222250" algn="l" rtl="0">
              <a:lnSpc>
                <a:spcPct val="110000"/>
              </a:lnSpc>
              <a:spcBef>
                <a:spcPts val="800"/>
              </a:spcBef>
              <a:spcAft>
                <a:spcPts val="0"/>
              </a:spcAft>
              <a:buSzPts val="1500"/>
              <a:buFont typeface="Arial" panose="020B0604020202020204"/>
              <a:buChar char="◼"/>
            </a:pPr>
            <a:r>
              <a:rPr lang="en-GB" sz="1500" b="1">
                <a:solidFill>
                  <a:srgbClr val="0F0F0F"/>
                </a:solidFill>
                <a:latin typeface="Arial" panose="020B0604020202020204"/>
                <a:ea typeface="Arial" panose="020B0604020202020204"/>
                <a:cs typeface="Arial" panose="020B0604020202020204"/>
                <a:sym typeface="Arial" panose="020B0604020202020204"/>
              </a:rPr>
              <a:t>Library required to build the model</a:t>
            </a:r>
            <a:endParaRPr sz="1500" b="1">
              <a:solidFill>
                <a:srgbClr val="0F0F0F"/>
              </a:solidFill>
              <a:latin typeface="Arial" panose="020B0604020202020204"/>
              <a:ea typeface="Arial" panose="020B0604020202020204"/>
              <a:cs typeface="Arial" panose="020B0604020202020204"/>
              <a:sym typeface="Arial" panose="020B0604020202020204"/>
            </a:endParaRPr>
          </a:p>
          <a:p>
            <a:pPr marL="571500" lvl="1" indent="-241300" algn="l" rtl="0">
              <a:spcBef>
                <a:spcPts val="700"/>
              </a:spcBef>
              <a:spcAft>
                <a:spcPts val="0"/>
              </a:spcAft>
              <a:buSzPts val="1400"/>
              <a:buFont typeface="Arial" panose="020B0604020202020204"/>
              <a:buChar char="◼"/>
            </a:pPr>
            <a:r>
              <a:rPr lang="en-GB" sz="1400">
                <a:solidFill>
                  <a:srgbClr val="0F0F0F"/>
                </a:solidFill>
                <a:latin typeface="Arial" panose="020B0604020202020204"/>
                <a:ea typeface="Arial" panose="020B0604020202020204"/>
                <a:cs typeface="Arial" panose="020B0604020202020204"/>
                <a:sym typeface="Arial" panose="020B0604020202020204"/>
              </a:rPr>
              <a:t>Pandas and NumPy,Scipy, TensorFlow, Pickle, Scikit-learn, Matplotlib and Seaborn.</a:t>
            </a:r>
            <a:endParaRPr sz="1400">
              <a:solidFill>
                <a:srgbClr val="0F0F0F"/>
              </a:solidFill>
              <a:latin typeface="Arial" panose="020B0604020202020204"/>
              <a:ea typeface="Arial" panose="020B0604020202020204"/>
              <a:cs typeface="Arial" panose="020B0604020202020204"/>
              <a:sym typeface="Arial" panose="020B0604020202020204"/>
            </a:endParaRPr>
          </a:p>
        </p:txBody>
      </p:sp>
      <p:sp>
        <p:nvSpPr>
          <p:cNvPr id="187" name="Google Shape;187;p30"/>
          <p:cNvSpPr/>
          <p:nvPr/>
        </p:nvSpPr>
        <p:spPr>
          <a:xfrm>
            <a:off x="4012350" y="4672025"/>
            <a:ext cx="1119300" cy="353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dk1"/>
                </a:solidFill>
                <a:latin typeface="Libre Franklin"/>
                <a:ea typeface="Libre Franklin"/>
                <a:cs typeface="Libre Franklin"/>
                <a:sym typeface="Libre Franklin"/>
              </a:rPr>
              <a:t>6</a:t>
            </a:r>
            <a:endParaRPr sz="1400">
              <a:solidFill>
                <a:schemeClr val="dk1"/>
              </a:solidFill>
              <a:latin typeface="Libre Franklin"/>
              <a:ea typeface="Libre Franklin"/>
              <a:cs typeface="Libre Franklin"/>
              <a:sym typeface="Libre Franklin"/>
            </a:endParaRPr>
          </a:p>
        </p:txBody>
      </p:sp>
      <p:sp>
        <p:nvSpPr>
          <p:cNvPr id="188" name="Google Shape;188;p30"/>
          <p:cNvSpPr/>
          <p:nvPr/>
        </p:nvSpPr>
        <p:spPr>
          <a:xfrm>
            <a:off x="7759675" y="4790100"/>
            <a:ext cx="1119300" cy="353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35894" y="526617"/>
            <a:ext cx="8272212" cy="397722"/>
          </a:xfrm>
          <a:prstGeom prst="rect">
            <a:avLst/>
          </a:prstGeom>
          <a:noFill/>
          <a:ln>
            <a:noFill/>
          </a:ln>
        </p:spPr>
        <p:txBody>
          <a:bodyPr spcFirstLastPara="1" wrap="square" lIns="68575" tIns="34275" rIns="68575" bIns="34275" anchor="b"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2600" b="1">
                <a:solidFill>
                  <a:schemeClr val="accent1"/>
                </a:solidFill>
                <a:latin typeface="Arial" panose="020B0604020202020204"/>
                <a:ea typeface="Arial" panose="020B0604020202020204"/>
                <a:cs typeface="Arial" panose="020B0604020202020204"/>
                <a:sym typeface="Arial" panose="020B0604020202020204"/>
              </a:rPr>
              <a:t>ALGORITHM</a:t>
            </a:r>
            <a:endParaRPr sz="2600"/>
          </a:p>
        </p:txBody>
      </p:sp>
      <p:sp>
        <p:nvSpPr>
          <p:cNvPr id="195" name="Google Shape;195;p31"/>
          <p:cNvSpPr txBox="1"/>
          <p:nvPr>
            <p:ph type="body" idx="1"/>
          </p:nvPr>
        </p:nvSpPr>
        <p:spPr>
          <a:xfrm>
            <a:off x="435775" y="526625"/>
            <a:ext cx="8271900" cy="4133400"/>
          </a:xfrm>
          <a:prstGeom prst="rect">
            <a:avLst/>
          </a:prstGeom>
          <a:noFill/>
          <a:ln>
            <a:noFill/>
          </a:ln>
        </p:spPr>
        <p:txBody>
          <a:bodyPr spcFirstLastPara="1" wrap="square" lIns="68575" tIns="34275" rIns="68575" bIns="34275" anchor="ctr" anchorCtr="0">
            <a:normAutofit fontScale="92500" lnSpcReduction="20000"/>
          </a:bodyPr>
          <a:lstStyle/>
          <a:p>
            <a:pPr marL="0" lvl="0" indent="0" algn="l" rtl="0">
              <a:lnSpc>
                <a:spcPct val="110000"/>
              </a:lnSpc>
              <a:spcBef>
                <a:spcPts val="0"/>
              </a:spcBef>
              <a:spcAft>
                <a:spcPts val="0"/>
              </a:spcAft>
              <a:buSzPct val="92000"/>
              <a:buNone/>
            </a:pPr>
            <a:endParaRPr>
              <a:latin typeface="Arial" panose="020B0604020202020204"/>
              <a:ea typeface="Arial" panose="020B0604020202020204"/>
              <a:cs typeface="Arial" panose="020B0604020202020204"/>
              <a:sym typeface="Arial" panose="020B0604020202020204"/>
            </a:endParaRPr>
          </a:p>
          <a:p>
            <a:pPr marL="228600" lvl="0" indent="-240665" algn="l" rtl="0">
              <a:lnSpc>
                <a:spcPct val="110000"/>
              </a:lnSpc>
              <a:spcBef>
                <a:spcPts val="700"/>
              </a:spcBef>
              <a:spcAft>
                <a:spcPts val="0"/>
              </a:spcAft>
              <a:buSzPct val="1000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Data Input:</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Each row represents a customer, each column contains customer’s attributes described on the column Metadata.</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The raw data contains 7043 rows and 21 columns (features).</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The “Churn” column is our target.</a:t>
            </a:r>
            <a:endParaRPr sz="1500">
              <a:latin typeface="Arial" panose="020B0604020202020204"/>
              <a:ea typeface="Arial" panose="020B0604020202020204"/>
              <a:cs typeface="Arial" panose="020B0604020202020204"/>
              <a:sym typeface="Arial" panose="020B0604020202020204"/>
            </a:endParaRPr>
          </a:p>
          <a:p>
            <a:pPr marL="228600" lvl="0" indent="-240665" algn="l" rtl="0">
              <a:lnSpc>
                <a:spcPct val="110000"/>
              </a:lnSpc>
              <a:spcBef>
                <a:spcPts val="700"/>
              </a:spcBef>
              <a:spcAft>
                <a:spcPts val="0"/>
              </a:spcAft>
              <a:buSzPct val="1000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Algorithm Selection and Training Process:</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Char char="◼"/>
            </a:pPr>
            <a:r>
              <a:rPr lang="en-GB" sz="1500">
                <a:latin typeface="Arial" panose="020B0604020202020204"/>
                <a:ea typeface="Arial" panose="020B0604020202020204"/>
                <a:cs typeface="Arial" panose="020B0604020202020204"/>
                <a:sym typeface="Arial" panose="020B0604020202020204"/>
              </a:rPr>
              <a:t>Model: </a:t>
            </a:r>
            <a:r>
              <a:rPr lang="en-GB" sz="1500" b="1">
                <a:latin typeface="Arial" panose="020B0604020202020204"/>
                <a:ea typeface="Arial" panose="020B0604020202020204"/>
                <a:cs typeface="Arial" panose="020B0604020202020204"/>
                <a:sym typeface="Arial" panose="020B0604020202020204"/>
              </a:rPr>
              <a:t>LogisticRegression</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Hyperparameters: C=100, max_iter=100</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Char char="◼"/>
            </a:pPr>
            <a:r>
              <a:rPr lang="en-GB" sz="1500">
                <a:latin typeface="Arial" panose="020B0604020202020204"/>
                <a:ea typeface="Arial" panose="020B0604020202020204"/>
                <a:cs typeface="Arial" panose="020B0604020202020204"/>
                <a:sym typeface="Arial" panose="020B0604020202020204"/>
              </a:rPr>
              <a:t>Model: </a:t>
            </a:r>
            <a:r>
              <a:rPr lang="en-GB" sz="1500" b="1">
                <a:latin typeface="Arial" panose="020B0604020202020204"/>
                <a:ea typeface="Arial" panose="020B0604020202020204"/>
                <a:cs typeface="Arial" panose="020B0604020202020204"/>
                <a:sym typeface="Arial" panose="020B0604020202020204"/>
              </a:rPr>
              <a:t>RandomForestClassifier</a:t>
            </a:r>
            <a:endParaRPr sz="1500" b="1">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Hyperparameters: n_estimators=120, criterion='gini', max_depth=15, min_samples_leaf=10, min_samples_split=5</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Char char="◼"/>
            </a:pPr>
            <a:r>
              <a:rPr lang="en-GB" sz="1500">
                <a:latin typeface="Arial" panose="020B0604020202020204"/>
                <a:ea typeface="Arial" panose="020B0604020202020204"/>
                <a:cs typeface="Arial" panose="020B0604020202020204"/>
                <a:sym typeface="Arial" panose="020B0604020202020204"/>
              </a:rPr>
              <a:t>Model: </a:t>
            </a:r>
            <a:r>
              <a:rPr lang="en-GB" sz="1500" b="1">
                <a:latin typeface="Arial" panose="020B0604020202020204"/>
                <a:ea typeface="Arial" panose="020B0604020202020204"/>
                <a:cs typeface="Arial" panose="020B0604020202020204"/>
                <a:sym typeface="Arial" panose="020B0604020202020204"/>
              </a:rPr>
              <a:t>DecisionTreeClassifier</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Hyperparameters: criterion='gini', splitter='random', min_samples_leaf=12</a:t>
            </a:r>
            <a:endParaRPr sz="1500">
              <a:latin typeface="Arial" panose="020B0604020202020204"/>
              <a:ea typeface="Arial" panose="020B0604020202020204"/>
              <a:cs typeface="Arial" panose="020B0604020202020204"/>
              <a:sym typeface="Arial" panose="020B0604020202020204"/>
            </a:endParaRPr>
          </a:p>
          <a:p>
            <a:pPr marL="228600" lvl="0" indent="-240665" algn="l" rtl="0">
              <a:lnSpc>
                <a:spcPct val="110000"/>
              </a:lnSpc>
              <a:spcBef>
                <a:spcPts val="700"/>
              </a:spcBef>
              <a:spcAft>
                <a:spcPts val="0"/>
              </a:spcAft>
              <a:buSzPct val="100000"/>
              <a:buFont typeface="Arial" panose="020B0604020202020204"/>
              <a:buChar char="◼"/>
            </a:pPr>
            <a:r>
              <a:rPr lang="en-GB" sz="1500" b="1">
                <a:latin typeface="Arial" panose="020B0604020202020204"/>
                <a:ea typeface="Arial" panose="020B0604020202020204"/>
                <a:cs typeface="Arial" panose="020B0604020202020204"/>
                <a:sym typeface="Arial" panose="020B0604020202020204"/>
              </a:rPr>
              <a:t>Evaluation Process:</a:t>
            </a:r>
            <a:endParaRPr sz="1500">
              <a:latin typeface="Arial" panose="020B0604020202020204"/>
              <a:ea typeface="Arial" panose="020B0604020202020204"/>
              <a:cs typeface="Arial" panose="020B0604020202020204"/>
              <a:sym typeface="Arial" panose="020B0604020202020204"/>
            </a:endParaRPr>
          </a:p>
          <a:p>
            <a:pPr marL="469900" lvl="1" indent="-253365" algn="l" rtl="0">
              <a:spcBef>
                <a:spcPts val="700"/>
              </a:spcBef>
              <a:spcAft>
                <a:spcPts val="0"/>
              </a:spcAft>
              <a:buSzPct val="100000"/>
              <a:buFont typeface="Arial" panose="020B0604020202020204"/>
              <a:buChar char="◼"/>
            </a:pPr>
            <a:r>
              <a:rPr lang="en-GB" sz="1500">
                <a:latin typeface="Arial" panose="020B0604020202020204"/>
                <a:ea typeface="Arial" panose="020B0604020202020204"/>
                <a:cs typeface="Arial" panose="020B0604020202020204"/>
                <a:sym typeface="Arial" panose="020B0604020202020204"/>
              </a:rPr>
              <a:t>Performance Metrics: Accuracy Score, Confusion Matrix, CLassification Report</a:t>
            </a:r>
            <a:endParaRPr sz="1500">
              <a:latin typeface="Arial" panose="020B0604020202020204"/>
              <a:ea typeface="Arial" panose="020B0604020202020204"/>
              <a:cs typeface="Arial" panose="020B0604020202020204"/>
              <a:sym typeface="Arial" panose="020B0604020202020204"/>
            </a:endParaRPr>
          </a:p>
        </p:txBody>
      </p:sp>
      <p:sp>
        <p:nvSpPr>
          <p:cNvPr id="196" name="Google Shape;196;p31"/>
          <p:cNvSpPr/>
          <p:nvPr/>
        </p:nvSpPr>
        <p:spPr>
          <a:xfrm>
            <a:off x="4012404" y="473345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dk1"/>
                </a:solidFill>
                <a:latin typeface="Libre Franklin"/>
                <a:ea typeface="Libre Franklin"/>
                <a:cs typeface="Libre Franklin"/>
                <a:sym typeface="Libre Franklin"/>
              </a:rPr>
              <a:t>7</a:t>
            </a:r>
            <a:endParaRPr sz="1400">
              <a:solidFill>
                <a:schemeClr val="dk1"/>
              </a:solidFill>
              <a:latin typeface="Libre Franklin"/>
              <a:ea typeface="Libre Franklin"/>
              <a:cs typeface="Libre Franklin"/>
              <a:sym typeface="Libre Franklin"/>
            </a:endParaRPr>
          </a:p>
        </p:txBody>
      </p:sp>
      <p:sp>
        <p:nvSpPr>
          <p:cNvPr id="197" name="Google Shape;197;p31"/>
          <p:cNvSpPr/>
          <p:nvPr/>
        </p:nvSpPr>
        <p:spPr>
          <a:xfrm>
            <a:off x="7723879" y="473345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35894" y="526617"/>
            <a:ext cx="8272200" cy="3978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GB" b="1"/>
              <a:t>Count Of Churn</a:t>
            </a:r>
            <a:endParaRPr b="1"/>
          </a:p>
        </p:txBody>
      </p:sp>
      <p:pic>
        <p:nvPicPr>
          <p:cNvPr id="203" name="Google Shape;203;p32"/>
          <p:cNvPicPr preferRelativeResize="0"/>
          <p:nvPr/>
        </p:nvPicPr>
        <p:blipFill>
          <a:blip r:embed="rId1"/>
          <a:stretch>
            <a:fillRect/>
          </a:stretch>
        </p:blipFill>
        <p:spPr>
          <a:xfrm>
            <a:off x="1377225" y="960475"/>
            <a:ext cx="6441176" cy="3854550"/>
          </a:xfrm>
          <a:prstGeom prst="rect">
            <a:avLst/>
          </a:prstGeom>
          <a:noFill/>
          <a:ln>
            <a:noFill/>
          </a:ln>
        </p:spPr>
      </p:pic>
      <p:sp>
        <p:nvSpPr>
          <p:cNvPr id="204" name="Google Shape;204;p32"/>
          <p:cNvSpPr/>
          <p:nvPr/>
        </p:nvSpPr>
        <p:spPr>
          <a:xfrm>
            <a:off x="4051513" y="4851075"/>
            <a:ext cx="1092600" cy="3510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8</a:t>
            </a:r>
            <a:endParaRPr sz="1400">
              <a:solidFill>
                <a:schemeClr val="dk1"/>
              </a:solidFill>
              <a:latin typeface="Libre Franklin"/>
              <a:ea typeface="Libre Franklin"/>
              <a:cs typeface="Libre Franklin"/>
              <a:sym typeface="Libre Franklin"/>
            </a:endParaRPr>
          </a:p>
        </p:txBody>
      </p:sp>
      <p:sp>
        <p:nvSpPr>
          <p:cNvPr id="205" name="Google Shape;205;p32"/>
          <p:cNvSpPr/>
          <p:nvPr/>
        </p:nvSpPr>
        <p:spPr>
          <a:xfrm>
            <a:off x="7830979" y="4724400"/>
            <a:ext cx="1119300" cy="4101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35900" y="451627"/>
            <a:ext cx="8272200" cy="351000"/>
          </a:xfrm>
          <a:prstGeom prst="rect">
            <a:avLst/>
          </a:prstGeom>
        </p:spPr>
        <p:txBody>
          <a:bodyPr spcFirstLastPara="1" wrap="square" lIns="68575" tIns="34275" rIns="68575" bIns="34275" anchor="b" anchorCtr="0">
            <a:normAutofit fontScale="90000"/>
          </a:bodyPr>
          <a:lstStyle/>
          <a:p>
            <a:pPr marL="0" lvl="0" indent="0" algn="l" rtl="0">
              <a:lnSpc>
                <a:spcPct val="136000"/>
              </a:lnSpc>
              <a:spcBef>
                <a:spcPts val="0"/>
              </a:spcBef>
              <a:spcAft>
                <a:spcPts val="0"/>
              </a:spcAft>
              <a:buClr>
                <a:schemeClr val="dk1"/>
              </a:buClr>
              <a:buSzPct val="105000"/>
              <a:buFont typeface="Arial" panose="020B0604020202020204"/>
              <a:buNone/>
            </a:pPr>
            <a:endParaRPr sz="1050" b="1">
              <a:solidFill>
                <a:srgbClr val="6AA94F"/>
              </a:solidFill>
              <a:highlight>
                <a:srgbClr val="1E1E1E"/>
              </a:highlight>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36000"/>
              </a:lnSpc>
              <a:spcBef>
                <a:spcPts val="0"/>
              </a:spcBef>
              <a:spcAft>
                <a:spcPts val="0"/>
              </a:spcAft>
              <a:buClr>
                <a:schemeClr val="dk1"/>
              </a:buClr>
              <a:buSzPct val="55000"/>
              <a:buFont typeface="Arial" panose="020B0604020202020204"/>
              <a:buNone/>
            </a:pPr>
            <a:r>
              <a:rPr lang="en-GB" sz="1990" b="1"/>
              <a:t>Plotting Numerical Features With Pro</a:t>
            </a:r>
            <a:r>
              <a:rPr lang="en-GB" sz="1990" b="1"/>
              <a:t>b</a:t>
            </a:r>
            <a:r>
              <a:rPr lang="en-GB" sz="1990" b="1"/>
              <a:t>ability Distribution And Checking outliers</a:t>
            </a:r>
            <a:endParaRPr sz="1990" b="1"/>
          </a:p>
        </p:txBody>
      </p:sp>
      <p:sp>
        <p:nvSpPr>
          <p:cNvPr id="211" name="Google Shape;211;p33"/>
          <p:cNvSpPr txBox="1"/>
          <p:nvPr>
            <p:ph type="body" idx="1"/>
          </p:nvPr>
        </p:nvSpPr>
        <p:spPr>
          <a:xfrm>
            <a:off x="435894" y="976520"/>
            <a:ext cx="8272200" cy="3504900"/>
          </a:xfrm>
          <a:prstGeom prst="rect">
            <a:avLst/>
          </a:prstGeom>
        </p:spPr>
        <p:txBody>
          <a:bodyPr spcFirstLastPara="1" wrap="square" lIns="68575" tIns="34275" rIns="68575" bIns="34275" anchor="ctr" anchorCtr="0">
            <a:normAutofit/>
          </a:bodyPr>
          <a:lstStyle/>
          <a:p>
            <a:pPr marL="0" lvl="0" indent="0" algn="l" rtl="0">
              <a:spcBef>
                <a:spcPts val="300"/>
              </a:spcBef>
              <a:spcAft>
                <a:spcPts val="500"/>
              </a:spcAft>
              <a:buNone/>
            </a:pPr>
          </a:p>
        </p:txBody>
      </p:sp>
      <p:pic>
        <p:nvPicPr>
          <p:cNvPr id="212" name="Google Shape;212;p33"/>
          <p:cNvPicPr preferRelativeResize="0"/>
          <p:nvPr/>
        </p:nvPicPr>
        <p:blipFill>
          <a:blip r:embed="rId1"/>
          <a:stretch>
            <a:fillRect/>
          </a:stretch>
        </p:blipFill>
        <p:spPr>
          <a:xfrm>
            <a:off x="391450" y="896900"/>
            <a:ext cx="8001076" cy="3848500"/>
          </a:xfrm>
          <a:prstGeom prst="rect">
            <a:avLst/>
          </a:prstGeom>
          <a:noFill/>
          <a:ln>
            <a:noFill/>
          </a:ln>
        </p:spPr>
      </p:pic>
      <p:sp>
        <p:nvSpPr>
          <p:cNvPr id="213" name="Google Shape;213;p33"/>
          <p:cNvSpPr/>
          <p:nvPr/>
        </p:nvSpPr>
        <p:spPr>
          <a:xfrm>
            <a:off x="7834125" y="4745400"/>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Libre Franklin"/>
              <a:ea typeface="Libre Franklin"/>
              <a:cs typeface="Libre Franklin"/>
              <a:sym typeface="Libre Franklin"/>
            </a:endParaRPr>
          </a:p>
        </p:txBody>
      </p:sp>
      <p:sp>
        <p:nvSpPr>
          <p:cNvPr id="214" name="Google Shape;214;p33"/>
          <p:cNvSpPr/>
          <p:nvPr/>
        </p:nvSpPr>
        <p:spPr>
          <a:xfrm>
            <a:off x="4025700" y="4839675"/>
            <a:ext cx="1092600" cy="3618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a:solidFill>
                  <a:schemeClr val="dk1"/>
                </a:solidFill>
                <a:latin typeface="Libre Franklin"/>
                <a:ea typeface="Libre Franklin"/>
                <a:cs typeface="Libre Franklin"/>
                <a:sym typeface="Libre Franklin"/>
              </a:rPr>
              <a:t>9</a:t>
            </a:r>
            <a:endParaRPr sz="14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6025</Words>
  <Application>WPS Slides</Application>
  <PresentationFormat/>
  <Paragraphs>170</Paragraphs>
  <Slides>22</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22</vt:i4>
      </vt:variant>
    </vt:vector>
  </HeadingPairs>
  <TitlesOfParts>
    <vt:vector size="37" baseType="lpstr">
      <vt:lpstr>Arial</vt:lpstr>
      <vt:lpstr>SimSun</vt:lpstr>
      <vt:lpstr>Wingdings</vt:lpstr>
      <vt:lpstr>Arial</vt:lpstr>
      <vt:lpstr>Franklin Gothic</vt:lpstr>
      <vt:lpstr>Noto Sans Symbols</vt:lpstr>
      <vt:lpstr>Segoe Print</vt:lpstr>
      <vt:lpstr>Libre Franklin</vt:lpstr>
      <vt:lpstr>Calibri</vt:lpstr>
      <vt:lpstr>Courier New</vt:lpstr>
      <vt:lpstr>Microsoft YaHei</vt:lpstr>
      <vt:lpstr>Arial Unicode MS</vt:lpstr>
      <vt:lpstr>Arial Black</vt:lpstr>
      <vt:lpstr>Simple Light</vt:lpstr>
      <vt:lpstr>DividendVTI</vt:lpstr>
      <vt:lpstr>CUSTOMER CHURN PREDICTION</vt:lpstr>
      <vt:lpstr>OUTLINE</vt:lpstr>
      <vt:lpstr>PROBLEM STATEMENT</vt:lpstr>
      <vt:lpstr>PROPOSED SOLUTION</vt:lpstr>
      <vt:lpstr>PROPOSED SOLUTION </vt:lpstr>
      <vt:lpstr>SYSTEM  APPROACH</vt:lpstr>
      <vt:lpstr>ALGORITHM</vt:lpstr>
      <vt:lpstr>Count Of Churn</vt:lpstr>
      <vt:lpstr>Plotting Numerical Features With Probability Distribution And Checking outliers</vt:lpstr>
      <vt:lpstr>PowerPoint 演示文稿</vt:lpstr>
      <vt:lpstr>PowerPoint 演示文稿</vt:lpstr>
      <vt:lpstr>Scatter Plot On How The Churn Is</vt:lpstr>
      <vt:lpstr>Pie Chart To Show The Percentage Of Senior Citizen</vt:lpstr>
      <vt:lpstr>Plotting Of Graph According To which The user Are Taking The Subscription</vt:lpstr>
      <vt:lpstr>PowerPoint 演示文稿</vt:lpstr>
      <vt:lpstr>CORRELATION MATRIX</vt:lpstr>
      <vt:lpstr>RESULT</vt:lpstr>
      <vt:lpstr>Comparison</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
  <cp:lastModifiedBy>Sudip Chakrabarty</cp:lastModifiedBy>
  <cp:revision>1</cp:revision>
  <dcterms:created xsi:type="dcterms:W3CDTF">2025-04-22T06:59:44Z</dcterms:created>
  <dcterms:modified xsi:type="dcterms:W3CDTF">2025-04-22T06:59:44Z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A004FCFAC1DB41CDA97F45696EB37E6A_12</vt:lpwstr>
  </property>
  <property fmtid="{D5CDD505-2E9C-101B-9397-08002B2CF9AE}" pid="3" name="KSOProductBuildVer">
    <vt:lpwstr>2057-12.2.0.20796</vt:lpwstr>
  </property>
</Properties>
</file>