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0D75-6498-4DB4-BB53-D4814664D4BE}" type="datetimeFigureOut">
              <a:rPr lang="en-US" smtClean="0"/>
              <a:pPr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6446-20E5-424E-9801-0C0E4794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8B6F-8AF9-4EFF-8D5C-85052126D729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C93-89EF-4048-863B-C292D07FBE9C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45-1381-46B0-B51B-ADCD22DBF96B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EA27-9898-40D6-858F-D348D0730025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785C-9312-4C01-B1B1-874D096313D4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288-80FA-4C45-B439-31B7D2A3674F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8E52-7F70-4D08-8C2E-C565E4B36CE8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AB50-ED50-425C-8026-4374D00AC8F7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BC23-09A9-49BC-B128-D7C44FF32DEB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1E9-E944-497B-BA61-1897E145F543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2E7A-F25D-496E-B4BD-6195CD0A76CD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2875-8BB0-4CEB-A7A2-43E1BD1EA495}" type="datetime1">
              <a:rPr lang="en-US" smtClean="0"/>
              <a:pPr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ED77-C935-47DA-8063-5B378B9F1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12574"/>
            <a:ext cx="80010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CHAPTER-1 Multimedia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76800"/>
            <a:ext cx="6400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                       Prepared by: Er.Ramesh Basaula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v. Transmission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transmission medium characterizes different information carries that enable continuous data transmission.</a:t>
            </a:r>
          </a:p>
          <a:p>
            <a:pPr lvl="0"/>
            <a:r>
              <a:rPr lang="en-US" altLang="zh-CN" dirty="0"/>
              <a:t>The central question is: </a:t>
            </a:r>
            <a:r>
              <a:rPr lang="en-US" altLang="zh-CN" i="1" dirty="0"/>
              <a:t>Over what will the information be transmitted?</a:t>
            </a:r>
            <a:endParaRPr lang="en-US" dirty="0"/>
          </a:p>
          <a:p>
            <a:pPr lvl="0"/>
            <a:r>
              <a:rPr lang="en-US" dirty="0"/>
              <a:t>Information is transmitted over network in two ways: </a:t>
            </a:r>
          </a:p>
          <a:p>
            <a:pPr lvl="1"/>
            <a:r>
              <a:rPr lang="en-US" dirty="0"/>
              <a:t>Wired: coaxial cable, fiber optic </a:t>
            </a:r>
          </a:p>
          <a:p>
            <a:pPr lvl="1"/>
            <a:r>
              <a:rPr lang="en-US" dirty="0"/>
              <a:t>Wireless: satellite, microwave, Radio link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vi. Information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/>
              <a:t>It includes all information carrier for transmission i.e. all storage and transmission media.</a:t>
            </a:r>
          </a:p>
          <a:p>
            <a:pPr lvl="0" algn="just"/>
            <a:r>
              <a:rPr lang="en-US" altLang="zh-CN" sz="2800" dirty="0"/>
              <a:t>The central question is: “</a:t>
            </a:r>
            <a:r>
              <a:rPr lang="en-US" altLang="zh-CN" sz="2800" i="1" dirty="0"/>
              <a:t>Which information carrier</a:t>
            </a:r>
            <a:r>
              <a:rPr lang="en-US" altLang="zh-CN" sz="2800" dirty="0"/>
              <a:t> </a:t>
            </a:r>
            <a:r>
              <a:rPr lang="en-US" altLang="zh-CN" sz="2800" i="1" dirty="0"/>
              <a:t>will be used for information exchange between different places?”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Representation values and Representation space: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Each medium defines the following:</a:t>
            </a:r>
          </a:p>
          <a:p>
            <a:pPr>
              <a:buNone/>
            </a:pPr>
            <a:r>
              <a:rPr lang="en-US" altLang="zh-CN" dirty="0"/>
              <a:t>1- </a:t>
            </a:r>
            <a:r>
              <a:rPr lang="en-US" altLang="zh-CN" u="sng" dirty="0"/>
              <a:t>Representation Values</a:t>
            </a:r>
          </a:p>
          <a:p>
            <a:pPr lvl="1"/>
            <a:r>
              <a:rPr lang="en-US" dirty="0"/>
              <a:t>Representation values means which information is actually being presented. </a:t>
            </a:r>
          </a:p>
          <a:p>
            <a:pPr lvl="1"/>
            <a:r>
              <a:rPr lang="en-US" dirty="0"/>
              <a:t>what is being shows?</a:t>
            </a:r>
            <a:endParaRPr lang="en-US" sz="4400" dirty="0"/>
          </a:p>
          <a:p>
            <a:pPr lvl="1"/>
            <a:r>
              <a:rPr lang="en-US" dirty="0"/>
              <a:t>Example are: text, music, video, image, etc.</a:t>
            </a:r>
          </a:p>
          <a:p>
            <a:pPr lvl="1"/>
            <a:r>
              <a:rPr lang="en-US" dirty="0"/>
              <a:t>It can be considered as a continuous or a sequence of discrete values.</a:t>
            </a:r>
            <a:endParaRPr lang="en-US" altLang="zh-CN" u="sng" dirty="0"/>
          </a:p>
          <a:p>
            <a:pPr>
              <a:buNone/>
            </a:pPr>
            <a:r>
              <a:rPr lang="en-US" altLang="zh-CN" dirty="0"/>
              <a:t>2- </a:t>
            </a:r>
            <a:r>
              <a:rPr lang="en-US" altLang="zh-CN" u="sng" dirty="0"/>
              <a:t>Representation Space</a:t>
            </a:r>
          </a:p>
          <a:p>
            <a:pPr lvl="1"/>
            <a:r>
              <a:rPr lang="en-US" dirty="0"/>
              <a:t>Representation space refers to the area of the medium which is used to present the information.</a:t>
            </a:r>
          </a:p>
          <a:p>
            <a:pPr lvl="1"/>
            <a:r>
              <a:rPr lang="en-US" dirty="0"/>
              <a:t> Where is it being show?</a:t>
            </a:r>
            <a:endParaRPr lang="en-US" sz="4400" dirty="0"/>
          </a:p>
          <a:p>
            <a:pPr lvl="1"/>
            <a:r>
              <a:rPr lang="en-US" dirty="0"/>
              <a:t>E.g. p</a:t>
            </a:r>
            <a:r>
              <a:rPr lang="en-US" altLang="zh-CN" dirty="0"/>
              <a:t>aper or computer monitors are examples of a visual presentation spaces. </a:t>
            </a:r>
            <a:endParaRPr lang="en-US" sz="4400" dirty="0"/>
          </a:p>
          <a:p>
            <a:pPr lvl="1"/>
            <a:endParaRPr lang="en-US" altLang="zh-CN" u="sng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u="sng" dirty="0"/>
              <a:t>Representation Dimensions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endParaRPr lang="en-US" altLang="zh-CN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Media can be divided into two types with respect to time in their representation space: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sz="3000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sz="3000" dirty="0">
                <a:cs typeface="Times New Roman" pitchFamily="18" charset="0"/>
              </a:rPr>
              <a:t>1. </a:t>
            </a:r>
            <a:r>
              <a:rPr lang="en-US" altLang="zh-CN" sz="3000" u="sng" dirty="0">
                <a:cs typeface="Times New Roman" pitchFamily="18" charset="0"/>
              </a:rPr>
              <a:t>Time-independent (discrete)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These media are independent of time.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Examples: text , pictures and graphics, etc.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Information in these media consist exclusively of a sequence of individual elements without a time component.</a:t>
            </a:r>
            <a:endParaRPr lang="en-US" altLang="zh-CN" sz="3000" u="sng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sz="3000" dirty="0">
                <a:cs typeface="Times New Roman" pitchFamily="18" charset="0"/>
              </a:rPr>
              <a:t>2. </a:t>
            </a:r>
            <a:r>
              <a:rPr lang="en-US" altLang="zh-CN" sz="3000" u="sng" dirty="0">
                <a:cs typeface="Times New Roman" pitchFamily="18" charset="0"/>
              </a:rPr>
              <a:t>Time-dependent (continuous)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These media are dependent on time.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Examples: sound and video, etc.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3000" dirty="0">
                <a:cs typeface="Times New Roman" pitchFamily="18" charset="0"/>
              </a:rPr>
              <a:t>Information is expressed not only on the individual value but also the time of its occurrence (requires a continuous play out as a time passes).</a:t>
            </a:r>
            <a:endParaRPr lang="en-US" sz="30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Representation dimensions of a representation space are:</a:t>
            </a:r>
          </a:p>
          <a:p>
            <a:pPr lvl="1"/>
            <a:r>
              <a:rPr lang="en-US" dirty="0"/>
              <a:t>Spatial dimensions:</a:t>
            </a:r>
          </a:p>
          <a:p>
            <a:pPr lvl="2"/>
            <a:r>
              <a:rPr lang="en-US" dirty="0"/>
              <a:t>Related to the space.</a:t>
            </a:r>
          </a:p>
          <a:p>
            <a:pPr lvl="2"/>
            <a:r>
              <a:rPr lang="en-US" dirty="0"/>
              <a:t>two dimensional (2D graphics)</a:t>
            </a:r>
          </a:p>
          <a:p>
            <a:pPr lvl="2"/>
            <a:r>
              <a:rPr lang="en-US" dirty="0"/>
              <a:t>three dimensional (holography)</a:t>
            </a:r>
          </a:p>
          <a:p>
            <a:pPr lvl="1"/>
            <a:r>
              <a:rPr lang="en-US" dirty="0"/>
              <a:t>Temporal dimensions:</a:t>
            </a:r>
          </a:p>
          <a:p>
            <a:pPr lvl="2"/>
            <a:r>
              <a:rPr lang="en-US" dirty="0"/>
              <a:t>Related to the time.</a:t>
            </a:r>
          </a:p>
          <a:p>
            <a:pPr lvl="2"/>
            <a:r>
              <a:rPr lang="en-US" dirty="0"/>
              <a:t>Time independent (document) - Discrete media</a:t>
            </a:r>
          </a:p>
          <a:p>
            <a:pPr lvl="3"/>
            <a:r>
              <a:rPr lang="en-US" dirty="0"/>
              <a:t>Information consists of a sequence of individual elements without a time component.</a:t>
            </a:r>
          </a:p>
          <a:p>
            <a:pPr lvl="2"/>
            <a:r>
              <a:rPr lang="en-US" dirty="0"/>
              <a:t>Time dependent (movie)  - Continuous media	</a:t>
            </a:r>
          </a:p>
          <a:p>
            <a:pPr lvl="3"/>
            <a:r>
              <a:rPr lang="en-US" dirty="0"/>
              <a:t>Information is expressed not only by its individual value but also by its time of occurrence.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Definition of multimedia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A multimedia system is any system, which supports more than a single kind of media.</a:t>
            </a:r>
          </a:p>
          <a:p>
            <a:pPr algn="just"/>
            <a:r>
              <a:rPr lang="en-US" sz="2800" b="1" i="1" dirty="0"/>
              <a:t>Multimedia System</a:t>
            </a:r>
            <a:r>
              <a:rPr lang="en-US" sz="2800" dirty="0"/>
              <a:t> is characterized by the processing, storage, generation, manipulation and presentation of multimedia information</a:t>
            </a:r>
          </a:p>
          <a:p>
            <a:pPr algn="just"/>
            <a:r>
              <a:rPr lang="en-US" altLang="zh-CN" sz="2800" dirty="0"/>
              <a:t>Examples: Video on demand, Electronic book, Interactive cinema, Internet Bookshop, and Games, etc.</a:t>
            </a:r>
            <a:endParaRPr lang="en-US" sz="2800" dirty="0"/>
          </a:p>
          <a:p>
            <a:pPr algn="just"/>
            <a:r>
              <a:rPr lang="en-US" sz="2800" dirty="0"/>
              <a:t>The main properties are: (Characteristics of multimedia system)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Combination of media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Media-Independent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Computer Control and Integration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dirty="0"/>
              <a:t>Communication Systems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58674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None/>
            </a:pPr>
            <a:r>
              <a:rPr lang="en-US" sz="2600" dirty="0"/>
              <a:t>1. Combination of media:</a:t>
            </a:r>
          </a:p>
          <a:p>
            <a:pPr marL="742950" lvl="2" indent="-342900"/>
            <a:r>
              <a:rPr lang="en-US" altLang="zh-CN" sz="2600" dirty="0"/>
              <a:t>A multimedia system combines both continuous and discrete media. </a:t>
            </a:r>
          </a:p>
          <a:p>
            <a:pPr marL="742950" lvl="2" indent="-342900"/>
            <a:r>
              <a:rPr lang="en-US" altLang="zh-CN" sz="2600" dirty="0"/>
              <a:t>A simple text processing program with incorporated images </a:t>
            </a:r>
            <a:r>
              <a:rPr lang="en-US" sz="2600" dirty="0"/>
              <a:t>is often called a multimedia application because two media are processed through one program. </a:t>
            </a:r>
          </a:p>
          <a:p>
            <a:pPr marL="342900" lvl="1" indent="-342900">
              <a:buNone/>
            </a:pPr>
            <a:r>
              <a:rPr lang="en-US" sz="2600" dirty="0"/>
              <a:t>2. Media-Independent</a:t>
            </a:r>
          </a:p>
          <a:p>
            <a:pPr marL="742950" lvl="2" indent="-342900"/>
            <a:r>
              <a:rPr lang="en-US" altLang="zh-CN" sz="2600" dirty="0"/>
              <a:t>An important aspect of different media is their level of independence from each other. In general, there is a request for independence of different media, but multimedia may require several levels of independence.</a:t>
            </a:r>
          </a:p>
          <a:p>
            <a:pPr marL="742950" lvl="2" indent="-342900"/>
            <a:r>
              <a:rPr lang="en-US" sz="2600" dirty="0"/>
              <a:t>One the one hand, a computer controlled video recorder stores audio and video information, but there is an inherently tight connection between the two types of media. </a:t>
            </a:r>
          </a:p>
          <a:p>
            <a:pPr marL="742950" lvl="2" indent="-342900"/>
            <a:r>
              <a:rPr lang="en-US" sz="2600" dirty="0"/>
              <a:t>One the other hand, for the purpose of presentations, the combination of DAT (Digital Audio Tape) recorder signals and computer available text satisfies the request for media-independent.</a:t>
            </a:r>
          </a:p>
          <a:p>
            <a:pPr marL="342900" lvl="1" indent="-342900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None/>
            </a:pPr>
            <a:r>
              <a:rPr lang="en-US" dirty="0"/>
              <a:t>3. Computer Control and Integration</a:t>
            </a:r>
          </a:p>
          <a:p>
            <a:pPr lvl="0" algn="just"/>
            <a:r>
              <a:rPr lang="en-US" altLang="zh-CN" sz="2800" dirty="0">
                <a:cs typeface="Times New Roman" pitchFamily="18" charset="0"/>
              </a:rPr>
              <a:t>The media-independence prerequisite provides the possibility of combining media in arbitrary forms. Computers are ideal tool for this purpose.</a:t>
            </a:r>
          </a:p>
          <a:p>
            <a:pPr lvl="0" algn="just"/>
            <a:r>
              <a:rPr lang="en-US" altLang="zh-CN" sz="2800" dirty="0">
                <a:cs typeface="Times New Roman" pitchFamily="18" charset="0"/>
              </a:rPr>
              <a:t>The system should be capable of computer-controlled media processing. An integrated multimedia system is necessary to provide functionality that support all the different forms of media.</a:t>
            </a:r>
          </a:p>
          <a:p>
            <a:pPr lvl="0" algn="just">
              <a:buNone/>
            </a:pPr>
            <a:r>
              <a:rPr lang="en-US" sz="2800" dirty="0">
                <a:cs typeface="Times New Roman" pitchFamily="18" charset="0"/>
              </a:rPr>
              <a:t>4. Communication system</a:t>
            </a:r>
          </a:p>
          <a:p>
            <a:pPr algn="just"/>
            <a:r>
              <a:rPr lang="en-US" altLang="zh-CN" sz="2800" dirty="0"/>
              <a:t>Communication has become essential in multimedia systems. </a:t>
            </a:r>
          </a:p>
          <a:p>
            <a:pPr algn="just"/>
            <a:r>
              <a:rPr lang="en-US" altLang="zh-CN" sz="2800" dirty="0"/>
              <a:t>Today's computers are interconnected and the multimedia functions should be available beyond the processing of a single computer.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u="sng" dirty="0"/>
              <a:t>Components of Multimedia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 descr="C:\Users\ARJUN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027233" cy="5566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u="sng" dirty="0"/>
              <a:t>Data Stream Characteristics: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Transmission of information carrying different media leads to data stream with very different features, which are 3-modes of data transmission:</a:t>
            </a:r>
          </a:p>
          <a:p>
            <a:pPr marL="457200" indent="-457200">
              <a:buAutoNum type="arabicPeriod"/>
            </a:pPr>
            <a:r>
              <a:rPr lang="en-US" sz="2400" dirty="0"/>
              <a:t>Synchronous Transmission Mode: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The data is sent in blocks (called frames or packets) spaced by fixed time intervals</a:t>
            </a:r>
          </a:p>
          <a:p>
            <a:pPr lvl="1"/>
            <a:r>
              <a:rPr lang="en-US" sz="2000" dirty="0"/>
              <a:t>The synchronous transmission mode defines a maximum end-to-end delay for each packet of a data stream.</a:t>
            </a:r>
          </a:p>
          <a:p>
            <a:pPr lvl="1"/>
            <a:r>
              <a:rPr lang="en-US" sz="2000" dirty="0"/>
              <a:t> This upper bound will never be violated. Moreover, a packet can reach the receiver at any arbitrary earlier time (fast). Thus, an important claim of multimedia application is satisfied: a maximum end-to-end delay can be guaranteed.</a:t>
            </a:r>
          </a:p>
          <a:p>
            <a:pPr algn="just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C:\Users\ARJUN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876800"/>
            <a:ext cx="6278563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sz="2800" b="1" dirty="0"/>
              <a:t>Multimedia System</a:t>
            </a:r>
          </a:p>
          <a:p>
            <a:pPr marL="914400" lvl="1" indent="-514350">
              <a:buNone/>
            </a:pPr>
            <a:r>
              <a:rPr lang="en-US" sz="2400" dirty="0"/>
              <a:t>1.1  Introduction  concept and structure</a:t>
            </a:r>
          </a:p>
          <a:p>
            <a:pPr marL="914400" lvl="1" indent="-514350">
              <a:buNone/>
            </a:pPr>
            <a:r>
              <a:rPr lang="en-US" sz="2400" dirty="0"/>
              <a:t>1.2  media aspect properties </a:t>
            </a:r>
          </a:p>
          <a:p>
            <a:pPr marL="914400" lvl="1" indent="-514350">
              <a:buNone/>
            </a:pPr>
            <a:r>
              <a:rPr lang="en-US" sz="2400" dirty="0"/>
              <a:t>1.3  Definition of multimedia system</a:t>
            </a:r>
          </a:p>
          <a:p>
            <a:pPr marL="914400" lvl="1" indent="-514350">
              <a:buNone/>
            </a:pPr>
            <a:r>
              <a:rPr lang="en-US" sz="2400" dirty="0"/>
              <a:t>1.4  Media combination and independence</a:t>
            </a:r>
          </a:p>
          <a:p>
            <a:pPr marL="914400" lvl="1" indent="-514350">
              <a:buNone/>
            </a:pPr>
            <a:r>
              <a:rPr lang="en-US" sz="2400" dirty="0"/>
              <a:t>1.5  Traditional data stream characteristics introduction units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7037"/>
            <a:ext cx="8305800" cy="57451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2. Asynchronous Transmission Mode:</a:t>
            </a:r>
          </a:p>
          <a:p>
            <a:pPr lvl="1"/>
            <a:r>
              <a:rPr lang="en-US" sz="2000" dirty="0"/>
              <a:t>The asynchronous transmission mode provides for communication with no timely restrictions. Packets reach the receiver as fast as possible.</a:t>
            </a:r>
          </a:p>
          <a:p>
            <a:pPr lvl="1"/>
            <a:r>
              <a:rPr lang="en-US" sz="2000" dirty="0"/>
              <a:t>All information of discrete media can transmitted as an asynchronous data stream.</a:t>
            </a:r>
          </a:p>
          <a:p>
            <a:pPr lvl="1"/>
            <a:r>
              <a:rPr lang="en-US" sz="2000" dirty="0"/>
              <a:t>If an asynchronous mode is chosen for transmission of continuous media, additional techniques must be applied to provide the time restrictions.</a:t>
            </a:r>
          </a:p>
          <a:p>
            <a:pPr lvl="1"/>
            <a:r>
              <a:rPr lang="en-US" sz="2000" dirty="0"/>
              <a:t>It must insert a start bit before each data character and a stop bit at its termination to inform the receiver where it begins and 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 descr="C:\Users\ARJUN\Desktop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19600"/>
            <a:ext cx="5735637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3. Isochronous Transmission Mode:</a:t>
            </a:r>
          </a:p>
          <a:p>
            <a:pPr lvl="1" algn="just"/>
            <a:r>
              <a:rPr lang="en-US" sz="2400" dirty="0"/>
              <a:t>This isochronous transmission mode defines a minimum end-to-end delay for each packet of a data stream.</a:t>
            </a:r>
          </a:p>
          <a:p>
            <a:pPr lvl="1" algn="just"/>
            <a:r>
              <a:rPr lang="en-US" sz="2400" dirty="0"/>
              <a:t>This means that the delay jitter of individual packets is bounded.</a:t>
            </a:r>
          </a:p>
          <a:p>
            <a:pPr lvl="1" algn="just"/>
            <a:r>
              <a:rPr lang="en-US" sz="2400" dirty="0"/>
              <a:t>Jitter: the time delay between when a signal is transmitted and when it is received.</a:t>
            </a:r>
          </a:p>
          <a:p>
            <a:pPr lvl="1" algn="just"/>
            <a:r>
              <a:rPr lang="en-US" sz="2400" dirty="0"/>
              <a:t>Each character or byte is framed as a separate and independent unit of DATA that may be transmitted and received at irregular and independent time intervals.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C:\Users\ARJUN\Desktop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343399"/>
            <a:ext cx="5638800" cy="2129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u="sng" dirty="0"/>
              <a:t>Data Stream characteristics for continuous Media: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257800"/>
          </a:xfrm>
        </p:spPr>
        <p:txBody>
          <a:bodyPr>
            <a:noAutofit/>
          </a:bodyPr>
          <a:lstStyle/>
          <a:p>
            <a:r>
              <a:rPr lang="en-US" sz="2200" dirty="0"/>
              <a:t>Data stream for continuous media are categorized on the basis of following:</a:t>
            </a:r>
          </a:p>
          <a:p>
            <a:pPr marL="514350" indent="-514350">
              <a:buAutoNum type="arabicPeriod"/>
            </a:pPr>
            <a:r>
              <a:rPr lang="en-US" sz="2200" dirty="0"/>
              <a:t>On the basis of time interval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Strongly periodic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Weakly periodic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A periodic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200" dirty="0"/>
              <a:t>On the basis of variation of the amount of consecutive packets.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Strongly regular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Weakly regular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Irregular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200" dirty="0"/>
              <a:t>On the basis of continuity or the connection between consecutive packets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 Continuous stream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Discrete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200" b="1" dirty="0"/>
              <a:t>On the basis of time interval</a:t>
            </a:r>
          </a:p>
          <a:p>
            <a:pPr marL="971550" lvl="1" indent="-571500" algn="just">
              <a:buFont typeface="+mj-lt"/>
              <a:buAutoNum type="romanLcPeriod"/>
            </a:pPr>
            <a:r>
              <a:rPr lang="en-US" sz="2200" dirty="0"/>
              <a:t>Strongly periodic</a:t>
            </a:r>
          </a:p>
          <a:p>
            <a:pPr marL="971550" lvl="1" indent="-571500" algn="just"/>
            <a:r>
              <a:rPr lang="en-US" sz="2400" dirty="0"/>
              <a:t>If the time Interval between two consecutive packets is constant, a data stream is called strongly periodic.</a:t>
            </a:r>
          </a:p>
          <a:p>
            <a:pPr marL="971550" lvl="1" indent="-571500" algn="just">
              <a:buNone/>
            </a:pPr>
            <a:endParaRPr lang="en-US" sz="1800" dirty="0"/>
          </a:p>
          <a:p>
            <a:pPr marL="971550" lvl="1" indent="-571500" algn="just">
              <a:buNone/>
            </a:pPr>
            <a:endParaRPr lang="en-US" sz="1800" dirty="0"/>
          </a:p>
          <a:p>
            <a:pPr marL="971550" lvl="1" indent="-571500" algn="just">
              <a:buNone/>
            </a:pPr>
            <a:endParaRPr lang="en-US" sz="1800" dirty="0"/>
          </a:p>
          <a:p>
            <a:pPr marL="971550" lvl="1" indent="-571500" algn="just">
              <a:buNone/>
            </a:pPr>
            <a:endParaRPr lang="en-US" sz="1800" dirty="0"/>
          </a:p>
          <a:p>
            <a:pPr marL="971550" lvl="1" indent="-571500" algn="just">
              <a:buNone/>
            </a:pPr>
            <a:endParaRPr lang="en-US" sz="1800" dirty="0"/>
          </a:p>
          <a:p>
            <a:pPr marL="971550" lvl="1" indent="-571500" algn="just">
              <a:buAutoNum type="romanLcPeriod" startAt="2"/>
            </a:pPr>
            <a:r>
              <a:rPr lang="en-US" sz="2200" dirty="0"/>
              <a:t>Weakly periodic</a:t>
            </a:r>
          </a:p>
          <a:p>
            <a:pPr marL="971550" lvl="1" indent="-571500" algn="just"/>
            <a:r>
              <a:rPr lang="en-US" sz="2400" dirty="0"/>
              <a:t>If the time interval between two consecutive packets is not constant,  then a data stream is called Weakly Periodic.</a:t>
            </a:r>
          </a:p>
          <a:p>
            <a:pPr marL="571500" indent="-571500" algn="just">
              <a:buNone/>
            </a:pPr>
            <a:endParaRPr lang="en-US" sz="2600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8" name="Picture 4" descr="C:\Users\ARJU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7524206" cy="1371600"/>
          </a:xfrm>
          <a:prstGeom prst="rect">
            <a:avLst/>
          </a:prstGeom>
          <a:noFill/>
        </p:spPr>
      </p:pic>
      <p:pic>
        <p:nvPicPr>
          <p:cNvPr id="1029" name="Picture 5" descr="C:\Users\ARJUN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6781800" cy="1753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iii. A periodic data stream</a:t>
            </a:r>
          </a:p>
          <a:p>
            <a:pPr lvl="1"/>
            <a:r>
              <a:rPr lang="en-US" sz="2400" dirty="0"/>
              <a:t> All other possibilities of transmission with respect to time interval are known as a periodic data streams.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marL="571500" lvl="0" indent="-571500">
              <a:buNone/>
            </a:pPr>
            <a:r>
              <a:rPr lang="en-US" sz="2200" b="1" dirty="0"/>
              <a:t>2.   On the basis of variation of the amount of consecutive packets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Strongly regular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Weakly regular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200" dirty="0"/>
              <a:t>Irregular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1" name="Picture 3" descr="C:\Users\ARJUN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696200" cy="1788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C:\Users\ARJUN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52400"/>
            <a:ext cx="7310203" cy="3279577"/>
          </a:xfrm>
          <a:prstGeom prst="rect">
            <a:avLst/>
          </a:prstGeom>
          <a:noFill/>
        </p:spPr>
      </p:pic>
      <p:pic>
        <p:nvPicPr>
          <p:cNvPr id="3075" name="Picture 3" descr="C:\Users\ARJUN\Deskto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3495675"/>
            <a:ext cx="6112239" cy="338681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38800" y="4495800"/>
            <a:ext cx="304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example of a weakly regular data stream is a compressed video stream.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 descr="C:\Users\ARJUN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7764" cy="3732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6019800"/>
          </a:xfrm>
        </p:spPr>
        <p:txBody>
          <a:bodyPr/>
          <a:lstStyle/>
          <a:p>
            <a:pPr marL="571500" indent="-571500">
              <a:buAutoNum type="arabicPeriod" startAt="3"/>
            </a:pPr>
            <a:r>
              <a:rPr lang="en-US" sz="2200" b="1" dirty="0"/>
              <a:t>On the basis of continuity or the connection between consecutive packets</a:t>
            </a:r>
          </a:p>
          <a:p>
            <a:pPr marL="971550" lvl="1" indent="-571500">
              <a:buNone/>
            </a:pPr>
            <a:endParaRPr lang="en-US" sz="2200" dirty="0"/>
          </a:p>
          <a:p>
            <a:pPr marL="971550" lvl="1" indent="-571500">
              <a:buNone/>
            </a:pPr>
            <a:endParaRPr lang="en-US" sz="2200" dirty="0"/>
          </a:p>
          <a:p>
            <a:pPr marL="971550" lvl="1" indent="-571500">
              <a:buNone/>
            </a:pPr>
            <a:endParaRPr lang="en-US" sz="2200" dirty="0"/>
          </a:p>
          <a:p>
            <a:pPr marL="971550" lvl="1" indent="-571500">
              <a:buNone/>
            </a:pPr>
            <a:endParaRPr lang="en-US" sz="2200" dirty="0"/>
          </a:p>
          <a:p>
            <a:pPr marL="971550" lvl="1" indent="-571500">
              <a:buNone/>
            </a:pPr>
            <a:endParaRPr lang="en-US" sz="2200" dirty="0"/>
          </a:p>
          <a:p>
            <a:pPr marL="971550" lvl="1" indent="-571500">
              <a:buNone/>
            </a:pPr>
            <a:endParaRPr lang="en-US" sz="22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 descr="C:\Users\ARJUN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799"/>
            <a:ext cx="7467600" cy="2757453"/>
          </a:xfrm>
          <a:prstGeom prst="rect">
            <a:avLst/>
          </a:prstGeom>
          <a:noFill/>
        </p:spPr>
      </p:pic>
      <p:pic>
        <p:nvPicPr>
          <p:cNvPr id="5123" name="Picture 3" descr="C:\Users\ARJUN\Desktop\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7671"/>
            <a:ext cx="7620000" cy="2659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u="sng" dirty="0"/>
              <a:t>Information Units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 descr="C:\Users\ARJUN\Desktop\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842086" cy="403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5257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 Protocol data unit</a:t>
            </a:r>
            <a:r>
              <a:rPr lang="en-US" dirty="0"/>
              <a:t> (</a:t>
            </a:r>
            <a:r>
              <a:rPr lang="en-US" b="1" dirty="0"/>
              <a:t>PDU</a:t>
            </a:r>
            <a:r>
              <a:rPr lang="en-US" dirty="0"/>
              <a:t>) is a single </a:t>
            </a:r>
            <a:r>
              <a:rPr lang="en-US" b="1" dirty="0"/>
              <a:t>unit</a:t>
            </a:r>
            <a:r>
              <a:rPr lang="en-US" dirty="0"/>
              <a:t> of information transmitted among peer entities of a computer network.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u="sng" dirty="0"/>
              <a:t>Applications of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Medical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Entertainment industry (movie, game)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Business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Electronic messaging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Scientific research and mathematics (multimedia is mainly used for modeling and simulation)</a:t>
            </a:r>
          </a:p>
          <a:p>
            <a:pPr marL="514350" indent="-514350">
              <a:buNone/>
            </a:pPr>
            <a:r>
              <a:rPr lang="en-US" sz="2800" dirty="0"/>
              <a:t>  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u="sng" dirty="0"/>
              <a:t>1.1 Introduction  concept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Autofit/>
          </a:bodyPr>
          <a:lstStyle/>
          <a:p>
            <a:r>
              <a:rPr lang="en-US" sz="2400" dirty="0"/>
              <a:t>Multimedia:</a:t>
            </a:r>
          </a:p>
          <a:p>
            <a:pPr>
              <a:buNone/>
            </a:pPr>
            <a:r>
              <a:rPr lang="en-US" sz="2400" dirty="0"/>
              <a:t>           multimedia= multi + media          </a:t>
            </a:r>
          </a:p>
          <a:p>
            <a:pPr lvl="1"/>
            <a:r>
              <a:rPr lang="en-US" sz="2400" dirty="0"/>
              <a:t>Multi means: - many, much, multiple</a:t>
            </a:r>
          </a:p>
          <a:p>
            <a:pPr lvl="1"/>
            <a:r>
              <a:rPr lang="en-US" sz="2400" dirty="0"/>
              <a:t>Medium means:  </a:t>
            </a:r>
          </a:p>
          <a:p>
            <a:pPr lvl="2"/>
            <a:r>
              <a:rPr lang="en-US" sz="2000" dirty="0"/>
              <a:t>An intervening substance through which something is transmitted or carried on. A means of mass communication such as news paper, Television and so on. </a:t>
            </a:r>
          </a:p>
          <a:p>
            <a:pPr lvl="2"/>
            <a:r>
              <a:rPr lang="en-US" sz="2000" dirty="0"/>
              <a:t>It is means of presenting information. E.g. text, image, audio, etc.</a:t>
            </a:r>
          </a:p>
          <a:p>
            <a:pPr lvl="0" algn="just"/>
            <a:r>
              <a:rPr lang="en-US" sz="2400" dirty="0"/>
              <a:t>Multimedia is woven combination of text, graphics, art, sound, animation, video and other kinds of elements.</a:t>
            </a:r>
          </a:p>
          <a:p>
            <a:pPr lvl="0" algn="just"/>
            <a:r>
              <a:rPr lang="en-US" sz="2400" dirty="0"/>
              <a:t>It is a representation of information in an attractive and interactive manner with the use of a combination of medias such as text, audio, video, graphics and animation.</a:t>
            </a:r>
          </a:p>
          <a:p>
            <a:pPr lvl="0" algn="just"/>
            <a:r>
              <a:rPr lang="en-US" sz="2400" dirty="0"/>
              <a:t>For examples: E-Mail, Messenger, Video Conferencing, and Multimedia Message Service 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Components/Elements of Multimedia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ARJUN\Desktop\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51416"/>
            <a:ext cx="8865775" cy="44445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33800" y="13964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Graphics/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u="sng" dirty="0"/>
              <a:t>Media/Medium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Media is plural form of medium.</a:t>
            </a:r>
          </a:p>
          <a:p>
            <a:r>
              <a:rPr lang="en-US" dirty="0"/>
              <a:t>Media is the means for distribution and presentation of information.</a:t>
            </a:r>
          </a:p>
          <a:p>
            <a:r>
              <a:rPr lang="en-US" dirty="0"/>
              <a:t>Example: text, graphics, audio, animation, etc.</a:t>
            </a:r>
          </a:p>
          <a:p>
            <a:r>
              <a:rPr lang="en-US" dirty="0"/>
              <a:t>In general, medium is an intervening substance through which some thing is transmitted or carried on. </a:t>
            </a:r>
          </a:p>
          <a:p>
            <a:r>
              <a:rPr lang="en-US" dirty="0"/>
              <a:t>We can classify media according to 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Perception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Representation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Presentation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Storage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Transmission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Information Exchange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u="sng" dirty="0" err="1"/>
              <a:t>i</a:t>
            </a:r>
            <a:r>
              <a:rPr lang="en-US" u="sng" dirty="0"/>
              <a:t>. Perception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700" dirty="0"/>
              <a:t>Perception media help humans to sense their environment.</a:t>
            </a:r>
          </a:p>
          <a:p>
            <a:pPr lvl="0" algn="just"/>
            <a:r>
              <a:rPr lang="en-US" sz="2700" dirty="0"/>
              <a:t>The perception of information occurs mostly through seeing or hearing the information.</a:t>
            </a:r>
          </a:p>
          <a:p>
            <a:pPr lvl="0" algn="just"/>
            <a:r>
              <a:rPr lang="en-US" sz="2700" dirty="0"/>
              <a:t>There is a primary difference between seeing or hearing information when using a computer.</a:t>
            </a:r>
          </a:p>
          <a:p>
            <a:pPr lvl="1" algn="just"/>
            <a:r>
              <a:rPr lang="en-US" sz="2700" dirty="0"/>
              <a:t>For the perception of information through seeing, the visual media such as text, image and video are used. </a:t>
            </a:r>
          </a:p>
          <a:p>
            <a:pPr lvl="1" algn="just"/>
            <a:r>
              <a:rPr lang="en-US" sz="2700" dirty="0"/>
              <a:t>For the perception of information through hearing, auditory media such as music, noise and speech are 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u="sng" dirty="0">
                <a:latin typeface="+mj-lt"/>
              </a:rPr>
              <a:t>ii. Representation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Representation media are characterized by internal computer representation of information.</a:t>
            </a:r>
          </a:p>
          <a:p>
            <a:pPr lvl="0"/>
            <a:r>
              <a:rPr lang="en-US" sz="3400" dirty="0"/>
              <a:t>Various formats are used to represent media information in a computer. </a:t>
            </a:r>
          </a:p>
          <a:p>
            <a:pPr lvl="0"/>
            <a:r>
              <a:rPr lang="en-US" altLang="zh-CN" sz="3400" dirty="0"/>
              <a:t>The central question is:  “</a:t>
            </a:r>
            <a:r>
              <a:rPr lang="en-US" altLang="zh-CN" sz="3400" i="1" dirty="0"/>
              <a:t>How is computer information coded?”</a:t>
            </a:r>
            <a:endParaRPr lang="en-US" sz="3400" dirty="0"/>
          </a:p>
          <a:p>
            <a:pPr lvl="0"/>
            <a:r>
              <a:rPr lang="en-US" sz="3400" dirty="0"/>
              <a:t>Examples:</a:t>
            </a:r>
          </a:p>
          <a:p>
            <a:pPr lvl="1"/>
            <a:r>
              <a:rPr lang="en-US" sz="3400" dirty="0"/>
              <a:t> A text is character is coded in ASCII or EBCDIC code.</a:t>
            </a:r>
          </a:p>
          <a:p>
            <a:pPr lvl="1"/>
            <a:r>
              <a:rPr lang="en-US" sz="3400" dirty="0"/>
              <a:t>Graphics are coded according to CEPT or CAPTAIN video text standard.</a:t>
            </a:r>
          </a:p>
          <a:p>
            <a:pPr lvl="1"/>
            <a:r>
              <a:rPr lang="en-US" sz="3400" dirty="0"/>
              <a:t>An audio stream can be represented using a sample PCM (Pulse Code Modulation).</a:t>
            </a:r>
          </a:p>
          <a:p>
            <a:pPr lvl="1"/>
            <a:r>
              <a:rPr lang="en-US" sz="3400" dirty="0"/>
              <a:t>An image can be coded as a PNG or in JPEG format.</a:t>
            </a:r>
          </a:p>
          <a:p>
            <a:pPr lvl="1"/>
            <a:r>
              <a:rPr lang="en-US" sz="3400" dirty="0"/>
              <a:t>A combination of audio/video sequence can be coded in different standard formats. (Example, PAL, SECAM, NTSC) and stored in the computer using MPEG 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u="sng" dirty="0">
                <a:latin typeface="+mj-lt"/>
              </a:rPr>
              <a:t>iii. Presentation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054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It refer to the tools and devices for the input and output information.</a:t>
            </a:r>
          </a:p>
          <a:p>
            <a:pPr lvl="0"/>
            <a:r>
              <a:rPr lang="en-US" altLang="zh-CN" sz="2800" dirty="0"/>
              <a:t>The central question is: “</a:t>
            </a:r>
            <a:r>
              <a:rPr lang="en-US" altLang="zh-CN" sz="2800" i="1" dirty="0"/>
              <a:t>Through which medium is information delivered by the</a:t>
            </a:r>
            <a:r>
              <a:rPr lang="en-US" altLang="zh-CN" sz="2800" dirty="0"/>
              <a:t> </a:t>
            </a:r>
            <a:r>
              <a:rPr lang="en-US" altLang="zh-CN" sz="2800" i="1" dirty="0"/>
              <a:t>computer, or introduced into the computer?”</a:t>
            </a:r>
            <a:endParaRPr lang="en-US" sz="2800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Output devices/media: paper, printer and screen, etc.</a:t>
            </a:r>
          </a:p>
          <a:p>
            <a:pPr lvl="1"/>
            <a:r>
              <a:rPr lang="en-US" dirty="0"/>
              <a:t>Input media device/media: keyboard, mouse, camera and microphone,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iv. Storage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800" dirty="0"/>
              <a:t>It refers to a data carrier, which enables storage of information. However, the storage of data is not limited only to the available components of a computer.</a:t>
            </a:r>
          </a:p>
          <a:p>
            <a:pPr lvl="0" algn="just"/>
            <a:r>
              <a:rPr lang="en-US" altLang="zh-CN" sz="2800" dirty="0"/>
              <a:t>The central question is: Where will the information be stored?</a:t>
            </a:r>
            <a:endParaRPr lang="en-US" sz="2800" dirty="0"/>
          </a:p>
          <a:p>
            <a:pPr lvl="0" algn="just"/>
            <a:r>
              <a:rPr lang="en-US" sz="2800" dirty="0"/>
              <a:t>Microfilms, floppy disk, hard disk, pen drive, CD-ROM, DVD, zip disk are examples of storage media.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ED77-C935-47DA-8063-5B378B9F14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1856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CHAPTER-1 Multimedia System</vt:lpstr>
      <vt:lpstr>Contents</vt:lpstr>
      <vt:lpstr>1.1 Introduction  concept and structure</vt:lpstr>
      <vt:lpstr>Components/Elements of Multimedia</vt:lpstr>
      <vt:lpstr>Media/Medium</vt:lpstr>
      <vt:lpstr>i. Perception Media</vt:lpstr>
      <vt:lpstr>ii. Representation Media</vt:lpstr>
      <vt:lpstr>iii. Presentation Media</vt:lpstr>
      <vt:lpstr>iv. Storage Media</vt:lpstr>
      <vt:lpstr>v. Transmission Media </vt:lpstr>
      <vt:lpstr>vi. Information Exchange</vt:lpstr>
      <vt:lpstr>Representation values and Representation space: </vt:lpstr>
      <vt:lpstr>Representation Dimensions</vt:lpstr>
      <vt:lpstr>PowerPoint Presentation</vt:lpstr>
      <vt:lpstr>Definition of multimedia system</vt:lpstr>
      <vt:lpstr>PowerPoint Presentation</vt:lpstr>
      <vt:lpstr>PowerPoint Presentation</vt:lpstr>
      <vt:lpstr>Components of Multimedia System</vt:lpstr>
      <vt:lpstr>Data Stream Characteristics:</vt:lpstr>
      <vt:lpstr>PowerPoint Presentation</vt:lpstr>
      <vt:lpstr>PowerPoint Presentation</vt:lpstr>
      <vt:lpstr>  Data Stream characteristics for continuous Media: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Information Units </vt:lpstr>
      <vt:lpstr>Applications of multimedia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Multimedia Computing and Technology CHAPTER-1</dc:title>
  <dc:creator>ARJUN</dc:creator>
  <cp:lastModifiedBy>Microsoft Office User</cp:lastModifiedBy>
  <cp:revision>76</cp:revision>
  <dcterms:created xsi:type="dcterms:W3CDTF">2020-11-21T11:57:25Z</dcterms:created>
  <dcterms:modified xsi:type="dcterms:W3CDTF">2022-01-24T15:29:04Z</dcterms:modified>
</cp:coreProperties>
</file>