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4" r:id="rId15"/>
    <p:sldId id="275" r:id="rId16"/>
    <p:sldId id="276" r:id="rId17"/>
    <p:sldId id="270" r:id="rId18"/>
    <p:sldId id="271" r:id="rId19"/>
    <p:sldId id="272" r:id="rId20"/>
    <p:sldId id="273" r:id="rId21"/>
    <p:sldId id="277" r:id="rId22"/>
    <p:sldId id="281" r:id="rId23"/>
    <p:sldId id="280" r:id="rId24"/>
    <p:sldId id="279" r:id="rId25"/>
    <p:sldId id="282" r:id="rId26"/>
    <p:sldId id="283" r:id="rId27"/>
    <p:sldId id="286"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4668"/>
  </p:normalViewPr>
  <p:slideViewPr>
    <p:cSldViewPr>
      <p:cViewPr varScale="1">
        <p:scale>
          <a:sx n="92" d="100"/>
          <a:sy n="92" d="100"/>
        </p:scale>
        <p:origin x="21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D7F67E-B76C-4DC1-9DC1-2C45D1160ECA}" type="datetimeFigureOut">
              <a:rPr lang="en-US" smtClean="0"/>
              <a:pPr/>
              <a:t>2/22/23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71FB6D-E929-44FE-93A8-FBFE0E8666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3DE772-EDEC-4AA1-82D3-5729569AF08A}" type="datetime1">
              <a:rPr lang="en-US" smtClean="0"/>
              <a:pPr/>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E84DE-94EA-41B1-BB53-134A51A5A9CE}" type="datetime1">
              <a:rPr lang="en-US" smtClean="0"/>
              <a:pPr/>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F53D9-3C95-40E4-BAA3-891DFC56EA08}" type="datetime1">
              <a:rPr lang="en-US" smtClean="0"/>
              <a:pPr/>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2C3F07-28A0-4A01-A208-D50FA2C1AD37}" type="datetime1">
              <a:rPr lang="en-US" smtClean="0"/>
              <a:pPr/>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B58A20-64FA-4DCB-8618-53759169A8E9}" type="datetime1">
              <a:rPr lang="en-US" smtClean="0"/>
              <a:pPr/>
              <a:t>2/22/23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058B8F-0788-4C7E-A8A1-67BBC03070A2}" type="datetime1">
              <a:rPr lang="en-US" smtClean="0"/>
              <a:pPr/>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8A1C5C-8ED3-4245-8C77-8623F37B3AFD}" type="datetime1">
              <a:rPr lang="en-US" smtClean="0"/>
              <a:pPr/>
              <a:t>2/22/23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B4B706-CAF8-4296-8282-9DB97377EDD6}" type="datetime1">
              <a:rPr lang="en-US" smtClean="0"/>
              <a:pPr/>
              <a:t>2/22/23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7E6A7-665B-497A-84A1-FA975B378A70}" type="datetime1">
              <a:rPr lang="en-US" smtClean="0"/>
              <a:pPr/>
              <a:t>2/22/23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351A2-8DA2-42D4-BE1A-4D4BBB3FED62}" type="datetime1">
              <a:rPr lang="en-US" smtClean="0"/>
              <a:pPr/>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5AF447-C6AA-46F4-B539-A85DEDFB9F21}" type="datetime1">
              <a:rPr lang="en-US" smtClean="0"/>
              <a:pPr/>
              <a:t>2/22/23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CD891-9B9C-4717-BB2D-AD41697002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B3B54-4F30-4164-A5A2-0EC86DC53A60}" type="datetime1">
              <a:rPr lang="en-US" smtClean="0"/>
              <a:pPr/>
              <a:t>2/22/23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CD891-9B9C-4717-BB2D-AD41697002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hythm_(linguistics)" TargetMode="External"/><Relationship Id="rId2" Type="http://schemas.openxmlformats.org/officeDocument/2006/relationships/hyperlink" Target="https://en.wikipedia.org/wiki/Tone_(linguistic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CHAPTER-2</a:t>
            </a:r>
            <a:br>
              <a:rPr lang="en-US" dirty="0"/>
            </a:br>
            <a:r>
              <a:rPr lang="en-US" dirty="0"/>
              <a:t>Sound and Audio</a:t>
            </a:r>
          </a:p>
        </p:txBody>
      </p:sp>
      <p:sp>
        <p:nvSpPr>
          <p:cNvPr id="3" name="Subtitle 2"/>
          <p:cNvSpPr>
            <a:spLocks noGrp="1"/>
          </p:cNvSpPr>
          <p:nvPr>
            <p:ph type="subTitle" idx="1"/>
          </p:nvPr>
        </p:nvSpPr>
        <p:spPr>
          <a:xfrm>
            <a:off x="1371600" y="4876800"/>
            <a:ext cx="7315200" cy="1676400"/>
          </a:xfrm>
        </p:spPr>
        <p:txBody>
          <a:bodyPr>
            <a:normAutofit/>
          </a:bodyPr>
          <a:lstStyle/>
          <a:p>
            <a:pPr algn="r"/>
            <a:r>
              <a:rPr lang="en-US" sz="2800" dirty="0">
                <a:solidFill>
                  <a:schemeClr val="tx1"/>
                </a:solidFill>
              </a:rPr>
              <a:t>By: Ramesh Pd. Basaula</a:t>
            </a:r>
          </a:p>
        </p:txBody>
      </p:sp>
      <p:sp>
        <p:nvSpPr>
          <p:cNvPr id="4" name="Slide Number Placeholder 3"/>
          <p:cNvSpPr>
            <a:spLocks noGrp="1"/>
          </p:cNvSpPr>
          <p:nvPr>
            <p:ph type="sldNum" sz="quarter" idx="12"/>
          </p:nvPr>
        </p:nvSpPr>
        <p:spPr/>
        <p:txBody>
          <a:bodyPr/>
          <a:lstStyle/>
          <a:p>
            <a:fld id="{FD9CD891-9B9C-4717-BB2D-AD41697002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D9CD891-9B9C-4717-BB2D-AD41697002AE}" type="slidenum">
              <a:rPr lang="en-US" smtClean="0"/>
              <a:pPr/>
              <a:t>10</a:t>
            </a:fld>
            <a:endParaRPr lang="en-US"/>
          </a:p>
        </p:txBody>
      </p:sp>
      <p:pic>
        <p:nvPicPr>
          <p:cNvPr id="2051" name="Picture 3" descr="C:\Users\ARJUN\Desktop\3.png"/>
          <p:cNvPicPr>
            <a:picLocks noChangeAspect="1" noChangeArrowheads="1"/>
          </p:cNvPicPr>
          <p:nvPr/>
        </p:nvPicPr>
        <p:blipFill>
          <a:blip r:embed="rId2" cstate="print"/>
          <a:srcRect/>
          <a:stretch>
            <a:fillRect/>
          </a:stretch>
        </p:blipFill>
        <p:spPr bwMode="auto">
          <a:xfrm>
            <a:off x="94214" y="1371600"/>
            <a:ext cx="8897386" cy="32766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286000" y="4876800"/>
            <a:ext cx="6553200" cy="461665"/>
          </a:xfrm>
          <a:prstGeom prst="rect">
            <a:avLst/>
          </a:prstGeom>
          <a:noFill/>
        </p:spPr>
        <p:txBody>
          <a:bodyPr wrap="square" rtlCol="0">
            <a:spAutoFit/>
          </a:bodyPr>
          <a:lstStyle/>
          <a:p>
            <a:r>
              <a:rPr lang="en-US" sz="2400" b="1" dirty="0"/>
              <a:t>Figure: Sampling and Quantization</a:t>
            </a:r>
          </a:p>
        </p:txBody>
      </p:sp>
      <p:cxnSp>
        <p:nvCxnSpPr>
          <p:cNvPr id="9" name="Straight Arrow Connector 8"/>
          <p:cNvCxnSpPr/>
          <p:nvPr/>
        </p:nvCxnSpPr>
        <p:spPr>
          <a:xfrm>
            <a:off x="7086600" y="21336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39000" y="22860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91400" y="24384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543800" y="25908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15200" y="1828800"/>
            <a:ext cx="1524000" cy="369332"/>
          </a:xfrm>
          <a:prstGeom prst="rect">
            <a:avLst/>
          </a:prstGeom>
          <a:noFill/>
        </p:spPr>
        <p:txBody>
          <a:bodyPr wrap="square" rtlCol="0">
            <a:spAutoFit/>
          </a:bodyPr>
          <a:lstStyle/>
          <a:p>
            <a:r>
              <a:rPr lang="en-US" dirty="0"/>
              <a:t>Y-axis</a:t>
            </a:r>
          </a:p>
        </p:txBody>
      </p:sp>
      <p:cxnSp>
        <p:nvCxnSpPr>
          <p:cNvPr id="15" name="Straight Arrow Connector 14"/>
          <p:cNvCxnSpPr/>
          <p:nvPr/>
        </p:nvCxnSpPr>
        <p:spPr>
          <a:xfrm>
            <a:off x="3886200" y="3048000"/>
            <a:ext cx="0" cy="838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38600" y="3200400"/>
            <a:ext cx="0" cy="838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191000" y="3352800"/>
            <a:ext cx="0" cy="838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343400" y="3505200"/>
            <a:ext cx="0" cy="838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43400" y="3733800"/>
            <a:ext cx="1219200" cy="381000"/>
          </a:xfrm>
          <a:prstGeom prst="rect">
            <a:avLst/>
          </a:prstGeom>
          <a:noFill/>
        </p:spPr>
        <p:txBody>
          <a:bodyPr wrap="square" rtlCol="0">
            <a:spAutoFit/>
          </a:bodyPr>
          <a:lstStyle/>
          <a:p>
            <a:r>
              <a:rPr lang="en-US" dirty="0"/>
              <a:t>X-axis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839200" cy="6400800"/>
          </a:xfrm>
        </p:spPr>
        <p:txBody>
          <a:bodyPr>
            <a:normAutofit/>
          </a:bodyPr>
          <a:lstStyle/>
          <a:p>
            <a:pPr algn="just">
              <a:buNone/>
            </a:pPr>
            <a:r>
              <a:rPr lang="en-CA" sz="2600" b="1" u="sng" dirty="0"/>
              <a:t>Sound Hardware:</a:t>
            </a:r>
            <a:endParaRPr lang="en-US" sz="2600" u="sng" dirty="0"/>
          </a:p>
          <a:p>
            <a:pPr lvl="1" algn="just"/>
            <a:r>
              <a:rPr lang="en-CA" sz="2600" dirty="0"/>
              <a:t>Before sound can be processed, a computer needs input/output devices. </a:t>
            </a:r>
          </a:p>
          <a:p>
            <a:pPr lvl="1" algn="just"/>
            <a:r>
              <a:rPr lang="en-CA" sz="2600" dirty="0"/>
              <a:t>Microphone jacks and built-in speakers are devices connected to an ADC and DAC, respective for the input and output.</a:t>
            </a:r>
            <a:endParaRPr lang="en-US" sz="2600" dirty="0"/>
          </a:p>
          <a:p>
            <a:pPr>
              <a:buNone/>
            </a:pPr>
            <a:r>
              <a:rPr lang="en-US" sz="2600" b="1" u="sng" dirty="0"/>
              <a:t> Music</a:t>
            </a:r>
          </a:p>
          <a:p>
            <a:pPr lvl="1"/>
            <a:r>
              <a:rPr lang="en-US" sz="2600" dirty="0"/>
              <a:t>It is a periodic sound.</a:t>
            </a:r>
          </a:p>
          <a:p>
            <a:pPr lvl="1"/>
            <a:r>
              <a:rPr lang="en-US" sz="2600" dirty="0"/>
              <a:t>The relationship between music and computer has become more and more important, especially considering the development of MIDI and its important contribution in the music industry. </a:t>
            </a:r>
          </a:p>
          <a:p>
            <a:pPr lvl="1"/>
            <a:r>
              <a:rPr lang="en-US" sz="2600" dirty="0"/>
              <a:t>MIDI (Musical Instrument and Digital Interface)</a:t>
            </a:r>
            <a:endParaRPr lang="en-US" sz="2800" u="sng" dirty="0"/>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06450"/>
          </a:xfrm>
        </p:spPr>
        <p:txBody>
          <a:bodyPr>
            <a:noAutofit/>
          </a:bodyPr>
          <a:lstStyle/>
          <a:p>
            <a:r>
              <a:rPr lang="en-US" sz="3600" u="sng" dirty="0"/>
              <a:t>MIDI (Musical Instrument and Digital Interface)</a:t>
            </a:r>
          </a:p>
        </p:txBody>
      </p:sp>
      <p:sp>
        <p:nvSpPr>
          <p:cNvPr id="3" name="Content Placeholder 2"/>
          <p:cNvSpPr>
            <a:spLocks noGrp="1"/>
          </p:cNvSpPr>
          <p:nvPr>
            <p:ph idx="1"/>
          </p:nvPr>
        </p:nvSpPr>
        <p:spPr>
          <a:xfrm>
            <a:off x="381000" y="1295400"/>
            <a:ext cx="8534400" cy="4800600"/>
          </a:xfrm>
        </p:spPr>
        <p:txBody>
          <a:bodyPr>
            <a:normAutofit/>
          </a:bodyPr>
          <a:lstStyle/>
          <a:p>
            <a:pPr algn="just"/>
            <a:r>
              <a:rPr lang="en-US" sz="2400" dirty="0"/>
              <a:t>It is a protocol developed in the 1980's which allows electronic instruments and other digital musical tools to communicate with each other.</a:t>
            </a:r>
          </a:p>
          <a:p>
            <a:pPr algn="just"/>
            <a:r>
              <a:rPr lang="en-US" sz="2400" dirty="0"/>
              <a:t>It is a technical standard that describes a communications protocol, digital interface, and electrical connectors that connect a wide variety of electronic musical instruments, computers, and related audio devices for playing, editing and recording music.</a:t>
            </a:r>
          </a:p>
          <a:p>
            <a:pPr algn="just"/>
            <a:r>
              <a:rPr lang="en-US" sz="2400" dirty="0"/>
              <a:t> It is a protocol designed for recording and playing back music on digital synthesizers that is supported by many personal computer sound cards. </a:t>
            </a:r>
          </a:p>
          <a:p>
            <a:pPr algn="just"/>
            <a:r>
              <a:rPr lang="en-US" sz="2400" dirty="0"/>
              <a:t>It is not responsible for musical data transmission.</a:t>
            </a:r>
          </a:p>
        </p:txBody>
      </p:sp>
      <p:sp>
        <p:nvSpPr>
          <p:cNvPr id="4" name="Slide Number Placeholder 3"/>
          <p:cNvSpPr>
            <a:spLocks noGrp="1"/>
          </p:cNvSpPr>
          <p:nvPr>
            <p:ph type="sldNum" sz="quarter" idx="12"/>
          </p:nvPr>
        </p:nvSpPr>
        <p:spPr/>
        <p:txBody>
          <a:bodyPr/>
          <a:lstStyle/>
          <a:p>
            <a:fld id="{FD9CD891-9B9C-4717-BB2D-AD41697002A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839200" cy="6248400"/>
          </a:xfrm>
        </p:spPr>
        <p:txBody>
          <a:bodyPr>
            <a:normAutofit fontScale="70000" lnSpcReduction="20000"/>
          </a:bodyPr>
          <a:lstStyle/>
          <a:p>
            <a:pPr>
              <a:buNone/>
            </a:pPr>
            <a:r>
              <a:rPr lang="en-US" sz="3800" dirty="0"/>
              <a:t>MIDI interface has two different components:</a:t>
            </a:r>
          </a:p>
          <a:p>
            <a:pPr lvl="0">
              <a:buNone/>
            </a:pPr>
            <a:r>
              <a:rPr lang="en-US" sz="3800" b="1" dirty="0"/>
              <a:t>1. Hardware: </a:t>
            </a:r>
          </a:p>
          <a:p>
            <a:pPr lvl="1"/>
            <a:r>
              <a:rPr lang="en-US" sz="3800" dirty="0"/>
              <a:t>Hardware connects the equipment. </a:t>
            </a:r>
          </a:p>
          <a:p>
            <a:pPr lvl="1"/>
            <a:r>
              <a:rPr lang="en-US" sz="3800" dirty="0"/>
              <a:t>It specifies the physical connection between musical instruments. </a:t>
            </a:r>
          </a:p>
          <a:p>
            <a:pPr lvl="1"/>
            <a:r>
              <a:rPr lang="en-US" sz="3800" dirty="0"/>
              <a:t>A MIDI Port is built in to the instrument and it specifies MIDI cable and deals with electronic signals that are sent over the cable. </a:t>
            </a:r>
          </a:p>
          <a:p>
            <a:pPr lvl="0">
              <a:buNone/>
            </a:pPr>
            <a:r>
              <a:rPr lang="en-US" sz="3800" b="1" dirty="0"/>
              <a:t>2.  A data format:</a:t>
            </a:r>
            <a:endParaRPr lang="en-US" sz="3800" dirty="0"/>
          </a:p>
          <a:p>
            <a:pPr lvl="1"/>
            <a:r>
              <a:rPr lang="en-US" sz="3800" dirty="0"/>
              <a:t>Data format encodes the information travelling through the hardware. </a:t>
            </a:r>
          </a:p>
          <a:p>
            <a:pPr lvl="1"/>
            <a:r>
              <a:rPr lang="en-US" sz="3800" dirty="0"/>
              <a:t>MIDI data format is used to transfer audio data.</a:t>
            </a:r>
          </a:p>
          <a:p>
            <a:pPr lvl="1"/>
            <a:r>
              <a:rPr lang="en-US" sz="3800" dirty="0"/>
              <a:t>MIDI data format is digital. The data are grouped into MIDI message. </a:t>
            </a:r>
          </a:p>
          <a:p>
            <a:pPr lvl="1"/>
            <a:r>
              <a:rPr lang="en-US" sz="3800" dirty="0"/>
              <a:t>Each MIDI message can communicate one musical event between instruments. </a:t>
            </a:r>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u="sng" dirty="0"/>
              <a:t>Components of MIDI System</a:t>
            </a:r>
            <a:endParaRPr lang="en-US" dirty="0"/>
          </a:p>
        </p:txBody>
      </p:sp>
      <p:sp>
        <p:nvSpPr>
          <p:cNvPr id="3" name="Content Placeholder 2"/>
          <p:cNvSpPr>
            <a:spLocks noGrp="1"/>
          </p:cNvSpPr>
          <p:nvPr>
            <p:ph idx="1"/>
          </p:nvPr>
        </p:nvSpPr>
        <p:spPr>
          <a:xfrm>
            <a:off x="381000" y="838200"/>
            <a:ext cx="8534400" cy="5867400"/>
          </a:xfrm>
        </p:spPr>
        <p:txBody>
          <a:bodyPr>
            <a:normAutofit fontScale="62500" lnSpcReduction="20000"/>
          </a:bodyPr>
          <a:lstStyle/>
          <a:p>
            <a:pPr>
              <a:buNone/>
            </a:pPr>
            <a:r>
              <a:rPr lang="en-US" sz="4000" dirty="0"/>
              <a:t>1.   Synthesizer:</a:t>
            </a:r>
          </a:p>
          <a:p>
            <a:pPr lvl="1"/>
            <a:r>
              <a:rPr lang="en-US" sz="4000" dirty="0"/>
              <a:t>It is a sound generator (various pitch, loudness, tone).</a:t>
            </a:r>
          </a:p>
          <a:p>
            <a:pPr lvl="1"/>
            <a:r>
              <a:rPr lang="en-US" sz="4000" dirty="0"/>
              <a:t>A good (musician's) synthesizer often has a microprocessor, keyboard, control panels, memory, etc.</a:t>
            </a:r>
          </a:p>
          <a:p>
            <a:pPr marL="514350" indent="-514350">
              <a:buAutoNum type="arabicPeriod" startAt="2"/>
            </a:pPr>
            <a:r>
              <a:rPr lang="en-US" sz="4000" dirty="0"/>
              <a:t>Sequencer:</a:t>
            </a:r>
          </a:p>
          <a:p>
            <a:pPr marL="914400" lvl="1" indent="-514350"/>
            <a:r>
              <a:rPr lang="en-US" sz="4000" dirty="0"/>
              <a:t>It can be a stand-alone unit or a software program for a personal computer. (It used to be a storage server for MIDI data. Nowadays it is more a software </a:t>
            </a:r>
            <a:r>
              <a:rPr lang="en-US" sz="4000" i="1" dirty="0"/>
              <a:t>music editor</a:t>
            </a:r>
            <a:r>
              <a:rPr lang="en-US" sz="4000" dirty="0"/>
              <a:t> on the computer.</a:t>
            </a:r>
          </a:p>
          <a:p>
            <a:pPr marL="914400" lvl="1" indent="-514350"/>
            <a:r>
              <a:rPr lang="en-US" sz="4000" dirty="0"/>
              <a:t>It has one or more MIDI INs and MIDI OUTs ports </a:t>
            </a:r>
          </a:p>
          <a:p>
            <a:pPr>
              <a:buNone/>
            </a:pPr>
            <a:r>
              <a:rPr lang="en-US" sz="4000" dirty="0"/>
              <a:t>3.    Track:</a:t>
            </a:r>
          </a:p>
          <a:p>
            <a:pPr lvl="1"/>
            <a:r>
              <a:rPr lang="en-US" sz="4000" dirty="0"/>
              <a:t>Track in sequencer is used to organize the recordings.</a:t>
            </a:r>
          </a:p>
          <a:p>
            <a:pPr lvl="1"/>
            <a:r>
              <a:rPr lang="en-US" sz="4000" dirty="0"/>
              <a:t>Tracks can be turned on or off on recording or playing back.</a:t>
            </a:r>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fontScale="47500" lnSpcReduction="20000"/>
          </a:bodyPr>
          <a:lstStyle/>
          <a:p>
            <a:pPr>
              <a:buNone/>
            </a:pPr>
            <a:r>
              <a:rPr lang="en-US" sz="4200" dirty="0"/>
              <a:t>4.    Channel:</a:t>
            </a:r>
          </a:p>
          <a:p>
            <a:pPr lvl="1"/>
            <a:r>
              <a:rPr lang="en-US" sz="4200" dirty="0"/>
              <a:t>MIDI channels are used to separate information in a MIDI system.</a:t>
            </a:r>
          </a:p>
          <a:p>
            <a:pPr lvl="1"/>
            <a:r>
              <a:rPr lang="en-US" sz="4200" dirty="0"/>
              <a:t>There are 16 MIDI channels in one cable.</a:t>
            </a:r>
          </a:p>
          <a:p>
            <a:pPr lvl="1"/>
            <a:r>
              <a:rPr lang="en-US" sz="4200" dirty="0"/>
              <a:t>Channel numbers are coded into each MIDI message.</a:t>
            </a:r>
          </a:p>
          <a:p>
            <a:pPr>
              <a:buNone/>
            </a:pPr>
            <a:r>
              <a:rPr lang="en-US" sz="4200" dirty="0"/>
              <a:t>5.    Timbre:</a:t>
            </a:r>
          </a:p>
          <a:p>
            <a:pPr lvl="1"/>
            <a:r>
              <a:rPr lang="en-US" sz="4200" dirty="0"/>
              <a:t>The quality of the sound, e.g., flute sound, cello sound, etc.</a:t>
            </a:r>
          </a:p>
          <a:p>
            <a:pPr lvl="1"/>
            <a:r>
              <a:rPr lang="en-US" sz="4200" dirty="0"/>
              <a:t>Multi-</a:t>
            </a:r>
            <a:r>
              <a:rPr lang="en-US" sz="4200" dirty="0" err="1"/>
              <a:t>timbral</a:t>
            </a:r>
            <a:r>
              <a:rPr lang="en-US" sz="4200" dirty="0"/>
              <a:t> - capable of playing many different sounds at the same time (e.g., piano, brass, drums, etc.)</a:t>
            </a:r>
          </a:p>
          <a:p>
            <a:pPr>
              <a:buNone/>
            </a:pPr>
            <a:r>
              <a:rPr lang="en-US" sz="4200" dirty="0"/>
              <a:t>6.    Pitch:</a:t>
            </a:r>
          </a:p>
          <a:p>
            <a:pPr lvl="1"/>
            <a:r>
              <a:rPr lang="en-US" sz="4200" dirty="0"/>
              <a:t>musical note that the instrument plays</a:t>
            </a:r>
          </a:p>
          <a:p>
            <a:pPr>
              <a:buNone/>
            </a:pPr>
            <a:r>
              <a:rPr lang="en-US" sz="4200" dirty="0"/>
              <a:t>7.    Voice:</a:t>
            </a:r>
          </a:p>
          <a:p>
            <a:pPr lvl="1"/>
            <a:r>
              <a:rPr lang="en-US" sz="4200" dirty="0"/>
              <a:t>Voice is the portion of the synthesizer that produces sound.</a:t>
            </a:r>
          </a:p>
          <a:p>
            <a:pPr lvl="1"/>
            <a:r>
              <a:rPr lang="en-US" sz="4200" dirty="0"/>
              <a:t>Synthesizers can have many (12, 20, 24, 36, etc.) voices.</a:t>
            </a:r>
          </a:p>
          <a:p>
            <a:pPr lvl="1"/>
            <a:r>
              <a:rPr lang="en-US" sz="4200" dirty="0"/>
              <a:t>Each voice works independently and simultaneously to produce sounds of different timbre and pitch.</a:t>
            </a:r>
          </a:p>
          <a:p>
            <a:pPr>
              <a:buNone/>
            </a:pPr>
            <a:r>
              <a:rPr lang="en-US" sz="4200" dirty="0"/>
              <a:t>8. Patch:</a:t>
            </a:r>
          </a:p>
          <a:p>
            <a:pPr lvl="1"/>
            <a:r>
              <a:rPr lang="en-US" sz="4200" dirty="0"/>
              <a:t>the control settings that define a particular timbre.</a:t>
            </a:r>
          </a:p>
          <a:p>
            <a:pPr>
              <a:buNone/>
            </a:pPr>
            <a:endParaRPr lang="en-US" sz="4400" dirty="0"/>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16</a:t>
            </a:fld>
            <a:endParaRPr lang="en-US"/>
          </a:p>
        </p:txBody>
      </p:sp>
      <p:pic>
        <p:nvPicPr>
          <p:cNvPr id="2050" name="Picture 2" descr="C:\Users\ARJUN\Desktop\c.png"/>
          <p:cNvPicPr>
            <a:picLocks noChangeAspect="1" noChangeArrowheads="1"/>
          </p:cNvPicPr>
          <p:nvPr/>
        </p:nvPicPr>
        <p:blipFill>
          <a:blip r:embed="rId2" cstate="print"/>
          <a:srcRect/>
          <a:stretch>
            <a:fillRect/>
          </a:stretch>
        </p:blipFill>
        <p:spPr bwMode="auto">
          <a:xfrm>
            <a:off x="79086" y="804862"/>
            <a:ext cx="8988714" cy="5595938"/>
          </a:xfrm>
          <a:prstGeom prst="rect">
            <a:avLst/>
          </a:prstGeom>
          <a:noFill/>
        </p:spPr>
      </p:pic>
      <p:cxnSp>
        <p:nvCxnSpPr>
          <p:cNvPr id="10" name="Straight Arrow Connector 9"/>
          <p:cNvCxnSpPr/>
          <p:nvPr/>
        </p:nvCxnSpPr>
        <p:spPr>
          <a:xfrm>
            <a:off x="4953000" y="2209800"/>
            <a:ext cx="2286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953000" y="2209800"/>
            <a:ext cx="0" cy="83820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14800" y="2209800"/>
            <a:ext cx="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495800" y="2209800"/>
            <a:ext cx="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u="sng" dirty="0"/>
              <a:t>MIDI Devices</a:t>
            </a:r>
          </a:p>
        </p:txBody>
      </p:sp>
      <p:sp>
        <p:nvSpPr>
          <p:cNvPr id="3" name="Content Placeholder 2"/>
          <p:cNvSpPr>
            <a:spLocks noGrp="1"/>
          </p:cNvSpPr>
          <p:nvPr>
            <p:ph idx="1"/>
          </p:nvPr>
        </p:nvSpPr>
        <p:spPr>
          <a:xfrm>
            <a:off x="457200" y="762000"/>
            <a:ext cx="8534400" cy="6096000"/>
          </a:xfrm>
        </p:spPr>
        <p:txBody>
          <a:bodyPr>
            <a:normAutofit fontScale="40000" lnSpcReduction="20000"/>
          </a:bodyPr>
          <a:lstStyle/>
          <a:p>
            <a:pPr marL="514350" lvl="0" indent="-514350">
              <a:buFont typeface="+mj-lt"/>
              <a:buAutoNum type="arabicPeriod"/>
            </a:pPr>
            <a:r>
              <a:rPr lang="en-US" sz="4300" i="1" u="sng" dirty="0"/>
              <a:t>Sound Generator:</a:t>
            </a:r>
          </a:p>
          <a:p>
            <a:pPr marL="914400" lvl="1" indent="-514350"/>
            <a:r>
              <a:rPr lang="en-US" sz="4300" dirty="0"/>
              <a:t>Sound generator do the actual work of synthesizing. </a:t>
            </a:r>
          </a:p>
          <a:p>
            <a:pPr marL="914400" lvl="1" indent="-514350"/>
            <a:r>
              <a:rPr lang="en-US" sz="4300" dirty="0"/>
              <a:t>It is the sound generator. </a:t>
            </a:r>
          </a:p>
          <a:p>
            <a:pPr marL="914400" lvl="1" indent="-514350"/>
            <a:r>
              <a:rPr lang="en-US" sz="4300" dirty="0"/>
              <a:t>The principal propose of the generator is to produce a audio signals that becomes sound when fed into loud speaker. By changing the voltage oscillation of the sound signal, a sound generator changes the quality of the sound, i.e. pitch, loudness.</a:t>
            </a:r>
          </a:p>
          <a:p>
            <a:pPr marL="514350" lvl="0" indent="-514350">
              <a:buFont typeface="+mj-lt"/>
              <a:buAutoNum type="arabicPeriod"/>
            </a:pPr>
            <a:r>
              <a:rPr lang="en-US" sz="4300" i="1" u="sng" dirty="0"/>
              <a:t>Microprocessor (Controller):</a:t>
            </a:r>
            <a:r>
              <a:rPr lang="en-US" sz="4300" dirty="0"/>
              <a:t> </a:t>
            </a:r>
          </a:p>
          <a:p>
            <a:pPr lvl="1"/>
            <a:r>
              <a:rPr lang="en-US" sz="4300" dirty="0"/>
              <a:t>It communicate with keyboard to know what notes a musician is playing and what command the musician want to send. Microprocessor then specifies note to sound generators. In other words microprocessor sends and receives MIDI message.</a:t>
            </a:r>
          </a:p>
          <a:p>
            <a:pPr marL="514350" indent="-514350">
              <a:buFont typeface="+mj-lt"/>
              <a:buAutoNum type="arabicPeriod"/>
            </a:pPr>
            <a:r>
              <a:rPr lang="en-US" sz="4300" i="1" u="sng" dirty="0"/>
              <a:t>Keyboard:</a:t>
            </a:r>
            <a:r>
              <a:rPr lang="en-US" sz="4300" dirty="0"/>
              <a:t> </a:t>
            </a:r>
          </a:p>
          <a:p>
            <a:pPr lvl="1"/>
            <a:r>
              <a:rPr lang="en-US" sz="4300" dirty="0"/>
              <a:t>Keyboard provides the musician direct control of the synthesizer, pressing the keys on the keyboard. Which instruct the microprocessor what notes to be played and how long to play them?</a:t>
            </a:r>
          </a:p>
          <a:p>
            <a:pPr marL="514350" lvl="0" indent="-514350">
              <a:buFont typeface="+mj-lt"/>
              <a:buAutoNum type="arabicPeriod"/>
            </a:pPr>
            <a:r>
              <a:rPr lang="en-US" sz="4300" i="1" u="sng" dirty="0"/>
              <a:t>Control Panel:</a:t>
            </a:r>
          </a:p>
          <a:p>
            <a:pPr marL="914400" lvl="1" indent="-514350"/>
            <a:r>
              <a:rPr lang="en-US" sz="4300" dirty="0"/>
              <a:t>It controls those functions that are not directly concerned with notes and duration. The panel controls include a slider that sets the overall volume of synthesizer a button that turns the synthesizer on</a:t>
            </a:r>
            <a:r>
              <a:rPr lang="en-US" sz="4300"/>
              <a:t>, off.</a:t>
            </a:r>
            <a:endParaRPr lang="en-US" sz="4300" dirty="0"/>
          </a:p>
          <a:p>
            <a:pPr marL="514350" lvl="0" indent="-514350">
              <a:buFont typeface="+mj-lt"/>
              <a:buAutoNum type="arabicPeriod"/>
            </a:pPr>
            <a:r>
              <a:rPr lang="en-US" sz="4300" i="1" u="sng" dirty="0"/>
              <a:t>Auxiliary Controller:</a:t>
            </a:r>
            <a:r>
              <a:rPr lang="en-US" sz="4300" dirty="0"/>
              <a:t> </a:t>
            </a:r>
          </a:p>
          <a:p>
            <a:pPr marL="914400" lvl="1" indent="-514350"/>
            <a:r>
              <a:rPr lang="en-US" sz="4300" dirty="0"/>
              <a:t>Auxiliary controller are available to give more control over the note played on the keyboard. It concern with notes and duration. Two common variables on synthesizer are pitch band and modulation.</a:t>
            </a:r>
          </a:p>
          <a:p>
            <a:pPr marL="514350" lvl="0" indent="-514350">
              <a:buFont typeface="+mj-lt"/>
              <a:buAutoNum type="arabicPeriod"/>
            </a:pPr>
            <a:r>
              <a:rPr lang="en-US" sz="4300" i="1" u="sng" dirty="0"/>
              <a:t>Memory:</a:t>
            </a:r>
            <a:r>
              <a:rPr lang="en-US" sz="4300" dirty="0"/>
              <a:t> </a:t>
            </a:r>
          </a:p>
          <a:p>
            <a:pPr marL="914400" lvl="1" indent="-514350"/>
            <a:r>
              <a:rPr lang="en-US" sz="4300" dirty="0"/>
              <a:t>Synthesizer memory is used to store patches for the sound generators and setting of the control panel.</a:t>
            </a:r>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u="sng" dirty="0"/>
              <a:t>MIDI Message</a:t>
            </a:r>
          </a:p>
        </p:txBody>
      </p:sp>
      <p:sp>
        <p:nvSpPr>
          <p:cNvPr id="3" name="Content Placeholder 2"/>
          <p:cNvSpPr>
            <a:spLocks noGrp="1"/>
          </p:cNvSpPr>
          <p:nvPr>
            <p:ph idx="1"/>
          </p:nvPr>
        </p:nvSpPr>
        <p:spPr>
          <a:xfrm>
            <a:off x="381000" y="838200"/>
            <a:ext cx="8534400" cy="5410200"/>
          </a:xfrm>
        </p:spPr>
        <p:txBody>
          <a:bodyPr>
            <a:normAutofit/>
          </a:bodyPr>
          <a:lstStyle/>
          <a:p>
            <a:pPr lvl="0"/>
            <a:r>
              <a:rPr lang="en-US" sz="2800" dirty="0"/>
              <a:t>It transmits information between the MIDI devices and determines what kinds of musical events can be passed from device to device. </a:t>
            </a:r>
          </a:p>
        </p:txBody>
      </p:sp>
      <p:sp>
        <p:nvSpPr>
          <p:cNvPr id="4" name="Slide Number Placeholder 3"/>
          <p:cNvSpPr>
            <a:spLocks noGrp="1"/>
          </p:cNvSpPr>
          <p:nvPr>
            <p:ph type="sldNum" sz="quarter" idx="12"/>
          </p:nvPr>
        </p:nvSpPr>
        <p:spPr/>
        <p:txBody>
          <a:bodyPr/>
          <a:lstStyle/>
          <a:p>
            <a:fld id="{FD9CD891-9B9C-4717-BB2D-AD41697002AE}" type="slidenum">
              <a:rPr lang="en-US" smtClean="0"/>
              <a:pPr/>
              <a:t>18</a:t>
            </a:fld>
            <a:endParaRPr lang="en-US"/>
          </a:p>
        </p:txBody>
      </p:sp>
      <p:pic>
        <p:nvPicPr>
          <p:cNvPr id="1026" name="Picture 2" descr="C:\Users\ARJUN\Desktop\a.png"/>
          <p:cNvPicPr>
            <a:picLocks noChangeAspect="1" noChangeArrowheads="1"/>
          </p:cNvPicPr>
          <p:nvPr/>
        </p:nvPicPr>
        <p:blipFill>
          <a:blip r:embed="rId2" cstate="print"/>
          <a:srcRect/>
          <a:stretch>
            <a:fillRect/>
          </a:stretch>
        </p:blipFill>
        <p:spPr bwMode="auto">
          <a:xfrm>
            <a:off x="1316636" y="2293097"/>
            <a:ext cx="5769964" cy="372670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534400" cy="5943600"/>
          </a:xfrm>
        </p:spPr>
        <p:txBody>
          <a:bodyPr>
            <a:normAutofit fontScale="92500" lnSpcReduction="20000"/>
          </a:bodyPr>
          <a:lstStyle/>
          <a:p>
            <a:pPr lvl="0">
              <a:buNone/>
            </a:pPr>
            <a:r>
              <a:rPr lang="en-US" b="1" i="1" dirty="0"/>
              <a:t>1. Channel Message:</a:t>
            </a:r>
            <a:r>
              <a:rPr lang="en-US" dirty="0"/>
              <a:t> </a:t>
            </a:r>
          </a:p>
          <a:p>
            <a:pPr lvl="1"/>
            <a:r>
              <a:rPr lang="en-US" dirty="0"/>
              <a:t>It goes only to specified devices. </a:t>
            </a:r>
          </a:p>
          <a:p>
            <a:pPr lvl="1"/>
            <a:r>
              <a:rPr lang="en-US" dirty="0"/>
              <a:t>There are two types of channel message.</a:t>
            </a:r>
          </a:p>
          <a:p>
            <a:pPr lvl="1">
              <a:buNone/>
            </a:pPr>
            <a:r>
              <a:rPr lang="en-US" b="1" i="1" u="sng" dirty="0"/>
              <a:t>a) Channel Voice Message</a:t>
            </a:r>
            <a:r>
              <a:rPr lang="en-US" b="1" i="1" dirty="0"/>
              <a:t>:</a:t>
            </a:r>
            <a:r>
              <a:rPr lang="en-US" dirty="0"/>
              <a:t> </a:t>
            </a:r>
          </a:p>
          <a:p>
            <a:pPr lvl="1"/>
            <a:r>
              <a:rPr lang="en-US" dirty="0"/>
              <a:t>Channel Voice message send actual performance data between MIDI devices.</a:t>
            </a:r>
          </a:p>
          <a:p>
            <a:pPr lvl="1"/>
            <a:r>
              <a:rPr lang="en-US" dirty="0"/>
              <a:t>They describe music by defining pitch, note on, note off channel pressure, etc.</a:t>
            </a:r>
          </a:p>
          <a:p>
            <a:pPr lvl="1">
              <a:buNone/>
            </a:pPr>
            <a:r>
              <a:rPr lang="en-US" b="1" i="1" u="sng" dirty="0"/>
              <a:t>b)Channel Mode Message:</a:t>
            </a:r>
            <a:r>
              <a:rPr lang="en-US" dirty="0"/>
              <a:t> </a:t>
            </a:r>
          </a:p>
          <a:p>
            <a:pPr lvl="1"/>
            <a:r>
              <a:rPr lang="en-US" dirty="0"/>
              <a:t>Channel Mode message determine the way that a receiving MIDI device respond to channel voice message.</a:t>
            </a:r>
          </a:p>
          <a:p>
            <a:pPr lvl="1"/>
            <a:r>
              <a:rPr lang="en-US" dirty="0"/>
              <a:t>It deals with how to play notes coming in over MIDI cables. </a:t>
            </a:r>
          </a:p>
          <a:p>
            <a:pPr lvl="1"/>
            <a:r>
              <a:rPr lang="en-US" dirty="0"/>
              <a:t>It includes Omni On, Omni Off, note off, note on, etc.</a:t>
            </a:r>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Contents</a:t>
            </a:r>
          </a:p>
        </p:txBody>
      </p:sp>
      <p:sp>
        <p:nvSpPr>
          <p:cNvPr id="3" name="Content Placeholder 2"/>
          <p:cNvSpPr>
            <a:spLocks noGrp="1"/>
          </p:cNvSpPr>
          <p:nvPr>
            <p:ph idx="1"/>
          </p:nvPr>
        </p:nvSpPr>
        <p:spPr>
          <a:xfrm>
            <a:off x="304800" y="1295400"/>
            <a:ext cx="8382000" cy="4830763"/>
          </a:xfrm>
        </p:spPr>
        <p:txBody>
          <a:bodyPr/>
          <a:lstStyle/>
          <a:p>
            <a:pPr lvl="0">
              <a:buNone/>
            </a:pPr>
            <a:r>
              <a:rPr lang="en-US" b="1" dirty="0"/>
              <a:t>2. Sound and Audio</a:t>
            </a:r>
            <a:endParaRPr lang="en-US" sz="2800" dirty="0"/>
          </a:p>
          <a:p>
            <a:pPr lvl="1">
              <a:buNone/>
            </a:pPr>
            <a:r>
              <a:rPr lang="en-US" dirty="0"/>
              <a:t>2.1  Basic sound concept representation and formats, basic music (MIDI) concepts devices</a:t>
            </a:r>
            <a:endParaRPr lang="en-US" sz="2400" dirty="0"/>
          </a:p>
          <a:p>
            <a:pPr lvl="1">
              <a:buNone/>
            </a:pPr>
            <a:r>
              <a:rPr lang="en-US" dirty="0"/>
              <a:t>2.2  Message</a:t>
            </a:r>
            <a:endParaRPr lang="en-US" sz="2400" dirty="0"/>
          </a:p>
          <a:p>
            <a:pPr lvl="1">
              <a:buNone/>
            </a:pPr>
            <a:r>
              <a:rPr lang="en-US" dirty="0"/>
              <a:t>2.3  Standards and software speech: generation analysis and transformation. </a:t>
            </a:r>
            <a:endParaRPr lang="en-US" sz="2400" dirty="0"/>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03237"/>
            <a:ext cx="8458200" cy="6049963"/>
          </a:xfrm>
        </p:spPr>
        <p:txBody>
          <a:bodyPr>
            <a:normAutofit fontScale="77500" lnSpcReduction="20000"/>
          </a:bodyPr>
          <a:lstStyle/>
          <a:p>
            <a:pPr lvl="0">
              <a:buNone/>
            </a:pPr>
            <a:r>
              <a:rPr lang="en-US" b="1" dirty="0"/>
              <a:t>2.   System message:</a:t>
            </a:r>
            <a:r>
              <a:rPr lang="en-US" dirty="0"/>
              <a:t> </a:t>
            </a:r>
          </a:p>
          <a:p>
            <a:pPr lvl="1"/>
            <a:r>
              <a:rPr lang="en-US" dirty="0"/>
              <a:t>System message go to all devices in a MIDI system because no channel number are specified. </a:t>
            </a:r>
          </a:p>
          <a:p>
            <a:pPr lvl="1"/>
            <a:r>
              <a:rPr lang="en-US" dirty="0"/>
              <a:t>There are three types of system message.</a:t>
            </a:r>
          </a:p>
          <a:p>
            <a:pPr lvl="1">
              <a:buNone/>
            </a:pPr>
            <a:r>
              <a:rPr lang="en-US" b="1" i="1" u="sng" dirty="0"/>
              <a:t>a) System Real-time Message</a:t>
            </a:r>
            <a:r>
              <a:rPr lang="en-US" dirty="0"/>
              <a:t>: </a:t>
            </a:r>
          </a:p>
          <a:p>
            <a:pPr lvl="1"/>
            <a:r>
              <a:rPr lang="en-US" dirty="0"/>
              <a:t>These are very short and simple, consisting of only one byte. </a:t>
            </a:r>
          </a:p>
          <a:p>
            <a:pPr lvl="1"/>
            <a:r>
              <a:rPr lang="en-US" dirty="0"/>
              <a:t>They carry extra data with them. </a:t>
            </a:r>
          </a:p>
          <a:p>
            <a:pPr lvl="1"/>
            <a:r>
              <a:rPr lang="en-US" dirty="0"/>
              <a:t>These messages synchronize the timing MIDI devices in performance. </a:t>
            </a:r>
          </a:p>
          <a:p>
            <a:pPr lvl="1"/>
            <a:r>
              <a:rPr lang="en-US" dirty="0"/>
              <a:t>To avoid delay these message are sent in the middle of other message if necessary.</a:t>
            </a:r>
          </a:p>
          <a:p>
            <a:pPr lvl="1">
              <a:buNone/>
            </a:pPr>
            <a:r>
              <a:rPr lang="en-US" b="1" i="1" u="sng" dirty="0"/>
              <a:t>b) System Common Message:</a:t>
            </a:r>
            <a:r>
              <a:rPr lang="en-US" u="sng" dirty="0"/>
              <a:t> </a:t>
            </a:r>
            <a:endParaRPr lang="en-US" dirty="0"/>
          </a:p>
          <a:p>
            <a:pPr lvl="1"/>
            <a:r>
              <a:rPr lang="en-US" dirty="0"/>
              <a:t>System common message are commands that prepares sequencers and synthesizer to play song. </a:t>
            </a:r>
          </a:p>
          <a:p>
            <a:pPr lvl="1"/>
            <a:r>
              <a:rPr lang="en-US" dirty="0"/>
              <a:t>E.g. Song selected, find the common starting place in the song.</a:t>
            </a:r>
          </a:p>
          <a:p>
            <a:pPr lvl="1">
              <a:buNone/>
            </a:pPr>
            <a:r>
              <a:rPr lang="en-US" b="1" i="1" u="sng" dirty="0"/>
              <a:t>c)  System Exclusive message</a:t>
            </a:r>
            <a:r>
              <a:rPr lang="en-US" u="sng" dirty="0"/>
              <a:t>: </a:t>
            </a:r>
            <a:endParaRPr lang="en-US" dirty="0"/>
          </a:p>
          <a:p>
            <a:pPr lvl="1"/>
            <a:r>
              <a:rPr lang="en-US" dirty="0"/>
              <a:t>System exclusive message allow MIDI manufacturers to create customized MIDI message to send between the MIDI devices.</a:t>
            </a:r>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Autofit/>
          </a:bodyPr>
          <a:lstStyle/>
          <a:p>
            <a:pPr lvl="1" algn="ctr" rtl="0">
              <a:spcBef>
                <a:spcPct val="0"/>
              </a:spcBef>
            </a:pPr>
            <a:br>
              <a:rPr lang="en-US" sz="2800" u="sng" dirty="0"/>
            </a:br>
            <a:r>
              <a:rPr lang="en-US" sz="2800" u="sng" dirty="0"/>
              <a:t>2.3  Standards and software speech: generation analysis and transformation. </a:t>
            </a:r>
            <a:br>
              <a:rPr lang="en-US" sz="2800" u="sng" dirty="0"/>
            </a:br>
            <a:endParaRPr lang="en-US" sz="2800" u="sng" dirty="0"/>
          </a:p>
        </p:txBody>
      </p:sp>
      <p:sp>
        <p:nvSpPr>
          <p:cNvPr id="3" name="Content Placeholder 2"/>
          <p:cNvSpPr>
            <a:spLocks noGrp="1"/>
          </p:cNvSpPr>
          <p:nvPr>
            <p:ph idx="1"/>
          </p:nvPr>
        </p:nvSpPr>
        <p:spPr>
          <a:xfrm>
            <a:off x="457200" y="1143000"/>
            <a:ext cx="8382000" cy="5257800"/>
          </a:xfrm>
        </p:spPr>
        <p:txBody>
          <a:bodyPr>
            <a:normAutofit/>
          </a:bodyPr>
          <a:lstStyle/>
          <a:p>
            <a:pPr lvl="0"/>
            <a:r>
              <a:rPr lang="en-US" dirty="0"/>
              <a:t>It is the vocalized form of human communications.</a:t>
            </a:r>
          </a:p>
          <a:p>
            <a:pPr lvl="0"/>
            <a:r>
              <a:rPr lang="en-US" dirty="0"/>
              <a:t>Speech can be perceived understood, and generated by human and also by machines. </a:t>
            </a:r>
          </a:p>
          <a:p>
            <a:pPr lvl="0"/>
            <a:r>
              <a:rPr lang="en-US" dirty="0"/>
              <a:t>Speech signals have two properties which can be used in speech processing:</a:t>
            </a:r>
          </a:p>
          <a:p>
            <a:pPr lvl="1"/>
            <a:r>
              <a:rPr lang="en-US" dirty="0"/>
              <a:t>Voice speech signals</a:t>
            </a:r>
          </a:p>
          <a:p>
            <a:pPr lvl="1"/>
            <a:r>
              <a:rPr lang="en-US" dirty="0"/>
              <a:t>Format</a:t>
            </a:r>
          </a:p>
        </p:txBody>
      </p:sp>
      <p:sp>
        <p:nvSpPr>
          <p:cNvPr id="4" name="Slide Number Placeholder 3"/>
          <p:cNvSpPr>
            <a:spLocks noGrp="1"/>
          </p:cNvSpPr>
          <p:nvPr>
            <p:ph type="sldNum" sz="quarter" idx="12"/>
          </p:nvPr>
        </p:nvSpPr>
        <p:spPr/>
        <p:txBody>
          <a:bodyPr/>
          <a:lstStyle/>
          <a:p>
            <a:fld id="{FD9CD891-9B9C-4717-BB2D-AD41697002A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a:t>Speech generation</a:t>
            </a:r>
            <a:endParaRPr lang="en-US" u="sng" dirty="0"/>
          </a:p>
        </p:txBody>
      </p:sp>
      <p:sp>
        <p:nvSpPr>
          <p:cNvPr id="3" name="Content Placeholder 2"/>
          <p:cNvSpPr>
            <a:spLocks noGrp="1"/>
          </p:cNvSpPr>
          <p:nvPr>
            <p:ph idx="1"/>
          </p:nvPr>
        </p:nvSpPr>
        <p:spPr>
          <a:xfrm>
            <a:off x="304800" y="990600"/>
            <a:ext cx="8534400" cy="5334000"/>
          </a:xfrm>
        </p:spPr>
        <p:txBody>
          <a:bodyPr>
            <a:normAutofit lnSpcReduction="10000"/>
          </a:bodyPr>
          <a:lstStyle/>
          <a:p>
            <a:pPr lvl="0" algn="just"/>
            <a:r>
              <a:rPr lang="en-US" sz="2800" dirty="0"/>
              <a:t>It is the process of producing speech naturally.</a:t>
            </a:r>
          </a:p>
          <a:p>
            <a:pPr lvl="0" algn="just"/>
            <a:r>
              <a:rPr lang="en-US" sz="2800" dirty="0"/>
              <a:t>It is the process which allows the transformation of a string of phonetic and prosodic symbols into a synthetic speech signal.  </a:t>
            </a:r>
          </a:p>
          <a:p>
            <a:pPr lvl="1" algn="just"/>
            <a:r>
              <a:rPr lang="en-US" sz="2400" b="1" dirty="0"/>
              <a:t>Prosody</a:t>
            </a:r>
            <a:r>
              <a:rPr lang="en-US" sz="2400" dirty="0"/>
              <a:t> is concerned with those elements of speech that are not individual phonetic segments (vowels and consonants) but are properties of syllables and larger units of speech, including linguistic functions such as </a:t>
            </a:r>
            <a:r>
              <a:rPr lang="en-US" sz="2400" dirty="0">
                <a:hlinkClick r:id="rId2" tooltip="Tone (linguistics)"/>
              </a:rPr>
              <a:t>tone</a:t>
            </a:r>
            <a:r>
              <a:rPr lang="en-US" sz="2400" dirty="0"/>
              <a:t>, </a:t>
            </a:r>
            <a:r>
              <a:rPr lang="en-US" sz="2400" dirty="0">
                <a:hlinkClick r:id="rId3" tooltip="Rhythm (linguistics)"/>
              </a:rPr>
              <a:t>rhythm</a:t>
            </a:r>
            <a:r>
              <a:rPr lang="en-US" sz="2400" dirty="0"/>
              <a:t>, etc.</a:t>
            </a:r>
          </a:p>
          <a:p>
            <a:pPr lvl="0" algn="just"/>
            <a:r>
              <a:rPr lang="en-US" sz="2800" dirty="0"/>
              <a:t>Generated speech must be understandable and sound natural.</a:t>
            </a:r>
          </a:p>
          <a:p>
            <a:pPr lvl="0" algn="just"/>
            <a:r>
              <a:rPr lang="en-US" sz="2800" dirty="0"/>
              <a:t>Artificial production of sound/speech is known as speech synthesis, which is done by using computer system.</a:t>
            </a:r>
          </a:p>
          <a:p>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u="sng" dirty="0"/>
              <a:t>Speech Synthesis</a:t>
            </a:r>
          </a:p>
        </p:txBody>
      </p:sp>
      <p:sp>
        <p:nvSpPr>
          <p:cNvPr id="3" name="Content Placeholder 2"/>
          <p:cNvSpPr>
            <a:spLocks noGrp="1"/>
          </p:cNvSpPr>
          <p:nvPr>
            <p:ph idx="1"/>
          </p:nvPr>
        </p:nvSpPr>
        <p:spPr>
          <a:xfrm>
            <a:off x="381000" y="609600"/>
            <a:ext cx="8305800" cy="5211763"/>
          </a:xfrm>
        </p:spPr>
        <p:txBody>
          <a:bodyPr>
            <a:normAutofit/>
          </a:bodyPr>
          <a:lstStyle/>
          <a:p>
            <a:r>
              <a:rPr lang="en-US" sz="2300" dirty="0"/>
              <a:t>Speech synthesis is the artificial production of human speech.</a:t>
            </a:r>
          </a:p>
          <a:p>
            <a:pPr lvl="1"/>
            <a:r>
              <a:rPr lang="en-US" sz="2300" b="1" i="1" dirty="0"/>
              <a:t>Step 1: Generation of a Sound Script</a:t>
            </a:r>
            <a:endParaRPr lang="en-US" sz="2300" dirty="0"/>
          </a:p>
          <a:p>
            <a:pPr lvl="2"/>
            <a:r>
              <a:rPr lang="en-US" sz="2300" dirty="0"/>
              <a:t>Transcription from text to a sound script using a library containing (language specific) letter-to phone rules.</a:t>
            </a:r>
          </a:p>
          <a:p>
            <a:pPr lvl="1"/>
            <a:r>
              <a:rPr lang="en-US" sz="2300" b="1" i="1" dirty="0"/>
              <a:t>Step 2: Generation of Speech</a:t>
            </a:r>
            <a:endParaRPr lang="en-US" sz="2300" dirty="0"/>
          </a:p>
          <a:p>
            <a:pPr lvl="2"/>
            <a:r>
              <a:rPr lang="en-US" sz="2300" dirty="0"/>
              <a:t>The sound script is used to drive the time- or frequency-dependent sound concatenation process.</a:t>
            </a:r>
          </a:p>
          <a:p>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23</a:t>
            </a:fld>
            <a:endParaRPr lang="en-US"/>
          </a:p>
        </p:txBody>
      </p:sp>
      <p:pic>
        <p:nvPicPr>
          <p:cNvPr id="5" name="Picture 2" descr="C:\Users\ARJUN\Desktop\d.png"/>
          <p:cNvPicPr>
            <a:picLocks noChangeAspect="1" noChangeArrowheads="1"/>
          </p:cNvPicPr>
          <p:nvPr/>
        </p:nvPicPr>
        <p:blipFill>
          <a:blip r:embed="rId2" cstate="print"/>
          <a:srcRect/>
          <a:stretch>
            <a:fillRect/>
          </a:stretch>
        </p:blipFill>
        <p:spPr bwMode="auto">
          <a:xfrm>
            <a:off x="457199" y="3352800"/>
            <a:ext cx="8305801" cy="318594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a:t>Speech Analysis</a:t>
            </a:r>
          </a:p>
        </p:txBody>
      </p:sp>
      <p:sp>
        <p:nvSpPr>
          <p:cNvPr id="4" name="Slide Number Placeholder 3"/>
          <p:cNvSpPr>
            <a:spLocks noGrp="1"/>
          </p:cNvSpPr>
          <p:nvPr>
            <p:ph type="sldNum" sz="quarter" idx="12"/>
          </p:nvPr>
        </p:nvSpPr>
        <p:spPr/>
        <p:txBody>
          <a:bodyPr/>
          <a:lstStyle/>
          <a:p>
            <a:fld id="{FD9CD891-9B9C-4717-BB2D-AD41697002AE}" type="slidenum">
              <a:rPr lang="en-US" smtClean="0"/>
              <a:pPr/>
              <a:t>24</a:t>
            </a:fld>
            <a:endParaRPr lang="en-US"/>
          </a:p>
        </p:txBody>
      </p:sp>
      <p:pic>
        <p:nvPicPr>
          <p:cNvPr id="4098" name="Picture 2" descr="C:\Users\ARJUN\Desktop\f.png"/>
          <p:cNvPicPr>
            <a:picLocks noChangeAspect="1" noChangeArrowheads="1"/>
          </p:cNvPicPr>
          <p:nvPr/>
        </p:nvPicPr>
        <p:blipFill>
          <a:blip r:embed="rId2" cstate="print"/>
          <a:srcRect/>
          <a:stretch>
            <a:fillRect/>
          </a:stretch>
        </p:blipFill>
        <p:spPr bwMode="auto">
          <a:xfrm>
            <a:off x="381000" y="1295400"/>
            <a:ext cx="8577238" cy="3810000"/>
          </a:xfrm>
          <a:prstGeom prst="rect">
            <a:avLst/>
          </a:prstGeom>
          <a:noFill/>
        </p:spPr>
      </p:pic>
      <p:sp>
        <p:nvSpPr>
          <p:cNvPr id="3" name="TextBox 2">
            <a:extLst>
              <a:ext uri="{FF2B5EF4-FFF2-40B4-BE49-F238E27FC236}">
                <a16:creationId xmlns:a16="http://schemas.microsoft.com/office/drawing/2014/main" id="{1DFA294B-7C17-5A4F-97A7-15C9E879DE59}"/>
              </a:ext>
            </a:extLst>
          </p:cNvPr>
          <p:cNvSpPr txBox="1"/>
          <p:nvPr/>
        </p:nvSpPr>
        <p:spPr>
          <a:xfrm>
            <a:off x="7315200" y="4343400"/>
            <a:ext cx="457201" cy="338554"/>
          </a:xfrm>
          <a:prstGeom prst="rect">
            <a:avLst/>
          </a:prstGeom>
          <a:noFill/>
        </p:spPr>
        <p:txBody>
          <a:bodyPr wrap="square" rtlCol="0">
            <a:spAutoFit/>
          </a:bodyPr>
          <a:lstStyle/>
          <a:p>
            <a:r>
              <a:rPr lang="en-NP" sz="1600" b="1" dirty="0"/>
              <a:t>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a:t>Speech Recognition</a:t>
            </a:r>
          </a:p>
        </p:txBody>
      </p:sp>
      <p:sp>
        <p:nvSpPr>
          <p:cNvPr id="4" name="Slide Number Placeholder 3"/>
          <p:cNvSpPr>
            <a:spLocks noGrp="1"/>
          </p:cNvSpPr>
          <p:nvPr>
            <p:ph type="sldNum" sz="quarter" idx="12"/>
          </p:nvPr>
        </p:nvSpPr>
        <p:spPr/>
        <p:txBody>
          <a:bodyPr/>
          <a:lstStyle/>
          <a:p>
            <a:fld id="{FD9CD891-9B9C-4717-BB2D-AD41697002AE}" type="slidenum">
              <a:rPr lang="en-US" smtClean="0"/>
              <a:pPr/>
              <a:t>25</a:t>
            </a:fld>
            <a:endParaRPr lang="en-US"/>
          </a:p>
        </p:txBody>
      </p:sp>
      <p:pic>
        <p:nvPicPr>
          <p:cNvPr id="5122" name="Picture 2" descr="C:\Users\ARJUN\Desktop\g.png"/>
          <p:cNvPicPr>
            <a:picLocks noChangeAspect="1" noChangeArrowheads="1"/>
          </p:cNvPicPr>
          <p:nvPr/>
        </p:nvPicPr>
        <p:blipFill>
          <a:blip r:embed="rId2" cstate="print"/>
          <a:srcRect/>
          <a:stretch>
            <a:fillRect/>
          </a:stretch>
        </p:blipFill>
        <p:spPr bwMode="auto">
          <a:xfrm>
            <a:off x="717030" y="1066800"/>
            <a:ext cx="7664970" cy="4690725"/>
          </a:xfrm>
          <a:prstGeom prst="rect">
            <a:avLst/>
          </a:prstGeom>
          <a:noFill/>
        </p:spPr>
      </p:pic>
      <p:sp>
        <p:nvSpPr>
          <p:cNvPr id="6" name="TextBox 5"/>
          <p:cNvSpPr txBox="1"/>
          <p:nvPr/>
        </p:nvSpPr>
        <p:spPr>
          <a:xfrm>
            <a:off x="1828800" y="5867400"/>
            <a:ext cx="6248400" cy="523220"/>
          </a:xfrm>
          <a:prstGeom prst="rect">
            <a:avLst/>
          </a:prstGeom>
          <a:noFill/>
        </p:spPr>
        <p:txBody>
          <a:bodyPr wrap="square" rtlCol="0">
            <a:spAutoFit/>
          </a:bodyPr>
          <a:lstStyle/>
          <a:p>
            <a:r>
              <a:rPr lang="en-CA" sz="2800" i="1" dirty="0"/>
              <a:t>Figure: - Speech recognition system</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fontScale="90000"/>
          </a:bodyPr>
          <a:lstStyle/>
          <a:p>
            <a:r>
              <a:rPr lang="en-US" u="sng" dirty="0"/>
              <a:t>Speech Transmission</a:t>
            </a:r>
          </a:p>
        </p:txBody>
      </p:sp>
      <p:sp>
        <p:nvSpPr>
          <p:cNvPr id="3" name="Content Placeholder 2"/>
          <p:cNvSpPr>
            <a:spLocks noGrp="1"/>
          </p:cNvSpPr>
          <p:nvPr>
            <p:ph idx="1"/>
          </p:nvPr>
        </p:nvSpPr>
        <p:spPr>
          <a:xfrm>
            <a:off x="381000" y="990600"/>
            <a:ext cx="8458200" cy="5562600"/>
          </a:xfrm>
        </p:spPr>
        <p:txBody>
          <a:bodyPr>
            <a:normAutofit/>
          </a:bodyPr>
          <a:lstStyle/>
          <a:p>
            <a:pPr lvl="0" algn="just"/>
            <a:r>
              <a:rPr lang="en-CA" sz="2600" dirty="0"/>
              <a:t>The area of speech transmission deals with efficient coding of the speech signal allow speech / sound transmission at low transmission rates over networks.</a:t>
            </a:r>
            <a:endParaRPr lang="en-US" sz="2600" dirty="0"/>
          </a:p>
          <a:p>
            <a:pPr lvl="0" algn="just"/>
            <a:r>
              <a:rPr lang="en-CA" sz="2600" dirty="0"/>
              <a:t>The goal is to provide the receiver with the same speech/sound quality as was generated at the sender side.</a:t>
            </a:r>
          </a:p>
          <a:p>
            <a:pPr algn="just"/>
            <a:r>
              <a:rPr lang="en-CA" sz="2600" b="1" i="1" dirty="0"/>
              <a:t>Some Techniques for Speech Transmission:</a:t>
            </a:r>
            <a:endParaRPr lang="en-US" sz="2600" dirty="0"/>
          </a:p>
          <a:p>
            <a:pPr lvl="1">
              <a:buNone/>
            </a:pPr>
            <a:r>
              <a:rPr lang="en-CA" sz="2600" b="1" i="1" dirty="0"/>
              <a:t>(1) Pulse Code Modulation:</a:t>
            </a:r>
            <a:endParaRPr lang="en-US" sz="2600" dirty="0"/>
          </a:p>
          <a:p>
            <a:pPr lvl="2"/>
            <a:r>
              <a:rPr lang="en-US" sz="2800" dirty="0"/>
              <a:t>It is a common method of converting analog signals into digital signals. </a:t>
            </a:r>
          </a:p>
          <a:p>
            <a:pPr lvl="2"/>
            <a:r>
              <a:rPr lang="en-CA" sz="2600" dirty="0"/>
              <a:t>It meets the right quality demand stereo audio signals in the data rate used for CD. Its rate is 176400 bytes/s. </a:t>
            </a:r>
            <a:endParaRPr lang="en-US" sz="2600" dirty="0"/>
          </a:p>
          <a:p>
            <a:pPr marL="857250" lvl="1" indent="-457200" algn="just">
              <a:buFont typeface="+mj-lt"/>
              <a:buAutoNum type="arabicPeriod"/>
            </a:pPr>
            <a:endParaRPr lang="en-US" sz="2000" dirty="0"/>
          </a:p>
          <a:p>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D9CD891-9B9C-4717-BB2D-AD41697002AE}" type="slidenum">
              <a:rPr lang="en-US" smtClean="0"/>
              <a:pPr/>
              <a:t>27</a:t>
            </a:fld>
            <a:endParaRPr lang="en-US"/>
          </a:p>
        </p:txBody>
      </p:sp>
      <p:pic>
        <p:nvPicPr>
          <p:cNvPr id="8194" name="Picture 2" descr="C:\Users\ARJUN\Desktop\j.png"/>
          <p:cNvPicPr>
            <a:picLocks noChangeAspect="1" noChangeArrowheads="1"/>
          </p:cNvPicPr>
          <p:nvPr/>
        </p:nvPicPr>
        <p:blipFill>
          <a:blip r:embed="rId2" cstate="print"/>
          <a:srcRect/>
          <a:stretch>
            <a:fillRect/>
          </a:stretch>
        </p:blipFill>
        <p:spPr bwMode="auto">
          <a:xfrm>
            <a:off x="533400" y="228600"/>
            <a:ext cx="7924800" cy="3928650"/>
          </a:xfrm>
          <a:prstGeom prst="rect">
            <a:avLst/>
          </a:prstGeom>
          <a:noFill/>
        </p:spPr>
      </p:pic>
      <p:sp>
        <p:nvSpPr>
          <p:cNvPr id="6" name="TextBox 5"/>
          <p:cNvSpPr txBox="1"/>
          <p:nvPr/>
        </p:nvSpPr>
        <p:spPr>
          <a:xfrm>
            <a:off x="2667000" y="3733800"/>
            <a:ext cx="5029200" cy="461665"/>
          </a:xfrm>
          <a:prstGeom prst="rect">
            <a:avLst/>
          </a:prstGeom>
          <a:noFill/>
        </p:spPr>
        <p:txBody>
          <a:bodyPr wrap="square" rtlCol="0">
            <a:spAutoFit/>
          </a:bodyPr>
          <a:lstStyle/>
          <a:p>
            <a:r>
              <a:rPr lang="en-US" sz="2400" b="1" dirty="0"/>
              <a:t>Figure: PCM</a:t>
            </a:r>
          </a:p>
        </p:txBody>
      </p:sp>
      <p:sp>
        <p:nvSpPr>
          <p:cNvPr id="7" name="TextBox 6"/>
          <p:cNvSpPr txBox="1"/>
          <p:nvPr/>
        </p:nvSpPr>
        <p:spPr>
          <a:xfrm>
            <a:off x="228600" y="4191000"/>
            <a:ext cx="8534400" cy="2000548"/>
          </a:xfrm>
          <a:prstGeom prst="rect">
            <a:avLst/>
          </a:prstGeom>
          <a:noFill/>
        </p:spPr>
        <p:txBody>
          <a:bodyPr wrap="square" rtlCol="0">
            <a:spAutoFit/>
          </a:bodyPr>
          <a:lstStyle/>
          <a:p>
            <a:pPr>
              <a:buFont typeface="Arial" pitchFamily="34" charset="0"/>
              <a:buChar char="•"/>
            </a:pPr>
            <a:r>
              <a:rPr lang="en-CA" sz="2600" dirty="0"/>
              <a:t>It has following steps:</a:t>
            </a:r>
          </a:p>
          <a:p>
            <a:pPr marL="514350" indent="-514350"/>
            <a:r>
              <a:rPr lang="en-CA" sz="2600" dirty="0"/>
              <a:t>     a)Sampling   b) Quantization    c)Encoding</a:t>
            </a:r>
            <a:endParaRPr lang="en-US" sz="2600" dirty="0"/>
          </a:p>
          <a:p>
            <a:pPr marL="457200" indent="-457200"/>
            <a:r>
              <a:rPr lang="en-US" sz="2400" b="1" u="sng" dirty="0"/>
              <a:t>Encoding:</a:t>
            </a:r>
          </a:p>
          <a:p>
            <a:pPr lvl="1">
              <a:buFont typeface="Arial" pitchFamily="34" charset="0"/>
              <a:buChar char="•"/>
            </a:pPr>
            <a:r>
              <a:rPr lang="en-US" sz="2400" dirty="0"/>
              <a:t>The digitization of analog signal is done by the encoder. </a:t>
            </a:r>
          </a:p>
          <a:p>
            <a:pPr lvl="1">
              <a:buFont typeface="Arial" pitchFamily="34" charset="0"/>
              <a:buChar char="•"/>
            </a:pPr>
            <a:r>
              <a:rPr lang="en-US" sz="2400" dirty="0"/>
              <a:t>It designates each quantized level by a binary code.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D9CD891-9B9C-4717-BB2D-AD41697002AE}" type="slidenum">
              <a:rPr lang="en-US" smtClean="0"/>
              <a:pPr/>
              <a:t>28</a:t>
            </a:fld>
            <a:endParaRPr lang="en-US"/>
          </a:p>
        </p:txBody>
      </p:sp>
      <p:pic>
        <p:nvPicPr>
          <p:cNvPr id="6146" name="Picture 2" descr="C:\Users\ARJUN\Desktop\h.png"/>
          <p:cNvPicPr>
            <a:picLocks noChangeAspect="1" noChangeArrowheads="1"/>
          </p:cNvPicPr>
          <p:nvPr/>
        </p:nvPicPr>
        <p:blipFill>
          <a:blip r:embed="rId2" cstate="print"/>
          <a:srcRect/>
          <a:stretch>
            <a:fillRect/>
          </a:stretch>
        </p:blipFill>
        <p:spPr bwMode="auto">
          <a:xfrm>
            <a:off x="381000" y="685800"/>
            <a:ext cx="7848600" cy="50206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839200" cy="5715000"/>
          </a:xfrm>
        </p:spPr>
        <p:txBody>
          <a:bodyPr/>
          <a:lstStyle/>
          <a:p>
            <a:pPr>
              <a:buNone/>
            </a:pPr>
            <a:r>
              <a:rPr lang="en-CA" b="1" i="1" dirty="0"/>
              <a:t>(3) Recognition-Synthesis Method:</a:t>
            </a:r>
          </a:p>
          <a:p>
            <a:pPr lvl="1"/>
            <a:r>
              <a:rPr lang="en-CA" sz="2400" dirty="0"/>
              <a:t>This method conducts a speech analysis and speech synthesis during reconstruction speech elements are characterized by bits and transmitted over multimedia system. </a:t>
            </a:r>
          </a:p>
          <a:p>
            <a:pPr lvl="1"/>
            <a:r>
              <a:rPr lang="en-CA" sz="2400" dirty="0"/>
              <a:t>The data rate defines the quality.</a:t>
            </a:r>
            <a:endParaRPr lang="en-US" sz="24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29</a:t>
            </a:fld>
            <a:endParaRPr lang="en-US"/>
          </a:p>
        </p:txBody>
      </p:sp>
      <p:pic>
        <p:nvPicPr>
          <p:cNvPr id="7170" name="Picture 2" descr="C:\Users\ARJUN\Desktop\i.png"/>
          <p:cNvPicPr>
            <a:picLocks noChangeAspect="1" noChangeArrowheads="1"/>
          </p:cNvPicPr>
          <p:nvPr/>
        </p:nvPicPr>
        <p:blipFill>
          <a:blip r:embed="rId2" cstate="print"/>
          <a:srcRect/>
          <a:stretch>
            <a:fillRect/>
          </a:stretch>
        </p:blipFill>
        <p:spPr bwMode="auto">
          <a:xfrm>
            <a:off x="381000" y="2743200"/>
            <a:ext cx="8668250" cy="3200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u="sng" dirty="0"/>
              <a:t>Basic Sound Concept</a:t>
            </a:r>
            <a:endParaRPr lang="en-US" dirty="0"/>
          </a:p>
        </p:txBody>
      </p:sp>
      <p:sp>
        <p:nvSpPr>
          <p:cNvPr id="3" name="Content Placeholder 2"/>
          <p:cNvSpPr>
            <a:spLocks noGrp="1"/>
          </p:cNvSpPr>
          <p:nvPr>
            <p:ph idx="1"/>
          </p:nvPr>
        </p:nvSpPr>
        <p:spPr>
          <a:xfrm>
            <a:off x="457200" y="1066800"/>
            <a:ext cx="8382000" cy="5334000"/>
          </a:xfrm>
        </p:spPr>
        <p:txBody>
          <a:bodyPr>
            <a:normAutofit/>
          </a:bodyPr>
          <a:lstStyle/>
          <a:p>
            <a:pPr lvl="0" algn="just"/>
            <a:r>
              <a:rPr lang="en-CA" sz="2600" dirty="0"/>
              <a:t>Sound is produced by the vibration of matter.</a:t>
            </a:r>
            <a:endParaRPr lang="en-US" sz="2600" dirty="0"/>
          </a:p>
          <a:p>
            <a:pPr lvl="0" algn="just"/>
            <a:r>
              <a:rPr lang="en-CA" sz="2600" dirty="0"/>
              <a:t> During the vibration, pressure vibrations are created in the air surrounding it. </a:t>
            </a:r>
          </a:p>
          <a:p>
            <a:pPr lvl="0" algn="just"/>
            <a:r>
              <a:rPr lang="en-US" sz="2600" dirty="0"/>
              <a:t>The alternation of high and low pressure is propagated through air in a wave like motion. </a:t>
            </a:r>
          </a:p>
          <a:p>
            <a:pPr lvl="0" algn="just"/>
            <a:r>
              <a:rPr lang="en-US" sz="2600" dirty="0"/>
              <a:t>When a wave reaches a human ear a sound is heard.</a:t>
            </a:r>
          </a:p>
          <a:p>
            <a:pPr lvl="0" algn="just"/>
            <a:r>
              <a:rPr lang="en-US" sz="2600" dirty="0"/>
              <a:t>The wave form repeats the same shape at regular interval and this portion is called period. </a:t>
            </a:r>
          </a:p>
          <a:p>
            <a:pPr algn="just"/>
            <a:r>
              <a:rPr lang="en-CA" sz="2600" dirty="0"/>
              <a:t>The pattern of the oscillation is called a waveform.</a:t>
            </a:r>
            <a:endParaRPr lang="en-US" sz="2600" dirty="0"/>
          </a:p>
          <a:p>
            <a:pPr lvl="0" algn="just"/>
            <a:r>
              <a:rPr lang="en-US" sz="2600" dirty="0"/>
              <a:t>Sound wave is never perfect, smooth or uniformly periodic.</a:t>
            </a:r>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D9CD891-9B9C-4717-BB2D-AD41697002AE}" type="slidenum">
              <a:rPr lang="en-US" smtClean="0"/>
              <a:pPr/>
              <a:t>4</a:t>
            </a:fld>
            <a:endParaRPr lang="en-US"/>
          </a:p>
        </p:txBody>
      </p:sp>
      <p:pic>
        <p:nvPicPr>
          <p:cNvPr id="1026" name="Picture 2" descr="C:\Users\ARJUN\Desktop\2.png"/>
          <p:cNvPicPr>
            <a:picLocks noChangeAspect="1" noChangeArrowheads="1"/>
          </p:cNvPicPr>
          <p:nvPr/>
        </p:nvPicPr>
        <p:blipFill>
          <a:blip r:embed="rId2" cstate="print"/>
          <a:srcRect/>
          <a:stretch>
            <a:fillRect/>
          </a:stretch>
        </p:blipFill>
        <p:spPr bwMode="auto">
          <a:xfrm>
            <a:off x="228600" y="1066799"/>
            <a:ext cx="8628089" cy="4032371"/>
          </a:xfrm>
          <a:prstGeom prst="rect">
            <a:avLst/>
          </a:prstGeom>
          <a:noFill/>
        </p:spPr>
      </p:pic>
      <p:sp>
        <p:nvSpPr>
          <p:cNvPr id="6" name="TextBox 5"/>
          <p:cNvSpPr txBox="1"/>
          <p:nvPr/>
        </p:nvSpPr>
        <p:spPr>
          <a:xfrm>
            <a:off x="914400" y="5257800"/>
            <a:ext cx="6781800" cy="523220"/>
          </a:xfrm>
          <a:prstGeom prst="rect">
            <a:avLst/>
          </a:prstGeom>
          <a:noFill/>
        </p:spPr>
        <p:txBody>
          <a:bodyPr wrap="square" rtlCol="0">
            <a:spAutoFit/>
          </a:bodyPr>
          <a:lstStyle/>
          <a:p>
            <a:pPr algn="ctr"/>
            <a:r>
              <a:rPr lang="en-US" sz="2800" b="1" dirty="0"/>
              <a:t>Figure: Sound waveform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763000" cy="6096000"/>
          </a:xfrm>
        </p:spPr>
        <p:txBody>
          <a:bodyPr>
            <a:normAutofit fontScale="85000" lnSpcReduction="20000"/>
          </a:bodyPr>
          <a:lstStyle/>
          <a:p>
            <a:r>
              <a:rPr lang="en-CA" b="1" dirty="0"/>
              <a:t>Frequency:</a:t>
            </a:r>
            <a:endParaRPr lang="en-US" dirty="0"/>
          </a:p>
          <a:p>
            <a:pPr lvl="1"/>
            <a:r>
              <a:rPr lang="en-CA" dirty="0"/>
              <a:t>The frequency of sound is reciprocal value of the period; it represents the number of periods in a second and measured in hertz (Hz) or cycles per second (cps).</a:t>
            </a:r>
            <a:endParaRPr lang="en-US" dirty="0"/>
          </a:p>
          <a:p>
            <a:pPr lvl="1"/>
            <a:r>
              <a:rPr lang="en-CA" dirty="0"/>
              <a:t>The frequency range is divided into:</a:t>
            </a:r>
            <a:endParaRPr lang="en-US" dirty="0"/>
          </a:p>
          <a:p>
            <a:pPr lvl="2"/>
            <a:r>
              <a:rPr lang="en-CA" dirty="0"/>
              <a:t>Infra – sound – From 0 to 20 Hz</a:t>
            </a:r>
            <a:endParaRPr lang="en-US" dirty="0"/>
          </a:p>
          <a:p>
            <a:pPr lvl="2"/>
            <a:r>
              <a:rPr lang="en-CA" dirty="0"/>
              <a:t>Human hearing frequency range – From 20 Hz to 20 KHz</a:t>
            </a:r>
            <a:endParaRPr lang="en-US" dirty="0"/>
          </a:p>
          <a:p>
            <a:pPr lvl="2"/>
            <a:r>
              <a:rPr lang="en-CA" dirty="0"/>
              <a:t>Ultrasound – From 20 KHz to 1GHz</a:t>
            </a:r>
            <a:endParaRPr lang="en-US" dirty="0"/>
          </a:p>
          <a:p>
            <a:pPr lvl="2"/>
            <a:r>
              <a:rPr lang="en-CA" dirty="0"/>
              <a:t>Hyper sound – From 1GHz to 10 THz</a:t>
            </a:r>
            <a:endParaRPr lang="en-US" dirty="0"/>
          </a:p>
          <a:p>
            <a:pPr lvl="1"/>
            <a:r>
              <a:rPr lang="en-CA" dirty="0"/>
              <a:t>Multimedia systems typically make use of sound only within the frequency range of human hearing.</a:t>
            </a:r>
            <a:endParaRPr lang="en-US" dirty="0"/>
          </a:p>
          <a:p>
            <a:pPr>
              <a:buNone/>
            </a:pPr>
            <a:r>
              <a:rPr lang="en-CA" dirty="0"/>
              <a:t> </a:t>
            </a:r>
            <a:endParaRPr lang="en-US" dirty="0"/>
          </a:p>
          <a:p>
            <a:r>
              <a:rPr lang="en-CA" b="1" dirty="0"/>
              <a:t>Amplitude:</a:t>
            </a:r>
            <a:endParaRPr lang="en-US" dirty="0"/>
          </a:p>
          <a:p>
            <a:pPr lvl="1"/>
            <a:r>
              <a:rPr lang="en-CA" dirty="0"/>
              <a:t>A sound also has amplitude, a property subjectively heard as loudness. </a:t>
            </a:r>
            <a:endParaRPr lang="en-US" dirty="0"/>
          </a:p>
          <a:p>
            <a:pPr lvl="1"/>
            <a:r>
              <a:rPr lang="en-CA" dirty="0"/>
              <a:t>The amplitude of a sound is the measure of the displacement of the air pressure wave from its mean or quiescent state.</a:t>
            </a:r>
            <a:endParaRPr lang="en-US" dirty="0"/>
          </a:p>
          <a:p>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u="sng" dirty="0"/>
              <a:t>Characteristics of sound</a:t>
            </a:r>
          </a:p>
        </p:txBody>
      </p:sp>
      <p:sp>
        <p:nvSpPr>
          <p:cNvPr id="3" name="Content Placeholder 2"/>
          <p:cNvSpPr>
            <a:spLocks noGrp="1"/>
          </p:cNvSpPr>
          <p:nvPr>
            <p:ph idx="1"/>
          </p:nvPr>
        </p:nvSpPr>
        <p:spPr>
          <a:xfrm>
            <a:off x="457200" y="762000"/>
            <a:ext cx="8458200" cy="5562600"/>
          </a:xfrm>
        </p:spPr>
        <p:txBody>
          <a:bodyPr>
            <a:noAutofit/>
          </a:bodyPr>
          <a:lstStyle/>
          <a:p>
            <a:pPr marL="514350" indent="-514350">
              <a:buFont typeface="+mj-lt"/>
              <a:buAutoNum type="arabicPeriod"/>
            </a:pPr>
            <a:r>
              <a:rPr lang="en-US" sz="2400" dirty="0"/>
              <a:t>Pitch:</a:t>
            </a:r>
          </a:p>
          <a:p>
            <a:pPr marL="914400" lvl="1" indent="-514350"/>
            <a:r>
              <a:rPr lang="en-US" sz="2400" dirty="0"/>
              <a:t>It is the frequency of sound perceived by human ear.</a:t>
            </a:r>
          </a:p>
          <a:p>
            <a:pPr marL="514350" indent="-514350">
              <a:buNone/>
            </a:pPr>
            <a:r>
              <a:rPr lang="en-US" sz="2400" dirty="0"/>
              <a:t>2. Loudness </a:t>
            </a:r>
          </a:p>
          <a:p>
            <a:pPr marL="914400" lvl="1" indent="-514350"/>
            <a:r>
              <a:rPr lang="en-US" sz="2400" dirty="0"/>
              <a:t>It is a sensation of how strong a sound wave is at a place. </a:t>
            </a:r>
          </a:p>
          <a:p>
            <a:pPr marL="914400" lvl="1" indent="-514350"/>
            <a:r>
              <a:rPr lang="en-US" sz="2400" dirty="0"/>
              <a:t>Loudness is measured in decibel (dB).</a:t>
            </a:r>
          </a:p>
          <a:p>
            <a:pPr marL="514350" indent="-514350">
              <a:buNone/>
            </a:pPr>
            <a:r>
              <a:rPr lang="en-US" sz="2400" dirty="0"/>
              <a:t>3. Wave length</a:t>
            </a:r>
          </a:p>
          <a:p>
            <a:pPr marL="914400" lvl="1" indent="-514350"/>
            <a:r>
              <a:rPr lang="en-US" sz="2400" dirty="0"/>
              <a:t>The minimum distance in which a sound wave repeats itself is called its wavelength. </a:t>
            </a:r>
          </a:p>
          <a:p>
            <a:pPr marL="514350" indent="-514350">
              <a:buNone/>
            </a:pPr>
            <a:r>
              <a:rPr lang="en-US" sz="2400" dirty="0"/>
              <a:t>4. Time period</a:t>
            </a:r>
          </a:p>
          <a:p>
            <a:pPr marL="914400" lvl="1" indent="-514350"/>
            <a:r>
              <a:rPr lang="en-US" sz="2400" dirty="0"/>
              <a:t>The time required to produce one complete wave or cycle is called time-period of the wave.</a:t>
            </a:r>
          </a:p>
          <a:p>
            <a:pPr marL="514350" indent="-514350">
              <a:buNone/>
            </a:pPr>
            <a:r>
              <a:rPr lang="en-US" sz="2400" dirty="0"/>
              <a:t>5. Amplitude</a:t>
            </a:r>
          </a:p>
          <a:p>
            <a:pPr marL="514350" indent="-514350">
              <a:buNone/>
            </a:pPr>
            <a:r>
              <a:rPr lang="en-US" sz="2400" dirty="0"/>
              <a:t>6. Frequency</a:t>
            </a:r>
          </a:p>
        </p:txBody>
      </p:sp>
      <p:sp>
        <p:nvSpPr>
          <p:cNvPr id="4" name="Slide Number Placeholder 3"/>
          <p:cNvSpPr>
            <a:spLocks noGrp="1"/>
          </p:cNvSpPr>
          <p:nvPr>
            <p:ph type="sldNum" sz="quarter" idx="12"/>
          </p:nvPr>
        </p:nvSpPr>
        <p:spPr/>
        <p:txBody>
          <a:bodyPr/>
          <a:lstStyle/>
          <a:p>
            <a:fld id="{FD9CD891-9B9C-4717-BB2D-AD41697002A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CA" u="sng" dirty="0"/>
              <a:t>Computer Representation of Sound</a:t>
            </a:r>
            <a:endParaRPr lang="en-US" u="sng" dirty="0"/>
          </a:p>
        </p:txBody>
      </p:sp>
      <p:sp>
        <p:nvSpPr>
          <p:cNvPr id="3" name="Content Placeholder 2"/>
          <p:cNvSpPr>
            <a:spLocks noGrp="1"/>
          </p:cNvSpPr>
          <p:nvPr>
            <p:ph idx="1"/>
          </p:nvPr>
        </p:nvSpPr>
        <p:spPr>
          <a:xfrm>
            <a:off x="228600" y="914400"/>
            <a:ext cx="8686800" cy="5562600"/>
          </a:xfrm>
        </p:spPr>
        <p:txBody>
          <a:bodyPr/>
          <a:lstStyle/>
          <a:p>
            <a:pPr algn="just"/>
            <a:r>
              <a:rPr lang="en-CA" sz="2800" dirty="0"/>
              <a:t>The smooth, continuous curve of a sound waveform is not directly represented in a computer. </a:t>
            </a:r>
          </a:p>
          <a:p>
            <a:pPr algn="just"/>
            <a:r>
              <a:rPr lang="en-CA" sz="2800" dirty="0"/>
              <a:t>A computer measures the amplitude of the waveform at regular intervals to produce a series of numbers. </a:t>
            </a:r>
          </a:p>
          <a:p>
            <a:pPr algn="just"/>
            <a:r>
              <a:rPr lang="en-CA" sz="2800" dirty="0"/>
              <a:t>Each of these measurements is a sample.</a:t>
            </a:r>
            <a:endParaRPr lang="en-US" sz="2800" dirty="0"/>
          </a:p>
          <a:p>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7</a:t>
            </a:fld>
            <a:endParaRPr lang="en-US"/>
          </a:p>
        </p:txBody>
      </p:sp>
      <p:pic>
        <p:nvPicPr>
          <p:cNvPr id="1026" name="Picture 2" descr="C:\Users\ARJUN\Desktop\a.png"/>
          <p:cNvPicPr>
            <a:picLocks noChangeAspect="1" noChangeArrowheads="1"/>
          </p:cNvPicPr>
          <p:nvPr/>
        </p:nvPicPr>
        <p:blipFill>
          <a:blip r:embed="rId2" cstate="print"/>
          <a:srcRect/>
          <a:stretch>
            <a:fillRect/>
          </a:stretch>
        </p:blipFill>
        <p:spPr bwMode="auto">
          <a:xfrm>
            <a:off x="1447800" y="3276600"/>
            <a:ext cx="5181600" cy="339234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a:t>Sampling:</a:t>
            </a:r>
            <a:r>
              <a:rPr lang="en-US" dirty="0"/>
              <a:t> </a:t>
            </a:r>
          </a:p>
          <a:p>
            <a:pPr lvl="1"/>
            <a:r>
              <a:rPr lang="en-US" dirty="0"/>
              <a:t>Sampling is the process of recording an analog signal at regular discrete moments of time.</a:t>
            </a:r>
          </a:p>
          <a:p>
            <a:pPr lvl="1"/>
            <a:r>
              <a:rPr lang="en-US" dirty="0"/>
              <a:t>Each of this measurement is called sample. </a:t>
            </a:r>
          </a:p>
          <a:p>
            <a:pPr lvl="1"/>
            <a:r>
              <a:rPr lang="en-US" dirty="0"/>
              <a:t>This process is called sampling.</a:t>
            </a:r>
          </a:p>
          <a:p>
            <a:pPr lvl="1"/>
            <a:r>
              <a:rPr lang="en-US" dirty="0"/>
              <a:t>It is done in x-axis.</a:t>
            </a:r>
          </a:p>
          <a:p>
            <a:pPr lvl="1"/>
            <a:r>
              <a:rPr lang="en-US" b="1" dirty="0"/>
              <a:t>Sampling interval: </a:t>
            </a:r>
            <a:r>
              <a:rPr lang="en-US" dirty="0"/>
              <a:t>time interval between samples.</a:t>
            </a:r>
          </a:p>
          <a:p>
            <a:pPr lvl="1"/>
            <a:r>
              <a:rPr lang="en-US" b="1" dirty="0"/>
              <a:t>Sampling rate:</a:t>
            </a:r>
            <a:r>
              <a:rPr lang="en-US" dirty="0"/>
              <a:t> </a:t>
            </a:r>
          </a:p>
          <a:p>
            <a:pPr lvl="2"/>
            <a:r>
              <a:rPr lang="en-US" dirty="0"/>
              <a:t>The rate at which a continuous wave form is sampled is called sampling rate.</a:t>
            </a:r>
          </a:p>
          <a:p>
            <a:pPr lvl="2"/>
            <a:r>
              <a:rPr lang="en-US" dirty="0"/>
              <a:t>Like frequency, sampling rate is measured in Hz. </a:t>
            </a:r>
          </a:p>
        </p:txBody>
      </p:sp>
      <p:sp>
        <p:nvSpPr>
          <p:cNvPr id="4" name="Slide Number Placeholder 3"/>
          <p:cNvSpPr>
            <a:spLocks noGrp="1"/>
          </p:cNvSpPr>
          <p:nvPr>
            <p:ph type="sldNum" sz="quarter" idx="12"/>
          </p:nvPr>
        </p:nvSpPr>
        <p:spPr/>
        <p:txBody>
          <a:bodyPr/>
          <a:lstStyle/>
          <a:p>
            <a:fld id="{FD9CD891-9B9C-4717-BB2D-AD41697002A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10600" cy="5562600"/>
          </a:xfrm>
        </p:spPr>
        <p:txBody>
          <a:bodyPr>
            <a:normAutofit/>
          </a:bodyPr>
          <a:lstStyle/>
          <a:p>
            <a:r>
              <a:rPr lang="en-US" b="1" dirty="0"/>
              <a:t>Quantization: </a:t>
            </a:r>
            <a:r>
              <a:rPr lang="en-US" dirty="0"/>
              <a:t> </a:t>
            </a:r>
          </a:p>
          <a:p>
            <a:pPr lvl="1"/>
            <a:r>
              <a:rPr lang="en-US" dirty="0"/>
              <a:t>It is the process of mapping a large set of input values to smaller set.</a:t>
            </a:r>
          </a:p>
          <a:p>
            <a:pPr lvl="1"/>
            <a:r>
              <a:rPr lang="en-US" dirty="0"/>
              <a:t>The quantization of the sample value depends on the number of bits used in measuring the height of the wave form. </a:t>
            </a:r>
          </a:p>
          <a:p>
            <a:pPr lvl="1"/>
            <a:r>
              <a:rPr lang="en-US" dirty="0"/>
              <a:t>It is done in y-axis.</a:t>
            </a:r>
          </a:p>
          <a:p>
            <a:pPr lvl="1"/>
            <a:r>
              <a:rPr lang="en-CA" dirty="0"/>
              <a:t>An 8-bit quantization yields 256 possible values.</a:t>
            </a:r>
            <a:endParaRPr lang="en-US" dirty="0"/>
          </a:p>
          <a:p>
            <a:pPr lvl="1"/>
            <a:r>
              <a:rPr lang="en-US" dirty="0"/>
              <a:t>The lower quantization lower quality of sound, higher quantization higher quality of sound.</a:t>
            </a:r>
          </a:p>
          <a:p>
            <a:pPr>
              <a:buNone/>
            </a:pPr>
            <a:endParaRPr lang="en-US" dirty="0"/>
          </a:p>
        </p:txBody>
      </p:sp>
      <p:sp>
        <p:nvSpPr>
          <p:cNvPr id="4" name="Slide Number Placeholder 3"/>
          <p:cNvSpPr>
            <a:spLocks noGrp="1"/>
          </p:cNvSpPr>
          <p:nvPr>
            <p:ph type="sldNum" sz="quarter" idx="12"/>
          </p:nvPr>
        </p:nvSpPr>
        <p:spPr/>
        <p:txBody>
          <a:bodyPr/>
          <a:lstStyle/>
          <a:p>
            <a:fld id="{FD9CD891-9B9C-4717-BB2D-AD41697002A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2072</Words>
  <Application>Microsoft Macintosh PowerPoint</Application>
  <PresentationFormat>On-screen Show (4:3)</PresentationFormat>
  <Paragraphs>216</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CHAPTER-2 Sound and Audio</vt:lpstr>
      <vt:lpstr>Contents</vt:lpstr>
      <vt:lpstr>Basic Sound Concept</vt:lpstr>
      <vt:lpstr>PowerPoint Presentation</vt:lpstr>
      <vt:lpstr>PowerPoint Presentation</vt:lpstr>
      <vt:lpstr>Characteristics of sound</vt:lpstr>
      <vt:lpstr>Computer Representation of Sound</vt:lpstr>
      <vt:lpstr>PowerPoint Presentation</vt:lpstr>
      <vt:lpstr>PowerPoint Presentation</vt:lpstr>
      <vt:lpstr>PowerPoint Presentation</vt:lpstr>
      <vt:lpstr>PowerPoint Presentation</vt:lpstr>
      <vt:lpstr>MIDI (Musical Instrument and Digital Interface)</vt:lpstr>
      <vt:lpstr>PowerPoint Presentation</vt:lpstr>
      <vt:lpstr>Components of MIDI System</vt:lpstr>
      <vt:lpstr>PowerPoint Presentation</vt:lpstr>
      <vt:lpstr>PowerPoint Presentation</vt:lpstr>
      <vt:lpstr>MIDI Devices</vt:lpstr>
      <vt:lpstr>MIDI Message</vt:lpstr>
      <vt:lpstr>PowerPoint Presentation</vt:lpstr>
      <vt:lpstr>PowerPoint Presentation</vt:lpstr>
      <vt:lpstr> 2.3  Standards and software speech: generation analysis and transformation.  </vt:lpstr>
      <vt:lpstr>Speech generation</vt:lpstr>
      <vt:lpstr>Speech Synthesis</vt:lpstr>
      <vt:lpstr>Speech Analysis</vt:lpstr>
      <vt:lpstr>Speech Recognition</vt:lpstr>
      <vt:lpstr>Speech Transmission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 Sound and Audio</dc:title>
  <dc:creator>ARJUN</dc:creator>
  <cp:lastModifiedBy>Microsoft Office User</cp:lastModifiedBy>
  <cp:revision>66</cp:revision>
  <dcterms:created xsi:type="dcterms:W3CDTF">2020-11-24T04:20:51Z</dcterms:created>
  <dcterms:modified xsi:type="dcterms:W3CDTF">2023-02-22T08:25:45Z</dcterms:modified>
</cp:coreProperties>
</file>