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2" r:id="rId10"/>
    <p:sldId id="267" r:id="rId11"/>
    <p:sldId id="266" r:id="rId12"/>
    <p:sldId id="273" r:id="rId13"/>
    <p:sldId id="274" r:id="rId14"/>
    <p:sldId id="275" r:id="rId15"/>
    <p:sldId id="276" r:id="rId16"/>
    <p:sldId id="278" r:id="rId17"/>
    <p:sldId id="281" r:id="rId18"/>
    <p:sldId id="279" r:id="rId19"/>
    <p:sldId id="283" r:id="rId20"/>
    <p:sldId id="284" r:id="rId21"/>
    <p:sldId id="285" r:id="rId22"/>
    <p:sldId id="280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8"/>
    <p:restoredTop sz="94668"/>
  </p:normalViewPr>
  <p:slideViewPr>
    <p:cSldViewPr>
      <p:cViewPr varScale="1">
        <p:scale>
          <a:sx n="92" d="100"/>
          <a:sy n="92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BC4F2-BC32-40C4-9088-7FF403E1FC6E}" type="datetimeFigureOut">
              <a:rPr lang="en-US" smtClean="0"/>
              <a:pPr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9C9E-FC79-43A4-BF3E-32FEEA501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EBA8-A8B0-4ADF-B027-104CD258513D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725-E324-4767-B77F-FD0787650CB6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9B2A-2284-448C-BDE1-665D3E4B0E6E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5F41-240C-435A-82ED-F1945328413E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2E65-9B54-44A7-A319-EAACF5193097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427-4B8D-4DE8-8C67-F262EA514ABA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D9C8-F382-4201-8A26-1509DDEB8C69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394A-8F31-4272-9336-574371BE5140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76B-950A-4068-9A88-AEA1CA2033C1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E37-D80D-49C8-9B94-5EAED8310F00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B37-C7EA-4819-9F60-94B7A3EF1E43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6388-2833-4929-BF1C-422922DD0E84}" type="datetime1">
              <a:rPr lang="en-US" smtClean="0"/>
              <a:pPr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EE13-82C3-46E2-B8B5-133B912D3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ctor_graphics" TargetMode="External"/><Relationship Id="rId2" Type="http://schemas.openxmlformats.org/officeDocument/2006/relationships/hyperlink" Target="https://en.wikipedia.org/wiki/Pix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ster_graphic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8153400" cy="16033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Subject: Multimedia Computing and Technology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CHAPTER-3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Image and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148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By: Ramesh </a:t>
            </a:r>
            <a:r>
              <a:rPr lang="en-US" sz="2800" b="1" dirty="0" err="1">
                <a:solidFill>
                  <a:schemeClr val="tx1"/>
                </a:solidFill>
              </a:rPr>
              <a:t>Basaula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CA" b="1" i="1" u="sng" dirty="0"/>
              <a:t>Digital Image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1722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 </a:t>
            </a:r>
            <a:r>
              <a:rPr lang="en-US" sz="5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 image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is an image composed of 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Pixel"/>
              </a:rPr>
              <a:t>picture elements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also known as </a:t>
            </a:r>
            <a:r>
              <a:rPr lang="en-US" sz="55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pixels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lvl="0"/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Depending on whether the image resolution is fixed, it may be of 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Vector graphics"/>
              </a:rPr>
              <a:t>vector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or 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  <a:hlinkClick r:id="rId4" tooltip="Raster graphics"/>
              </a:rPr>
              <a:t>raster</a:t>
            </a:r>
            <a:r>
              <a:rPr lang="en-US" sz="5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type.</a:t>
            </a:r>
            <a:endParaRPr lang="en-CA" sz="5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CA" sz="5500" dirty="0"/>
              <a:t>When image(</a:t>
            </a:r>
            <a:r>
              <a:rPr lang="en-CA" sz="5500" i="1" dirty="0"/>
              <a:t>I)</a:t>
            </a:r>
            <a:r>
              <a:rPr lang="en-CA" sz="5500" dirty="0"/>
              <a:t> is a two-dimensional matrix then </a:t>
            </a:r>
            <a:r>
              <a:rPr lang="en-CA" sz="5500" i="1" dirty="0"/>
              <a:t>I(</a:t>
            </a:r>
            <a:r>
              <a:rPr lang="en-CA" sz="5500" i="1" dirty="0" err="1"/>
              <a:t>r,c</a:t>
            </a:r>
            <a:r>
              <a:rPr lang="en-CA" sz="5500" i="1" dirty="0"/>
              <a:t>)</a:t>
            </a:r>
            <a:r>
              <a:rPr lang="en-CA" sz="5500" dirty="0"/>
              <a:t> is the intensity value at position corresponding to row r and column </a:t>
            </a:r>
            <a:r>
              <a:rPr lang="en-CA" sz="5500" i="1" dirty="0"/>
              <a:t>c</a:t>
            </a:r>
            <a:r>
              <a:rPr lang="en-CA" sz="5500" dirty="0"/>
              <a:t> of the matrix.</a:t>
            </a:r>
            <a:endParaRPr lang="en-US" sz="5500" dirty="0"/>
          </a:p>
          <a:p>
            <a:pPr lvl="0"/>
            <a:r>
              <a:rPr lang="en-CA" sz="5500" dirty="0"/>
              <a:t>The pixels values of intensity images are called Gray scale levels. </a:t>
            </a:r>
            <a:endParaRPr lang="en-US" sz="5500" dirty="0"/>
          </a:p>
          <a:p>
            <a:pPr lvl="0"/>
            <a:r>
              <a:rPr lang="en-CA" sz="5500" dirty="0"/>
              <a:t>The intensity at each pixel is represented by an integer and is determined from the continuous image by averaging over a small neighbourhood around the pixel location.</a:t>
            </a:r>
            <a:endParaRPr lang="en-US" sz="5500" dirty="0"/>
          </a:p>
          <a:p>
            <a:pPr lvl="0"/>
            <a:r>
              <a:rPr lang="en-CA" sz="5500" dirty="0"/>
              <a:t>If there are just two intensity values, for example, black and white, they are represented by the numbers 0 and 1, such images are called binary-valued images.</a:t>
            </a:r>
            <a:endParaRPr lang="en-US" sz="5500" dirty="0"/>
          </a:p>
          <a:p>
            <a:pPr lvl="0"/>
            <a:r>
              <a:rPr lang="en-CA" sz="5500" dirty="0"/>
              <a:t>Digital pictures are often very large. </a:t>
            </a:r>
            <a:endParaRPr lang="en-US" sz="5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Image Format/ Image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Assignment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CA" sz="2800" b="1" u="sng" dirty="0"/>
              <a:t>3.2 Image processing fundamentals Synthesis analysis and transformation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sz="2800" b="1" u="sng" dirty="0"/>
              <a:t>Digital Image Processing/</a:t>
            </a:r>
            <a:r>
              <a:rPr lang="en-CA" sz="2800" b="1" u="sng" dirty="0"/>
              <a:t>Computer Image Processing:</a:t>
            </a:r>
          </a:p>
          <a:p>
            <a:r>
              <a:rPr lang="en-US" sz="2400" dirty="0"/>
              <a:t>Digital image processing is the use of a digital computer to process digital images through an algorithm.</a:t>
            </a:r>
          </a:p>
          <a:p>
            <a:r>
              <a:rPr lang="en-US" sz="2400" dirty="0"/>
              <a:t>It deals with manipulation of digital images through a digital computer.</a:t>
            </a:r>
          </a:p>
          <a:p>
            <a:pPr>
              <a:buNone/>
            </a:pPr>
            <a:endParaRPr lang="en-US" b="1" u="sng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6" name="Picture 2" descr="C:\Users\ARJUN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8229600" cy="342813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3600" b="1" u="sng" dirty="0"/>
            </a:br>
            <a:r>
              <a:rPr lang="en-US" sz="3600" b="1" u="sng" dirty="0"/>
              <a:t>Fundamental step of digital image processing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411" name="Picture 3" descr="C:\Users\ARJUN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04950"/>
            <a:ext cx="9005950" cy="405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172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/>
              <a:t>1.  Image acquisition:</a:t>
            </a:r>
          </a:p>
          <a:p>
            <a:pPr lvl="1"/>
            <a:r>
              <a:rPr lang="en-US" dirty="0"/>
              <a:t>It is the first process in the digital image processing. Generally image acquisition stage involves pre-processing such as scale. </a:t>
            </a:r>
          </a:p>
          <a:p>
            <a:pPr lvl="0">
              <a:buNone/>
            </a:pPr>
            <a:r>
              <a:rPr lang="en-US" b="1" dirty="0"/>
              <a:t>2.  Image Enhancement:</a:t>
            </a:r>
          </a:p>
          <a:p>
            <a:pPr lvl="1"/>
            <a:r>
              <a:rPr lang="en-US" dirty="0"/>
              <a:t> It is the simplest area of digital image processing. </a:t>
            </a:r>
          </a:p>
          <a:p>
            <a:pPr lvl="1"/>
            <a:r>
              <a:rPr lang="en-US" dirty="0"/>
              <a:t>The idea behind the enhancement technique is to bring out details that is hidden or not clearly seen or highlight the certain feature of the interest of the image. </a:t>
            </a:r>
          </a:p>
          <a:p>
            <a:pPr lvl="1"/>
            <a:r>
              <a:rPr lang="en-US" dirty="0"/>
              <a:t>E.g. Increase the contrast of an image. </a:t>
            </a:r>
          </a:p>
          <a:p>
            <a:pPr lvl="0">
              <a:buNone/>
            </a:pPr>
            <a:r>
              <a:rPr lang="en-US" b="1" dirty="0"/>
              <a:t>3.  Image Restoration:</a:t>
            </a:r>
          </a:p>
          <a:p>
            <a:pPr lvl="1"/>
            <a:r>
              <a:rPr lang="en-US" dirty="0"/>
              <a:t>Image restoration is the area that also deals with improving the appearance of the object (image).</a:t>
            </a:r>
          </a:p>
          <a:p>
            <a:pPr lvl="1"/>
            <a:r>
              <a:rPr lang="en-US" dirty="0"/>
              <a:t>It is objective in the sense that restoration technique tends to be based on mathematical or probabilistic model of image processing. </a:t>
            </a:r>
          </a:p>
          <a:p>
            <a:pPr>
              <a:buNone/>
            </a:pPr>
            <a:r>
              <a:rPr lang="en-US" b="1" dirty="0"/>
              <a:t>4.  Image compression:</a:t>
            </a:r>
          </a:p>
          <a:p>
            <a:pPr lvl="1"/>
            <a:r>
              <a:rPr lang="en-US" dirty="0"/>
              <a:t>It deals with the technology or technique for reducing the storage required to save the image or the bandwidth required to transmit it.</a:t>
            </a:r>
          </a:p>
          <a:p>
            <a:pPr lvl="1"/>
            <a:r>
              <a:rPr lang="en-US" dirty="0"/>
              <a:t>Image compression is familiar to the most of the user of computer in the form of the file extension such as jpg extension.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5532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sz="3100" b="1" dirty="0"/>
              <a:t>5.  Morphological process:</a:t>
            </a:r>
            <a:r>
              <a:rPr lang="en-US" sz="3100" dirty="0"/>
              <a:t> </a:t>
            </a:r>
          </a:p>
          <a:p>
            <a:pPr lvl="1"/>
            <a:r>
              <a:rPr lang="en-US" sz="3100" dirty="0"/>
              <a:t>Morphological processing deals with tools for extracting components (attributes) that are useful in the representation and description of the shape. </a:t>
            </a:r>
          </a:p>
          <a:p>
            <a:pPr lvl="1"/>
            <a:r>
              <a:rPr lang="en-US" sz="3100" dirty="0"/>
              <a:t>E.g. shape detection, line detection, etc. </a:t>
            </a:r>
          </a:p>
          <a:p>
            <a:pPr lvl="0">
              <a:buNone/>
            </a:pPr>
            <a:r>
              <a:rPr lang="en-US" sz="3100" b="1" dirty="0"/>
              <a:t>6.  Segmentation:</a:t>
            </a:r>
          </a:p>
          <a:p>
            <a:pPr lvl="1"/>
            <a:r>
              <a:rPr lang="en-US" sz="3100" dirty="0"/>
              <a:t>It is the process of partitioning of an image into its component or object.</a:t>
            </a:r>
          </a:p>
          <a:p>
            <a:pPr lvl="1"/>
            <a:r>
              <a:rPr lang="en-US" sz="3100" dirty="0"/>
              <a:t> Segmentation is most difficult task in the digital image processing. </a:t>
            </a:r>
          </a:p>
          <a:p>
            <a:pPr>
              <a:buNone/>
            </a:pPr>
            <a:r>
              <a:rPr lang="en-US" sz="3100" b="1" dirty="0"/>
              <a:t>7.  Representation and description (Labeling): </a:t>
            </a:r>
          </a:p>
          <a:p>
            <a:pPr lvl="1"/>
            <a:r>
              <a:rPr lang="en-US" sz="3100" dirty="0"/>
              <a:t>It almost always follow the output of segmentation state, which usually is a raw pixel data, consisting either boundary of the region or all the points in the region itself. </a:t>
            </a:r>
          </a:p>
          <a:p>
            <a:pPr lvl="1"/>
            <a:r>
              <a:rPr lang="en-US" sz="3100" dirty="0"/>
              <a:t>The decision that must be made is weather the data should be represented as boundary or complete region.</a:t>
            </a:r>
          </a:p>
          <a:p>
            <a:pPr lvl="1"/>
            <a:r>
              <a:rPr lang="en-US" sz="3100" b="1" dirty="0"/>
              <a:t>Description </a:t>
            </a:r>
            <a:r>
              <a:rPr lang="en-US" sz="3100" dirty="0"/>
              <a:t>is also</a:t>
            </a:r>
            <a:r>
              <a:rPr lang="en-US" sz="3100" b="1" dirty="0"/>
              <a:t> </a:t>
            </a:r>
            <a:r>
              <a:rPr lang="en-US" sz="3100" dirty="0"/>
              <a:t>called feature selection.</a:t>
            </a:r>
            <a:r>
              <a:rPr lang="en-US" sz="3100" b="1" dirty="0"/>
              <a:t> </a:t>
            </a:r>
            <a:endParaRPr lang="en-US" sz="3100" dirty="0"/>
          </a:p>
          <a:p>
            <a:pPr lvl="0">
              <a:buNone/>
            </a:pPr>
            <a:r>
              <a:rPr lang="en-US" sz="3100" b="1" dirty="0"/>
              <a:t>8.  Recognition (matching): </a:t>
            </a:r>
          </a:p>
          <a:p>
            <a:pPr lvl="1"/>
            <a:r>
              <a:rPr lang="en-US" sz="3100" dirty="0"/>
              <a:t>Recognition is the process that assigns a label in object based on its descriptions. </a:t>
            </a:r>
          </a:p>
          <a:p>
            <a:pPr lvl="1"/>
            <a:r>
              <a:rPr lang="en-US" sz="3100" dirty="0"/>
              <a:t>It is the process </a:t>
            </a:r>
            <a:r>
              <a:rPr lang="en-US" dirty="0"/>
              <a:t>of classify the object according to the attributes extracted.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CA" b="1" i="1" u="sng" dirty="0"/>
              <a:t>Image Synthesis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5626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CA" dirty="0"/>
              <a:t>Process of creating new images from some form of image description.</a:t>
            </a:r>
          </a:p>
          <a:p>
            <a:pPr lvl="0"/>
            <a:r>
              <a:rPr lang="en-CA" dirty="0"/>
              <a:t>Image synthesis is an integral part of all computer user interfaces and is essential for visualizing 2D, 3D and higher level dimensional objects. </a:t>
            </a:r>
            <a:endParaRPr lang="en-US" dirty="0"/>
          </a:p>
          <a:p>
            <a:pPr lvl="0"/>
            <a:r>
              <a:rPr lang="en-CA" dirty="0"/>
              <a:t>Areas as diverse as education, science, engineering, medicine, advertising and entertainment all rely on graphics. </a:t>
            </a:r>
            <a:endParaRPr lang="en-US" dirty="0"/>
          </a:p>
          <a:p>
            <a:pPr lvl="0"/>
            <a:r>
              <a:rPr lang="en-CA" dirty="0"/>
              <a:t>Some representative samples (benefits) of Image synthesis.</a:t>
            </a:r>
            <a:endParaRPr lang="en-US" dirty="0"/>
          </a:p>
          <a:p>
            <a:pPr lvl="0"/>
            <a:r>
              <a:rPr lang="en-CA" i="1" u="sng" dirty="0"/>
              <a:t>User Interface:</a:t>
            </a:r>
            <a:r>
              <a:rPr lang="en-CA" dirty="0"/>
              <a:t> </a:t>
            </a:r>
            <a:endParaRPr lang="en-US" dirty="0"/>
          </a:p>
          <a:p>
            <a:pPr lvl="1"/>
            <a:r>
              <a:rPr lang="en-US" sz="3200" dirty="0"/>
              <a:t>Personal computer today make extensive use of graphical user interface so that their operations to fulfill a task is limited to couple of point- and click operations, drag and drop operations to select menu-item, icon and object on the screen.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CA" i="1" u="sng" dirty="0"/>
              <a:t>Office Automation and Electronic Publishing: </a:t>
            </a:r>
            <a:endParaRPr lang="en-US" dirty="0"/>
          </a:p>
          <a:p>
            <a:pPr lvl="1"/>
            <a:r>
              <a:rPr lang="en-US" sz="3200" dirty="0"/>
              <a:t>Electronic documents that contain text, tables, graphs and other forms of drawn or scanned graphics.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CA" i="1" u="sng" dirty="0"/>
              <a:t>Simulation and Animation for scientific visualization and Entertainment.</a:t>
            </a:r>
            <a:endParaRPr lang="en-US" dirty="0"/>
          </a:p>
          <a:p>
            <a:pPr lvl="1"/>
            <a:r>
              <a:rPr lang="en-CA" sz="3200" dirty="0"/>
              <a:t>Computer-produced animated movies and displays of time varying behaviour of real and simulated objects are becoming increasingly popular scientific and engineering visualization.</a:t>
            </a:r>
            <a:endParaRPr lang="en-US" sz="32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867400"/>
          </a:xfrm>
        </p:spPr>
        <p:txBody>
          <a:bodyPr>
            <a:noAutofit/>
          </a:bodyPr>
          <a:lstStyle/>
          <a:p>
            <a:pPr lvl="0"/>
            <a:r>
              <a:rPr lang="en-CA" sz="1900" dirty="0"/>
              <a:t>Image Analysis is concerned with techniques for extracting descriptions from images. </a:t>
            </a:r>
            <a:endParaRPr lang="en-US" sz="1900" dirty="0"/>
          </a:p>
          <a:p>
            <a:pPr lvl="0"/>
            <a:r>
              <a:rPr lang="en-CA" sz="1900" dirty="0"/>
              <a:t>Hence, image analysis techniques include computation of perceived brightness and color, partial or complete recovery of three-dimensional data in the scene, location of discontinuous corresponding to objects in the scene and characterization of the properties of uniform regions in the image.</a:t>
            </a:r>
            <a:endParaRPr lang="en-US" sz="1900" dirty="0"/>
          </a:p>
          <a:p>
            <a:pPr lvl="0"/>
            <a:r>
              <a:rPr lang="en-CA" sz="1900" dirty="0"/>
              <a:t>Image analysis is important in many areas:</a:t>
            </a:r>
            <a:endParaRPr lang="en-US" sz="1900" dirty="0"/>
          </a:p>
          <a:p>
            <a:pPr lvl="1"/>
            <a:r>
              <a:rPr lang="en-CA" sz="1900" dirty="0"/>
              <a:t>Aerial Surveillance photographs</a:t>
            </a:r>
            <a:endParaRPr lang="en-US" sz="1900" dirty="0"/>
          </a:p>
          <a:p>
            <a:pPr lvl="1"/>
            <a:r>
              <a:rPr lang="en-CA" sz="1900" dirty="0"/>
              <a:t>Slow scan television images of the moon or planets gathered from space probes.</a:t>
            </a:r>
            <a:endParaRPr lang="en-US" sz="1900" dirty="0"/>
          </a:p>
          <a:p>
            <a:pPr lvl="1"/>
            <a:r>
              <a:rPr lang="en-CA" sz="1900" dirty="0"/>
              <a:t>Television images taken from an industrial robot’s visual sensor.</a:t>
            </a:r>
            <a:endParaRPr lang="en-US" sz="1900" dirty="0"/>
          </a:p>
          <a:p>
            <a:pPr lvl="1"/>
            <a:r>
              <a:rPr lang="en-CA" sz="1900" dirty="0"/>
              <a:t>X-ray images and computerized axial tomography (CAT) scans.</a:t>
            </a:r>
            <a:endParaRPr lang="en-US" sz="1900" dirty="0"/>
          </a:p>
          <a:p>
            <a:r>
              <a:rPr lang="en-CA" sz="1900" b="1" dirty="0"/>
              <a:t>CAT: </a:t>
            </a:r>
            <a:r>
              <a:rPr lang="en-US" sz="1900" dirty="0"/>
              <a:t>Pictures of structures within the body created by a computer that takes the data from multiple X-ray images and turns them in pictures. The CAT scan can reveal some soft-tissue and other structures that cannot be seen in conventional X-rays.</a:t>
            </a:r>
          </a:p>
          <a:p>
            <a:r>
              <a:rPr lang="en-CA" sz="1900" dirty="0"/>
              <a:t>Sub-areas of image processing include:</a:t>
            </a:r>
            <a:endParaRPr lang="en-US" sz="1900" dirty="0"/>
          </a:p>
          <a:p>
            <a:pPr lvl="1"/>
            <a:r>
              <a:rPr lang="en-CA" sz="1900" dirty="0"/>
              <a:t>Image enhancement</a:t>
            </a:r>
            <a:endParaRPr lang="en-US" sz="1900" dirty="0"/>
          </a:p>
          <a:p>
            <a:pPr lvl="1"/>
            <a:r>
              <a:rPr lang="en-CA" sz="1900" dirty="0"/>
              <a:t>Pattern detection and recognition</a:t>
            </a:r>
            <a:endParaRPr lang="en-US" sz="1900" dirty="0"/>
          </a:p>
          <a:p>
            <a:pPr lvl="1"/>
            <a:r>
              <a:rPr lang="en-CA" sz="1900" dirty="0"/>
              <a:t>Scene analysis and computer vision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Image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 lvl="0"/>
            <a:r>
              <a:rPr lang="en-US" sz="2800" dirty="0"/>
              <a:t>It is the method of acquiring, analyzing, and understanding images to produce numerical information. </a:t>
            </a:r>
          </a:p>
          <a:p>
            <a:pPr lvl="0"/>
            <a:r>
              <a:rPr lang="en-US" sz="2800" dirty="0"/>
              <a:t>In other words, image recognition is a computer’s way of doing what your eye does: see a picture and understand it.</a:t>
            </a:r>
          </a:p>
          <a:p>
            <a:r>
              <a:rPr lang="en-US" sz="2800" dirty="0"/>
              <a:t>Recognition an object in an image means knowing that there is agreement between the sensory projection and the observed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C:\Users\ARJUN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075"/>
            <a:ext cx="9149898" cy="526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0">
              <a:buNone/>
            </a:pPr>
            <a:r>
              <a:rPr lang="en-US" b="1" dirty="0"/>
              <a:t>3. Image and Graphics</a:t>
            </a:r>
            <a:r>
              <a:rPr lang="en-US" dirty="0"/>
              <a:t> </a:t>
            </a:r>
            <a:endParaRPr lang="en-US" sz="2800" dirty="0"/>
          </a:p>
          <a:p>
            <a:pPr lvl="1">
              <a:buNone/>
            </a:pPr>
            <a:r>
              <a:rPr lang="en-US" dirty="0"/>
              <a:t>3.1 Basic image graphics representation and formats</a:t>
            </a:r>
            <a:endParaRPr lang="en-US" sz="2400" dirty="0"/>
          </a:p>
          <a:p>
            <a:pPr lvl="1">
              <a:buNone/>
            </a:pPr>
            <a:r>
              <a:rPr lang="en-US" dirty="0"/>
              <a:t>3.2 Image processing fundamentals Synthesis analysis and transformation.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5344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u="sng" dirty="0"/>
              <a:t>A recognition methodology must follow six steps: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Image formatting</a:t>
            </a:r>
            <a:endParaRPr lang="en-US" dirty="0"/>
          </a:p>
          <a:p>
            <a:pPr lvl="1"/>
            <a:r>
              <a:rPr lang="en-US" dirty="0"/>
              <a:t>Image formatting means </a:t>
            </a:r>
            <a:r>
              <a:rPr lang="en-US" u="sng" dirty="0"/>
              <a:t>capturing an image form a camera and bringing it into a digital form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So, we have a digital representation of an image in the form of pixels.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 lvl="0">
              <a:buNone/>
            </a:pPr>
            <a:r>
              <a:rPr lang="en-US" b="1" dirty="0"/>
              <a:t>2.      Conditioning </a:t>
            </a:r>
            <a:endParaRPr lang="en-US" dirty="0"/>
          </a:p>
          <a:p>
            <a:pPr lvl="1"/>
            <a:r>
              <a:rPr lang="en-US" dirty="0"/>
              <a:t>Conditioning is based on the model that suggests the observed image is composed of an informative pattern, which is not of interests that typically add to multiply the informative pattern. </a:t>
            </a:r>
          </a:p>
          <a:p>
            <a:pPr lvl="1"/>
            <a:r>
              <a:rPr lang="en-US" u="sng" dirty="0"/>
              <a:t>Estimates informative pattern on the basis of the observed image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Thus conditioning </a:t>
            </a:r>
            <a:r>
              <a:rPr lang="en-US" u="sng" dirty="0"/>
              <a:t>remove noise</a:t>
            </a:r>
            <a:r>
              <a:rPr lang="en-US" dirty="0"/>
              <a:t>, this can be assumed as random un-patterned variations affecting all measurement.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 lvl="0">
              <a:buNone/>
            </a:pPr>
            <a:r>
              <a:rPr lang="en-US" b="1" dirty="0"/>
              <a:t>3.      Labeling</a:t>
            </a:r>
            <a:endParaRPr lang="en-US" dirty="0"/>
          </a:p>
          <a:p>
            <a:pPr lvl="1"/>
            <a:r>
              <a:rPr lang="en-US" dirty="0"/>
              <a:t>Labeling is based on a model that suggests the informative pattern has structure as a spatial arrangement of events, each spatial event being a set of connected pixels. </a:t>
            </a:r>
          </a:p>
          <a:p>
            <a:pPr lvl="1"/>
            <a:r>
              <a:rPr lang="en-US" dirty="0"/>
              <a:t>Labeling determine in </a:t>
            </a:r>
            <a:r>
              <a:rPr lang="en-US" u="sng" dirty="0"/>
              <a:t>what kinds of spatial events each pixel participates.</a:t>
            </a:r>
            <a:endParaRPr lang="en-US" dirty="0"/>
          </a:p>
          <a:p>
            <a:pPr lvl="1"/>
            <a:r>
              <a:rPr lang="en-US" dirty="0"/>
              <a:t> Examples: edge detection and corner detection.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47500" lnSpcReduction="20000"/>
          </a:bodyPr>
          <a:lstStyle/>
          <a:p>
            <a:pPr lvl="0">
              <a:buNone/>
            </a:pPr>
            <a:r>
              <a:rPr lang="en-US" sz="3800" b="1" dirty="0"/>
              <a:t>4.   Grouping</a:t>
            </a:r>
            <a:endParaRPr lang="en-US" sz="3800" dirty="0"/>
          </a:p>
          <a:p>
            <a:pPr lvl="1"/>
            <a:r>
              <a:rPr lang="en-US" sz="3800" dirty="0"/>
              <a:t>The grouping operation identifies the events by collecting together or identifying maximum connected set of pixel participating in the same kind of event. </a:t>
            </a:r>
          </a:p>
          <a:p>
            <a:pPr lvl="1"/>
            <a:r>
              <a:rPr lang="en-US" sz="3800" u="sng" dirty="0"/>
              <a:t>Determines the new set of entities and grouping entities of interest in a separate group.</a:t>
            </a:r>
            <a:endParaRPr lang="en-US" sz="3800" dirty="0"/>
          </a:p>
          <a:p>
            <a:pPr lvl="1"/>
            <a:r>
              <a:rPr lang="en-US" sz="3800" dirty="0"/>
              <a:t>So, the grouping operation links the edges.</a:t>
            </a:r>
            <a:r>
              <a:rPr lang="en-US" sz="3800" b="1" dirty="0"/>
              <a:t>	</a:t>
            </a:r>
            <a:endParaRPr lang="en-US" sz="3800" dirty="0"/>
          </a:p>
          <a:p>
            <a:pPr lvl="1"/>
            <a:r>
              <a:rPr lang="en-US" sz="3800" dirty="0"/>
              <a:t>Example: line-fitting</a:t>
            </a:r>
          </a:p>
          <a:p>
            <a:pPr lvl="0">
              <a:buNone/>
            </a:pPr>
            <a:r>
              <a:rPr lang="en-US" sz="3800" b="1" dirty="0"/>
              <a:t>5.    Extracting</a:t>
            </a:r>
            <a:endParaRPr lang="en-US" sz="3800" dirty="0"/>
          </a:p>
          <a:p>
            <a:pPr lvl="1"/>
            <a:r>
              <a:rPr lang="en-US" sz="3800" dirty="0"/>
              <a:t>The extracting operation computer for each group of pixel a list of properties. </a:t>
            </a:r>
          </a:p>
          <a:p>
            <a:pPr lvl="1"/>
            <a:r>
              <a:rPr lang="en-US" sz="3800" u="sng" dirty="0"/>
              <a:t>Measures the topological spatial relation between two or more groups.</a:t>
            </a:r>
            <a:endParaRPr lang="en-US" sz="3800" dirty="0"/>
          </a:p>
          <a:p>
            <a:pPr lvl="1"/>
            <a:r>
              <a:rPr lang="en-US" sz="3800" dirty="0"/>
              <a:t>Example properties include the centroid area, number of holes in a region, orientation spatial moments, gray tone moments, circumscribing circle, inscribing circle, etc.</a:t>
            </a:r>
          </a:p>
          <a:p>
            <a:pPr lvl="1"/>
            <a:r>
              <a:rPr lang="en-US" sz="3800" dirty="0"/>
              <a:t>Extracting operation may also determine if two group touches are close or that one group is above the other.</a:t>
            </a:r>
          </a:p>
          <a:p>
            <a:pPr>
              <a:buNone/>
            </a:pPr>
            <a:r>
              <a:rPr lang="en-US" sz="3800" b="1" dirty="0"/>
              <a:t> 6.     Matching</a:t>
            </a:r>
            <a:endParaRPr lang="en-US" sz="3800" dirty="0"/>
          </a:p>
          <a:p>
            <a:pPr lvl="1"/>
            <a:r>
              <a:rPr lang="en-US" sz="3800" dirty="0"/>
              <a:t>After the completion of extracting operations, the events of the image are identified and measured, but they have meaning.</a:t>
            </a:r>
          </a:p>
          <a:p>
            <a:pPr lvl="1"/>
            <a:r>
              <a:rPr lang="en-US" sz="3800" u="sng" dirty="0"/>
              <a:t>Determines the interpretation of some related set of image events recognized previously with the extracting group.</a:t>
            </a:r>
            <a:endParaRPr lang="en-US" sz="3800" dirty="0"/>
          </a:p>
          <a:p>
            <a:pPr lvl="1"/>
            <a:r>
              <a:rPr lang="en-US" sz="3800" dirty="0"/>
              <a:t>The matching operation determine the interpretation of some related set of image events by associating these events with some given 3D object or 2D shape.</a:t>
            </a:r>
          </a:p>
          <a:p>
            <a:pPr lvl="1"/>
            <a:r>
              <a:rPr lang="en-US" sz="3800" dirty="0"/>
              <a:t>Example: template matching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Image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>
            <a:normAutofit/>
          </a:bodyPr>
          <a:lstStyle/>
          <a:p>
            <a:pPr lvl="0" algn="just"/>
            <a:r>
              <a:rPr lang="en-CA" sz="2800" dirty="0"/>
              <a:t>Image transmission takes into account transmission of digital images through computer networks. </a:t>
            </a:r>
            <a:endParaRPr lang="en-US" sz="2800" dirty="0"/>
          </a:p>
          <a:p>
            <a:pPr lvl="0" algn="just"/>
            <a:r>
              <a:rPr lang="en-CA" sz="2800" dirty="0"/>
              <a:t>There are several requirements on the networks when images are transmitted, which are:</a:t>
            </a:r>
            <a:endParaRPr lang="en-US" sz="2800" dirty="0"/>
          </a:p>
          <a:p>
            <a:pPr lvl="1" algn="just"/>
            <a:r>
              <a:rPr lang="en-CA" sz="2400" dirty="0"/>
              <a:t>The network must accommodate busty data transport because image transmission in busty.</a:t>
            </a:r>
            <a:endParaRPr lang="en-US" sz="2400" dirty="0"/>
          </a:p>
          <a:p>
            <a:pPr lvl="1" algn="just"/>
            <a:r>
              <a:rPr lang="en-CA" sz="2400" dirty="0"/>
              <a:t>Image transmission requires reliable transport.</a:t>
            </a:r>
            <a:endParaRPr lang="en-US" sz="2400" dirty="0"/>
          </a:p>
          <a:p>
            <a:pPr lvl="1" algn="just"/>
            <a:r>
              <a:rPr lang="en-CA" sz="2400" dirty="0"/>
              <a:t>Time dependence is not a dominant characteristic of the image in contrast to audio/ video transmission.</a:t>
            </a:r>
            <a:endParaRPr lang="en-US" sz="2400" dirty="0"/>
          </a:p>
          <a:p>
            <a:pPr lvl="1" algn="just"/>
            <a:r>
              <a:rPr lang="en-CA" sz="2400" dirty="0"/>
              <a:t>Images size depends on the image representation format used for transmission. There are several possibilities.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4770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CA" b="1" i="1" dirty="0"/>
              <a:t>1.  Raw image data transmission:</a:t>
            </a:r>
            <a:endParaRPr lang="en-US" dirty="0"/>
          </a:p>
          <a:p>
            <a:pPr lvl="1"/>
            <a:r>
              <a:rPr lang="en-CA" dirty="0"/>
              <a:t>In this case, image is generated through a digitizer and transmitted in its digital format. </a:t>
            </a:r>
          </a:p>
          <a:p>
            <a:pPr lvl="1"/>
            <a:r>
              <a:rPr lang="en-CA" dirty="0"/>
              <a:t>The size can be computed in the following manner:</a:t>
            </a:r>
            <a:endParaRPr lang="en-US" dirty="0"/>
          </a:p>
          <a:p>
            <a:pPr lvl="2"/>
            <a:r>
              <a:rPr lang="en-CA" dirty="0"/>
              <a:t>size=spatial-resolution x pixel-quantization</a:t>
            </a:r>
            <a:endParaRPr lang="en-US" dirty="0"/>
          </a:p>
          <a:p>
            <a:pPr lvl="2"/>
            <a:r>
              <a:rPr lang="en-CA" dirty="0"/>
              <a:t>if image resolution=640x480 pixels</a:t>
            </a:r>
            <a:endParaRPr lang="en-US" dirty="0"/>
          </a:p>
          <a:p>
            <a:pPr lvl="2"/>
            <a:r>
              <a:rPr lang="en-CA" dirty="0"/>
              <a:t>pixel quantization=8 bits per pixel</a:t>
            </a:r>
            <a:endParaRPr lang="en-US" dirty="0"/>
          </a:p>
          <a:p>
            <a:pPr lvl="2"/>
            <a:r>
              <a:rPr lang="en-CA" dirty="0"/>
              <a:t>Transmission size=307200 bytes</a:t>
            </a:r>
            <a:endParaRPr lang="en-US" dirty="0"/>
          </a:p>
          <a:p>
            <a:pPr lvl="0">
              <a:buNone/>
            </a:pPr>
            <a:r>
              <a:rPr lang="en-CA" b="1" i="1" dirty="0"/>
              <a:t>2.  Compressed Image data transmission:</a:t>
            </a:r>
            <a:endParaRPr lang="en-US" dirty="0"/>
          </a:p>
          <a:p>
            <a:pPr lvl="1"/>
            <a:r>
              <a:rPr lang="en-CA" dirty="0"/>
              <a:t>In this case, the image is generated through a video digitizer and compressed before transmission. </a:t>
            </a:r>
            <a:endParaRPr lang="en-US" dirty="0"/>
          </a:p>
          <a:p>
            <a:pPr lvl="1"/>
            <a:r>
              <a:rPr lang="en-CA" dirty="0"/>
              <a:t>Methods such as JPEG or MPEG are used to downsize (compress) the image. </a:t>
            </a:r>
            <a:endParaRPr lang="en-US" dirty="0"/>
          </a:p>
          <a:p>
            <a:pPr lvl="1"/>
            <a:r>
              <a:rPr lang="en-CA" dirty="0"/>
              <a:t>The reduction of image size depends on the compression method and compression rate.</a:t>
            </a:r>
            <a:endParaRPr lang="en-US" dirty="0"/>
          </a:p>
          <a:p>
            <a:pPr lvl="0">
              <a:buNone/>
            </a:pPr>
            <a:r>
              <a:rPr lang="en-CA" b="1" i="1" dirty="0"/>
              <a:t>3.   Symbolic image data representation:</a:t>
            </a:r>
            <a:endParaRPr lang="en-US" dirty="0"/>
          </a:p>
          <a:p>
            <a:pPr lvl="1"/>
            <a:r>
              <a:rPr lang="en-CA" dirty="0"/>
              <a:t>In this case, the image is represented through symbolic data representation as image primitives (example, 2D or 3D geometric representation), attributes and other control information. </a:t>
            </a:r>
            <a:endParaRPr lang="en-US" dirty="0"/>
          </a:p>
          <a:p>
            <a:pPr lvl="1"/>
            <a:r>
              <a:rPr lang="en-CA" dirty="0"/>
              <a:t>This image representation method is used in computer graphics.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/>
              <a:t>An image is a spatial representation of an object, a two-dimensional or three dimensional scene.</a:t>
            </a:r>
          </a:p>
          <a:p>
            <a:pPr lvl="0"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Spatial coordinates denoted with 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on the x-axis and y-axis, respectively.</a:t>
            </a:r>
            <a:endParaRPr lang="en-US" sz="2800" dirty="0"/>
          </a:p>
          <a:p>
            <a:pPr lvl="0" algn="just"/>
            <a:r>
              <a:rPr lang="en-US" sz="2800" dirty="0"/>
              <a:t>It can be real or virtual. A recorded image may be in a photo graphics, analog video signal or digital format. </a:t>
            </a:r>
          </a:p>
          <a:p>
            <a:pPr lvl="0" algn="just"/>
            <a:r>
              <a:rPr lang="en-US" sz="2800" dirty="0"/>
              <a:t>In a computer vision, an image is usually a recorded image such as a video image, digital image or picture. </a:t>
            </a:r>
          </a:p>
          <a:p>
            <a:pPr lvl="0" algn="just"/>
            <a:r>
              <a:rPr lang="en-US" sz="2800" dirty="0"/>
              <a:t>In computer graphics, an image is always a digital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Real and virtual image</a:t>
            </a:r>
          </a:p>
          <a:p>
            <a:pPr marL="514350" indent="-514350">
              <a:buAutoNum type="arabicPeriod"/>
            </a:pPr>
            <a:r>
              <a:rPr lang="en-US" dirty="0"/>
              <a:t>Analog and digital image</a:t>
            </a:r>
          </a:p>
          <a:p>
            <a:pPr marL="514350" indent="-514350">
              <a:buAutoNum type="arabicPeriod"/>
            </a:pPr>
            <a:r>
              <a:rPr lang="en-US" dirty="0"/>
              <a:t>Raster and vector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Real and virtual image</a:t>
            </a:r>
          </a:p>
          <a:p>
            <a:pPr marL="914400" lvl="1" indent="-514350"/>
            <a:r>
              <a:rPr lang="en-US" dirty="0"/>
              <a:t>Real image:</a:t>
            </a:r>
          </a:p>
          <a:p>
            <a:pPr marL="1314450" lvl="2" indent="-514350"/>
            <a:r>
              <a:rPr lang="en-US" dirty="0"/>
              <a:t>These images are formed at the point where actually light converges.</a:t>
            </a:r>
          </a:p>
          <a:p>
            <a:pPr marL="1314450" lvl="2" indent="-514350"/>
            <a:r>
              <a:rPr lang="en-US" dirty="0"/>
              <a:t>It can be produced by convex mirrors.</a:t>
            </a:r>
          </a:p>
          <a:p>
            <a:pPr marL="1314450" lvl="2" indent="-514350"/>
            <a:r>
              <a:rPr lang="en-US" dirty="0"/>
              <a:t>Image is formed in the front side of mirror.</a:t>
            </a:r>
          </a:p>
          <a:p>
            <a:pPr marL="1314450" lvl="2" indent="-514350"/>
            <a:r>
              <a:rPr lang="en-US" dirty="0"/>
              <a:t>Example: image on theater screen.</a:t>
            </a:r>
          </a:p>
          <a:p>
            <a:pPr marL="914400" lvl="1" indent="-514350"/>
            <a:r>
              <a:rPr lang="en-US" dirty="0"/>
              <a:t>Virtual image:</a:t>
            </a:r>
          </a:p>
          <a:p>
            <a:pPr marL="1314450" lvl="2" indent="-514350"/>
            <a:r>
              <a:rPr lang="en-US" dirty="0"/>
              <a:t>These images are formed at the point where light appears to have converges.</a:t>
            </a:r>
          </a:p>
          <a:p>
            <a:pPr marL="1314450" lvl="2" indent="-514350"/>
            <a:r>
              <a:rPr lang="en-US" dirty="0"/>
              <a:t>It can be produced by concave mirrors.</a:t>
            </a:r>
          </a:p>
          <a:p>
            <a:pPr marL="1314450" lvl="2" indent="-514350"/>
            <a:r>
              <a:rPr lang="en-US" dirty="0"/>
              <a:t>Image is formed in the back side of mirror.</a:t>
            </a:r>
          </a:p>
          <a:p>
            <a:pPr marL="1314450" lvl="2" indent="-514350"/>
            <a:r>
              <a:rPr lang="en-US" dirty="0"/>
              <a:t>Example: reflection of any object on plane mirror.</a:t>
            </a:r>
          </a:p>
          <a:p>
            <a:pPr marL="1314450" lvl="2" indent="-514350"/>
            <a:endParaRPr lang="en-US" dirty="0"/>
          </a:p>
          <a:p>
            <a:pPr marL="1314450" lvl="2" indent="-514350"/>
            <a:endParaRPr lang="en-US" dirty="0"/>
          </a:p>
          <a:p>
            <a:pPr marL="1314450" lvl="2" indent="-514350"/>
            <a:endParaRPr lang="en-US" dirty="0"/>
          </a:p>
          <a:p>
            <a:pPr marL="514350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8392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Analog and digital image</a:t>
            </a:r>
          </a:p>
          <a:p>
            <a:pPr marL="914400" lvl="1" indent="-514350">
              <a:buAutoNum type="alphaLcParenR"/>
            </a:pPr>
            <a:r>
              <a:rPr lang="en-US" dirty="0"/>
              <a:t>Analog image:</a:t>
            </a:r>
          </a:p>
          <a:p>
            <a:pPr marL="1314450" lvl="2" indent="-514350"/>
            <a:r>
              <a:rPr lang="en-US" dirty="0"/>
              <a:t>This image is denoted by sine wave.</a:t>
            </a:r>
          </a:p>
          <a:p>
            <a:pPr marL="1314450" lvl="2" indent="-514350"/>
            <a:r>
              <a:rPr lang="en-US" dirty="0"/>
              <a:t>It has continuous signal.</a:t>
            </a:r>
          </a:p>
          <a:p>
            <a:pPr marL="1314450" lvl="2" indent="-514350"/>
            <a:r>
              <a:rPr lang="en-US" dirty="0"/>
              <a:t>Examples: image formed by human eye</a:t>
            </a:r>
          </a:p>
          <a:p>
            <a:pPr marL="914400" lvl="1" indent="-514350">
              <a:buAutoNum type="alphaLcParenR"/>
            </a:pPr>
            <a:r>
              <a:rPr lang="en-US" dirty="0"/>
              <a:t>Digital image:</a:t>
            </a:r>
          </a:p>
          <a:p>
            <a:pPr marL="1314450" lvl="2" indent="-514350"/>
            <a:r>
              <a:rPr lang="en-US" dirty="0"/>
              <a:t>This image is denoted by square wave.</a:t>
            </a:r>
          </a:p>
          <a:p>
            <a:pPr marL="1314450" lvl="2" indent="-514350"/>
            <a:r>
              <a:rPr lang="en-US" dirty="0"/>
              <a:t>It has discrete signal.</a:t>
            </a:r>
          </a:p>
          <a:p>
            <a:pPr marL="1314450" lvl="2" indent="-514350"/>
            <a:r>
              <a:rPr lang="en-US" dirty="0"/>
              <a:t>Examples: computer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5344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3. Raster and vector image(assignment)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C:\Users\ARJUN\Desktop\3.png">
            <a:extLst>
              <a:ext uri="{FF2B5EF4-FFF2-40B4-BE49-F238E27FC236}">
                <a16:creationId xmlns:a16="http://schemas.microsoft.com/office/drawing/2014/main" id="{37865D93-4428-8144-8665-AA0A50B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39632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sz="2400" dirty="0"/>
              <a:t>Computer graphics are graphics created using computers and the representation of image data by a computer specifically with help from specialized graphic hardware and software. </a:t>
            </a:r>
          </a:p>
          <a:p>
            <a:pPr lvl="0" algn="just"/>
            <a:r>
              <a:rPr lang="en-US" sz="2400" dirty="0"/>
              <a:t>Computer graphic development has had a significant impact on many types of media and have revolutionized animation, movies and the video game industry.</a:t>
            </a:r>
          </a:p>
          <a:p>
            <a:pPr lvl="0" algn="just"/>
            <a:r>
              <a:rPr lang="en-US" sz="2400" dirty="0"/>
              <a:t>Graphics are visual images or designs on some surface, such as a wall, canvas, screen, paper, or stone to inform, illustrate, or entertain.</a:t>
            </a:r>
          </a:p>
          <a:p>
            <a:r>
              <a:rPr lang="en-CA" sz="2400" b="1" dirty="0"/>
              <a:t>Dynamic in Graphics</a:t>
            </a:r>
            <a:endParaRPr lang="en-US" sz="2400" dirty="0"/>
          </a:p>
          <a:p>
            <a:pPr lvl="1"/>
            <a:r>
              <a:rPr lang="en-US" sz="2400" dirty="0"/>
              <a:t>Pictures can be dynamically varied by adjusting the animation speed, portion of the total scene in view, the amount of details shown etc.</a:t>
            </a:r>
          </a:p>
          <a:p>
            <a:pPr lvl="1"/>
            <a:r>
              <a:rPr lang="en-US" sz="2400" i="1" u="sng" dirty="0"/>
              <a:t>Motion Dynamics:</a:t>
            </a:r>
            <a:r>
              <a:rPr lang="en-US" sz="2400" i="1" dirty="0"/>
              <a:t> </a:t>
            </a:r>
            <a:r>
              <a:rPr lang="en-US" sz="2400" dirty="0"/>
              <a:t>Objects are moved and enabled with respect to a stationary or also dynamic observer, e.g. flight simulator.</a:t>
            </a:r>
          </a:p>
          <a:p>
            <a:pPr lvl="1"/>
            <a:r>
              <a:rPr lang="en-US" sz="2400" i="1" u="sng" dirty="0"/>
              <a:t>Update Dynamics</a:t>
            </a:r>
            <a:r>
              <a:rPr lang="en-US" sz="2400" i="1" dirty="0"/>
              <a:t>: </a:t>
            </a:r>
            <a:r>
              <a:rPr lang="en-US" sz="2400" dirty="0"/>
              <a:t>Objects being viewed are changed in shape, color, or other properties, e.g. deformation of an in-flight </a:t>
            </a:r>
            <a:r>
              <a:rPr lang="en-US" sz="2400" dirty="0" err="1"/>
              <a:t>aeroplane</a:t>
            </a:r>
            <a:r>
              <a:rPr lang="en-US" sz="2400" dirty="0"/>
              <a:t>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EE13-82C3-46E2-B8B5-133B912D37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8434" name="Picture 2" descr="C:\Users\ARJUN\Desktop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95" y="990600"/>
            <a:ext cx="7511705" cy="5334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838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of Motion Dynamics: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10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of Update Dynamics: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251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sec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sec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sec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5802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sec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sec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sec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2083</Words>
  <Application>Microsoft Macintosh PowerPoint</Application>
  <PresentationFormat>On-screen Show (4:3)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Subject: Multimedia Computing and Technology  CHAPTER-3 Image and Graphics</vt:lpstr>
      <vt:lpstr>PowerPoint Presentation</vt:lpstr>
      <vt:lpstr>Image</vt:lpstr>
      <vt:lpstr>Types of image</vt:lpstr>
      <vt:lpstr>PowerPoint Presentation</vt:lpstr>
      <vt:lpstr>PowerPoint Presentation</vt:lpstr>
      <vt:lpstr>PowerPoint Presentation</vt:lpstr>
      <vt:lpstr>Computer Graphics</vt:lpstr>
      <vt:lpstr>PowerPoint Presentation</vt:lpstr>
      <vt:lpstr>Digital Image Representation</vt:lpstr>
      <vt:lpstr>Image Format/ Image File Format</vt:lpstr>
      <vt:lpstr>3.2 Image processing fundamentals Synthesis analysis and transformation</vt:lpstr>
      <vt:lpstr> Fundamental step of digital image processing </vt:lpstr>
      <vt:lpstr>PowerPoint Presentation</vt:lpstr>
      <vt:lpstr>PowerPoint Presentation</vt:lpstr>
      <vt:lpstr>Image Synthesis</vt:lpstr>
      <vt:lpstr>Image Analysis</vt:lpstr>
      <vt:lpstr>Image Recognition</vt:lpstr>
      <vt:lpstr>PowerPoint Presentation</vt:lpstr>
      <vt:lpstr>PowerPoint Presentation</vt:lpstr>
      <vt:lpstr>PowerPoint Presentation</vt:lpstr>
      <vt:lpstr>Image Transmission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Multimedia Computing and Technology CHAPTER-3 Image and Graphics</dc:title>
  <dc:creator>ARJUN</dc:creator>
  <cp:lastModifiedBy>Microsoft Office User</cp:lastModifiedBy>
  <cp:revision>57</cp:revision>
  <dcterms:created xsi:type="dcterms:W3CDTF">2020-12-05T13:21:41Z</dcterms:created>
  <dcterms:modified xsi:type="dcterms:W3CDTF">2023-02-22T08:29:28Z</dcterms:modified>
</cp:coreProperties>
</file>