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3" r:id="rId6"/>
    <p:sldId id="264" r:id="rId7"/>
    <p:sldId id="265" r:id="rId8"/>
    <p:sldId id="261" r:id="rId9"/>
    <p:sldId id="266" r:id="rId10"/>
    <p:sldId id="262" r:id="rId11"/>
    <p:sldId id="268" r:id="rId12"/>
    <p:sldId id="270" r:id="rId13"/>
    <p:sldId id="271" r:id="rId14"/>
    <p:sldId id="272" r:id="rId15"/>
    <p:sldId id="273" r:id="rId16"/>
    <p:sldId id="274"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94668"/>
  </p:normalViewPr>
  <p:slideViewPr>
    <p:cSldViewPr>
      <p:cViewPr varScale="1">
        <p:scale>
          <a:sx n="92" d="100"/>
          <a:sy n="92" d="100"/>
        </p:scale>
        <p:origin x="14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E87777-447D-4D17-98B0-040BF7DB10A8}" type="datetimeFigureOut">
              <a:rPr lang="en-US" smtClean="0"/>
              <a:t>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CAC81-12B8-4052-9683-E1D0E57FDD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NP" dirty="0"/>
              <a:t>el animation,  computer  animation, kinematics, morphing </a:t>
            </a:r>
          </a:p>
        </p:txBody>
      </p:sp>
      <p:sp>
        <p:nvSpPr>
          <p:cNvPr id="4" name="Slide Number Placeholder 3"/>
          <p:cNvSpPr>
            <a:spLocks noGrp="1"/>
          </p:cNvSpPr>
          <p:nvPr>
            <p:ph type="sldNum" sz="quarter" idx="5"/>
          </p:nvPr>
        </p:nvSpPr>
        <p:spPr/>
        <p:txBody>
          <a:bodyPr/>
          <a:lstStyle/>
          <a:p>
            <a:fld id="{AF9CAC81-12B8-4052-9683-E1D0E57FDDBB}" type="slidenum">
              <a:rPr lang="en-US" smtClean="0"/>
              <a:t>12</a:t>
            </a:fld>
            <a:endParaRPr lang="en-US"/>
          </a:p>
        </p:txBody>
      </p:sp>
    </p:spTree>
    <p:extLst>
      <p:ext uri="{BB962C8B-B14F-4D97-AF65-F5344CB8AC3E}">
        <p14:creationId xmlns:p14="http://schemas.microsoft.com/office/powerpoint/2010/main" val="3939722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EFA602-3F6E-4CDE-90C2-B8538F334C38}"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92FD1-0D5E-44D3-AFAB-43249570FE33}"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DFE68C-9C55-4587-9BBB-05AB38FCCDA9}"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24EE0-C5EF-4435-92B9-50C6E2950617}"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AB47C-1C88-40BE-9B28-525CDBA4B437}"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BDEE58-ACB0-4936-880D-F35656F1F1E2}"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C17723-2A11-45A6-B752-4E26C324C6F7}" type="datetime1">
              <a:rPr lang="en-US" smtClean="0"/>
              <a:t>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1BBDD3-F4E3-4A00-8219-E0B11ABC7894}" type="datetime1">
              <a:rPr lang="en-US" smtClean="0"/>
              <a:t>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97B73-7C39-4E00-BC38-57E1451018FA}" type="datetime1">
              <a:rPr lang="en-US" smtClean="0"/>
              <a:t>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49148-CE8A-4062-8B3F-6A65BF5F9A5D}"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51A88-8D1E-44D0-8B36-E2E42F036A39}"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0067B-01B6-474E-A424-574FA08AF5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871A6-8F56-4932-BBDB-453D15274A2A}" type="datetime1">
              <a:rPr lang="en-US" smtClean="0"/>
              <a:t>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0067B-01B6-474E-A424-574FA08AF5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2" Type="http://schemas.openxmlformats.org/officeDocument/2006/relationships/hyperlink" Target="https://en.wikipedia.org/wiki/Programming_language" TargetMode="External"/><Relationship Id="rId1" Type="http://schemas.openxmlformats.org/officeDocument/2006/relationships/slideLayout" Target="../slideLayouts/slideLayout2.xml"/><Relationship Id="rId4" Type="http://schemas.openxmlformats.org/officeDocument/2006/relationships/hyperlink" Target="https://en.wikipedia.org/wiki/Application_domai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470025"/>
          </a:xfrm>
        </p:spPr>
        <p:txBody>
          <a:bodyPr>
            <a:normAutofit fontScale="90000"/>
          </a:bodyPr>
          <a:lstStyle/>
          <a:p>
            <a:r>
              <a:rPr lang="en-US" sz="4000" dirty="0"/>
              <a:t>Subject: Multimedia Computing and Technology</a:t>
            </a:r>
            <a:br>
              <a:rPr lang="en-US" dirty="0"/>
            </a:br>
            <a:br>
              <a:rPr lang="en-US" dirty="0"/>
            </a:br>
            <a:r>
              <a:rPr lang="en-US" dirty="0">
                <a:solidFill>
                  <a:srgbClr val="C00000"/>
                </a:solidFill>
              </a:rPr>
              <a:t>CHAPTER-4</a:t>
            </a:r>
            <a:br>
              <a:rPr lang="en-US" dirty="0">
                <a:solidFill>
                  <a:srgbClr val="C00000"/>
                </a:solidFill>
              </a:rPr>
            </a:br>
            <a:r>
              <a:rPr lang="en-US" dirty="0">
                <a:solidFill>
                  <a:srgbClr val="C00000"/>
                </a:solidFill>
              </a:rPr>
              <a:t>Video and Animation</a:t>
            </a:r>
            <a:endParaRPr lang="en-US" dirty="0"/>
          </a:p>
        </p:txBody>
      </p:sp>
      <p:sp>
        <p:nvSpPr>
          <p:cNvPr id="3" name="Subtitle 2"/>
          <p:cNvSpPr>
            <a:spLocks noGrp="1"/>
          </p:cNvSpPr>
          <p:nvPr>
            <p:ph type="subTitle" idx="1"/>
          </p:nvPr>
        </p:nvSpPr>
        <p:spPr>
          <a:xfrm>
            <a:off x="2209800" y="4191000"/>
            <a:ext cx="6400800" cy="1752600"/>
          </a:xfrm>
        </p:spPr>
        <p:txBody>
          <a:bodyPr/>
          <a:lstStyle/>
          <a:p>
            <a:endParaRPr lang="en-US" dirty="0"/>
          </a:p>
          <a:p>
            <a:endParaRPr lang="en-US" dirty="0"/>
          </a:p>
          <a:p>
            <a:pPr algn="r"/>
            <a:r>
              <a:rPr lang="en-US" sz="2800" b="1" dirty="0">
                <a:solidFill>
                  <a:schemeClr val="tx1"/>
                </a:solidFill>
              </a:rPr>
              <a:t>By: Ramesh Basaula  </a:t>
            </a:r>
          </a:p>
        </p:txBody>
      </p:sp>
      <p:sp>
        <p:nvSpPr>
          <p:cNvPr id="4" name="Slide Number Placeholder 3"/>
          <p:cNvSpPr>
            <a:spLocks noGrp="1"/>
          </p:cNvSpPr>
          <p:nvPr>
            <p:ph type="sldNum" sz="quarter" idx="12"/>
          </p:nvPr>
        </p:nvSpPr>
        <p:spPr/>
        <p:txBody>
          <a:bodyPr/>
          <a:lstStyle/>
          <a:p>
            <a:fld id="{7400067B-01B6-474E-A424-574FA08AF53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u="sng" dirty="0"/>
              <a:t>C) Digitization</a:t>
            </a:r>
          </a:p>
        </p:txBody>
      </p:sp>
      <p:sp>
        <p:nvSpPr>
          <p:cNvPr id="3" name="Content Placeholder 2"/>
          <p:cNvSpPr>
            <a:spLocks noGrp="1"/>
          </p:cNvSpPr>
          <p:nvPr>
            <p:ph idx="1"/>
          </p:nvPr>
        </p:nvSpPr>
        <p:spPr>
          <a:xfrm>
            <a:off x="76200" y="762001"/>
            <a:ext cx="8991600" cy="5562600"/>
          </a:xfrm>
        </p:spPr>
        <p:txBody>
          <a:bodyPr>
            <a:normAutofit/>
          </a:bodyPr>
          <a:lstStyle/>
          <a:p>
            <a:pPr lvl="0"/>
            <a:r>
              <a:rPr lang="en-CA" sz="2600" dirty="0"/>
              <a:t>Before a picture or motion video can be processed by a computer or transmitted over a computer network, it needs to be converted from analog to digital representation.</a:t>
            </a:r>
          </a:p>
          <a:p>
            <a:pPr lvl="0"/>
            <a:r>
              <a:rPr lang="en-CA" sz="2600" b="1" dirty="0"/>
              <a:t>Digitization: </a:t>
            </a:r>
            <a:r>
              <a:rPr lang="en-CA" sz="2600" dirty="0"/>
              <a:t>analog to digital conversion.</a:t>
            </a:r>
          </a:p>
          <a:p>
            <a:pPr lvl="0"/>
            <a:r>
              <a:rPr lang="en-CA" sz="2600" dirty="0"/>
              <a:t>Example of digitization: PCM (pulse code modulation)</a:t>
            </a:r>
            <a:endParaRPr lang="en-US" sz="2600" dirty="0"/>
          </a:p>
          <a:p>
            <a:pPr lvl="0"/>
            <a:r>
              <a:rPr lang="en-CA" sz="2600" dirty="0"/>
              <a:t>Digitization consists of sampling and quantization process.</a:t>
            </a:r>
          </a:p>
          <a:p>
            <a:pPr lvl="0"/>
            <a:r>
              <a:rPr lang="en-CA" sz="2600" dirty="0"/>
              <a:t>The creation of digital motion video is to digitize pictures in time and get a sequence of digital images per second that approximates analog motion video.</a:t>
            </a:r>
            <a:endParaRPr lang="en-US" sz="2600" dirty="0"/>
          </a:p>
          <a:p>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CA" b="1" u="sng" dirty="0"/>
              <a:t>Video File Format</a:t>
            </a:r>
            <a:endParaRPr lang="en-US" u="sng" dirty="0"/>
          </a:p>
        </p:txBody>
      </p:sp>
      <p:sp>
        <p:nvSpPr>
          <p:cNvPr id="3" name="Content Placeholder 2"/>
          <p:cNvSpPr>
            <a:spLocks noGrp="1"/>
          </p:cNvSpPr>
          <p:nvPr>
            <p:ph idx="1"/>
          </p:nvPr>
        </p:nvSpPr>
        <p:spPr>
          <a:xfrm>
            <a:off x="152400" y="533400"/>
            <a:ext cx="8839200" cy="5486400"/>
          </a:xfrm>
        </p:spPr>
        <p:txBody>
          <a:bodyPr>
            <a:noAutofit/>
          </a:bodyPr>
          <a:lstStyle/>
          <a:p>
            <a:pPr lvl="1"/>
            <a:r>
              <a:rPr lang="en-CA" sz="2200" b="1" dirty="0"/>
              <a:t>3GP</a:t>
            </a:r>
            <a:endParaRPr lang="en-US" sz="2200" dirty="0"/>
          </a:p>
          <a:p>
            <a:pPr lvl="1" fontAlgn="base"/>
            <a:r>
              <a:rPr lang="en-CA" sz="2200" b="1" dirty="0"/>
              <a:t>MP4 (</a:t>
            </a:r>
            <a:r>
              <a:rPr lang="en-US" sz="2200" dirty="0"/>
              <a:t>Moving Pictures Expert Group 4</a:t>
            </a:r>
            <a:r>
              <a:rPr lang="en-CA" sz="2200" b="1" dirty="0"/>
              <a:t>)</a:t>
            </a:r>
          </a:p>
          <a:p>
            <a:pPr lvl="1" fontAlgn="base"/>
            <a:r>
              <a:rPr lang="en-CA" sz="2400" b="1" dirty="0"/>
              <a:t>FLV (</a:t>
            </a:r>
            <a:r>
              <a:rPr lang="en-US" sz="2400" dirty="0"/>
              <a:t>Flash Video Format</a:t>
            </a:r>
            <a:r>
              <a:rPr lang="en-CA" sz="2400" b="1" dirty="0"/>
              <a:t>)</a:t>
            </a:r>
            <a:endParaRPr lang="en-US" sz="2400" b="1" dirty="0"/>
          </a:p>
          <a:p>
            <a:pPr lvl="1" fontAlgn="base"/>
            <a:endParaRPr lang="en-US" sz="2200" b="1" dirty="0"/>
          </a:p>
        </p:txBody>
      </p:sp>
      <p:sp>
        <p:nvSpPr>
          <p:cNvPr id="4" name="Slide Number Placeholder 3"/>
          <p:cNvSpPr>
            <a:spLocks noGrp="1"/>
          </p:cNvSpPr>
          <p:nvPr>
            <p:ph type="sldNum" sz="quarter" idx="12"/>
          </p:nvPr>
        </p:nvSpPr>
        <p:spPr/>
        <p:txBody>
          <a:bodyPr/>
          <a:lstStyle/>
          <a:p>
            <a:fld id="{7400067B-01B6-474E-A424-574FA08AF532}"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CA" b="1" u="sng" dirty="0"/>
              <a:t>Computer Based Animation</a:t>
            </a:r>
            <a:endParaRPr lang="en-US" u="sng" dirty="0"/>
          </a:p>
        </p:txBody>
      </p:sp>
      <p:sp>
        <p:nvSpPr>
          <p:cNvPr id="3" name="Content Placeholder 2"/>
          <p:cNvSpPr>
            <a:spLocks noGrp="1"/>
          </p:cNvSpPr>
          <p:nvPr>
            <p:ph idx="1"/>
          </p:nvPr>
        </p:nvSpPr>
        <p:spPr>
          <a:xfrm>
            <a:off x="228600" y="914400"/>
            <a:ext cx="8686800" cy="5715000"/>
          </a:xfrm>
        </p:spPr>
        <p:txBody>
          <a:bodyPr>
            <a:normAutofit fontScale="92500"/>
          </a:bodyPr>
          <a:lstStyle/>
          <a:p>
            <a:pPr lvl="0"/>
            <a:r>
              <a:rPr lang="en-CA" dirty="0"/>
              <a:t>To animate something is literally to bring it to life.</a:t>
            </a:r>
            <a:endParaRPr lang="en-US" dirty="0"/>
          </a:p>
          <a:p>
            <a:pPr lvl="0"/>
            <a:r>
              <a:rPr lang="en-CA" dirty="0"/>
              <a:t>An animation covers all changes that have a visual effects, visual effect can be of two major types.</a:t>
            </a:r>
            <a:endParaRPr lang="en-US" dirty="0"/>
          </a:p>
          <a:p>
            <a:pPr lvl="1"/>
            <a:r>
              <a:rPr lang="en-CA" b="1" dirty="0"/>
              <a:t>Motion dynamic</a:t>
            </a:r>
            <a:r>
              <a:rPr lang="en-CA" dirty="0"/>
              <a:t>: time varying positions</a:t>
            </a:r>
            <a:endParaRPr lang="en-US" dirty="0"/>
          </a:p>
          <a:p>
            <a:pPr lvl="1"/>
            <a:r>
              <a:rPr lang="en-CA" b="1" dirty="0"/>
              <a:t>Update dynamic: </a:t>
            </a:r>
            <a:r>
              <a:rPr lang="en-CA" dirty="0"/>
              <a:t>time varying shape, colour, texture or even lighting, camera position etc.</a:t>
            </a:r>
            <a:endParaRPr lang="en-US" dirty="0"/>
          </a:p>
          <a:p>
            <a:pPr lvl="0"/>
            <a:r>
              <a:rPr lang="en-CA" dirty="0"/>
              <a:t>The visual effect is the result of exploiting the properties of human vision system.</a:t>
            </a:r>
            <a:endParaRPr lang="en-US" dirty="0"/>
          </a:p>
          <a:p>
            <a:pPr lvl="0"/>
            <a:r>
              <a:rPr lang="en-CA" dirty="0"/>
              <a:t>A computer animation is an animation performed by a computer using graphical tools to provide visual effects.</a:t>
            </a:r>
            <a:endParaRPr lang="en-US" dirty="0"/>
          </a:p>
          <a:p>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p:spPr>
        <p:txBody>
          <a:bodyPr>
            <a:normAutofit fontScale="92500"/>
          </a:bodyPr>
          <a:lstStyle/>
          <a:p>
            <a:pPr>
              <a:buNone/>
            </a:pPr>
            <a:r>
              <a:rPr lang="en-CA" dirty="0"/>
              <a:t>Basic Concepts of animation:</a:t>
            </a:r>
            <a:endParaRPr lang="en-US" dirty="0"/>
          </a:p>
          <a:p>
            <a:pPr>
              <a:buNone/>
            </a:pPr>
            <a:r>
              <a:rPr lang="en-CA" b="1" dirty="0"/>
              <a:t>a) Input process:</a:t>
            </a:r>
            <a:endParaRPr lang="en-US" b="1" dirty="0"/>
          </a:p>
          <a:p>
            <a:pPr lvl="1"/>
            <a:r>
              <a:rPr lang="en-CA" dirty="0"/>
              <a:t>The first step in producing computer animation is input process.</a:t>
            </a:r>
            <a:endParaRPr lang="en-US" dirty="0"/>
          </a:p>
          <a:p>
            <a:pPr lvl="1"/>
            <a:r>
              <a:rPr lang="en-CA" dirty="0"/>
              <a:t>Key frames have to created and input into the computer.</a:t>
            </a:r>
            <a:endParaRPr lang="en-US" dirty="0"/>
          </a:p>
          <a:p>
            <a:pPr lvl="1"/>
            <a:r>
              <a:rPr lang="en-CA" dirty="0"/>
              <a:t>Key frames are the frames in which the objects being animated are at extreme or characteristic positions.</a:t>
            </a:r>
            <a:endParaRPr lang="en-US" dirty="0"/>
          </a:p>
          <a:p>
            <a:pPr lvl="1"/>
            <a:r>
              <a:rPr lang="en-CA" dirty="0"/>
              <a:t>They can be drawn using traditional artistic tools, such as pen and brush and then digitized.</a:t>
            </a:r>
            <a:endParaRPr lang="en-US" dirty="0"/>
          </a:p>
          <a:p>
            <a:pPr>
              <a:buNone/>
            </a:pPr>
            <a:r>
              <a:rPr lang="en-CA" b="1" dirty="0"/>
              <a:t>b) Composition stages:</a:t>
            </a:r>
            <a:endParaRPr lang="en-US" b="1" dirty="0"/>
          </a:p>
          <a:p>
            <a:pPr lvl="1"/>
            <a:r>
              <a:rPr lang="en-CA" dirty="0"/>
              <a:t>In composition stage, the foreground and background figures are combined to generate the individual frames.</a:t>
            </a:r>
            <a:endParaRPr lang="en-US" dirty="0"/>
          </a:p>
          <a:p>
            <a:pPr>
              <a:buNone/>
            </a:pPr>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10600" cy="6019800"/>
          </a:xfrm>
        </p:spPr>
        <p:txBody>
          <a:bodyPr>
            <a:normAutofit fontScale="92500" lnSpcReduction="10000"/>
          </a:bodyPr>
          <a:lstStyle/>
          <a:p>
            <a:pPr>
              <a:buNone/>
            </a:pPr>
            <a:r>
              <a:rPr lang="en-CA" b="1" dirty="0"/>
              <a:t>c) In-between process:</a:t>
            </a:r>
            <a:endParaRPr lang="en-US" b="1" dirty="0"/>
          </a:p>
          <a:p>
            <a:pPr lvl="1"/>
            <a:r>
              <a:rPr lang="en-CA" dirty="0"/>
              <a:t>The animation of movement from one position to another need to a composition of frames with intermediate positions in between the key frames. This is called in-between process.</a:t>
            </a:r>
            <a:endParaRPr lang="en-US" dirty="0"/>
          </a:p>
          <a:p>
            <a:pPr lvl="1"/>
            <a:r>
              <a:rPr lang="en-CA" dirty="0"/>
              <a:t>This process of in-</a:t>
            </a:r>
            <a:r>
              <a:rPr lang="en-CA" dirty="0" err="1"/>
              <a:t>betweening</a:t>
            </a:r>
            <a:r>
              <a:rPr lang="en-CA" dirty="0"/>
              <a:t> is performed in computer through interpolation.</a:t>
            </a:r>
            <a:endParaRPr lang="en-US" dirty="0"/>
          </a:p>
          <a:p>
            <a:pPr lvl="1"/>
            <a:r>
              <a:rPr lang="en-CA" dirty="0"/>
              <a:t>In-</a:t>
            </a:r>
            <a:r>
              <a:rPr lang="en-CA" dirty="0" err="1"/>
              <a:t>betweening</a:t>
            </a:r>
            <a:r>
              <a:rPr lang="en-CA" dirty="0"/>
              <a:t> also involves interpolating the shapes of objects.</a:t>
            </a:r>
            <a:endParaRPr lang="en-US" dirty="0"/>
          </a:p>
          <a:p>
            <a:pPr lvl="1"/>
            <a:r>
              <a:rPr lang="en-CA" dirty="0"/>
              <a:t>Some animation involves changing the color of objects.</a:t>
            </a:r>
            <a:endParaRPr lang="en-US" dirty="0"/>
          </a:p>
          <a:p>
            <a:pPr lvl="1"/>
            <a:r>
              <a:rPr lang="en-US" dirty="0"/>
              <a:t>In the </a:t>
            </a:r>
            <a:r>
              <a:rPr lang="en-US" b="1" dirty="0"/>
              <a:t>mathematical</a:t>
            </a:r>
            <a:r>
              <a:rPr lang="en-US" dirty="0"/>
              <a:t> field of numerical analysis, </a:t>
            </a:r>
            <a:r>
              <a:rPr lang="en-US" b="1" dirty="0"/>
              <a:t>interpolation</a:t>
            </a:r>
            <a:r>
              <a:rPr lang="en-US" dirty="0"/>
              <a:t> is a method of constructing new data points within the range of a discrete set of known data points.</a:t>
            </a:r>
          </a:p>
        </p:txBody>
      </p:sp>
      <p:sp>
        <p:nvSpPr>
          <p:cNvPr id="4" name="Slide Number Placeholder 3"/>
          <p:cNvSpPr>
            <a:spLocks noGrp="1"/>
          </p:cNvSpPr>
          <p:nvPr>
            <p:ph type="sldNum" sz="quarter" idx="12"/>
          </p:nvPr>
        </p:nvSpPr>
        <p:spPr/>
        <p:txBody>
          <a:bodyPr/>
          <a:lstStyle/>
          <a:p>
            <a:fld id="{7400067B-01B6-474E-A424-574FA08AF532}"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CA" b="1" u="sng" dirty="0"/>
              <a:t>Animation Language</a:t>
            </a:r>
            <a:endParaRPr lang="en-US" b="1" u="sng" dirty="0"/>
          </a:p>
        </p:txBody>
      </p:sp>
      <p:sp>
        <p:nvSpPr>
          <p:cNvPr id="3" name="Content Placeholder 2"/>
          <p:cNvSpPr>
            <a:spLocks noGrp="1"/>
          </p:cNvSpPr>
          <p:nvPr>
            <p:ph idx="1"/>
          </p:nvPr>
        </p:nvSpPr>
        <p:spPr>
          <a:xfrm>
            <a:off x="228600" y="990600"/>
            <a:ext cx="8686800" cy="5715000"/>
          </a:xfrm>
        </p:spPr>
        <p:txBody>
          <a:bodyPr>
            <a:normAutofit/>
          </a:bodyPr>
          <a:lstStyle/>
          <a:p>
            <a:pPr lvl="0"/>
            <a:r>
              <a:rPr lang="en-CA" sz="2600" dirty="0"/>
              <a:t>There are many different languages for describing animation and new ones are constantly being developed.</a:t>
            </a:r>
            <a:endParaRPr lang="en-US" sz="2600" dirty="0"/>
          </a:p>
          <a:p>
            <a:pPr lvl="0"/>
            <a:r>
              <a:rPr lang="en-CA" sz="2600" dirty="0"/>
              <a:t>Animation languages are fall into three categories:</a:t>
            </a:r>
            <a:endParaRPr lang="en-US" sz="2600" dirty="0"/>
          </a:p>
          <a:p>
            <a:pPr>
              <a:buNone/>
            </a:pPr>
            <a:r>
              <a:rPr lang="en-CA" sz="2600" u="sng" dirty="0"/>
              <a:t>(1) Linear-List Notation:</a:t>
            </a:r>
            <a:endParaRPr lang="en-US" sz="2600" u="sng" dirty="0"/>
          </a:p>
          <a:p>
            <a:pPr lvl="1"/>
            <a:r>
              <a:rPr lang="en-CA" sz="2600" dirty="0"/>
              <a:t>In linear-list notations for animation each event in the animation is described by a starting and ending frames numbers and an action that is to take place (event). </a:t>
            </a:r>
          </a:p>
          <a:p>
            <a:pPr lvl="1"/>
            <a:r>
              <a:rPr lang="en-CA" sz="2600" dirty="0"/>
              <a:t>Example:</a:t>
            </a:r>
          </a:p>
          <a:p>
            <a:pPr lvl="1">
              <a:buNone/>
            </a:pPr>
            <a:r>
              <a:rPr lang="en-CA" sz="2600" dirty="0"/>
              <a:t> A statement such as 42, 53, B, ROTATE “PASS”, 1, 30.</a:t>
            </a:r>
          </a:p>
          <a:p>
            <a:pPr lvl="1">
              <a:buNone/>
            </a:pPr>
            <a:r>
              <a:rPr lang="en-CA" sz="2600" b="1" dirty="0"/>
              <a:t>Meaning: </a:t>
            </a:r>
            <a:r>
              <a:rPr lang="en-CA" sz="2600" dirty="0"/>
              <a:t>between frames 42 and 53, rotate the object called PASS about axis 1 by 30 degrees determining the amount of rotation at each frame from table B.</a:t>
            </a:r>
            <a:endParaRPr lang="en-US" sz="2600" dirty="0"/>
          </a:p>
          <a:p>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839200" cy="6477000"/>
          </a:xfrm>
        </p:spPr>
        <p:txBody>
          <a:bodyPr>
            <a:normAutofit fontScale="77500" lnSpcReduction="20000"/>
          </a:bodyPr>
          <a:lstStyle/>
          <a:p>
            <a:pPr>
              <a:buNone/>
            </a:pPr>
            <a:r>
              <a:rPr lang="en-CA" sz="2600" u="sng" dirty="0"/>
              <a:t>(2) General Purpose Language:</a:t>
            </a:r>
            <a:endParaRPr lang="en-US" sz="2600" u="sng" dirty="0"/>
          </a:p>
          <a:p>
            <a:pPr lvl="1"/>
            <a:r>
              <a:rPr lang="en-CA" sz="2600" dirty="0"/>
              <a:t>Another way to describe animation is to embed an animation capability within a general-purpose programming language. </a:t>
            </a:r>
          </a:p>
          <a:p>
            <a:pPr lvl="1"/>
            <a:r>
              <a:rPr lang="en-CA" sz="2600" dirty="0"/>
              <a:t>The values of variables in the language can be used as parameters to the routines, which perform the animation.</a:t>
            </a:r>
            <a:endParaRPr lang="en-US" sz="2600" dirty="0"/>
          </a:p>
          <a:p>
            <a:pPr lvl="1"/>
            <a:r>
              <a:rPr lang="en-US" sz="2600" dirty="0"/>
              <a:t>General purpose programming language is a </a:t>
            </a:r>
            <a:r>
              <a:rPr lang="en-US" sz="2600" dirty="0">
                <a:hlinkClick r:id="rId2" tooltip="Programming language"/>
              </a:rPr>
              <a:t>programming language</a:t>
            </a:r>
            <a:r>
              <a:rPr lang="en-US" sz="2600" dirty="0"/>
              <a:t> designed to be used for writing </a:t>
            </a:r>
            <a:r>
              <a:rPr lang="en-US" sz="2600" dirty="0">
                <a:hlinkClick r:id="rId3" tooltip="Software"/>
              </a:rPr>
              <a:t>software</a:t>
            </a:r>
            <a:r>
              <a:rPr lang="en-US" sz="2600" dirty="0"/>
              <a:t> in the widest variety </a:t>
            </a:r>
            <a:r>
              <a:rPr lang="en-US" sz="2600" u="sng" dirty="0"/>
              <a:t>of </a:t>
            </a:r>
            <a:r>
              <a:rPr lang="en-US" sz="2600" u="sng" dirty="0">
                <a:hlinkClick r:id="rId4" tooltip="Application domain"/>
              </a:rPr>
              <a:t>application domains</a:t>
            </a:r>
            <a:r>
              <a:rPr lang="en-US" sz="2600" u="sng" dirty="0"/>
              <a:t>.</a:t>
            </a:r>
          </a:p>
          <a:p>
            <a:pPr lvl="2"/>
            <a:r>
              <a:rPr lang="en-US" sz="2600" u="sng" dirty="0"/>
              <a:t> Example: C, C++, C#, Java, Visual Basic, etc.</a:t>
            </a:r>
            <a:r>
              <a:rPr lang="en-CA" sz="2600" u="sng" dirty="0"/>
              <a:t> </a:t>
            </a:r>
            <a:endParaRPr lang="en-US" sz="2600" u="sng" dirty="0"/>
          </a:p>
          <a:p>
            <a:pPr>
              <a:buNone/>
            </a:pPr>
            <a:r>
              <a:rPr lang="en-CA" sz="2600" u="sng" dirty="0"/>
              <a:t>(3) Graphical Languages:</a:t>
            </a:r>
            <a:endParaRPr lang="en-US" sz="2600" u="sng" dirty="0"/>
          </a:p>
          <a:p>
            <a:pPr lvl="1"/>
            <a:r>
              <a:rPr lang="en-CA" sz="2600" dirty="0"/>
              <a:t>General animation languages describe animation in a more virtual way. </a:t>
            </a:r>
          </a:p>
          <a:p>
            <a:pPr lvl="1"/>
            <a:r>
              <a:rPr lang="en-CA" sz="2600" dirty="0"/>
              <a:t>These languages are used for expressing, editing and comprehending the simultaneous changes taking place in an animation.</a:t>
            </a:r>
            <a:endParaRPr lang="en-US" sz="2600" dirty="0"/>
          </a:p>
          <a:p>
            <a:pPr lvl="1"/>
            <a:r>
              <a:rPr lang="en-US" sz="2600" dirty="0"/>
              <a:t>Graphical language includes various elements such as contours and lines, images, numbers, and symbols and their attributes such as movement, spatial location, color or contrast, and size. </a:t>
            </a:r>
          </a:p>
          <a:p>
            <a:pPr lvl="1"/>
            <a:r>
              <a:rPr lang="en-US" sz="2600" dirty="0"/>
              <a:t>A high-level language and programming interface used to create graphics images.</a:t>
            </a:r>
          </a:p>
          <a:p>
            <a:pPr lvl="1"/>
            <a:r>
              <a:rPr lang="en-US" sz="2600" dirty="0"/>
              <a:t>The major graphics languages are:</a:t>
            </a:r>
          </a:p>
          <a:p>
            <a:pPr lvl="2"/>
            <a:r>
              <a:rPr lang="en-US" sz="2600" dirty="0"/>
              <a:t> GDI(graphics device interface), DirectX, QuickDraw, Display PDF and OpenGL. Windows uses GDI and DirectX, while the Mac uses QuickDraw and Display PDF.</a:t>
            </a:r>
          </a:p>
          <a:p>
            <a:pPr>
              <a:buNone/>
            </a:pPr>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CA" b="1" u="sng" dirty="0"/>
              <a:t>Transmission of Animation</a:t>
            </a:r>
            <a:endParaRPr lang="en-US" u="sng" dirty="0"/>
          </a:p>
        </p:txBody>
      </p:sp>
      <p:sp>
        <p:nvSpPr>
          <p:cNvPr id="3" name="Content Placeholder 2"/>
          <p:cNvSpPr>
            <a:spLocks noGrp="1"/>
          </p:cNvSpPr>
          <p:nvPr>
            <p:ph idx="1"/>
          </p:nvPr>
        </p:nvSpPr>
        <p:spPr>
          <a:xfrm>
            <a:off x="228600" y="884237"/>
            <a:ext cx="8686800" cy="5516563"/>
          </a:xfrm>
        </p:spPr>
        <p:txBody>
          <a:bodyPr>
            <a:noAutofit/>
          </a:bodyPr>
          <a:lstStyle/>
          <a:p>
            <a:pPr lvl="0"/>
            <a:r>
              <a:rPr lang="en-CA" sz="2400" dirty="0"/>
              <a:t>Animated objects can be represented symbolically using graphical objects or scan-converted pix-map images.</a:t>
            </a:r>
            <a:endParaRPr lang="en-US" sz="2400" dirty="0"/>
          </a:p>
          <a:p>
            <a:pPr lvl="0"/>
            <a:r>
              <a:rPr lang="en-CA" sz="2400" dirty="0"/>
              <a:t>The transmission of animation over computer networks may be performed using following approaches:</a:t>
            </a:r>
          </a:p>
          <a:p>
            <a:pPr marL="857250" lvl="1" indent="-457200">
              <a:buFont typeface="+mj-lt"/>
              <a:buAutoNum type="alphaLcParenR"/>
            </a:pPr>
            <a:r>
              <a:rPr lang="en-US" sz="2400" b="1" dirty="0"/>
              <a:t>Symbolic Representation</a:t>
            </a:r>
          </a:p>
          <a:p>
            <a:pPr marL="857250" lvl="1" indent="-457200">
              <a:buFont typeface="+mj-lt"/>
              <a:buAutoNum type="alphaLcParenR"/>
            </a:pPr>
            <a:r>
              <a:rPr lang="en-US" sz="2400" b="1" dirty="0"/>
              <a:t>Pix-map Representation</a:t>
            </a:r>
          </a:p>
        </p:txBody>
      </p:sp>
      <p:sp>
        <p:nvSpPr>
          <p:cNvPr id="4" name="Slide Number Placeholder 3"/>
          <p:cNvSpPr>
            <a:spLocks noGrp="1"/>
          </p:cNvSpPr>
          <p:nvPr>
            <p:ph type="sldNum" sz="quarter" idx="12"/>
          </p:nvPr>
        </p:nvSpPr>
        <p:spPr/>
        <p:txBody>
          <a:bodyPr/>
          <a:lstStyle/>
          <a:p>
            <a:fld id="{7400067B-01B6-474E-A424-574FA08AF532}"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a:t>Video</a:t>
            </a:r>
          </a:p>
        </p:txBody>
      </p:sp>
      <p:sp>
        <p:nvSpPr>
          <p:cNvPr id="3" name="Content Placeholder 2"/>
          <p:cNvSpPr>
            <a:spLocks noGrp="1"/>
          </p:cNvSpPr>
          <p:nvPr>
            <p:ph idx="1"/>
          </p:nvPr>
        </p:nvSpPr>
        <p:spPr>
          <a:xfrm>
            <a:off x="457200" y="960437"/>
            <a:ext cx="8458200" cy="5211763"/>
          </a:xfrm>
        </p:spPr>
        <p:txBody>
          <a:bodyPr>
            <a:normAutofit fontScale="92500"/>
          </a:bodyPr>
          <a:lstStyle/>
          <a:p>
            <a:pPr lvl="0" algn="just"/>
            <a:r>
              <a:rPr lang="en-CA" sz="3000" dirty="0"/>
              <a:t>Both video and animation give us a sense of motion. </a:t>
            </a:r>
            <a:endParaRPr lang="en-US" sz="3000" dirty="0"/>
          </a:p>
          <a:p>
            <a:pPr lvl="0" algn="just"/>
            <a:r>
              <a:rPr lang="en-CA" sz="3000" dirty="0"/>
              <a:t>They exploit some properties of human eye’s ability of viewing pictures.</a:t>
            </a:r>
            <a:endParaRPr lang="en-US" sz="3000" dirty="0"/>
          </a:p>
          <a:p>
            <a:pPr lvl="0" algn="just"/>
            <a:r>
              <a:rPr lang="en-CA" sz="3000" dirty="0"/>
              <a:t>Motion video is the element of multimedia that can hold the interest of viewers in a presentation.</a:t>
            </a:r>
            <a:endParaRPr lang="en-US" sz="3000" dirty="0"/>
          </a:p>
          <a:p>
            <a:pPr lvl="0" algn="just"/>
            <a:r>
              <a:rPr lang="en-CA" sz="3000" b="1" u="sng" dirty="0"/>
              <a:t>Videos</a:t>
            </a:r>
            <a:r>
              <a:rPr lang="en-CA" sz="3000" dirty="0"/>
              <a:t> are the visual multimedia source that combines a sequence of images to form a moving picture.</a:t>
            </a:r>
            <a:endParaRPr lang="en-US" sz="3000" dirty="0"/>
          </a:p>
          <a:p>
            <a:pPr lvl="0" algn="just"/>
            <a:r>
              <a:rPr lang="en-CA" sz="3000" dirty="0"/>
              <a:t>Video usually have audio components that corresponds with the pictures being shown on the screen.</a:t>
            </a:r>
            <a:endParaRPr lang="en-US" sz="3000" dirty="0"/>
          </a:p>
          <a:p>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normAutofit/>
          </a:bodyPr>
          <a:lstStyle/>
          <a:p>
            <a:r>
              <a:rPr lang="en-CA" dirty="0"/>
              <a:t> </a:t>
            </a:r>
            <a:r>
              <a:rPr lang="en-CA" b="1" u="sng" dirty="0"/>
              <a:t>Visual Signal Representation</a:t>
            </a:r>
            <a:endParaRPr lang="en-US" u="sng" dirty="0"/>
          </a:p>
        </p:txBody>
      </p:sp>
      <p:sp>
        <p:nvSpPr>
          <p:cNvPr id="3" name="Content Placeholder 2"/>
          <p:cNvSpPr>
            <a:spLocks noGrp="1"/>
          </p:cNvSpPr>
          <p:nvPr>
            <p:ph idx="1"/>
          </p:nvPr>
        </p:nvSpPr>
        <p:spPr>
          <a:xfrm>
            <a:off x="228600" y="1066800"/>
            <a:ext cx="8686800" cy="5486400"/>
          </a:xfrm>
        </p:spPr>
        <p:txBody>
          <a:bodyPr>
            <a:normAutofit/>
          </a:bodyPr>
          <a:lstStyle/>
          <a:p>
            <a:r>
              <a:rPr lang="en-CA" sz="2800" dirty="0"/>
              <a:t>In conventional black and white TV sets, the video signal is displayed using a CRT. </a:t>
            </a:r>
          </a:p>
          <a:p>
            <a:r>
              <a:rPr lang="en-CA" sz="2800" dirty="0"/>
              <a:t>An electron beam carries corresponding pattern information, such as intensity in a viewed scene.</a:t>
            </a:r>
            <a:endParaRPr lang="en-US" sz="2800" dirty="0"/>
          </a:p>
          <a:p>
            <a:r>
              <a:rPr lang="en-CA" sz="2800" dirty="0"/>
              <a:t>Video signal representation includes three aspects:</a:t>
            </a:r>
            <a:endParaRPr lang="en-US" sz="2800" dirty="0"/>
          </a:p>
          <a:p>
            <a:pPr marL="971550" lvl="1" indent="-571500">
              <a:buFont typeface="+mj-lt"/>
              <a:buAutoNum type="alphaUcPeriod"/>
            </a:pPr>
            <a:r>
              <a:rPr lang="en-CA" dirty="0"/>
              <a:t>The Visual Representation</a:t>
            </a:r>
            <a:endParaRPr lang="en-US" dirty="0"/>
          </a:p>
          <a:p>
            <a:pPr marL="971550" lvl="1" indent="-571500">
              <a:buFont typeface="+mj-lt"/>
              <a:buAutoNum type="alphaUcPeriod"/>
            </a:pPr>
            <a:r>
              <a:rPr lang="en-CA" dirty="0"/>
              <a:t>Transmission and</a:t>
            </a:r>
            <a:endParaRPr lang="en-US" dirty="0"/>
          </a:p>
          <a:p>
            <a:pPr marL="971550" lvl="1" indent="-571500">
              <a:buFont typeface="+mj-lt"/>
              <a:buAutoNum type="alphaUcPeriod"/>
            </a:pPr>
            <a:r>
              <a:rPr lang="en-CA" dirty="0"/>
              <a:t>Digitization</a:t>
            </a:r>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u="sng" dirty="0"/>
              <a:t>A) Visual Representation</a:t>
            </a:r>
          </a:p>
        </p:txBody>
      </p:sp>
      <p:sp>
        <p:nvSpPr>
          <p:cNvPr id="3" name="Content Placeholder 2"/>
          <p:cNvSpPr>
            <a:spLocks noGrp="1"/>
          </p:cNvSpPr>
          <p:nvPr>
            <p:ph idx="1"/>
          </p:nvPr>
        </p:nvSpPr>
        <p:spPr>
          <a:xfrm>
            <a:off x="457200" y="914400"/>
            <a:ext cx="8686800" cy="5943600"/>
          </a:xfrm>
        </p:spPr>
        <p:txBody>
          <a:bodyPr>
            <a:normAutofit fontScale="92500" lnSpcReduction="20000"/>
          </a:bodyPr>
          <a:lstStyle/>
          <a:p>
            <a:pPr lvl="0"/>
            <a:r>
              <a:rPr lang="en-CA" sz="2800" dirty="0"/>
              <a:t>The main objective of visual representation is to offer the viewer as a sense of presence in the scene and of particular in the events portrayed.</a:t>
            </a:r>
            <a:endParaRPr lang="en-US" sz="2800" dirty="0"/>
          </a:p>
          <a:p>
            <a:pPr lvl="0"/>
            <a:r>
              <a:rPr lang="en-CA" sz="2800" dirty="0"/>
              <a:t>To meet this objective, the televised image should convey spatial and temporal content of the scene.</a:t>
            </a:r>
            <a:endParaRPr lang="en-US" sz="2800" dirty="0"/>
          </a:p>
          <a:p>
            <a:r>
              <a:rPr lang="en-CA" sz="2800" dirty="0"/>
              <a:t>Important aspects of Visual Representation are –</a:t>
            </a:r>
            <a:endParaRPr lang="en-US" sz="2800" dirty="0"/>
          </a:p>
          <a:p>
            <a:pPr marL="914400" lvl="1" indent="-514350">
              <a:buFont typeface="+mj-lt"/>
              <a:buAutoNum type="arabicPeriod"/>
            </a:pPr>
            <a:r>
              <a:rPr lang="en-CA" dirty="0"/>
              <a:t>Visual Detail and Viewing Distance</a:t>
            </a:r>
            <a:endParaRPr lang="en-US" dirty="0"/>
          </a:p>
          <a:p>
            <a:pPr marL="914400" lvl="1" indent="-514350">
              <a:buFont typeface="+mj-lt"/>
              <a:buAutoNum type="arabicPeriod"/>
            </a:pPr>
            <a:r>
              <a:rPr lang="en-CA" dirty="0"/>
              <a:t>Horizontal Detail and Picture Width</a:t>
            </a:r>
            <a:endParaRPr lang="en-US" dirty="0"/>
          </a:p>
          <a:p>
            <a:pPr marL="914400" lvl="1" indent="-514350">
              <a:buFont typeface="+mj-lt"/>
              <a:buAutoNum type="arabicPeriod"/>
            </a:pPr>
            <a:r>
              <a:rPr lang="en-CA" dirty="0"/>
              <a:t>Total Detail Content of the image</a:t>
            </a:r>
            <a:endParaRPr lang="en-US" dirty="0"/>
          </a:p>
          <a:p>
            <a:pPr marL="914400" lvl="1" indent="-514350">
              <a:buFont typeface="+mj-lt"/>
              <a:buAutoNum type="arabicPeriod"/>
            </a:pPr>
            <a:r>
              <a:rPr lang="en-CA" dirty="0"/>
              <a:t>Perception of Depth</a:t>
            </a:r>
            <a:endParaRPr lang="en-US" dirty="0"/>
          </a:p>
          <a:p>
            <a:pPr marL="914400" lvl="1" indent="-514350">
              <a:buFont typeface="+mj-lt"/>
              <a:buAutoNum type="arabicPeriod"/>
            </a:pPr>
            <a:r>
              <a:rPr lang="en-CA" dirty="0"/>
              <a:t>Luminance and Chrominance</a:t>
            </a:r>
            <a:endParaRPr lang="en-US" dirty="0"/>
          </a:p>
          <a:p>
            <a:pPr marL="914400" lvl="1" indent="-514350">
              <a:buFont typeface="+mj-lt"/>
              <a:buAutoNum type="arabicPeriod"/>
            </a:pPr>
            <a:r>
              <a:rPr lang="en-CA" dirty="0"/>
              <a:t>Temporal Aspects of Illuminance</a:t>
            </a:r>
            <a:endParaRPr lang="en-US" dirty="0"/>
          </a:p>
          <a:p>
            <a:pPr marL="914400" lvl="1" indent="-514350">
              <a:buFont typeface="+mj-lt"/>
              <a:buAutoNum type="arabicPeriod"/>
            </a:pPr>
            <a:r>
              <a:rPr lang="en-CA" dirty="0"/>
              <a:t>Continuity of Motion</a:t>
            </a:r>
            <a:endParaRPr lang="en-US" dirty="0"/>
          </a:p>
          <a:p>
            <a:pPr marL="914400" lvl="1" indent="-514350">
              <a:buFont typeface="+mj-lt"/>
              <a:buAutoNum type="arabicPeriod"/>
            </a:pPr>
            <a:r>
              <a:rPr lang="en-CA" dirty="0"/>
              <a:t>Flicker</a:t>
            </a:r>
            <a:endParaRPr lang="en-US" dirty="0"/>
          </a:p>
          <a:p>
            <a:pPr marL="914400" lvl="1" indent="-514350">
              <a:buFont typeface="+mj-lt"/>
              <a:buAutoNum type="arabicPeriod"/>
            </a:pPr>
            <a:r>
              <a:rPr lang="en-CA" dirty="0"/>
              <a:t>Temporal Aspect of Video Bandwidth</a:t>
            </a:r>
            <a:endParaRPr lang="en-US" dirty="0"/>
          </a:p>
          <a:p>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buNone/>
            </a:pPr>
            <a:r>
              <a:rPr lang="en-CA" dirty="0"/>
              <a:t>(1) Visual Detail and Viewing Distance:</a:t>
            </a:r>
            <a:endParaRPr lang="en-US" dirty="0"/>
          </a:p>
          <a:p>
            <a:pPr lvl="1"/>
            <a:r>
              <a:rPr lang="en-CA" dirty="0"/>
              <a:t>The geometry of a TV image is based on the ratio of the picture width W to height H. It is called aspect ratio.</a:t>
            </a:r>
            <a:endParaRPr lang="en-US" dirty="0"/>
          </a:p>
          <a:p>
            <a:pPr>
              <a:buNone/>
            </a:pPr>
            <a:r>
              <a:rPr lang="en-CA" dirty="0"/>
              <a:t>(2) Horizontal Detail and Picture Width:</a:t>
            </a:r>
            <a:endParaRPr lang="en-US" dirty="0"/>
          </a:p>
          <a:p>
            <a:pPr lvl="1"/>
            <a:r>
              <a:rPr lang="en-CA" dirty="0"/>
              <a:t>The picture width chosen for conventional TV service is 4/3 x picture height. </a:t>
            </a:r>
          </a:p>
          <a:p>
            <a:pPr lvl="1"/>
            <a:r>
              <a:rPr lang="en-CA" dirty="0"/>
              <a:t>The horizontal field of view from the horizontal angle can determine using aspect ratio.</a:t>
            </a:r>
            <a:endParaRPr lang="en-US" dirty="0"/>
          </a:p>
          <a:p>
            <a:pPr>
              <a:buNone/>
            </a:pPr>
            <a:r>
              <a:rPr lang="en-CA" dirty="0"/>
              <a:t>(3) Total Detail Content of the image:</a:t>
            </a:r>
            <a:endParaRPr lang="en-US" dirty="0"/>
          </a:p>
          <a:p>
            <a:pPr lvl="1"/>
            <a:r>
              <a:rPr lang="en-CA" dirty="0"/>
              <a:t>The vertical resolution is equal to the number of picture elements separately presented in the picture height, while the number of elements in the picture width is equal to the horizontal resolution times the aspect ratio.</a:t>
            </a:r>
            <a:endParaRPr lang="en-US" dirty="0"/>
          </a:p>
          <a:p>
            <a:pPr lvl="1"/>
            <a:r>
              <a:rPr lang="en-CA" dirty="0"/>
              <a:t>the total number of picture elements (pixel) in the image = number of pixels placed vertically * number of pixels placed horizontally</a:t>
            </a:r>
            <a:endParaRPr lang="en-US" dirty="0"/>
          </a:p>
          <a:p>
            <a:pPr>
              <a:buNone/>
            </a:pPr>
            <a:r>
              <a:rPr lang="en-CA" dirty="0"/>
              <a:t>(4) Perception of Depth:</a:t>
            </a:r>
            <a:endParaRPr lang="en-US" dirty="0"/>
          </a:p>
          <a:p>
            <a:pPr lvl="1"/>
            <a:r>
              <a:rPr lang="en-CA" dirty="0"/>
              <a:t>In natural vision, perception of the third spatial dimension, depth, depends primarily on the angular separation of the images received by the two eyes of the viewer.</a:t>
            </a:r>
            <a:endParaRPr lang="en-US" dirty="0"/>
          </a:p>
          <a:p>
            <a:pPr lvl="1"/>
            <a:r>
              <a:rPr lang="en-CA" dirty="0"/>
              <a:t>The choice of the focal length of lenses and changes in depth of focus in camera influence the depth perception.</a:t>
            </a:r>
            <a:endParaRPr lang="en-US" dirty="0"/>
          </a:p>
          <a:p>
            <a:pPr>
              <a:buNone/>
            </a:pPr>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6400800"/>
          </a:xfrm>
        </p:spPr>
        <p:txBody>
          <a:bodyPr>
            <a:normAutofit fontScale="55000" lnSpcReduction="20000"/>
          </a:bodyPr>
          <a:lstStyle/>
          <a:p>
            <a:pPr>
              <a:buNone/>
            </a:pPr>
            <a:r>
              <a:rPr lang="en-CA" sz="6200" dirty="0"/>
              <a:t>(5) Luminance and Chrominance:</a:t>
            </a:r>
            <a:endParaRPr lang="en-US" sz="6200" dirty="0"/>
          </a:p>
          <a:p>
            <a:pPr lvl="1"/>
            <a:r>
              <a:rPr lang="en-US" sz="6200" b="1" dirty="0"/>
              <a:t>Luminance</a:t>
            </a:r>
            <a:r>
              <a:rPr lang="en-CA" sz="6200" dirty="0"/>
              <a:t>: The intensity of light emitted from a surface per unit area in a given direction. (represents brightness)</a:t>
            </a:r>
          </a:p>
          <a:p>
            <a:pPr lvl="1"/>
            <a:r>
              <a:rPr lang="en-US" sz="6200" dirty="0"/>
              <a:t>The brightness of light is measured in terms of Luminance.</a:t>
            </a:r>
          </a:p>
          <a:p>
            <a:pPr lvl="1"/>
            <a:r>
              <a:rPr lang="en-US" sz="6200" b="1" dirty="0"/>
              <a:t>Chrominance</a:t>
            </a:r>
            <a:r>
              <a:rPr lang="en-CA" sz="6200" dirty="0"/>
              <a:t>: It is the signal used in video system to convey the color information of the picture. (refers to the colour information)</a:t>
            </a:r>
            <a:r>
              <a:rPr lang="en-US" sz="6200" dirty="0"/>
              <a:t>.</a:t>
            </a:r>
          </a:p>
          <a:p>
            <a:pPr>
              <a:buNone/>
            </a:pPr>
            <a:r>
              <a:rPr lang="en-CA" sz="6200" dirty="0"/>
              <a:t>(6) Temporal Aspects of Illuminance:</a:t>
            </a:r>
            <a:endParaRPr lang="en-US" sz="6200" dirty="0"/>
          </a:p>
          <a:p>
            <a:pPr lvl="1"/>
            <a:r>
              <a:rPr lang="en-CA" sz="6200" b="1" dirty="0"/>
              <a:t>Illumination: </a:t>
            </a:r>
            <a:r>
              <a:rPr lang="en-CA" sz="6200" dirty="0"/>
              <a:t>quantity of the energy of the light emitted per second in all direction.</a:t>
            </a:r>
          </a:p>
          <a:p>
            <a:pPr>
              <a:buNone/>
            </a:pPr>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a:bodyPr>
          <a:lstStyle/>
          <a:p>
            <a:pPr>
              <a:buNone/>
            </a:pPr>
            <a:r>
              <a:rPr lang="en-US" sz="2600" dirty="0"/>
              <a:t>(7) Continuity of Motion:</a:t>
            </a:r>
          </a:p>
          <a:p>
            <a:pPr lvl="1"/>
            <a:r>
              <a:rPr lang="en-US" sz="2600" dirty="0"/>
              <a:t>Continuous motion to be happen if frame rate faster than 15 frame per second.</a:t>
            </a:r>
          </a:p>
          <a:p>
            <a:pPr lvl="1"/>
            <a:r>
              <a:rPr lang="en-US" sz="2600" dirty="0"/>
              <a:t>Video motion seems smooth and achieved at only 30 frames per second, when filmed by a camera and not synthetically generated.</a:t>
            </a:r>
          </a:p>
          <a:p>
            <a:pPr>
              <a:buNone/>
            </a:pPr>
            <a:r>
              <a:rPr lang="en-CA" sz="2600" dirty="0"/>
              <a:t>(8) Flicker:</a:t>
            </a:r>
            <a:endParaRPr lang="en-US" sz="2600" dirty="0"/>
          </a:p>
          <a:p>
            <a:pPr lvl="1"/>
            <a:r>
              <a:rPr lang="en-CA" sz="2600" dirty="0"/>
              <a:t>Another problem known as flicker occurs due to a periodic fluctuation of brightness perception.</a:t>
            </a:r>
            <a:endParaRPr lang="en-US" sz="2600" dirty="0"/>
          </a:p>
          <a:p>
            <a:pPr>
              <a:buNone/>
            </a:pPr>
            <a:r>
              <a:rPr lang="en-CA" sz="2600" dirty="0"/>
              <a:t>(9) Temporal Aspect of Video Bandwidth:</a:t>
            </a:r>
            <a:endParaRPr lang="en-US" sz="2600" dirty="0"/>
          </a:p>
          <a:p>
            <a:pPr lvl="1"/>
            <a:r>
              <a:rPr lang="en-CA" sz="2600" dirty="0"/>
              <a:t>An important factor to determine which video bandwidth to use transmits motion video is its temporal specification.</a:t>
            </a:r>
            <a:endParaRPr lang="en-US" sz="2600" dirty="0"/>
          </a:p>
          <a:p>
            <a:pPr lvl="1"/>
            <a:r>
              <a:rPr lang="en-CA" sz="2600" dirty="0"/>
              <a:t>Temporal specification depends on the rate of the visual system to scan pixels, as well as on the human eye’s scanning capabilities.</a:t>
            </a:r>
            <a:endParaRPr lang="en-US" sz="2600" dirty="0"/>
          </a:p>
          <a:p>
            <a:pPr>
              <a:buNone/>
            </a:pPr>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u="sng" dirty="0"/>
              <a:t>B) Transmission</a:t>
            </a:r>
          </a:p>
        </p:txBody>
      </p:sp>
      <p:sp>
        <p:nvSpPr>
          <p:cNvPr id="3" name="Content Placeholder 2"/>
          <p:cNvSpPr>
            <a:spLocks noGrp="1"/>
          </p:cNvSpPr>
          <p:nvPr>
            <p:ph idx="1"/>
          </p:nvPr>
        </p:nvSpPr>
        <p:spPr>
          <a:xfrm>
            <a:off x="381000" y="685801"/>
            <a:ext cx="8610600" cy="5867400"/>
          </a:xfrm>
        </p:spPr>
        <p:txBody>
          <a:bodyPr>
            <a:normAutofit fontScale="85000" lnSpcReduction="20000"/>
          </a:bodyPr>
          <a:lstStyle/>
          <a:p>
            <a:r>
              <a:rPr lang="en-CA" sz="2800" dirty="0"/>
              <a:t>Video signals are transmitted to receive through a single TV channel.</a:t>
            </a:r>
            <a:endParaRPr lang="en-US" sz="2800" dirty="0"/>
          </a:p>
          <a:p>
            <a:r>
              <a:rPr lang="en-CA" sz="2800" dirty="0"/>
              <a:t>To encode colour, a video signal is a composite of three signals for transmission purpose, a video signal consists of one luminance and two chrominance signal.</a:t>
            </a:r>
            <a:endParaRPr lang="en-US" sz="2800" dirty="0"/>
          </a:p>
          <a:p>
            <a:r>
              <a:rPr lang="en-CA" sz="2800" dirty="0"/>
              <a:t>The transmitter also uses the comb filter during the luminance –chrominance encoding process.</a:t>
            </a:r>
            <a:endParaRPr lang="en-US" sz="2800" dirty="0"/>
          </a:p>
          <a:p>
            <a:r>
              <a:rPr lang="en-CA" sz="2800" dirty="0"/>
              <a:t>Approaches of Color encoding</a:t>
            </a:r>
            <a:endParaRPr lang="en-US" sz="2800" dirty="0"/>
          </a:p>
          <a:p>
            <a:pPr marL="971550" lvl="1" indent="-571500">
              <a:buFont typeface="+mj-lt"/>
              <a:buAutoNum type="romanLcPeriod"/>
            </a:pPr>
            <a:r>
              <a:rPr lang="en-CA" dirty="0"/>
              <a:t>RGB signal</a:t>
            </a:r>
            <a:endParaRPr lang="en-US" dirty="0"/>
          </a:p>
          <a:p>
            <a:pPr marL="971550" lvl="1" indent="-571500">
              <a:buFont typeface="+mj-lt"/>
              <a:buAutoNum type="romanLcPeriod"/>
            </a:pPr>
            <a:r>
              <a:rPr lang="en-CA" dirty="0"/>
              <a:t>YUV signal</a:t>
            </a:r>
            <a:endParaRPr lang="en-US" dirty="0"/>
          </a:p>
          <a:p>
            <a:pPr marL="971550" lvl="1" indent="-571500">
              <a:buFont typeface="+mj-lt"/>
              <a:buAutoNum type="romanLcPeriod"/>
            </a:pPr>
            <a:r>
              <a:rPr lang="en-CA" dirty="0"/>
              <a:t>YIQ signal</a:t>
            </a:r>
            <a:endParaRPr lang="en-US" dirty="0"/>
          </a:p>
          <a:p>
            <a:pPr marL="971550" lvl="1" indent="-571500">
              <a:buFont typeface="+mj-lt"/>
              <a:buAutoNum type="romanLcPeriod"/>
            </a:pPr>
            <a:r>
              <a:rPr lang="en-CA" dirty="0"/>
              <a:t>Composite signal</a:t>
            </a:r>
            <a:endParaRPr lang="en-US" dirty="0"/>
          </a:p>
          <a:p>
            <a:pPr>
              <a:buNone/>
            </a:pPr>
            <a:r>
              <a:rPr lang="en-CA" sz="2800" dirty="0" err="1"/>
              <a:t>i</a:t>
            </a:r>
            <a:r>
              <a:rPr lang="en-CA" sz="2800" dirty="0"/>
              <a:t>)   </a:t>
            </a:r>
            <a:r>
              <a:rPr lang="en-CA" sz="2800" u="sng" dirty="0"/>
              <a:t>RGB signal:</a:t>
            </a:r>
            <a:endParaRPr lang="en-US" sz="2800" u="sng" dirty="0"/>
          </a:p>
          <a:p>
            <a:pPr lvl="1"/>
            <a:r>
              <a:rPr lang="en-CA" dirty="0"/>
              <a:t>In the case of signal coding the color can be encoded in the RGB signal, which consists of separate signals for red, green and blue colors.</a:t>
            </a:r>
            <a:endParaRPr lang="en-US" dirty="0"/>
          </a:p>
          <a:p>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fontScale="77500" lnSpcReduction="20000"/>
          </a:bodyPr>
          <a:lstStyle/>
          <a:p>
            <a:pPr>
              <a:buNone/>
            </a:pPr>
            <a:r>
              <a:rPr lang="en-CA" dirty="0"/>
              <a:t>ii)  </a:t>
            </a:r>
            <a:r>
              <a:rPr lang="en-CA" u="sng" dirty="0"/>
              <a:t>YUV signal:</a:t>
            </a:r>
            <a:endParaRPr lang="en-US" u="sng" dirty="0"/>
          </a:p>
          <a:p>
            <a:pPr lvl="1"/>
            <a:r>
              <a:rPr lang="en-CA" dirty="0"/>
              <a:t>This signal widely used in encoding color for use in TV and video.</a:t>
            </a:r>
            <a:endParaRPr lang="en-US" dirty="0"/>
          </a:p>
          <a:p>
            <a:pPr lvl="1"/>
            <a:r>
              <a:rPr lang="en-CA" dirty="0"/>
              <a:t>The Y signal encodes the brightness information.</a:t>
            </a:r>
            <a:endParaRPr lang="en-US" dirty="0"/>
          </a:p>
          <a:p>
            <a:pPr lvl="1"/>
            <a:r>
              <a:rPr lang="en-CA" dirty="0"/>
              <a:t>The U and V signal encodes the chromatic information.</a:t>
            </a:r>
            <a:endParaRPr lang="en-US" dirty="0"/>
          </a:p>
          <a:p>
            <a:pPr lvl="1"/>
            <a:r>
              <a:rPr lang="en-CA" dirty="0"/>
              <a:t>The components division of YUV signal is:</a:t>
            </a:r>
            <a:endParaRPr lang="en-US" dirty="0"/>
          </a:p>
          <a:p>
            <a:pPr lvl="2"/>
            <a:r>
              <a:rPr lang="en-CA" dirty="0"/>
              <a:t>Y=0.3R+0.59G+0.11B</a:t>
            </a:r>
            <a:endParaRPr lang="en-US" dirty="0"/>
          </a:p>
          <a:p>
            <a:pPr lvl="2"/>
            <a:r>
              <a:rPr lang="en-CA" dirty="0"/>
              <a:t>U=(B-Y)*0.493</a:t>
            </a:r>
            <a:endParaRPr lang="en-US" dirty="0"/>
          </a:p>
          <a:p>
            <a:pPr lvl="2"/>
            <a:r>
              <a:rPr lang="en-CA" dirty="0"/>
              <a:t>V=(R-Y)*0.877</a:t>
            </a:r>
            <a:endParaRPr lang="en-US" dirty="0"/>
          </a:p>
          <a:p>
            <a:pPr>
              <a:buNone/>
            </a:pPr>
            <a:r>
              <a:rPr lang="en-CA" dirty="0"/>
              <a:t>iii)   </a:t>
            </a:r>
            <a:r>
              <a:rPr lang="en-CA" u="sng" dirty="0"/>
              <a:t>YIQ signal:</a:t>
            </a:r>
            <a:endParaRPr lang="en-US" u="sng" dirty="0"/>
          </a:p>
          <a:p>
            <a:r>
              <a:rPr lang="en-CA" dirty="0"/>
              <a:t>The coding of YIQ signal is similar to YUV signal. The component division is slightly different.</a:t>
            </a:r>
            <a:endParaRPr lang="en-US" dirty="0"/>
          </a:p>
          <a:p>
            <a:r>
              <a:rPr lang="en-CA" dirty="0"/>
              <a:t>The component division of YIQ signal is:</a:t>
            </a:r>
            <a:endParaRPr lang="en-US" dirty="0"/>
          </a:p>
          <a:p>
            <a:pPr lvl="1"/>
            <a:r>
              <a:rPr lang="en-CA" dirty="0"/>
              <a:t>Y=0.30R+0.59G+0.11B</a:t>
            </a:r>
            <a:endParaRPr lang="en-US" dirty="0"/>
          </a:p>
          <a:p>
            <a:pPr lvl="1"/>
            <a:r>
              <a:rPr lang="en-CA" dirty="0"/>
              <a:t>I=0.60R-0.28G-0.32B</a:t>
            </a:r>
            <a:endParaRPr lang="en-US" dirty="0"/>
          </a:p>
          <a:p>
            <a:pPr lvl="1"/>
            <a:r>
              <a:rPr lang="en-CA" dirty="0"/>
              <a:t>Q=0.21R-0.52G+0.31B</a:t>
            </a:r>
            <a:endParaRPr lang="en-US" dirty="0"/>
          </a:p>
          <a:p>
            <a:pPr>
              <a:buNone/>
            </a:pPr>
            <a:r>
              <a:rPr lang="en-CA" dirty="0"/>
              <a:t>iv)   </a:t>
            </a:r>
            <a:r>
              <a:rPr lang="en-CA" u="sng" dirty="0"/>
              <a:t>Composite signal:</a:t>
            </a:r>
            <a:endParaRPr lang="en-US" u="sng" dirty="0"/>
          </a:p>
          <a:p>
            <a:pPr lvl="1"/>
            <a:r>
              <a:rPr lang="en-CA" dirty="0"/>
              <a:t>The alternative component encoding composes all information into one signal i.e. the individual components (RGB, YUV and YIQ) must be combined into one signal.</a:t>
            </a:r>
            <a:endParaRPr lang="en-US" dirty="0"/>
          </a:p>
          <a:p>
            <a:pPr>
              <a:buNone/>
            </a:pPr>
            <a:endParaRPr lang="en-US" dirty="0"/>
          </a:p>
        </p:txBody>
      </p:sp>
      <p:sp>
        <p:nvSpPr>
          <p:cNvPr id="4" name="Slide Number Placeholder 3"/>
          <p:cNvSpPr>
            <a:spLocks noGrp="1"/>
          </p:cNvSpPr>
          <p:nvPr>
            <p:ph type="sldNum" sz="quarter" idx="12"/>
          </p:nvPr>
        </p:nvSpPr>
        <p:spPr/>
        <p:txBody>
          <a:bodyPr/>
          <a:lstStyle/>
          <a:p>
            <a:fld id="{7400067B-01B6-474E-A424-574FA08AF532}"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1651</Words>
  <Application>Microsoft Macintosh PowerPoint</Application>
  <PresentationFormat>On-screen Show (4:3)</PresentationFormat>
  <Paragraphs>157</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Subject: Multimedia Computing and Technology  CHAPTER-4 Video and Animation</vt:lpstr>
      <vt:lpstr>Video</vt:lpstr>
      <vt:lpstr> Visual Signal Representation</vt:lpstr>
      <vt:lpstr>A) Visual Representation</vt:lpstr>
      <vt:lpstr>PowerPoint Presentation</vt:lpstr>
      <vt:lpstr>PowerPoint Presentation</vt:lpstr>
      <vt:lpstr>PowerPoint Presentation</vt:lpstr>
      <vt:lpstr>B) Transmission</vt:lpstr>
      <vt:lpstr>PowerPoint Presentation</vt:lpstr>
      <vt:lpstr>C) Digitization</vt:lpstr>
      <vt:lpstr>Video File Format</vt:lpstr>
      <vt:lpstr>Computer Based Animation</vt:lpstr>
      <vt:lpstr>PowerPoint Presentation</vt:lpstr>
      <vt:lpstr>PowerPoint Presentation</vt:lpstr>
      <vt:lpstr>Animation Language</vt:lpstr>
      <vt:lpstr>PowerPoint Presentation</vt:lpstr>
      <vt:lpstr>Transmission of Animation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Multimedia Computing and Technology  CHAPTER-4 Image and Graphics</dc:title>
  <dc:creator>ARJUN</dc:creator>
  <cp:lastModifiedBy>Microsoft Office User</cp:lastModifiedBy>
  <cp:revision>45</cp:revision>
  <dcterms:created xsi:type="dcterms:W3CDTF">2020-12-12T12:05:38Z</dcterms:created>
  <dcterms:modified xsi:type="dcterms:W3CDTF">2023-03-20T05:06:00Z</dcterms:modified>
</cp:coreProperties>
</file>