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89" r:id="rId3"/>
    <p:sldId id="290" r:id="rId4"/>
    <p:sldId id="291" r:id="rId5"/>
    <p:sldId id="299" r:id="rId6"/>
    <p:sldId id="293" r:id="rId7"/>
    <p:sldId id="295" r:id="rId8"/>
    <p:sldId id="296" r:id="rId9"/>
    <p:sldId id="294" r:id="rId10"/>
    <p:sldId id="271" r:id="rId11"/>
    <p:sldId id="286" r:id="rId12"/>
    <p:sldId id="297" r:id="rId13"/>
    <p:sldId id="298" r:id="rId14"/>
    <p:sldId id="259" r:id="rId15"/>
    <p:sldId id="260" r:id="rId16"/>
    <p:sldId id="300" r:id="rId17"/>
    <p:sldId id="261" r:id="rId18"/>
    <p:sldId id="262" r:id="rId19"/>
    <p:sldId id="301" r:id="rId20"/>
    <p:sldId id="306" r:id="rId21"/>
    <p:sldId id="263" r:id="rId22"/>
    <p:sldId id="309" r:id="rId23"/>
    <p:sldId id="310" r:id="rId24"/>
    <p:sldId id="315" r:id="rId25"/>
    <p:sldId id="311" r:id="rId26"/>
    <p:sldId id="312" r:id="rId27"/>
    <p:sldId id="313" r:id="rId28"/>
    <p:sldId id="316" r:id="rId29"/>
    <p:sldId id="314" r:id="rId30"/>
    <p:sldId id="317" r:id="rId31"/>
    <p:sldId id="308" r:id="rId32"/>
    <p:sldId id="264" r:id="rId33"/>
    <p:sldId id="265" r:id="rId34"/>
    <p:sldId id="266" r:id="rId35"/>
    <p:sldId id="267" r:id="rId36"/>
    <p:sldId id="272" r:id="rId37"/>
    <p:sldId id="273" r:id="rId38"/>
    <p:sldId id="268" r:id="rId39"/>
    <p:sldId id="269" r:id="rId40"/>
    <p:sldId id="270" r:id="rId41"/>
    <p:sldId id="275" r:id="rId42"/>
    <p:sldId id="278" r:id="rId43"/>
    <p:sldId id="279" r:id="rId44"/>
    <p:sldId id="280" r:id="rId45"/>
    <p:sldId id="282" r:id="rId46"/>
    <p:sldId id="283" r:id="rId47"/>
    <p:sldId id="28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6" autoAdjust="0"/>
    <p:restoredTop sz="94668"/>
  </p:normalViewPr>
  <p:slideViewPr>
    <p:cSldViewPr>
      <p:cViewPr varScale="1">
        <p:scale>
          <a:sx n="92" d="100"/>
          <a:sy n="92" d="100"/>
        </p:scale>
        <p:origin x="20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98DAB-CB41-4A88-B061-66A9AABCB7AD}" type="datetimeFigureOut">
              <a:rPr lang="en-US" smtClean="0"/>
              <a:pPr/>
              <a:t>4/17/23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5077-5CA4-4F56-8B62-FB063BD38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E8EAED"/>
                </a:solidFill>
                <a:effectLst/>
                <a:latin typeface="Google Sans"/>
              </a:rPr>
              <a:t>joint technical committee (JTC) of the International Organization for Standardization (ISO) and the International Electrotechnical Commission (IEC).</a:t>
            </a:r>
          </a:p>
          <a:p>
            <a:r>
              <a:rPr lang="en-US" b="0" i="0" u="none" strike="noStrike" dirty="0">
                <a:solidFill>
                  <a:srgbClr val="E8EAED"/>
                </a:solidFill>
                <a:effectLst/>
                <a:latin typeface="Google Sans"/>
              </a:rPr>
              <a:t>JPEG XR (</a:t>
            </a:r>
            <a:r>
              <a:rPr lang="en-US" b="0" i="0" u="none" strike="noStrike" dirty="0">
                <a:solidFill>
                  <a:srgbClr val="E2EEFF"/>
                </a:solidFill>
                <a:effectLst/>
                <a:latin typeface="Google Sans"/>
              </a:rPr>
              <a:t>JPEG extended range</a:t>
            </a:r>
            <a:r>
              <a:rPr lang="en-US" b="0" i="0" u="none" strike="noStrike" dirty="0">
                <a:solidFill>
                  <a:srgbClr val="E8EAED"/>
                </a:solidFill>
                <a:effectLst/>
                <a:latin typeface="Google Sans"/>
              </a:rPr>
              <a:t>) </a:t>
            </a:r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F5077-5CA4-4F56-8B62-FB063BD3890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C0CD-A3AC-431B-9DA7-8DD748CB57D3}" type="datetime1">
              <a:rPr lang="en-US" smtClean="0"/>
              <a:pPr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9180-A458-4DBE-97AD-D5D01C0FD437}" type="datetime1">
              <a:rPr lang="en-US" smtClean="0"/>
              <a:pPr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31BD-7ABB-4A69-866D-EEA48D4253ED}" type="datetime1">
              <a:rPr lang="en-US" smtClean="0"/>
              <a:pPr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9659-6FD8-4656-B584-5A1F9FD5ACE4}" type="datetime1">
              <a:rPr lang="en-US" smtClean="0"/>
              <a:pPr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45E-09CC-4516-85C1-43BF8528EC28}" type="datetime1">
              <a:rPr lang="en-US" smtClean="0"/>
              <a:pPr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12E3-833E-41F9-AA1F-1C4FFC56518E}" type="datetime1">
              <a:rPr lang="en-US" smtClean="0"/>
              <a:pPr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F566-3E30-45E7-AE64-84DA04C06E47}" type="datetime1">
              <a:rPr lang="en-US" smtClean="0"/>
              <a:pPr/>
              <a:t>4/17/23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AB28-C011-404C-B9D3-2D4444CD6094}" type="datetime1">
              <a:rPr lang="en-US" smtClean="0"/>
              <a:pPr/>
              <a:t>4/17/23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2C11-E305-40E9-BC4E-2234797F98C0}" type="datetime1">
              <a:rPr lang="en-US" smtClean="0"/>
              <a:pPr/>
              <a:t>4/17/23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9F87-3A29-4769-B8BC-2320D9556BFB}" type="datetime1">
              <a:rPr lang="en-US" smtClean="0"/>
              <a:pPr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7E9B-5ADB-4308-9AEB-E4F1A9A81D9A}" type="datetime1">
              <a:rPr lang="en-US" smtClean="0"/>
              <a:pPr/>
              <a:t>4/17/23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2206-A3CA-4DCC-962B-07ADBFCA712F}" type="datetime1">
              <a:rPr lang="en-US" smtClean="0"/>
              <a:pPr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EB41A-97F8-4885-8B45-8229F26ED3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ssless_data_compress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ble-length_code" TargetMode="External"/><Relationship Id="rId2" Type="http://schemas.openxmlformats.org/officeDocument/2006/relationships/hyperlink" Target="https://en.wikipedia.org/wiki/David_A._Huffma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uffman_cod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SO/IEC_JTC_1" TargetMode="External"/><Relationship Id="rId7" Type="http://schemas.openxmlformats.org/officeDocument/2006/relationships/hyperlink" Target="https://en.wikipedia.org/wiki/JPEG_X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PEG_2000" TargetMode="External"/><Relationship Id="rId5" Type="http://schemas.openxmlformats.org/officeDocument/2006/relationships/hyperlink" Target="https://en.wikipedia.org/wiki/JPEG" TargetMode="External"/><Relationship Id="rId4" Type="http://schemas.openxmlformats.org/officeDocument/2006/relationships/hyperlink" Target="https://en.wikipedia.org/wiki/ITU-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mage_compression" TargetMode="External"/><Relationship Id="rId3" Type="http://schemas.openxmlformats.org/officeDocument/2006/relationships/hyperlink" Target="https://en.wikipedia.org/wiki/Cosine" TargetMode="External"/><Relationship Id="rId7" Type="http://schemas.openxmlformats.org/officeDocument/2006/relationships/hyperlink" Target="https://en.wikipedia.org/wiki/MP3" TargetMode="External"/><Relationship Id="rId2" Type="http://schemas.openxmlformats.org/officeDocument/2006/relationships/hyperlink" Target="https://en.wikipedia.org/wiki/Data_poi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udio_compression_(data)" TargetMode="External"/><Relationship Id="rId5" Type="http://schemas.openxmlformats.org/officeDocument/2006/relationships/hyperlink" Target="https://en.wikipedia.org/wiki/Lossy_compression" TargetMode="External"/><Relationship Id="rId4" Type="http://schemas.openxmlformats.org/officeDocument/2006/relationships/hyperlink" Target="https://en.wikipedia.org/wiki/Frequency" TargetMode="External"/><Relationship Id="rId9" Type="http://schemas.openxmlformats.org/officeDocument/2006/relationships/hyperlink" Target="https://en.wikipedia.org/wiki/JPEG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iso" TargetMode="External"/><Relationship Id="rId2" Type="http://schemas.openxmlformats.org/officeDocument/2006/relationships/hyperlink" Target="https://techterms.com/definition/digit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terms.com/definition/media_compress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mp3" TargetMode="External"/><Relationship Id="rId2" Type="http://schemas.openxmlformats.org/officeDocument/2006/relationships/hyperlink" Target="https://techterms.com/definition/med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terms.com/definition/http" TargetMode="External"/><Relationship Id="rId5" Type="http://schemas.openxmlformats.org/officeDocument/2006/relationships/hyperlink" Target="https://techterms.com/definition/augmented_reality" TargetMode="External"/><Relationship Id="rId4" Type="http://schemas.openxmlformats.org/officeDocument/2006/relationships/hyperlink" Target="https://techterms.com/definition/dvd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sonal_computer" TargetMode="External"/><Relationship Id="rId2" Type="http://schemas.openxmlformats.org/officeDocument/2006/relationships/hyperlink" Target="http://en.wikipedia.org/wiki/Multimedi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tereophonic_sound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/>
          </a:bodyPr>
          <a:lstStyle/>
          <a:p>
            <a:r>
              <a:rPr lang="en-US" sz="4000" dirty="0"/>
              <a:t>Subject: Multimedia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CHAPTER-5: Data Compression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7467600" cy="1752600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tx1"/>
                </a:solidFill>
              </a:rPr>
              <a:t>By: Er. Ramesh Basaula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5.2 Coding Fundamental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610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i="1" u="sng" dirty="0"/>
              <a:t>1. Coding Requirements / Storage and Bandwidth Requirements</a:t>
            </a:r>
            <a:endParaRPr lang="en-US" sz="3000" dirty="0"/>
          </a:p>
          <a:p>
            <a:pPr lvl="1"/>
            <a:r>
              <a:rPr lang="en-US" sz="2400" i="1" dirty="0"/>
              <a:t>Uncompressed audio signal of telephone quality:</a:t>
            </a:r>
            <a:endParaRPr lang="en-US" sz="2400" dirty="0"/>
          </a:p>
          <a:p>
            <a:pPr lvl="2"/>
            <a:r>
              <a:rPr lang="en-US" dirty="0"/>
              <a:t>sampled at 8 kHz, quantized with 8 bits per sample  64 kbits to store one second of playback</a:t>
            </a:r>
          </a:p>
          <a:p>
            <a:pPr lvl="1"/>
            <a:r>
              <a:rPr lang="en-US" sz="2400" dirty="0"/>
              <a:t>Uncompressed stereo audio signal of CD quality:</a:t>
            </a:r>
          </a:p>
          <a:p>
            <a:pPr lvl="2"/>
            <a:r>
              <a:rPr lang="en-US" dirty="0"/>
              <a:t> sampled at 44.1 kHz, quantized with 16 bits per sample </a:t>
            </a:r>
            <a:r>
              <a:rPr lang="en-US" dirty="0">
                <a:sym typeface="Wingdings"/>
              </a:rPr>
              <a:t></a:t>
            </a:r>
            <a:r>
              <a:rPr lang="en-US" b="1" dirty="0"/>
              <a:t>705.6 </a:t>
            </a:r>
            <a:r>
              <a:rPr lang="en-US" b="1" dirty="0" err="1"/>
              <a:t>kbits</a:t>
            </a:r>
            <a:r>
              <a:rPr lang="en-US" b="1" dirty="0"/>
              <a:t> </a:t>
            </a:r>
            <a:r>
              <a:rPr lang="en-US" dirty="0"/>
              <a:t>to store one second of playback</a:t>
            </a:r>
          </a:p>
          <a:p>
            <a:pPr lvl="1"/>
            <a:r>
              <a:rPr lang="en-US" sz="2400" dirty="0"/>
              <a:t>PAL(Phase Alternating Line) video format:</a:t>
            </a:r>
          </a:p>
          <a:p>
            <a:pPr lvl="2"/>
            <a:r>
              <a:rPr lang="en-US" dirty="0"/>
              <a:t>25 frames/second </a:t>
            </a:r>
            <a:r>
              <a:rPr lang="en-US" dirty="0">
                <a:sym typeface="Wingdings"/>
              </a:rPr>
              <a:t></a:t>
            </a:r>
            <a:r>
              <a:rPr lang="en-US" b="1" dirty="0"/>
              <a:t>175.78 </a:t>
            </a:r>
            <a:r>
              <a:rPr lang="en-US" b="1" dirty="0" err="1"/>
              <a:t>Mbits</a:t>
            </a:r>
            <a:r>
              <a:rPr lang="en-US" b="1" dirty="0"/>
              <a:t> </a:t>
            </a:r>
            <a:r>
              <a:rPr lang="en-US" dirty="0"/>
              <a:t>to store one second of video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u="sng" dirty="0"/>
              <a:t> Coding Requirements / Dialogue and Retrieval Mode</a:t>
            </a:r>
            <a:endParaRPr lang="en-US" dirty="0"/>
          </a:p>
          <a:p>
            <a:pPr lvl="1"/>
            <a:r>
              <a:rPr lang="en-US" dirty="0"/>
              <a:t>Supporting scalable video in different systems</a:t>
            </a:r>
          </a:p>
          <a:p>
            <a:pPr lvl="2"/>
            <a:r>
              <a:rPr lang="en-US" dirty="0"/>
              <a:t>format independent of frame size and video frame rate</a:t>
            </a:r>
          </a:p>
          <a:p>
            <a:pPr lvl="1"/>
            <a:r>
              <a:rPr lang="en-US" dirty="0"/>
              <a:t>Support of various audio and video data rates</a:t>
            </a:r>
          </a:p>
          <a:p>
            <a:pPr lvl="2"/>
            <a:r>
              <a:rPr lang="en-US" dirty="0"/>
              <a:t>data rates can be adjusted</a:t>
            </a:r>
          </a:p>
          <a:p>
            <a:pPr lvl="1"/>
            <a:r>
              <a:rPr lang="en-US" dirty="0"/>
              <a:t>Synchronization of audio and video data</a:t>
            </a:r>
          </a:p>
          <a:p>
            <a:pPr lvl="1"/>
            <a:r>
              <a:rPr lang="en-US" dirty="0"/>
              <a:t>Compatibility</a:t>
            </a:r>
          </a:p>
          <a:p>
            <a:pPr lvl="2"/>
            <a:r>
              <a:rPr lang="en-US" dirty="0"/>
              <a:t>Exchange multimedia data using communication networks</a:t>
            </a:r>
          </a:p>
          <a:p>
            <a:pPr lvl="2"/>
            <a:r>
              <a:rPr lang="en-US" dirty="0"/>
              <a:t>Programs available on CD can be read on different systems</a:t>
            </a:r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Data Compression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9" y="2339009"/>
            <a:ext cx="9144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dirty="0" err="1"/>
              <a:t>i</a:t>
            </a:r>
            <a:r>
              <a:rPr lang="en-US" sz="2000" b="1" dirty="0"/>
              <a:t>. Picture preparation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/>
              <a:t>analog-to-digital conversion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/>
              <a:t>generation of appropriate digital representation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/>
              <a:t>image division into 8X8 blocks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/>
              <a:t>fix the number of bits per pixel</a:t>
            </a:r>
          </a:p>
          <a:p>
            <a:pPr lvl="1"/>
            <a:r>
              <a:rPr lang="en-US" sz="2000" b="1" dirty="0"/>
              <a:t>ii. Picture processing (compression algorithm)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/>
              <a:t>transformation from time to frequency domain, e.g. DCT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/>
              <a:t>It make use of sophisticated algorithm for compression.</a:t>
            </a:r>
          </a:p>
          <a:p>
            <a:pPr lvl="1"/>
            <a:r>
              <a:rPr lang="en-US" sz="2000" b="1" dirty="0"/>
              <a:t>iii. Quantization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/>
              <a:t>Mapping real numbers to integers (reduction in precision).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/>
              <a:t> E.g. U-law encoding - 12bits for real values, 8 bits for integer values</a:t>
            </a:r>
          </a:p>
          <a:p>
            <a:pPr lvl="1"/>
            <a:r>
              <a:rPr lang="en-US" sz="2000" b="1" dirty="0"/>
              <a:t>iv. Entropy coding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/>
              <a:t>Compress a sequential digital stream without loss.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/>
              <a:t>Adaptive Differential  PCM (ADPCM) can be used.</a:t>
            </a:r>
          </a:p>
          <a:p>
            <a:endParaRPr lang="en-US" dirty="0"/>
          </a:p>
        </p:txBody>
      </p:sp>
      <p:pic>
        <p:nvPicPr>
          <p:cNvPr id="3075" name="Picture 3" descr="C:\Users\ARJUN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685800"/>
            <a:ext cx="8763001" cy="16764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Decompression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sz="2800" dirty="0"/>
              <a:t>It is the reverse process of data compression.</a:t>
            </a:r>
          </a:p>
          <a:p>
            <a:r>
              <a:rPr lang="en-US" sz="2800" dirty="0"/>
              <a:t>Decompression is the process of restoring compressed data to its original form. </a:t>
            </a:r>
          </a:p>
        </p:txBody>
      </p:sp>
      <p:pic>
        <p:nvPicPr>
          <p:cNvPr id="4098" name="Picture 2" descr="C:\Users\ARJUN\Desktop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5121532" cy="32766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u="sng" dirty="0"/>
              <a:t>Basic data compression technique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Run-length encoding</a:t>
            </a:r>
          </a:p>
          <a:p>
            <a:pPr marL="514350" indent="-514350">
              <a:buAutoNum type="arabicPeriod"/>
            </a:pPr>
            <a:r>
              <a:rPr lang="en-US" dirty="0"/>
              <a:t>Huffman coding</a:t>
            </a:r>
          </a:p>
          <a:p>
            <a:pPr marL="514350" indent="-514350">
              <a:buAutoNum type="arabicPeriod"/>
            </a:pPr>
            <a:r>
              <a:rPr lang="en-US" dirty="0"/>
              <a:t>Arithmetic coding</a:t>
            </a:r>
          </a:p>
          <a:p>
            <a:pPr marL="514350" indent="-514350">
              <a:buNone/>
            </a:pPr>
            <a:r>
              <a:rPr lang="en-US" dirty="0"/>
              <a:t>Other:</a:t>
            </a:r>
          </a:p>
          <a:p>
            <a:pPr marL="1314450" lvl="2" indent="-514350"/>
            <a:r>
              <a:rPr lang="en-US" dirty="0"/>
              <a:t>Pattern substitution</a:t>
            </a:r>
          </a:p>
          <a:p>
            <a:pPr marL="1314450" lvl="2" indent="-514350"/>
            <a:r>
              <a:rPr lang="en-US" dirty="0"/>
              <a:t>Diatomic encoding</a:t>
            </a:r>
          </a:p>
          <a:p>
            <a:pPr marL="1314450" lvl="2" indent="-514350"/>
            <a:r>
              <a:rPr lang="en-US" dirty="0"/>
              <a:t>Statistical coding, etc.</a:t>
            </a:r>
          </a:p>
          <a:p>
            <a:pPr marL="1314450" lvl="2" indent="-5143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Run-length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A very simple form of </a:t>
            </a:r>
            <a:r>
              <a:rPr lang="en-US" sz="2600" dirty="0">
                <a:hlinkClick r:id="rId2" tooltip="Lossless data compression"/>
              </a:rPr>
              <a:t>lossless data compression</a:t>
            </a:r>
            <a:r>
              <a:rPr lang="en-US" sz="2600" dirty="0"/>
              <a:t> in which </a:t>
            </a:r>
            <a:r>
              <a:rPr lang="en-US" sz="2600" i="1" dirty="0"/>
              <a:t>runs</a:t>
            </a:r>
            <a:r>
              <a:rPr lang="en-US" sz="2600" dirty="0"/>
              <a:t> of data (sequences in which the same data value occurs in many consecutive data elements) are stored as a single data value.</a:t>
            </a:r>
          </a:p>
          <a:p>
            <a:r>
              <a:rPr lang="en-US" sz="2600" dirty="0"/>
              <a:t>The general idea behind this method is to replace consecutive repeating occurrences of a symbol by one occurrence of the symbol followed by the number of occurrences.</a:t>
            </a:r>
          </a:p>
          <a:p>
            <a:pPr lvl="0"/>
            <a:r>
              <a:rPr lang="en-GB" sz="2600" dirty="0"/>
              <a:t>It can be used in JPEG compression also.</a:t>
            </a:r>
          </a:p>
          <a:p>
            <a:pPr lvl="0"/>
            <a:r>
              <a:rPr lang="en-US" sz="2600" dirty="0"/>
              <a:t>Useful in: simple graphic images such as icons, line drawings</a:t>
            </a:r>
            <a:r>
              <a:rPr lang="en-GB" sz="2600" dirty="0"/>
              <a:t> , etc.</a:t>
            </a:r>
          </a:p>
          <a:p>
            <a:pPr lvl="0"/>
            <a:r>
              <a:rPr lang="en-GB" sz="2600" dirty="0"/>
              <a:t>For example1: </a:t>
            </a:r>
            <a:endParaRPr lang="en-US" sz="2600" dirty="0"/>
          </a:p>
          <a:p>
            <a:pPr lvl="2"/>
            <a:r>
              <a:rPr lang="en-GB" dirty="0"/>
              <a:t>Original Sequence: </a:t>
            </a:r>
            <a:endParaRPr lang="en-US" dirty="0"/>
          </a:p>
          <a:p>
            <a:pPr lvl="3"/>
            <a:r>
              <a:rPr lang="en-GB" sz="2400" dirty="0"/>
              <a:t>11112223333331111AAA</a:t>
            </a:r>
            <a:endParaRPr lang="en-US" sz="2400" dirty="0"/>
          </a:p>
          <a:p>
            <a:pPr lvl="2"/>
            <a:r>
              <a:rPr lang="en-GB" dirty="0"/>
              <a:t>can be encoded as: (compressed data)</a:t>
            </a:r>
            <a:endParaRPr lang="en-US" dirty="0"/>
          </a:p>
          <a:p>
            <a:pPr lvl="3"/>
            <a:r>
              <a:rPr lang="en-GB" sz="2400" dirty="0"/>
              <a:t>(1,4),(2,3),(3,6),(1,4),(A,3)   </a:t>
            </a:r>
          </a:p>
          <a:p>
            <a:pPr lvl="3">
              <a:buNone/>
            </a:pPr>
            <a:r>
              <a:rPr lang="en-GB" sz="2400" dirty="0"/>
              <a:t>OR,    1!4  2!3  3!6  1!4  A!3</a:t>
            </a:r>
          </a:p>
          <a:p>
            <a:pPr lvl="3">
              <a:buNone/>
            </a:pPr>
            <a:r>
              <a:rPr lang="en-GB" sz="2400" dirty="0"/>
              <a:t>Here, != refers to the repetition</a:t>
            </a:r>
            <a:endParaRPr lang="en-US" sz="2400" dirty="0"/>
          </a:p>
          <a:p>
            <a:pPr lvl="0"/>
            <a:endParaRPr lang="en-US" sz="28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Example: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 descr="C:\Users\ARJUN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41710"/>
            <a:ext cx="8367704" cy="33826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Huffman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715000"/>
          </a:xfrm>
        </p:spPr>
        <p:txBody>
          <a:bodyPr>
            <a:normAutofit/>
          </a:bodyPr>
          <a:lstStyle/>
          <a:p>
            <a:pPr lvl="0"/>
            <a:r>
              <a:rPr lang="en-GB" sz="2600" dirty="0"/>
              <a:t>Huffman coding is based on the frequency of occurrence of a data item (pixel in images). </a:t>
            </a:r>
            <a:endParaRPr lang="en-US" sz="2600" dirty="0"/>
          </a:p>
          <a:p>
            <a:pPr lvl="0"/>
            <a:r>
              <a:rPr lang="en-GB" sz="2600" dirty="0"/>
              <a:t>The principle is to use a lower number of bits to encode the data that occurs more frequently. </a:t>
            </a:r>
          </a:p>
          <a:p>
            <a:pPr lvl="0"/>
            <a:r>
              <a:rPr lang="en-US" sz="2800" dirty="0"/>
              <a:t> </a:t>
            </a:r>
            <a:r>
              <a:rPr lang="en-US" sz="2600" dirty="0"/>
              <a:t>Commonly used method of </a:t>
            </a:r>
            <a:r>
              <a:rPr lang="en-US" sz="2600" u="sng" dirty="0"/>
              <a:t>lossless data compression.</a:t>
            </a:r>
          </a:p>
          <a:p>
            <a:pPr lvl="0"/>
            <a:r>
              <a:rPr lang="en-US" sz="2600" dirty="0"/>
              <a:t>The process of finding or using such a code proceeds by means of </a:t>
            </a:r>
            <a:r>
              <a:rPr lang="en-US" sz="2600" b="1" dirty="0"/>
              <a:t>Huffman coding</a:t>
            </a:r>
            <a:r>
              <a:rPr lang="en-US" sz="2600" dirty="0"/>
              <a:t>, an algorithm developed by </a:t>
            </a:r>
            <a:r>
              <a:rPr lang="en-US" sz="2600" dirty="0">
                <a:hlinkClick r:id="rId2" tooltip="David A. Huffman"/>
              </a:rPr>
              <a:t>David A. Huffman</a:t>
            </a:r>
            <a:r>
              <a:rPr lang="en-US" sz="2600" dirty="0"/>
              <a:t> . </a:t>
            </a:r>
          </a:p>
          <a:p>
            <a:pPr lvl="1"/>
            <a:r>
              <a:rPr lang="en-US" sz="2200" dirty="0"/>
              <a:t>A Method for the Construction of Minimum-Redundancy Codes.</a:t>
            </a:r>
          </a:p>
          <a:p>
            <a:r>
              <a:rPr lang="en-US" sz="2600" dirty="0"/>
              <a:t>The output from Huffman's algorithm can be viewed as a </a:t>
            </a:r>
            <a:r>
              <a:rPr lang="en-US" sz="2600" dirty="0">
                <a:hlinkClick r:id="rId3" tooltip="Variable-length code"/>
              </a:rPr>
              <a:t>variable-length code</a:t>
            </a:r>
            <a:r>
              <a:rPr lang="en-US" sz="2600" dirty="0"/>
              <a:t> table for encoding a source symbol 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Huffman Coding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</p:spPr>
        <p:txBody>
          <a:bodyPr/>
          <a:lstStyle/>
          <a:p>
            <a:pPr>
              <a:buNone/>
            </a:pPr>
            <a:r>
              <a:rPr lang="en-US" dirty="0"/>
              <a:t>Steps in Huffman coding example:</a:t>
            </a:r>
          </a:p>
          <a:p>
            <a:pPr lvl="1">
              <a:buNone/>
            </a:pPr>
            <a:r>
              <a:rPr lang="en-US" dirty="0"/>
              <a:t>1. Make a leaf node for each code symbol.</a:t>
            </a:r>
          </a:p>
          <a:p>
            <a:pPr lvl="1">
              <a:buNone/>
            </a:pPr>
            <a:r>
              <a:rPr lang="en-US" dirty="0"/>
              <a:t>2. Take any two leaf nodes with smallest probability and connect them into a new node.</a:t>
            </a:r>
          </a:p>
          <a:p>
            <a:pPr lvl="2"/>
            <a:r>
              <a:rPr lang="en-US" dirty="0"/>
              <a:t>Add 0 or 1 to each of two branches</a:t>
            </a:r>
          </a:p>
          <a:p>
            <a:pPr lvl="2"/>
            <a:r>
              <a:rPr lang="en-US" dirty="0"/>
              <a:t>The probability of new node is the sum of probability of the two connecting nodes.</a:t>
            </a:r>
          </a:p>
          <a:p>
            <a:pPr lvl="1">
              <a:buNone/>
            </a:pPr>
            <a:r>
              <a:rPr lang="en-US" dirty="0"/>
              <a:t>3. If there is only one left, the code construction is completed. Otherwise, go back to step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983163"/>
          </a:xfrm>
        </p:spPr>
        <p:txBody>
          <a:bodyPr/>
          <a:lstStyle/>
          <a:p>
            <a:pPr>
              <a:buNone/>
            </a:pPr>
            <a:r>
              <a:rPr lang="en-US" dirty="0"/>
              <a:t>Q. Encode and decode given characters using Huffman coding.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 descr="C:\Users\ARJUN\Desktop\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21293"/>
            <a:ext cx="8539720" cy="20983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43000" y="5029200"/>
            <a:ext cx="5821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Note: Frequency can be given as probability.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dirty="0"/>
              <a:t>5. Data compression</a:t>
            </a:r>
            <a:endParaRPr lang="en-US" sz="2800" dirty="0"/>
          </a:p>
          <a:p>
            <a:pPr lvl="1">
              <a:buNone/>
            </a:pPr>
            <a:r>
              <a:rPr lang="en-US" dirty="0"/>
              <a:t>5.1 Data compression and coding fundamentals</a:t>
            </a:r>
            <a:endParaRPr lang="en-US" sz="2400" dirty="0"/>
          </a:p>
          <a:p>
            <a:pPr lvl="1">
              <a:buNone/>
            </a:pPr>
            <a:r>
              <a:rPr lang="en-US" dirty="0"/>
              <a:t>5.2 Basic data compression, techniques, data compression</a:t>
            </a:r>
            <a:endParaRPr lang="en-US" sz="2400" dirty="0"/>
          </a:p>
          <a:p>
            <a:pPr lvl="1">
              <a:buNone/>
            </a:pPr>
            <a:r>
              <a:rPr lang="en-US" dirty="0"/>
              <a:t>5.3 Coding standard JPEG MPEG and DVI</a:t>
            </a:r>
            <a:endParaRPr lang="en-US" sz="2400" dirty="0"/>
          </a:p>
          <a:p>
            <a:r>
              <a:rPr lang="en-US" sz="800" dirty="0"/>
              <a:t> </a:t>
            </a:r>
            <a:endParaRPr lang="en-US" sz="48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146" name="Picture 2" descr="C:\Users\ARJUN\Desktop\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1828800"/>
          </a:xfrm>
          <a:prstGeom prst="rect">
            <a:avLst/>
          </a:prstGeom>
          <a:noFill/>
        </p:spPr>
      </p:pic>
      <p:pic>
        <p:nvPicPr>
          <p:cNvPr id="6147" name="Picture 3" descr="C:\Users\ARJUN\Desktop\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0"/>
            <a:ext cx="3925353" cy="3200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81000" y="2514600"/>
            <a:ext cx="5957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Q. Encode and decode using Huffman coding.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44958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probability, sum must be always 1.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Arithmetic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867400"/>
          </a:xfrm>
        </p:spPr>
        <p:txBody>
          <a:bodyPr>
            <a:normAutofit/>
          </a:bodyPr>
          <a:lstStyle/>
          <a:p>
            <a:pPr lvl="0" algn="just"/>
            <a:r>
              <a:rPr lang="en-US" sz="2600" dirty="0"/>
              <a:t>A form of entropy encoding used in lossless data compression.</a:t>
            </a:r>
            <a:endParaRPr lang="en-GB" sz="2600" dirty="0"/>
          </a:p>
          <a:p>
            <a:pPr lvl="0" algn="just"/>
            <a:r>
              <a:rPr lang="en-US" sz="2600" dirty="0"/>
              <a:t>It assigns shorter codes to symbols that occur more frequently and longer codes to those that occur less frequently. </a:t>
            </a:r>
            <a:endParaRPr lang="en-GB" sz="2600" dirty="0"/>
          </a:p>
          <a:p>
            <a:pPr lvl="0" algn="just"/>
            <a:r>
              <a:rPr lang="en-US" sz="2600" dirty="0"/>
              <a:t>It is differs from other forms of entropy encoding, such as </a:t>
            </a:r>
            <a:r>
              <a:rPr lang="en-US" sz="2600" dirty="0">
                <a:hlinkClick r:id="rId2" tooltip="Huffman coding"/>
              </a:rPr>
              <a:t>Huffman coding</a:t>
            </a:r>
            <a:r>
              <a:rPr lang="en-US" sz="2600" dirty="0"/>
              <a:t>, in that rather than separating the input into component symbols and replacing each with a code.</a:t>
            </a:r>
          </a:p>
          <a:p>
            <a:pPr lvl="0" algn="just"/>
            <a:r>
              <a:rPr lang="en-US" sz="2600" dirty="0"/>
              <a:t> It encodes the entire message into a single number, an arbitrary-precision fraction </a:t>
            </a:r>
            <a:r>
              <a:rPr lang="en-US" sz="2600" i="1" dirty="0"/>
              <a:t>q</a:t>
            </a:r>
            <a:r>
              <a:rPr lang="en-US" sz="2600" dirty="0"/>
              <a:t> where 0.0 ≤ </a:t>
            </a:r>
            <a:r>
              <a:rPr lang="en-US" sz="2600" i="1" dirty="0"/>
              <a:t>q</a:t>
            </a:r>
            <a:r>
              <a:rPr lang="en-US" sz="2600" dirty="0"/>
              <a:t> &lt; 1.0.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 descr="C:\Users\ARJUN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001000" cy="3501793"/>
          </a:xfrm>
          <a:prstGeom prst="rect">
            <a:avLst/>
          </a:prstGeom>
          <a:noFill/>
        </p:spPr>
      </p:pic>
      <p:pic>
        <p:nvPicPr>
          <p:cNvPr id="2051" name="Picture 3" descr="C:\Users\ARJUN\Desktop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1" y="3696601"/>
            <a:ext cx="3962400" cy="3161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 descr="C:\Users\ARJUN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8650"/>
            <a:ext cx="8494568" cy="3714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098" name="Picture 2" descr="C:\Users\ARJUN\Desktop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"/>
            <a:ext cx="7467600" cy="6595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3" descr="C:\Users\ARJUN\Desktop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492" y="914400"/>
            <a:ext cx="8884508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122" name="Picture 2" descr="C:\Users\ARJUN\Desktop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5191"/>
            <a:ext cx="7696200" cy="3221409"/>
          </a:xfrm>
          <a:prstGeom prst="rect">
            <a:avLst/>
          </a:prstGeom>
          <a:noFill/>
        </p:spPr>
      </p:pic>
      <p:pic>
        <p:nvPicPr>
          <p:cNvPr id="5123" name="Picture 3" descr="C:\Users\ARJUN\Desktop\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352800"/>
            <a:ext cx="7010400" cy="34673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146" name="Picture 2" descr="C:\Users\ARJUN\Desktop\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65" y="914400"/>
            <a:ext cx="8979635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170" name="Picture 2" descr="C:\Users\ARJUN\Desktop\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15" y="1066800"/>
            <a:ext cx="9052885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3" descr="C:\Users\ARJUN\Desktop\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06583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5.1 Data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>
            <a:normAutofit/>
          </a:bodyPr>
          <a:lstStyle/>
          <a:p>
            <a:pPr lvl="0" fontAlgn="base"/>
            <a:r>
              <a:rPr lang="en-US" sz="2400" dirty="0"/>
              <a:t>It denotes compact representation of data.</a:t>
            </a:r>
          </a:p>
          <a:p>
            <a:pPr lvl="0" fontAlgn="base"/>
            <a:r>
              <a:rPr lang="en-US" sz="2400" dirty="0"/>
              <a:t>Some types of data where we can apply compression are: text, speech, image and videos, etc.</a:t>
            </a:r>
          </a:p>
          <a:p>
            <a:r>
              <a:rPr lang="en-US" sz="2400" dirty="0"/>
              <a:t>It is the process of encoding information using fewer bits than the original representation.</a:t>
            </a:r>
          </a:p>
          <a:p>
            <a:r>
              <a:rPr lang="en-US" sz="2400" dirty="0"/>
              <a:t>Types of data compression:</a:t>
            </a:r>
          </a:p>
        </p:txBody>
      </p:sp>
      <p:pic>
        <p:nvPicPr>
          <p:cNvPr id="1026" name="Picture 2" descr="C:\Users\ARJUN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858" y="3352800"/>
            <a:ext cx="6967142" cy="28956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194" name="Picture 2" descr="C:\Users\ARJUN\Desktop\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534400" cy="62523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 descr="C:\Users\ARJUN\Desktop\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1"/>
            <a:ext cx="9144000" cy="2819400"/>
          </a:xfrm>
          <a:prstGeom prst="rect">
            <a:avLst/>
          </a:prstGeom>
          <a:noFill/>
        </p:spPr>
      </p:pic>
      <p:pic>
        <p:nvPicPr>
          <p:cNvPr id="1027" name="Picture 3" descr="C:\Users\ARJUN\Desktop\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23339"/>
            <a:ext cx="7696200" cy="31386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br>
              <a:rPr lang="en-US" b="1" u="sng" dirty="0"/>
            </a:br>
            <a:r>
              <a:rPr lang="en-US" sz="4000" b="1" u="sng" dirty="0"/>
              <a:t>5.3 Coding Standard: JPEG,MPEG and DVI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763000" cy="60960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u="sng" dirty="0"/>
              <a:t>Coding Standard of JPEG</a:t>
            </a:r>
          </a:p>
          <a:p>
            <a:pPr marL="514350" indent="-514350"/>
            <a:r>
              <a:rPr lang="en-US" b="1" dirty="0"/>
              <a:t> </a:t>
            </a:r>
            <a:r>
              <a:rPr lang="en-US" sz="2600" b="1" dirty="0"/>
              <a:t>Joint Photographic Experts Group</a:t>
            </a:r>
            <a:r>
              <a:rPr lang="en-US" sz="2600" dirty="0"/>
              <a:t> is the joint committee between </a:t>
            </a:r>
            <a:r>
              <a:rPr lang="en-US" sz="2600" dirty="0">
                <a:hlinkClick r:id="rId3" tooltip="ISO/IEC JTC 1"/>
              </a:rPr>
              <a:t>ISO/IEC JTC 1</a:t>
            </a:r>
            <a:r>
              <a:rPr lang="en-US" sz="2600" dirty="0"/>
              <a:t> and </a:t>
            </a:r>
            <a:r>
              <a:rPr lang="en-US" sz="2600" dirty="0">
                <a:hlinkClick r:id="rId4" tooltip="ITU-T"/>
              </a:rPr>
              <a:t>ITU-T</a:t>
            </a:r>
            <a:r>
              <a:rPr lang="en-US" sz="2600" dirty="0"/>
              <a:t> ) that created and maintains the </a:t>
            </a:r>
            <a:r>
              <a:rPr lang="en-US" sz="2600" dirty="0">
                <a:hlinkClick r:id="rId5" tooltip="JPEG"/>
              </a:rPr>
              <a:t>JPEG</a:t>
            </a:r>
            <a:r>
              <a:rPr lang="en-US" sz="2600" dirty="0"/>
              <a:t>, </a:t>
            </a:r>
            <a:r>
              <a:rPr lang="en-US" sz="2600" dirty="0">
                <a:hlinkClick r:id="rId6" tooltip="JPEG 2000"/>
              </a:rPr>
              <a:t>JPEG 2000</a:t>
            </a:r>
            <a:r>
              <a:rPr lang="en-US" sz="2600" dirty="0"/>
              <a:t>, and </a:t>
            </a:r>
            <a:r>
              <a:rPr lang="en-US" sz="2600" dirty="0">
                <a:hlinkClick r:id="rId7" tooltip="JPEG XR"/>
              </a:rPr>
              <a:t>JPEG XR</a:t>
            </a:r>
            <a:r>
              <a:rPr lang="en-US" sz="2600" dirty="0"/>
              <a:t> standards.</a:t>
            </a:r>
          </a:p>
          <a:p>
            <a:r>
              <a:rPr lang="en-US" sz="2800" b="1" dirty="0"/>
              <a:t>Requirement of JPEG:</a:t>
            </a:r>
            <a:endParaRPr lang="en-US" sz="2800" dirty="0"/>
          </a:p>
          <a:p>
            <a:pPr lvl="1"/>
            <a:r>
              <a:rPr lang="en-US" sz="2400" dirty="0"/>
              <a:t>Design should address image quality</a:t>
            </a:r>
          </a:p>
          <a:p>
            <a:pPr lvl="1"/>
            <a:r>
              <a:rPr lang="en-US" sz="2400" dirty="0"/>
              <a:t>Should be applicable to any continuous tone digital source image.</a:t>
            </a:r>
          </a:p>
          <a:p>
            <a:pPr lvl="1"/>
            <a:r>
              <a:rPr lang="en-US" sz="2400" dirty="0"/>
              <a:t>Scalable &amp; provide sequential encoding</a:t>
            </a:r>
          </a:p>
          <a:p>
            <a:pPr lvl="1"/>
            <a:r>
              <a:rPr lang="en-US" sz="2400" dirty="0"/>
              <a:t>Provide progressive encoding</a:t>
            </a:r>
          </a:p>
          <a:p>
            <a:pPr lvl="1"/>
            <a:r>
              <a:rPr lang="en-US" sz="2400" dirty="0"/>
              <a:t>Provide hierarchical encoding</a:t>
            </a:r>
          </a:p>
          <a:p>
            <a:pPr marL="514350" indent="-514350"/>
            <a:endParaRPr lang="en-US" sz="2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5927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JPEG Modes</a:t>
            </a:r>
            <a:endParaRPr lang="en-US" dirty="0"/>
          </a:p>
          <a:p>
            <a:pPr lvl="1"/>
            <a:r>
              <a:rPr lang="en-US" dirty="0"/>
              <a:t>JPEG defines four modes, which themselves include additional variations:</a:t>
            </a:r>
          </a:p>
          <a:p>
            <a:pPr lvl="1"/>
            <a:r>
              <a:rPr lang="en-US" dirty="0"/>
              <a:t>The lossy, sequential DCT-based mode (baseline process, base mode) must be supported by every JPEG decoder.</a:t>
            </a:r>
          </a:p>
          <a:p>
            <a:pPr lvl="1"/>
            <a:r>
              <a:rPr lang="en-US" dirty="0"/>
              <a:t>The expanded lossy, DCT-based mode provides a set of further enhancements to the base mode.</a:t>
            </a:r>
          </a:p>
          <a:p>
            <a:pPr lvl="1"/>
            <a:r>
              <a:rPr lang="en-US" dirty="0"/>
              <a:t>The lossless mode has a low compression ratio and allows a perfect reconstruction of the original image.</a:t>
            </a:r>
          </a:p>
          <a:p>
            <a:pPr lvl="1"/>
            <a:r>
              <a:rPr lang="en-US" dirty="0"/>
              <a:t>The hierarchical mode accommodates images of different resolutions by using algorithms defined for the other three modes.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278563"/>
          </a:xfrm>
        </p:spPr>
        <p:txBody>
          <a:bodyPr/>
          <a:lstStyle/>
          <a:p>
            <a:r>
              <a:rPr lang="en-US" b="1" dirty="0"/>
              <a:t>JPEG components:</a:t>
            </a:r>
            <a:endParaRPr lang="en-US" dirty="0"/>
          </a:p>
          <a:p>
            <a:pPr lvl="1"/>
            <a:r>
              <a:rPr lang="en-US" dirty="0"/>
              <a:t>Baseline sequential code</a:t>
            </a:r>
          </a:p>
          <a:p>
            <a:pPr lvl="1"/>
            <a:r>
              <a:rPr lang="en-US" dirty="0"/>
              <a:t>DCT progressive mode</a:t>
            </a:r>
          </a:p>
          <a:p>
            <a:pPr lvl="1"/>
            <a:r>
              <a:rPr lang="en-US" dirty="0"/>
              <a:t>Predictive lossless encoding</a:t>
            </a:r>
          </a:p>
          <a:p>
            <a:pPr lvl="1"/>
            <a:r>
              <a:rPr lang="en-US" dirty="0"/>
              <a:t>Hierarchical mode</a:t>
            </a:r>
          </a:p>
          <a:p>
            <a:pPr lvl="1"/>
            <a:r>
              <a:rPr lang="en-US" dirty="0"/>
              <a:t>Quantization /Dequantization</a:t>
            </a:r>
          </a:p>
          <a:p>
            <a:pPr lvl="1"/>
            <a:r>
              <a:rPr lang="en-US" dirty="0"/>
              <a:t>Entropy encoder/decode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JPEG-Compression Steps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Karki Family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883869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81000" y="304800"/>
            <a:ext cx="8747234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MCU (</a:t>
            </a:r>
            <a:r>
              <a:rPr lang="en-US" sz="2400" dirty="0"/>
              <a:t>Minimum Coded Unit):</a:t>
            </a:r>
          </a:p>
          <a:p>
            <a:pPr lvl="1"/>
            <a:r>
              <a:rPr lang="en-US" sz="2400" dirty="0"/>
              <a:t>Series of images to be compress.</a:t>
            </a:r>
          </a:p>
          <a:p>
            <a:pPr lvl="1"/>
            <a:r>
              <a:rPr lang="en-US" sz="2400" dirty="0"/>
              <a:t>Usually these are of 8*8 pixels in size.</a:t>
            </a:r>
          </a:p>
          <a:p>
            <a:r>
              <a:rPr lang="en-US" sz="2400" b="1" dirty="0"/>
              <a:t>DCT (</a:t>
            </a:r>
            <a:r>
              <a:rPr lang="en-US" sz="2400" dirty="0"/>
              <a:t>Discrete Cosine Transformation): </a:t>
            </a:r>
          </a:p>
          <a:p>
            <a:pPr lvl="1"/>
            <a:r>
              <a:rPr lang="en-US" sz="2400" dirty="0"/>
              <a:t>It expresses a finite sequence of </a:t>
            </a:r>
            <a:r>
              <a:rPr lang="en-US" sz="2400" dirty="0">
                <a:hlinkClick r:id="rId2" tooltip="Data points"/>
              </a:rPr>
              <a:t>data points</a:t>
            </a:r>
            <a:r>
              <a:rPr lang="en-US" sz="2400" dirty="0"/>
              <a:t> in terms of a sum of </a:t>
            </a:r>
            <a:r>
              <a:rPr lang="en-US" sz="2400" dirty="0">
                <a:hlinkClick r:id="rId3" tooltip="Cosine"/>
              </a:rPr>
              <a:t>cosine</a:t>
            </a:r>
            <a:r>
              <a:rPr lang="en-US" sz="2400" dirty="0"/>
              <a:t> functions oscillating at different </a:t>
            </a:r>
            <a:r>
              <a:rPr lang="en-US" sz="2400" dirty="0">
                <a:hlinkClick r:id="rId4" tooltip="Frequency"/>
              </a:rPr>
              <a:t>frequencies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Applications in science and engineering, from </a:t>
            </a:r>
            <a:r>
              <a:rPr lang="en-US" sz="2400" dirty="0" err="1">
                <a:hlinkClick r:id="rId5" tooltip="Lossy compression"/>
              </a:rPr>
              <a:t>lossy</a:t>
            </a:r>
            <a:r>
              <a:rPr lang="en-US" sz="2400" dirty="0">
                <a:hlinkClick r:id="rId5" tooltip="Lossy compression"/>
              </a:rPr>
              <a:t> compression</a:t>
            </a:r>
            <a:r>
              <a:rPr lang="en-US" sz="2400" dirty="0"/>
              <a:t> of </a:t>
            </a:r>
            <a:r>
              <a:rPr lang="en-US" sz="2400" dirty="0">
                <a:hlinkClick r:id="rId6" tooltip="Audio compression (data)"/>
              </a:rPr>
              <a:t>audio</a:t>
            </a:r>
            <a:r>
              <a:rPr lang="en-US" sz="2400" dirty="0"/>
              <a:t> (e.g. </a:t>
            </a:r>
            <a:r>
              <a:rPr lang="en-US" sz="2400" dirty="0">
                <a:hlinkClick r:id="rId7" tooltip="MP3"/>
              </a:rPr>
              <a:t>MP3</a:t>
            </a:r>
            <a:r>
              <a:rPr lang="en-US" sz="2400" dirty="0"/>
              <a:t>) and </a:t>
            </a:r>
            <a:r>
              <a:rPr lang="en-US" sz="2400" dirty="0">
                <a:hlinkClick r:id="rId8" tooltip="Image compression"/>
              </a:rPr>
              <a:t>images</a:t>
            </a:r>
            <a:r>
              <a:rPr lang="en-US" sz="2400" dirty="0"/>
              <a:t> (e.g. </a:t>
            </a:r>
            <a:r>
              <a:rPr lang="en-US" sz="2400" dirty="0">
                <a:hlinkClick r:id="rId9" tooltip="JPEG"/>
              </a:rPr>
              <a:t>JPEG</a:t>
            </a:r>
            <a:r>
              <a:rPr lang="en-US" sz="2400" dirty="0"/>
              <a:t>).</a:t>
            </a:r>
          </a:p>
          <a:p>
            <a:r>
              <a:rPr lang="en-US" sz="2400" b="1" dirty="0"/>
              <a:t>FDCT</a:t>
            </a:r>
            <a:r>
              <a:rPr lang="en-US" sz="2400" dirty="0"/>
              <a:t> (Fast Discrete Cosine Transformation):</a:t>
            </a:r>
          </a:p>
          <a:p>
            <a:pPr lvl="1"/>
            <a:r>
              <a:rPr lang="en-US" sz="2400" dirty="0"/>
              <a:t>Predictive coding model</a:t>
            </a:r>
          </a:p>
          <a:p>
            <a:pPr lvl="1"/>
            <a:r>
              <a:rPr lang="en-US" sz="2400" dirty="0"/>
              <a:t>In this model, it predicts the sample values from estimated and neighboring samples that are already coded in the image.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ki Family\Desktop\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8625918" cy="4803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533400" y="5562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Fig: Steps of </a:t>
            </a:r>
            <a:r>
              <a:rPr lang="en-US" sz="2000" b="1" dirty="0" err="1"/>
              <a:t>lossy</a:t>
            </a:r>
            <a:r>
              <a:rPr lang="en-US" sz="2000" b="1" dirty="0"/>
              <a:t> sequential DCT-based coding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u="sng" dirty="0"/>
              <a:t>JPEG - Variants / Progressive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89307"/>
            <a:ext cx="8382000" cy="4678363"/>
          </a:xfrm>
        </p:spPr>
        <p:txBody>
          <a:bodyPr>
            <a:normAutofit/>
          </a:bodyPr>
          <a:lstStyle/>
          <a:p>
            <a:r>
              <a:rPr lang="en-US" dirty="0"/>
              <a:t>Two alternatives:</a:t>
            </a:r>
          </a:p>
          <a:p>
            <a:pPr lvl="1"/>
            <a:r>
              <a:rPr lang="en-US" dirty="0"/>
              <a:t>Spectral selection:</a:t>
            </a:r>
          </a:p>
          <a:p>
            <a:pPr lvl="2"/>
            <a:r>
              <a:rPr lang="en-US" dirty="0"/>
              <a:t>First run: Only the low frequencies are given to the entropy encoder</a:t>
            </a:r>
          </a:p>
          <a:p>
            <a:pPr lvl="2"/>
            <a:r>
              <a:rPr lang="en-US" dirty="0"/>
              <a:t>Successive runs: Higher frequencies are used</a:t>
            </a:r>
          </a:p>
          <a:p>
            <a:pPr lvl="1"/>
            <a:r>
              <a:rPr lang="en-US" dirty="0"/>
              <a:t> Successive approximation</a:t>
            </a:r>
          </a:p>
          <a:p>
            <a:pPr lvl="2"/>
            <a:r>
              <a:rPr lang="en-US" dirty="0"/>
              <a:t>All quantized coefficients are processed but most significant bits are encoded first.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2.</a:t>
            </a:r>
            <a:r>
              <a:rPr lang="en-US" b="1" u="sng" dirty="0"/>
              <a:t> Coding Standard of</a:t>
            </a:r>
            <a:r>
              <a:rPr lang="en-US" u="sng" dirty="0"/>
              <a:t> </a:t>
            </a:r>
            <a:r>
              <a:rPr lang="en-US" b="1" u="sng" dirty="0"/>
              <a:t>MPEG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638800"/>
          </a:xfrm>
        </p:spPr>
        <p:txBody>
          <a:bodyPr>
            <a:normAutofit/>
          </a:bodyPr>
          <a:lstStyle/>
          <a:p>
            <a:r>
              <a:rPr lang="en-US" sz="2400" dirty="0"/>
              <a:t>Moving Picture Experts Group.</a:t>
            </a:r>
          </a:p>
          <a:p>
            <a:r>
              <a:rPr lang="en-US" sz="2400" dirty="0"/>
              <a:t>It is an organization that develops standards for encoding </a:t>
            </a:r>
            <a:r>
              <a:rPr lang="en-US" sz="2400" dirty="0">
                <a:hlinkClick r:id="rId2"/>
              </a:rPr>
              <a:t>digital</a:t>
            </a:r>
            <a:r>
              <a:rPr lang="en-US" sz="2400" dirty="0"/>
              <a:t> audio and video.</a:t>
            </a:r>
          </a:p>
          <a:p>
            <a:r>
              <a:rPr lang="en-US" sz="2400" dirty="0"/>
              <a:t> It works with the International Organization for Standardization (</a:t>
            </a:r>
            <a:r>
              <a:rPr lang="en-US" sz="2400" dirty="0">
                <a:hlinkClick r:id="rId3"/>
              </a:rPr>
              <a:t>ISO</a:t>
            </a:r>
            <a:r>
              <a:rPr lang="en-US" sz="2400" dirty="0"/>
              <a:t>) and the International Electro-technical Commission (IEC) to ensure </a:t>
            </a:r>
            <a:r>
              <a:rPr lang="en-US" sz="2400" dirty="0">
                <a:hlinkClick r:id="rId4"/>
              </a:rPr>
              <a:t>media compression</a:t>
            </a:r>
            <a:r>
              <a:rPr lang="en-US" sz="2400" dirty="0"/>
              <a:t> standards are widely adopted and universally available.</a:t>
            </a:r>
          </a:p>
          <a:p>
            <a:r>
              <a:rPr lang="en-US" sz="2400" dirty="0"/>
              <a:t>It is suitable for both symmetric and asymmetric compression.</a:t>
            </a:r>
          </a:p>
          <a:p>
            <a:r>
              <a:rPr lang="en-US" sz="2400" dirty="0"/>
              <a:t>Asymmetric Compression:</a:t>
            </a:r>
          </a:p>
          <a:p>
            <a:pPr lvl="1"/>
            <a:r>
              <a:rPr lang="en-US" sz="2000" dirty="0"/>
              <a:t> It requires more effort for coding/ compression than for decoding.</a:t>
            </a:r>
          </a:p>
          <a:p>
            <a:pPr lvl="1"/>
            <a:r>
              <a:rPr lang="en-US" sz="2000" dirty="0"/>
              <a:t>Compression is carried out once, where as decompression is performed many time.</a:t>
            </a:r>
          </a:p>
          <a:p>
            <a:r>
              <a:rPr lang="en-US" sz="2400" dirty="0"/>
              <a:t>Symmetric Compression:</a:t>
            </a:r>
          </a:p>
          <a:p>
            <a:pPr lvl="1"/>
            <a:r>
              <a:rPr lang="en-US" sz="2000" dirty="0"/>
              <a:t>Expect equal effort for compression and decompression.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3246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Lossless Data Compression</a:t>
            </a:r>
          </a:p>
          <a:p>
            <a:pPr marL="514350" indent="-514350"/>
            <a:r>
              <a:rPr lang="en-US" dirty="0"/>
              <a:t>As per it’s name, no data loss.</a:t>
            </a:r>
          </a:p>
          <a:p>
            <a:pPr marL="514350" indent="-514350"/>
            <a:r>
              <a:rPr lang="en-US" dirty="0"/>
              <a:t>Recovery of original data.</a:t>
            </a:r>
          </a:p>
          <a:p>
            <a:pPr marL="514350" indent="-514350"/>
            <a:r>
              <a:rPr lang="en-US" dirty="0"/>
              <a:t>This method makes use of data compression algorithms that allows the exact original data to be reconstructed from the compressed data.</a:t>
            </a:r>
          </a:p>
          <a:p>
            <a:pPr marL="514350" indent="-514350"/>
            <a:r>
              <a:rPr lang="en-US" dirty="0"/>
              <a:t>Text, other documents are compressed using this method.</a:t>
            </a:r>
          </a:p>
          <a:p>
            <a:pPr marL="514350" indent="-514350"/>
            <a:r>
              <a:rPr lang="en-US" dirty="0"/>
              <a:t>Example: Run-length encoding, Huff-man coding, Arithmetic coding, etc.</a:t>
            </a:r>
          </a:p>
          <a:p>
            <a:pPr marL="514350" indent="-514350">
              <a:buNone/>
            </a:pPr>
            <a:r>
              <a:rPr lang="en-US" b="1" dirty="0"/>
              <a:t>2.   </a:t>
            </a:r>
            <a:r>
              <a:rPr lang="en-US" b="1" dirty="0" err="1"/>
              <a:t>Lossy</a:t>
            </a:r>
            <a:r>
              <a:rPr lang="en-US" b="1" dirty="0"/>
              <a:t> Data Compression</a:t>
            </a:r>
          </a:p>
          <a:p>
            <a:pPr marL="514350" indent="-514350"/>
            <a:r>
              <a:rPr lang="en-US" dirty="0"/>
              <a:t>As per it’s name, data is lost during compression.</a:t>
            </a:r>
          </a:p>
          <a:p>
            <a:pPr marL="514350" indent="-514350"/>
            <a:r>
              <a:rPr lang="en-US" dirty="0"/>
              <a:t>No recovery of original data.</a:t>
            </a:r>
          </a:p>
          <a:p>
            <a:pPr marL="514350" indent="-514350"/>
            <a:r>
              <a:rPr lang="en-US" dirty="0"/>
              <a:t>It is one where compressing data and its decompression retrieves data that may will be different from the original, but is “close enough” to be useful in some way.</a:t>
            </a:r>
          </a:p>
          <a:p>
            <a:pPr marL="514350" indent="-514350"/>
            <a:r>
              <a:rPr lang="en-US" dirty="0"/>
              <a:t>Image, audio and video are compressed using this method.</a:t>
            </a:r>
          </a:p>
          <a:p>
            <a:pPr marL="514350" indent="-514350"/>
            <a:r>
              <a:rPr lang="en-US" dirty="0"/>
              <a:t>Example: JPEG and MPEG coding,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100" b="1" u="sng" dirty="0"/>
              <a:t>MPEG organization has produced a number of digital </a:t>
            </a:r>
            <a:r>
              <a:rPr lang="en-US" sz="3100" b="1" u="sng" dirty="0">
                <a:hlinkClick r:id="rId2"/>
              </a:rPr>
              <a:t>media</a:t>
            </a:r>
            <a:r>
              <a:rPr lang="en-US" sz="3100" b="1" u="sng" dirty="0"/>
              <a:t> standards since its inception in 1998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Some of examples are:</a:t>
            </a:r>
          </a:p>
          <a:p>
            <a:pPr lvl="1"/>
            <a:r>
              <a:rPr lang="en-US" b="1" dirty="0"/>
              <a:t>MPEG-1</a:t>
            </a:r>
            <a:r>
              <a:rPr lang="en-US" dirty="0"/>
              <a:t> – Audio/video standards designed for digital storage media (such as an </a:t>
            </a:r>
            <a:r>
              <a:rPr lang="en-US" dirty="0">
                <a:hlinkClick r:id="rId3"/>
              </a:rPr>
              <a:t>MP3</a:t>
            </a:r>
            <a:r>
              <a:rPr lang="en-US" dirty="0"/>
              <a:t> file)</a:t>
            </a:r>
          </a:p>
          <a:p>
            <a:pPr lvl="1"/>
            <a:r>
              <a:rPr lang="en-US" b="1" dirty="0"/>
              <a:t>MPEG-2</a:t>
            </a:r>
            <a:r>
              <a:rPr lang="en-US" dirty="0"/>
              <a:t> – Standards for digital television and </a:t>
            </a:r>
            <a:r>
              <a:rPr lang="en-US" dirty="0">
                <a:hlinkClick r:id="rId4"/>
              </a:rPr>
              <a:t>DVD</a:t>
            </a:r>
            <a:r>
              <a:rPr lang="en-US" dirty="0"/>
              <a:t> video</a:t>
            </a:r>
          </a:p>
          <a:p>
            <a:pPr lvl="1"/>
            <a:r>
              <a:rPr lang="en-US" b="1" dirty="0"/>
              <a:t>MPEG-4</a:t>
            </a:r>
            <a:r>
              <a:rPr lang="en-US" dirty="0"/>
              <a:t> – Multimedia standards for the computers, mobile devices, and the web</a:t>
            </a:r>
          </a:p>
          <a:p>
            <a:pPr lvl="1"/>
            <a:r>
              <a:rPr lang="en-US" b="1" dirty="0"/>
              <a:t>MPEG-7</a:t>
            </a:r>
            <a:r>
              <a:rPr lang="en-US" dirty="0"/>
              <a:t> – Standards for the description and search of multimedia content</a:t>
            </a:r>
          </a:p>
          <a:p>
            <a:pPr lvl="1"/>
            <a:r>
              <a:rPr lang="en-US" b="1" dirty="0"/>
              <a:t>MPEG-MAR</a:t>
            </a:r>
            <a:r>
              <a:rPr lang="en-US" dirty="0"/>
              <a:t> – A mixed reality and </a:t>
            </a:r>
            <a:r>
              <a:rPr lang="en-US" dirty="0">
                <a:hlinkClick r:id="rId5"/>
              </a:rPr>
              <a:t>augmented reality</a:t>
            </a:r>
            <a:r>
              <a:rPr lang="en-US" dirty="0"/>
              <a:t> reference model</a:t>
            </a:r>
          </a:p>
          <a:p>
            <a:pPr lvl="1"/>
            <a:r>
              <a:rPr lang="en-US" b="1" dirty="0"/>
              <a:t>MPEG-DASH</a:t>
            </a:r>
            <a:r>
              <a:rPr lang="en-US" dirty="0"/>
              <a:t> – Standards that provide solutions for streaming multimedia data over </a:t>
            </a:r>
            <a:r>
              <a:rPr lang="en-US" dirty="0">
                <a:hlinkClick r:id="rId6"/>
              </a:rPr>
              <a:t>HTTP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u="sng" dirty="0"/>
              <a:t>4 different types of image coding in MPEG: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458200" cy="5943600"/>
          </a:xfrm>
        </p:spPr>
        <p:txBody>
          <a:bodyPr/>
          <a:lstStyle/>
          <a:p>
            <a:pPr lvl="1"/>
            <a:r>
              <a:rPr lang="en-US" dirty="0"/>
              <a:t>I-frames (Intra-coded images</a:t>
            </a:r>
          </a:p>
          <a:p>
            <a:pPr lvl="1"/>
            <a:r>
              <a:rPr lang="en-US" dirty="0"/>
              <a:t>P-frames (Predictive-coded frames)</a:t>
            </a:r>
          </a:p>
          <a:p>
            <a:pPr lvl="1"/>
            <a:r>
              <a:rPr lang="en-US" dirty="0"/>
              <a:t>B-frames (Bi-directionally predictive-coded frames)</a:t>
            </a:r>
          </a:p>
          <a:p>
            <a:pPr lvl="1"/>
            <a:r>
              <a:rPr lang="en-US" dirty="0"/>
              <a:t>D-frames (DC-coded frames)</a:t>
            </a:r>
          </a:p>
          <a:p>
            <a:endParaRPr lang="en-US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667000"/>
            <a:ext cx="6159062" cy="39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Audio Encoding using MPEG</a:t>
            </a:r>
          </a:p>
        </p:txBody>
      </p:sp>
      <p:pic>
        <p:nvPicPr>
          <p:cNvPr id="4098" name="Picture 2" descr="C:\Users\Karki Family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56744"/>
            <a:ext cx="7845972" cy="4978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0" y="5934670"/>
            <a:ext cx="8763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Psychoacoustics </a:t>
            </a:r>
            <a:r>
              <a:rPr lang="en-US" sz="2000" dirty="0"/>
              <a:t>is the branch of science that studies sound perception. It studies sound and its effects on compression.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DVI coding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10600" cy="5791200"/>
          </a:xfrm>
        </p:spPr>
        <p:txBody>
          <a:bodyPr>
            <a:normAutofit/>
          </a:bodyPr>
          <a:lstStyle/>
          <a:p>
            <a:pPr lvl="0"/>
            <a:r>
              <a:rPr lang="en-US" sz="2600" b="1" dirty="0"/>
              <a:t>Digital Video Interactive</a:t>
            </a:r>
            <a:r>
              <a:rPr lang="en-US" sz="2600" dirty="0"/>
              <a:t> (</a:t>
            </a:r>
            <a:r>
              <a:rPr lang="en-US" sz="2600" b="1" dirty="0"/>
              <a:t>DVI</a:t>
            </a:r>
            <a:r>
              <a:rPr lang="en-US" sz="2600" dirty="0"/>
              <a:t>) </a:t>
            </a:r>
          </a:p>
          <a:p>
            <a:pPr lvl="0"/>
            <a:r>
              <a:rPr lang="en-US" sz="2600" dirty="0"/>
              <a:t>First </a:t>
            </a:r>
            <a:r>
              <a:rPr lang="en-US" sz="2600" u="sng" dirty="0">
                <a:hlinkClick r:id="rId2" tooltip="Multimedia"/>
              </a:rPr>
              <a:t>multimedia</a:t>
            </a:r>
            <a:r>
              <a:rPr lang="en-US" sz="2600" dirty="0"/>
              <a:t> desktop video standard for IBM-compatible </a:t>
            </a:r>
            <a:r>
              <a:rPr lang="en-US" sz="2600" u="sng" dirty="0">
                <a:hlinkClick r:id="rId3" tooltip="Personal computer"/>
              </a:rPr>
              <a:t>personal computers</a:t>
            </a:r>
            <a:r>
              <a:rPr lang="en-US" sz="2600" dirty="0"/>
              <a:t>. </a:t>
            </a:r>
          </a:p>
          <a:p>
            <a:pPr lvl="0"/>
            <a:r>
              <a:rPr lang="en-US" sz="2600" dirty="0"/>
              <a:t>It enabled full-screen, full motion video, as well as </a:t>
            </a:r>
            <a:r>
              <a:rPr lang="en-US" sz="2600" u="sng" dirty="0">
                <a:hlinkClick r:id="rId4" tooltip="Stereophonic sound"/>
              </a:rPr>
              <a:t>stereo</a:t>
            </a:r>
            <a:r>
              <a:rPr lang="en-US" sz="2600" dirty="0"/>
              <a:t> audio, still images, and graphics to be presented on a DOS-based desktop computer. </a:t>
            </a:r>
          </a:p>
          <a:p>
            <a:pPr lvl="0"/>
            <a:r>
              <a:rPr lang="en-US" sz="2600" dirty="0"/>
              <a:t>It can process(compress and decompress) data, text, graphics, audio and video, etc.</a:t>
            </a:r>
          </a:p>
          <a:p>
            <a:r>
              <a:rPr lang="en-US" sz="2400" dirty="0"/>
              <a:t>It is video connection standard created by Digital Display Working Group (DDWG).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6553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b="1" dirty="0"/>
              <a:t>Types: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DVI-A  (For analog data)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DVI-D (For digital data)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DVI-I (Integrated for both analog and digital data)</a:t>
            </a:r>
          </a:p>
          <a:p>
            <a:pPr marL="914400" lvl="1" indent="-514350">
              <a:buNone/>
            </a:pPr>
            <a:endParaRPr lang="en-US" sz="2400" dirty="0"/>
          </a:p>
          <a:p>
            <a:pPr>
              <a:buNone/>
            </a:pPr>
            <a:r>
              <a:rPr lang="en-US" sz="2800" b="1" u="sng" dirty="0"/>
              <a:t>Fundamental components of DVI (Digital Video Interface):</a:t>
            </a:r>
            <a:endParaRPr lang="en-US" sz="2800" dirty="0"/>
          </a:p>
          <a:p>
            <a:pPr fontAlgn="t"/>
            <a:r>
              <a:rPr lang="en-US" sz="3000" dirty="0"/>
              <a:t>VLSI(</a:t>
            </a:r>
            <a:r>
              <a:rPr lang="en-US" sz="2800" dirty="0"/>
              <a:t>Very-large-scale integration</a:t>
            </a:r>
            <a:r>
              <a:rPr lang="en-US" sz="3000" dirty="0"/>
              <a:t>) chip for video subsystem</a:t>
            </a:r>
          </a:p>
          <a:p>
            <a:pPr lvl="0"/>
            <a:r>
              <a:rPr lang="en-US" sz="3000" dirty="0"/>
              <a:t>well-specified data format for audio and video files</a:t>
            </a:r>
          </a:p>
          <a:p>
            <a:pPr lvl="0"/>
            <a:r>
              <a:rPr lang="en-US" sz="3000" dirty="0"/>
              <a:t>application user interface to audio-visual kernel (AVK)</a:t>
            </a:r>
          </a:p>
          <a:p>
            <a:pPr lvl="0"/>
            <a:r>
              <a:rPr lang="en-US" sz="3000" dirty="0"/>
              <a:t>compression and decompression algorithms *Presentation-Level Video (PLV)</a:t>
            </a:r>
          </a:p>
          <a:p>
            <a:pPr lvl="2"/>
            <a:r>
              <a:rPr lang="en-US" dirty="0"/>
              <a:t>It is suitable for applications distributed on CD-ROMs.</a:t>
            </a:r>
          </a:p>
          <a:p>
            <a:r>
              <a:rPr lang="en-US" sz="3000" dirty="0"/>
              <a:t>Real-Time Video (RTV)</a:t>
            </a:r>
          </a:p>
          <a:p>
            <a:pPr marL="914400" lvl="1" indent="-51435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RJUN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4572"/>
            <a:ext cx="8686800" cy="5641428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Here,</a:t>
            </a:r>
          </a:p>
          <a:p>
            <a:pPr>
              <a:buNone/>
            </a:pPr>
            <a:r>
              <a:rPr lang="en-US" dirty="0"/>
              <a:t>   VDP: Video display processor</a:t>
            </a:r>
          </a:p>
          <a:p>
            <a:pPr>
              <a:buNone/>
            </a:pPr>
            <a:r>
              <a:rPr lang="en-US" dirty="0"/>
              <a:t>   VDP1: Processes bit maps</a:t>
            </a:r>
          </a:p>
          <a:p>
            <a:pPr>
              <a:buNone/>
            </a:pPr>
            <a:r>
              <a:rPr lang="en-US" dirty="0"/>
              <a:t>   VDP2: Generates analog RGB signals</a:t>
            </a:r>
          </a:p>
          <a:p>
            <a:pPr>
              <a:buNone/>
            </a:pPr>
            <a:r>
              <a:rPr lang="en-US" dirty="0"/>
              <a:t>   VRAM: Video RAM</a:t>
            </a:r>
          </a:p>
          <a:p>
            <a:pPr>
              <a:buNone/>
            </a:pPr>
            <a:r>
              <a:rPr lang="en-US" dirty="0"/>
              <a:t>   D/A: Digital-to- analog</a:t>
            </a:r>
          </a:p>
          <a:p>
            <a:pPr>
              <a:buNone/>
            </a:pPr>
            <a:r>
              <a:rPr lang="en-US" dirty="0"/>
              <a:t>   IF: Information fetch</a:t>
            </a:r>
          </a:p>
          <a:p>
            <a:pPr>
              <a:buNone/>
            </a:pPr>
            <a:r>
              <a:rPr lang="en-US" dirty="0"/>
              <a:t>Video RAM: </a:t>
            </a:r>
          </a:p>
          <a:p>
            <a:pPr lvl="1"/>
            <a:r>
              <a:rPr lang="en-US" dirty="0"/>
              <a:t>It is dual ported variant of dynamic RAM.</a:t>
            </a:r>
          </a:p>
          <a:p>
            <a:pPr lvl="1"/>
            <a:r>
              <a:rPr lang="en-US" dirty="0"/>
              <a:t>It can be accessed by 2- different devices simultaneously.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End of Chapter-5.</a:t>
            </a:r>
          </a:p>
          <a:p>
            <a:pPr algn="ctr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Assignment: </a:t>
            </a:r>
          </a:p>
          <a:p>
            <a:r>
              <a:rPr lang="en-US" dirty="0"/>
              <a:t>Lossy Vs Lossless data compression method</a:t>
            </a:r>
          </a:p>
          <a:p>
            <a:r>
              <a:rPr lang="en-US" dirty="0"/>
              <a:t>Entropy encoding vs Source coding</a:t>
            </a:r>
          </a:p>
          <a:p>
            <a:endParaRPr lang="en-US" dirty="0"/>
          </a:p>
          <a:p>
            <a:pPr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RJUN\Deskto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463191" cy="41148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/>
              <a:t>Classification of Compression Techniques</a:t>
            </a:r>
            <a:endParaRPr lang="en-US" dirty="0"/>
          </a:p>
          <a:p>
            <a:r>
              <a:rPr lang="en-US" b="1" i="1" dirty="0"/>
              <a:t>Entropy encoding</a:t>
            </a:r>
            <a:endParaRPr lang="en-US" dirty="0"/>
          </a:p>
          <a:p>
            <a:pPr lvl="1"/>
            <a:r>
              <a:rPr lang="en-US" dirty="0"/>
              <a:t>Lossless coding, decompression process regenerates the data completely</a:t>
            </a:r>
          </a:p>
          <a:p>
            <a:pPr lvl="1"/>
            <a:r>
              <a:rPr lang="en-US" dirty="0"/>
              <a:t>Used regardless of the media´s specific characteristics</a:t>
            </a:r>
          </a:p>
          <a:p>
            <a:pPr lvl="1"/>
            <a:r>
              <a:rPr lang="en-US" dirty="0"/>
              <a:t>Examples: Run-length encoding, Huffman encoding, Arithmetic encoding</a:t>
            </a:r>
          </a:p>
          <a:p>
            <a:r>
              <a:rPr lang="en-US" b="1" i="1" dirty="0"/>
              <a:t>Source encoding</a:t>
            </a:r>
            <a:endParaRPr lang="en-US" dirty="0"/>
          </a:p>
          <a:p>
            <a:pPr lvl="1"/>
            <a:r>
              <a:rPr lang="en-US" dirty="0"/>
              <a:t>Lossy coding</a:t>
            </a:r>
          </a:p>
          <a:p>
            <a:pPr lvl="1"/>
            <a:r>
              <a:rPr lang="en-US" dirty="0"/>
              <a:t>Semantics of the data are considered</a:t>
            </a:r>
          </a:p>
          <a:p>
            <a:pPr lvl="1"/>
            <a:r>
              <a:rPr lang="en-US" dirty="0"/>
              <a:t>Degree of compression depends on the data contents</a:t>
            </a:r>
          </a:p>
          <a:p>
            <a:pPr lvl="1"/>
            <a:r>
              <a:rPr lang="en-US" dirty="0"/>
              <a:t>Examples: (Differential) Pulse Code Modulation (DPCM) as content prediction technique, Discrete Cosine Transformation (DCT) as transformation technique</a:t>
            </a:r>
          </a:p>
          <a:p>
            <a:r>
              <a:rPr lang="en-US" b="1" i="1" dirty="0"/>
              <a:t>Hybrid encoding</a:t>
            </a:r>
            <a:endParaRPr lang="en-US" dirty="0"/>
          </a:p>
          <a:p>
            <a:pPr lvl="1"/>
            <a:r>
              <a:rPr lang="en-US" dirty="0"/>
              <a:t>Used by most multimedia systems</a:t>
            </a:r>
          </a:p>
          <a:p>
            <a:pPr lvl="1"/>
            <a:r>
              <a:rPr lang="en-US" dirty="0"/>
              <a:t>Combination of entropy and source encoding</a:t>
            </a:r>
          </a:p>
          <a:p>
            <a:pPr lvl="1"/>
            <a:r>
              <a:rPr lang="en-US" dirty="0"/>
              <a:t>Examples: JPEG, MPEG, H.261, DVI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Advantages of Compression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4403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Reduce disk space required.</a:t>
            </a:r>
          </a:p>
          <a:p>
            <a:pPr lvl="0"/>
            <a:r>
              <a:rPr lang="en-US" dirty="0"/>
              <a:t>Seek distance and Seek times are reduced.</a:t>
            </a:r>
          </a:p>
          <a:p>
            <a:pPr lvl="0"/>
            <a:r>
              <a:rPr lang="en-US" dirty="0"/>
              <a:t>More data fits into each disk page, track and cylinder allowing more intelligent clustering of related objects into physically near locations. </a:t>
            </a:r>
          </a:p>
          <a:p>
            <a:pPr lvl="0"/>
            <a:r>
              <a:rPr lang="en-US" dirty="0"/>
              <a:t>Unused disk space can be used for shadowing to increase reliability.</a:t>
            </a:r>
          </a:p>
          <a:p>
            <a:pPr lvl="0"/>
            <a:r>
              <a:rPr lang="en-US" dirty="0"/>
              <a:t>Compressed data can be transferred faster to and from disk.</a:t>
            </a:r>
          </a:p>
          <a:p>
            <a:pPr lvl="0"/>
            <a:r>
              <a:rPr lang="en-US" dirty="0"/>
              <a:t>Data compression increases disk bandwidth.</a:t>
            </a:r>
          </a:p>
          <a:p>
            <a:pPr lvl="0"/>
            <a:r>
              <a:rPr lang="en-US" dirty="0"/>
              <a:t>Due to the information density there is a decrease in the load there for less I/O bottleneck.</a:t>
            </a:r>
          </a:p>
          <a:p>
            <a:pPr lvl="0"/>
            <a:r>
              <a:rPr lang="en-US" dirty="0"/>
              <a:t>Faster transfer rates across the network. </a:t>
            </a:r>
          </a:p>
          <a:p>
            <a:pPr lvl="0"/>
            <a:r>
              <a:rPr lang="en-US" dirty="0"/>
              <a:t>The log recorders can become shorter.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Drawback of data compression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Due to compression, some of the data is lost.</a:t>
            </a:r>
          </a:p>
          <a:p>
            <a:pPr lvl="0"/>
            <a:r>
              <a:rPr lang="en-US" dirty="0"/>
              <a:t>Compression and decompression increases complexity of the transmitter and receiver.</a:t>
            </a:r>
          </a:p>
          <a:p>
            <a:pPr lvl="0"/>
            <a:r>
              <a:rPr lang="en-US" dirty="0"/>
              <a:t>Coding time is increase due to compression and decompression.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lossless and lossy data compression.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B41A-97F8-4885-8B45-8229F26ED32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2163</Words>
  <Application>Microsoft Macintosh PowerPoint</Application>
  <PresentationFormat>On-screen Show (4:3)</PresentationFormat>
  <Paragraphs>286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Google Sans</vt:lpstr>
      <vt:lpstr>Office Theme</vt:lpstr>
      <vt:lpstr>Subject: Multimedia  CHAPTER-5: Data Compression</vt:lpstr>
      <vt:lpstr>Contents</vt:lpstr>
      <vt:lpstr>5.1 Data Compression</vt:lpstr>
      <vt:lpstr>PowerPoint Presentation</vt:lpstr>
      <vt:lpstr>PowerPoint Presentation</vt:lpstr>
      <vt:lpstr>PowerPoint Presentation</vt:lpstr>
      <vt:lpstr>Advantages of Compression </vt:lpstr>
      <vt:lpstr>Drawback of data compression </vt:lpstr>
      <vt:lpstr>Assignment</vt:lpstr>
      <vt:lpstr>5.2 Coding Fundamental</vt:lpstr>
      <vt:lpstr>PowerPoint Presentation</vt:lpstr>
      <vt:lpstr>Data Compression Process</vt:lpstr>
      <vt:lpstr>Decompression</vt:lpstr>
      <vt:lpstr>Basic data compression technique</vt:lpstr>
      <vt:lpstr>Run-length Encoding</vt:lpstr>
      <vt:lpstr>PowerPoint Presentation</vt:lpstr>
      <vt:lpstr>Huffman Coding</vt:lpstr>
      <vt:lpstr>Huffman Coding Algorithm</vt:lpstr>
      <vt:lpstr>Example</vt:lpstr>
      <vt:lpstr>Assignment</vt:lpstr>
      <vt:lpstr>Arithmetic 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Assignments</vt:lpstr>
      <vt:lpstr> 5.3 Coding Standard: JPEG,MPEG and DVI </vt:lpstr>
      <vt:lpstr>PowerPoint Presentation</vt:lpstr>
      <vt:lpstr>PowerPoint Presentation</vt:lpstr>
      <vt:lpstr>JPEG-Compression Steps </vt:lpstr>
      <vt:lpstr>PowerPoint Presentation</vt:lpstr>
      <vt:lpstr>PowerPoint Presentation</vt:lpstr>
      <vt:lpstr>JPEG - Variants / Progressive Encoding</vt:lpstr>
      <vt:lpstr>2. Coding Standard of MPEG </vt:lpstr>
      <vt:lpstr>MPEG organization has produced a number of digital media standards since its inception in 1998</vt:lpstr>
      <vt:lpstr>4 different types of image coding in MPEG: </vt:lpstr>
      <vt:lpstr>Audio Encoding using MPEG</vt:lpstr>
      <vt:lpstr>DVI coding standard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CHAPTER-5 Data Compression</dc:title>
  <dc:creator>ARJUN</dc:creator>
  <cp:lastModifiedBy>Microsoft Office User</cp:lastModifiedBy>
  <cp:revision>118</cp:revision>
  <dcterms:created xsi:type="dcterms:W3CDTF">2019-06-23T14:19:54Z</dcterms:created>
  <dcterms:modified xsi:type="dcterms:W3CDTF">2023-04-17T04:50:04Z</dcterms:modified>
</cp:coreProperties>
</file>