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2" r:id="rId6"/>
    <p:sldId id="273" r:id="rId7"/>
    <p:sldId id="261" r:id="rId8"/>
    <p:sldId id="260" r:id="rId9"/>
    <p:sldId id="262" r:id="rId10"/>
    <p:sldId id="263" r:id="rId11"/>
    <p:sldId id="265" r:id="rId12"/>
    <p:sldId id="266" r:id="rId13"/>
    <p:sldId id="268" r:id="rId14"/>
    <p:sldId id="269" r:id="rId15"/>
    <p:sldId id="270" r:id="rId16"/>
    <p:sldId id="274" r:id="rId17"/>
    <p:sldId id="264" r:id="rId18"/>
    <p:sldId id="276" r:id="rId19"/>
    <p:sldId id="277" r:id="rId20"/>
    <p:sldId id="275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8"/>
  </p:normalViewPr>
  <p:slideViewPr>
    <p:cSldViewPr>
      <p:cViewPr varScale="1">
        <p:scale>
          <a:sx n="92" d="100"/>
          <a:sy n="92" d="100"/>
        </p:scale>
        <p:origin x="16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81279-99DB-4FCA-998D-7E6D79751F0A}" type="datetimeFigureOut">
              <a:rPr lang="en-US" smtClean="0"/>
              <a:pPr/>
              <a:t>4/19/23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DFB54-E7C2-4276-ACE2-5D7EDED82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NP" dirty="0"/>
              <a:t>ub , clamping area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DFB54-E7C2-4276-ACE2-5D7EDED828A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CD06-7581-4FBB-9901-C20A79E7EE95}" type="datetime1">
              <a:rPr lang="en-US" smtClean="0"/>
              <a:pPr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DD6-1A5F-4FE5-BC6B-A8E7920CD742}" type="datetime1">
              <a:rPr lang="en-US" smtClean="0"/>
              <a:pPr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90D-1DBA-4E52-8437-4575309FEB1D}" type="datetime1">
              <a:rPr lang="en-US" smtClean="0"/>
              <a:pPr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E97B-0642-4DC6-88D3-18B6CA3E4B77}" type="datetime1">
              <a:rPr lang="en-US" smtClean="0"/>
              <a:pPr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D344-17DE-4071-9522-61FA3BB4092A}" type="datetime1">
              <a:rPr lang="en-US" smtClean="0"/>
              <a:pPr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3A2C-7A5F-45CC-B4A5-D00B96C555D5}" type="datetime1">
              <a:rPr lang="en-US" smtClean="0"/>
              <a:pPr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0C89-9A92-40BD-B805-643447C91329}" type="datetime1">
              <a:rPr lang="en-US" smtClean="0"/>
              <a:pPr/>
              <a:t>4/19/23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34C6-A021-40A2-949D-7E0EAD4172B5}" type="datetime1">
              <a:rPr lang="en-US" smtClean="0"/>
              <a:pPr/>
              <a:t>4/19/23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95A6-AF4A-4C54-A140-9CA0ACBC372C}" type="datetime1">
              <a:rPr lang="en-US" smtClean="0"/>
              <a:pPr/>
              <a:t>4/19/23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C413-89A7-493F-902B-D194E22554D5}" type="datetime1">
              <a:rPr lang="en-US" smtClean="0"/>
              <a:pPr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FE13-DE24-4741-BADB-EB8D7BA7D918}" type="datetime1">
              <a:rPr lang="en-US" smtClean="0"/>
              <a:pPr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B94B-9F9B-43AF-8305-827241F18AED}" type="datetime1">
              <a:rPr lang="en-US" smtClean="0"/>
              <a:pPr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46F16-2605-4D1C-AD29-FEC55F822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D-DA" TargetMode="External"/><Relationship Id="rId2" Type="http://schemas.openxmlformats.org/officeDocument/2006/relationships/hyperlink" Target="https://en.wikipedia.org/wiki/Digital_audi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D-R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D-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r/readonly.htm" TargetMode="External"/><Relationship Id="rId2" Type="http://schemas.openxmlformats.org/officeDocument/2006/relationships/hyperlink" Target="https://www.computerhope.com/jargon/c/compactd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VD" TargetMode="External"/><Relationship Id="rId2" Type="http://schemas.openxmlformats.org/officeDocument/2006/relationships/hyperlink" Target="https://en.wikipedia.org/wiki/Las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2686050"/>
          </a:xfrm>
        </p:spPr>
        <p:txBody>
          <a:bodyPr>
            <a:normAutofit/>
          </a:bodyPr>
          <a:lstStyle/>
          <a:p>
            <a:r>
              <a:rPr lang="en-US" sz="4000" dirty="0"/>
              <a:t>Subject: Multimedia Computing &amp; Technology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Chapter-6 Optical Storage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217503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tx1"/>
                </a:solidFill>
              </a:rPr>
              <a:t>By: Er. Ramesh </a:t>
            </a:r>
            <a:r>
              <a:rPr lang="en-US" sz="2800" dirty="0" err="1">
                <a:solidFill>
                  <a:schemeClr val="tx1"/>
                </a:solidFill>
              </a:rPr>
              <a:t>Basaula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b="1" u="sng" dirty="0"/>
              <a:t>6.3 CD audio, CD ROM and extended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486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u="sng" dirty="0"/>
              <a:t>CD-audio/ CD-Digital audio (CD-DA):</a:t>
            </a:r>
          </a:p>
          <a:p>
            <a:r>
              <a:rPr lang="en-US" sz="2600" dirty="0"/>
              <a:t>Also known as </a:t>
            </a:r>
            <a:r>
              <a:rPr lang="en-US" sz="2600" b="1" dirty="0"/>
              <a:t>Audio CD</a:t>
            </a:r>
            <a:r>
              <a:rPr lang="en-US" sz="2600" dirty="0"/>
              <a:t>. </a:t>
            </a:r>
          </a:p>
          <a:p>
            <a:r>
              <a:rPr lang="en-US" sz="2600" dirty="0"/>
              <a:t>It is the standard format for audio compact discs.</a:t>
            </a:r>
          </a:p>
          <a:p>
            <a:r>
              <a:rPr lang="en-US" sz="2600" dirty="0"/>
              <a:t> The format was originally developed to store and play only </a:t>
            </a:r>
            <a:r>
              <a:rPr lang="en-US" sz="2600" dirty="0">
                <a:hlinkClick r:id="rId2" tooltip="Digital audio"/>
              </a:rPr>
              <a:t>digital audio</a:t>
            </a:r>
            <a:r>
              <a:rPr lang="en-US" sz="2600" dirty="0"/>
              <a:t> recordings (</a:t>
            </a:r>
            <a:r>
              <a:rPr lang="en-US" sz="2600" dirty="0">
                <a:hlinkClick r:id="rId3" tooltip="CD-DA"/>
              </a:rPr>
              <a:t>CD-DA</a:t>
            </a:r>
            <a:r>
              <a:rPr lang="en-US" sz="2600" dirty="0"/>
              <a:t>) but was later adapted for storage of data (</a:t>
            </a:r>
            <a:r>
              <a:rPr lang="en-US" sz="2600" dirty="0">
                <a:hlinkClick r:id="rId4" tooltip="CD-ROM"/>
              </a:rPr>
              <a:t>CD-ROM</a:t>
            </a:r>
            <a:r>
              <a:rPr lang="en-US" sz="2600" dirty="0"/>
              <a:t>). </a:t>
            </a:r>
          </a:p>
          <a:p>
            <a:r>
              <a:rPr lang="en-US" sz="2600" dirty="0"/>
              <a:t>It was developed by Sony and Philips in the 1980s and is defined in the Red Book standard.</a:t>
            </a:r>
          </a:p>
          <a:p>
            <a:r>
              <a:rPr lang="en-US" sz="2600" u="sng" dirty="0"/>
              <a:t>CD-DA consists of 3-areas:</a:t>
            </a:r>
          </a:p>
          <a:p>
            <a:pPr lvl="1"/>
            <a:r>
              <a:rPr lang="en-US" sz="2600" dirty="0"/>
              <a:t>Lead-in area= includes directory of CD-DA.</a:t>
            </a:r>
          </a:p>
          <a:p>
            <a:pPr lvl="1"/>
            <a:r>
              <a:rPr lang="en-US" sz="2600" dirty="0"/>
              <a:t>Program area= includes all tracks of CD-DA.</a:t>
            </a:r>
          </a:p>
          <a:p>
            <a:pPr lvl="1"/>
            <a:r>
              <a:rPr lang="en-US" sz="2600" dirty="0"/>
              <a:t>Lead-out area= used to help the play recorder when the reader head accidently goes beyond the program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703637"/>
            <a:ext cx="8991600" cy="2925763"/>
          </a:xfrm>
        </p:spPr>
        <p:txBody>
          <a:bodyPr>
            <a:normAutofit/>
          </a:bodyPr>
          <a:lstStyle/>
          <a:p>
            <a:r>
              <a:rPr lang="en-US" sz="2000" dirty="0"/>
              <a:t>This image of a </a:t>
            </a:r>
            <a:r>
              <a:rPr lang="en-US" sz="2000" dirty="0">
                <a:hlinkClick r:id="rId3" tooltip="CD-R"/>
              </a:rPr>
              <a:t>CD-R</a:t>
            </a:r>
            <a:r>
              <a:rPr lang="en-US" sz="2000" dirty="0"/>
              <a:t> demonstrates some of the visible features of an audio CD, including the lead-in, program area, and lead-out. </a:t>
            </a:r>
          </a:p>
          <a:p>
            <a:r>
              <a:rPr lang="en-US" sz="2000" dirty="0"/>
              <a:t>A microscopic spiral of digital information begins near the disc's center and progresses toward the edge. </a:t>
            </a:r>
          </a:p>
          <a:p>
            <a:r>
              <a:rPr lang="en-US" sz="2000" dirty="0"/>
              <a:t>The end of the data region and the lead-out can actually be anywhere, depending on how much data is recorded. </a:t>
            </a:r>
          </a:p>
          <a:p>
            <a:r>
              <a:rPr lang="en-US" sz="2000" dirty="0"/>
              <a:t>Data-free areas of the disc and silent portions of the spiral reflect light differently, sometimes allowing track boundaries to be seen.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C:\Users\ARJUN\Desktop\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27378"/>
            <a:ext cx="4648200" cy="3430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CD-ROM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5867400"/>
          </a:xfrm>
        </p:spPr>
        <p:txBody>
          <a:bodyPr>
            <a:normAutofit/>
          </a:bodyPr>
          <a:lstStyle/>
          <a:p>
            <a:r>
              <a:rPr lang="en-US" sz="2400" dirty="0"/>
              <a:t>“Compact Disc Read-Only Memory.”</a:t>
            </a:r>
          </a:p>
          <a:p>
            <a:r>
              <a:rPr lang="en-US" sz="2400" dirty="0"/>
              <a:t>Data on the disc is "read-only," or cannot be altered or erased.</a:t>
            </a:r>
          </a:p>
          <a:p>
            <a:r>
              <a:rPr lang="en-US" sz="2400" dirty="0"/>
              <a:t>It is an </a:t>
            </a:r>
            <a:r>
              <a:rPr lang="en-US" sz="2400" dirty="0">
                <a:hlinkClick r:id="rId2"/>
              </a:rPr>
              <a:t>optical disc</a:t>
            </a:r>
            <a:r>
              <a:rPr lang="en-US" sz="2400" dirty="0"/>
              <a:t> that contains audio or software data whose memory is </a:t>
            </a:r>
            <a:r>
              <a:rPr lang="en-US" sz="2400" dirty="0">
                <a:hlinkClick r:id="rId3"/>
              </a:rPr>
              <a:t>read-only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 descr="C:\Users\ARJUN\Desktop\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1057" y="2362200"/>
            <a:ext cx="8535743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2" name="Picture 2" descr="C:\Users\ARJUN\Desktop\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8860493" cy="6629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7200" y="5537537"/>
            <a:ext cx="525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Here,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EDC= Error detection and correction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ECC= Error correcting code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5897563"/>
          </a:xfrm>
        </p:spPr>
        <p:txBody>
          <a:bodyPr/>
          <a:lstStyle/>
          <a:p>
            <a:pPr>
              <a:buNone/>
            </a:pPr>
            <a:r>
              <a:rPr lang="en-US" dirty="0"/>
              <a:t>Advantages of CD-ROM: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Disadvantages of CD-ROM: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4" name="Picture 2" descr="C:\Users\ARJUN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816011"/>
            <a:ext cx="5410200" cy="2308189"/>
          </a:xfrm>
          <a:prstGeom prst="rect">
            <a:avLst/>
          </a:prstGeom>
          <a:noFill/>
        </p:spPr>
      </p:pic>
      <p:pic>
        <p:nvPicPr>
          <p:cNvPr id="3075" name="Picture 3" descr="C:\Users\ARJUN\Desktop\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755190"/>
            <a:ext cx="3505200" cy="27980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Assignment:</a:t>
            </a:r>
          </a:p>
          <a:p>
            <a:pPr marL="514350" indent="-514350">
              <a:buAutoNum type="arabicPeriod"/>
            </a:pPr>
            <a:r>
              <a:rPr lang="en-US" dirty="0"/>
              <a:t>Write advantages and disadvantages of CD.</a:t>
            </a:r>
          </a:p>
          <a:p>
            <a:pPr marL="514350" indent="-514350">
              <a:buAutoNum type="arabicPeriod"/>
            </a:pPr>
            <a:r>
              <a:rPr lang="en-US" dirty="0"/>
              <a:t>Explain working principle of CD-ROM (describe read and write processes.)</a:t>
            </a:r>
          </a:p>
          <a:p>
            <a:pPr marL="514350" indent="-514350">
              <a:buAutoNum type="arabicPeriod"/>
            </a:pPr>
            <a:r>
              <a:rPr lang="en-US" dirty="0"/>
              <a:t>Compare CD and DVD.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122" name="Picture 2" descr="C:\Users\ARJUN\Desktop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"/>
            <a:ext cx="8833796" cy="670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b="1" u="sng" dirty="0"/>
              <a:t>6.4 Principles of CD Write-Once and CD Magneto Capital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/>
              <a:t>CD Write-Once (CD-WO)</a:t>
            </a:r>
          </a:p>
          <a:p>
            <a:r>
              <a:rPr lang="en-US" sz="2800" dirty="0"/>
              <a:t>It is similar to the CD-R.</a:t>
            </a:r>
          </a:p>
          <a:p>
            <a:endParaRPr lang="en-US" sz="2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146" name="Picture 2" descr="C:\Users\ARJUN\Desktop\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9115257" cy="2971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52600" y="4648200"/>
            <a:ext cx="4738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Figure: Cross-section of CD-WO disk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086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u="sng" dirty="0"/>
              <a:t>Principle of CD-WO: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170" name="Picture 2" descr="C:\Users\ARJUN\Desktop\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7162800" cy="2614680"/>
          </a:xfrm>
          <a:prstGeom prst="rect">
            <a:avLst/>
          </a:prstGeom>
          <a:noFill/>
        </p:spPr>
      </p:pic>
      <p:pic>
        <p:nvPicPr>
          <p:cNvPr id="7171" name="Picture 3" descr="C:\Users\ARJUN\Desktop\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900372"/>
            <a:ext cx="4953000" cy="38052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194" name="Picture 2" descr="C:\Users\ARJUN\Desktop\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143000"/>
            <a:ext cx="906780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b="1" dirty="0"/>
              <a:t>6.  Optical Storage Media</a:t>
            </a:r>
            <a:endParaRPr lang="en-US" sz="2800" dirty="0"/>
          </a:p>
          <a:p>
            <a:pPr lvl="1">
              <a:buNone/>
            </a:pPr>
            <a:r>
              <a:rPr lang="en-US" dirty="0"/>
              <a:t>6.1 Basic technology</a:t>
            </a:r>
            <a:endParaRPr lang="en-US" sz="2400" dirty="0"/>
          </a:p>
          <a:p>
            <a:pPr lvl="1">
              <a:buNone/>
            </a:pPr>
            <a:r>
              <a:rPr lang="en-US" dirty="0"/>
              <a:t>6.2 Video disk fundamentals</a:t>
            </a:r>
            <a:endParaRPr lang="en-US" sz="2400" dirty="0"/>
          </a:p>
          <a:p>
            <a:pPr lvl="1">
              <a:buNone/>
            </a:pPr>
            <a:r>
              <a:rPr lang="en-US" dirty="0"/>
              <a:t>6.3 CD audio, CD ROM and extended 	Architecture</a:t>
            </a:r>
            <a:endParaRPr lang="en-US" sz="2400" dirty="0"/>
          </a:p>
          <a:p>
            <a:pPr lvl="1">
              <a:buNone/>
            </a:pPr>
            <a:r>
              <a:rPr lang="en-US" dirty="0"/>
              <a:t>6.4 Principles of CD Write-Once and CD Magneto Capital. </a:t>
            </a:r>
            <a:endParaRPr lang="en-US" sz="2400" dirty="0"/>
          </a:p>
          <a:p>
            <a:r>
              <a:rPr lang="en-US" sz="800" b="1" dirty="0"/>
              <a:t> </a:t>
            </a:r>
            <a:endParaRPr lang="en-US" sz="48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CD Magneto Capital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218" name="Picture 2" descr="C:\Users\ARJUN\Desktop\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3913"/>
            <a:ext cx="8610600" cy="25874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"/>
            <a:ext cx="83058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/>
              <a:t>Principle of CD-MO:</a:t>
            </a:r>
          </a:p>
          <a:p>
            <a:r>
              <a:rPr lang="en-US" sz="2400" dirty="0"/>
              <a:t>CD-MO is based on the polarization of magnetic field where the polarization is caused by a heat.</a:t>
            </a:r>
          </a:p>
          <a:p>
            <a:r>
              <a:rPr lang="en-US" sz="2400" dirty="0"/>
              <a:t>Polarization is a property of waves that can oscillate with more than one orientation.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EA94D-395F-6B46-BC76-075BC96D2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2171700"/>
            <a:ext cx="6502400" cy="251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15CBD-CC3F-F649-B370-8203F944B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4812867"/>
            <a:ext cx="6502400" cy="1739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b="1" u="sng" dirty="0"/>
              <a:t>6.1 Basic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/>
              <a:t>Optical Storage Media</a:t>
            </a:r>
            <a:endParaRPr lang="en-US" sz="2800" dirty="0"/>
          </a:p>
          <a:p>
            <a:r>
              <a:rPr lang="en-US" sz="2400" dirty="0"/>
              <a:t>This type of storage media uses light .</a:t>
            </a:r>
          </a:p>
          <a:p>
            <a:r>
              <a:rPr lang="en-US" sz="2400" dirty="0"/>
              <a:t>In the </a:t>
            </a:r>
            <a:r>
              <a:rPr lang="en-US" sz="2400" b="1" dirty="0"/>
              <a:t>optical storage devices</a:t>
            </a:r>
            <a:r>
              <a:rPr lang="en-US" sz="2400" dirty="0"/>
              <a:t>, all read and write activities are performed by light. </a:t>
            </a:r>
          </a:p>
          <a:p>
            <a:r>
              <a:rPr lang="en-US" sz="2400" dirty="0"/>
              <a:t>A </a:t>
            </a:r>
            <a:r>
              <a:rPr lang="en-US" sz="2400" b="1" dirty="0"/>
              <a:t>laser beam</a:t>
            </a:r>
            <a:r>
              <a:rPr lang="en-US" sz="2400" dirty="0"/>
              <a:t> is the usual light source.</a:t>
            </a:r>
          </a:p>
          <a:p>
            <a:r>
              <a:rPr lang="en-US" sz="2400" dirty="0"/>
              <a:t>All recording information stores at an optical disk.</a:t>
            </a:r>
          </a:p>
          <a:p>
            <a:r>
              <a:rPr lang="en-US" sz="2400" dirty="0"/>
              <a:t>It offers a higher storage capacity  at a lower cost.</a:t>
            </a:r>
          </a:p>
          <a:p>
            <a:r>
              <a:rPr lang="en-US" sz="2400" dirty="0"/>
              <a:t>Example:</a:t>
            </a:r>
          </a:p>
          <a:p>
            <a:pPr lvl="1"/>
            <a:r>
              <a:rPr lang="en-US" sz="2000" dirty="0"/>
              <a:t>CD</a:t>
            </a:r>
          </a:p>
          <a:p>
            <a:pPr lvl="1"/>
            <a:r>
              <a:rPr lang="en-US" sz="2000" dirty="0"/>
              <a:t>DVD,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8610600" cy="2959776"/>
            <a:chOff x="228600" y="76200"/>
            <a:chExt cx="8610600" cy="3046828"/>
          </a:xfrm>
        </p:grpSpPr>
        <p:pic>
          <p:nvPicPr>
            <p:cNvPr id="1026" name="Picture 2" descr="C:\Users\ARJUN\Desktop\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76200"/>
              <a:ext cx="8610600" cy="3046828"/>
            </a:xfrm>
            <a:prstGeom prst="rect">
              <a:avLst/>
            </a:prstGeom>
            <a:noFill/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2743200" y="1958788"/>
              <a:ext cx="17506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4191000" y="22098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133600" y="2133600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0" y="2357735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69569" y="2743200"/>
            <a:ext cx="5140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Figure: Layers in Optical Storage Media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1447800" y="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7" name="Picture 3" descr="C:\Users\ARJUN\Deskto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3200400"/>
            <a:ext cx="5580611" cy="289560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476365" y="5943600"/>
            <a:ext cx="691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Substrate layer is covered with a thin reflective layer.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C:\Users\ARJUN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8132876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248400"/>
          </a:xfrm>
        </p:spPr>
        <p:txBody>
          <a:bodyPr/>
          <a:lstStyle/>
          <a:p>
            <a:r>
              <a:rPr lang="en-US" dirty="0"/>
              <a:t>Data in disk are divided into track.</a:t>
            </a:r>
          </a:p>
          <a:p>
            <a:r>
              <a:rPr lang="en-US" dirty="0"/>
              <a:t>Tracks are further divided into sectors.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 descr="C:\Users\ARJUN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9" y="1676400"/>
            <a:ext cx="7004594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400800"/>
          </a:xfrm>
        </p:spPr>
        <p:txBody>
          <a:bodyPr/>
          <a:lstStyle/>
          <a:p>
            <a:pPr fontAlgn="base">
              <a:buNone/>
            </a:pPr>
            <a:r>
              <a:rPr lang="en-US" b="1" u="sng" dirty="0"/>
              <a:t>Advantages of Optical Storage Devices:</a:t>
            </a:r>
          </a:p>
          <a:p>
            <a:pPr lvl="1" fontAlgn="base"/>
            <a:r>
              <a:rPr lang="en-US" dirty="0"/>
              <a:t>It is capable to store large amount of data.</a:t>
            </a:r>
          </a:p>
          <a:p>
            <a:pPr lvl="1" fontAlgn="base"/>
            <a:r>
              <a:rPr lang="en-US" dirty="0"/>
              <a:t>Affordable price</a:t>
            </a:r>
          </a:p>
          <a:p>
            <a:pPr lvl="1" fontAlgn="base"/>
            <a:r>
              <a:rPr lang="en-US" dirty="0"/>
              <a:t>It can be recycled (Re-used).</a:t>
            </a:r>
          </a:p>
          <a:p>
            <a:pPr lvl="1" fontAlgn="base"/>
            <a:r>
              <a:rPr lang="en-US" dirty="0"/>
              <a:t>It has ultra data stability.</a:t>
            </a:r>
          </a:p>
          <a:p>
            <a:pPr lvl="1" fontAlgn="base"/>
            <a:r>
              <a:rPr lang="en-US" dirty="0"/>
              <a:t>Best Durability, Transport-ability, and archiving.</a:t>
            </a:r>
          </a:p>
          <a:p>
            <a:pPr fontAlgn="base">
              <a:buNone/>
            </a:pPr>
            <a:r>
              <a:rPr lang="en-US" b="1" u="sng" dirty="0"/>
              <a:t>Disadvantages Optical Storage Devices:</a:t>
            </a:r>
          </a:p>
          <a:p>
            <a:pPr lvl="1" fontAlgn="base"/>
            <a:r>
              <a:rPr lang="en-US" dirty="0"/>
              <a:t>Some traditional PCs are not able to read these disks.</a:t>
            </a:r>
          </a:p>
          <a:p>
            <a:pPr lvl="1" fontAlgn="base"/>
            <a:r>
              <a:rPr lang="en-US" dirty="0"/>
              <a:t>Difficult to recycle.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3600" b="1" u="sng" dirty="0"/>
              <a:t>6.2 Video disk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943600"/>
          </a:xfrm>
        </p:spPr>
        <p:txBody>
          <a:bodyPr>
            <a:normAutofit/>
          </a:bodyPr>
          <a:lstStyle/>
          <a:p>
            <a:r>
              <a:rPr lang="en-US" sz="2800" dirty="0"/>
              <a:t>It is a general term for a </a:t>
            </a:r>
            <a:r>
              <a:rPr lang="en-US" sz="2800" dirty="0">
                <a:hlinkClick r:id="rId2" tooltip="Laser"/>
              </a:rPr>
              <a:t>laser</a:t>
            </a:r>
            <a:r>
              <a:rPr lang="en-US" sz="2800" dirty="0"/>
              <a:t>- vision, serves as the output of motion pictures and audio.</a:t>
            </a:r>
          </a:p>
          <a:p>
            <a:r>
              <a:rPr lang="en-US" sz="2800" dirty="0"/>
              <a:t>Data are stored in an analog-coded format on the disk.</a:t>
            </a:r>
          </a:p>
          <a:p>
            <a:r>
              <a:rPr lang="en-US" sz="2800" dirty="0"/>
              <a:t>Typically, it is a reference to any such media that predates the mainstream popularity of the </a:t>
            </a:r>
            <a:r>
              <a:rPr lang="en-US" sz="2800" dirty="0">
                <a:hlinkClick r:id="rId3" tooltip="DVD"/>
              </a:rPr>
              <a:t>DVD</a:t>
            </a:r>
            <a:r>
              <a:rPr lang="en-US" sz="2800" dirty="0"/>
              <a:t> format.</a:t>
            </a:r>
          </a:p>
          <a:p>
            <a:r>
              <a:rPr lang="en-US" sz="2800" dirty="0"/>
              <a:t>It was designed as ROM, many different write-once optical storage systems have come out, known as WORM disk.</a:t>
            </a:r>
          </a:p>
          <a:p>
            <a:r>
              <a:rPr lang="en-US" sz="2800" dirty="0"/>
              <a:t>Example: CD, DVD,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Write once read many</a:t>
            </a:r>
            <a:r>
              <a:rPr lang="en-US" u="sng" dirty="0"/>
              <a:t> (</a:t>
            </a:r>
            <a:r>
              <a:rPr lang="en-US" b="1" u="sng" dirty="0"/>
              <a:t>WORM</a:t>
            </a:r>
            <a:r>
              <a:rPr lang="en-US" u="sn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It describes a data storage device in which information, once written, cannot be modified.</a:t>
            </a:r>
          </a:p>
          <a:p>
            <a:r>
              <a:rPr lang="en-US" sz="2800" dirty="0"/>
              <a:t>Concept: write once, read many</a:t>
            </a:r>
          </a:p>
          <a:p>
            <a:r>
              <a:rPr lang="en-US" sz="2800" dirty="0"/>
              <a:t>WORM protects the important files by keeping them safe and intact.</a:t>
            </a:r>
          </a:p>
          <a:p>
            <a:r>
              <a:rPr lang="en-US" sz="2800" dirty="0"/>
              <a:t> It ensures the highest level of integrity and data security by eliminating the risk of important data from being deleted or modified. </a:t>
            </a:r>
          </a:p>
          <a:p>
            <a:r>
              <a:rPr lang="en-US" sz="2800" dirty="0"/>
              <a:t>This way, the WORM helps to preserve the authenticity and safety of recorded data.</a:t>
            </a:r>
          </a:p>
          <a:p>
            <a:r>
              <a:rPr lang="en-US" sz="2800" dirty="0"/>
              <a:t>Examples:</a:t>
            </a:r>
          </a:p>
          <a:p>
            <a:pPr lvl="1"/>
            <a:r>
              <a:rPr lang="en-US" sz="2400" dirty="0"/>
              <a:t>CD-R (Compact Disc- Recordable)</a:t>
            </a:r>
          </a:p>
          <a:p>
            <a:pPr lvl="1"/>
            <a:r>
              <a:rPr lang="en-US" sz="2400" dirty="0"/>
              <a:t>DVD-R (Digital Versatile Disc-Recordable)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6F16-2605-4D1C-AD29-FEC55F822DB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785</Words>
  <Application>Microsoft Macintosh PowerPoint</Application>
  <PresentationFormat>On-screen Show (4:3)</PresentationFormat>
  <Paragraphs>112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Subject: Multimedia Computing &amp; Technology Chapter-6 Optical Storage Media</vt:lpstr>
      <vt:lpstr>Contents</vt:lpstr>
      <vt:lpstr>6.1 Basic technology</vt:lpstr>
      <vt:lpstr>PowerPoint Presentation</vt:lpstr>
      <vt:lpstr>PowerPoint Presentation</vt:lpstr>
      <vt:lpstr>PowerPoint Presentation</vt:lpstr>
      <vt:lpstr>PowerPoint Presentation</vt:lpstr>
      <vt:lpstr>6.2 Video disk fundamentals</vt:lpstr>
      <vt:lpstr>Write once read many (WORM)</vt:lpstr>
      <vt:lpstr>6.3 CD audio, CD ROM and extended Architecture</vt:lpstr>
      <vt:lpstr>PowerPoint Presentation</vt:lpstr>
      <vt:lpstr>CD-ROM</vt:lpstr>
      <vt:lpstr>PowerPoint Presentation</vt:lpstr>
      <vt:lpstr>PowerPoint Presentation</vt:lpstr>
      <vt:lpstr>PowerPoint Presentation</vt:lpstr>
      <vt:lpstr>PowerPoint Presentation</vt:lpstr>
      <vt:lpstr>6.4 Principles of CD Write-Once and CD Magneto Capital</vt:lpstr>
      <vt:lpstr>Principle of CD-WO:</vt:lpstr>
      <vt:lpstr>PowerPoint Presentation</vt:lpstr>
      <vt:lpstr>CD Magneto Capital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ARJUN</dc:creator>
  <cp:lastModifiedBy>Microsoft Office User</cp:lastModifiedBy>
  <cp:revision>56</cp:revision>
  <dcterms:created xsi:type="dcterms:W3CDTF">2021-01-09T13:29:35Z</dcterms:created>
  <dcterms:modified xsi:type="dcterms:W3CDTF">2023-04-19T07:49:32Z</dcterms:modified>
</cp:coreProperties>
</file>