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68"/>
  </p:normalViewPr>
  <p:slideViewPr>
    <p:cSldViewPr>
      <p:cViewPr varScale="1">
        <p:scale>
          <a:sx n="92" d="100"/>
          <a:sy n="92" d="100"/>
        </p:scale>
        <p:origin x="16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1D53A9-A5F2-FE4F-95CF-C832B596000A}" type="datetimeFigureOut">
              <a:rPr lang="en-NP" smtClean="0"/>
              <a:t>4/24/23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58301-E272-D64E-91E6-E4A9A5D4082C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62929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NP" dirty="0"/>
              <a:t>ompiler or interpretter component that breaks data into smaller elements for easy translation into another language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258301-E272-D64E-91E6-E4A9A5D4082C}" type="slidenum">
              <a:rPr lang="en-NP" smtClean="0"/>
              <a:t>17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69207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6B3CB-F3FF-44F9-8D54-FDC8BD55AC6C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7D4A-8E5D-4CCB-9DCD-3ECE561C43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993775"/>
          </a:xfrm>
        </p:spPr>
        <p:txBody>
          <a:bodyPr/>
          <a:lstStyle/>
          <a:p>
            <a:r>
              <a:rPr lang="en-US" dirty="0"/>
              <a:t>CHAPTER-7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209800"/>
            <a:ext cx="8229600" cy="762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Documentation Hypertext and MHEG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Hypermedia System: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382000" cy="54403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the combination of hypertext system and multimedia system. </a:t>
            </a:r>
          </a:p>
          <a:p>
            <a:r>
              <a:rPr lang="en-US" dirty="0"/>
              <a:t>It</a:t>
            </a:r>
            <a:r>
              <a:rPr lang="en-US" b="1" dirty="0"/>
              <a:t> </a:t>
            </a:r>
            <a:r>
              <a:rPr lang="en-US" dirty="0"/>
              <a:t>is used as a logical extension of the term hypertext, in which graphics, audio, video, plain text and hyperlinks intertwine to create a generally nonlinear medium of information. </a:t>
            </a:r>
          </a:p>
          <a:p>
            <a:r>
              <a:rPr lang="en-US" dirty="0"/>
              <a:t>This contrasts with the broader term </a:t>
            </a:r>
            <a:r>
              <a:rPr lang="en-US" i="1" dirty="0"/>
              <a:t>multimedia</a:t>
            </a:r>
            <a:r>
              <a:rPr lang="en-US" dirty="0"/>
              <a:t>, which may be used to describe non-interactive linear presentations as well as hypermedia.</a:t>
            </a:r>
          </a:p>
          <a:p>
            <a:r>
              <a:rPr lang="en-US" dirty="0"/>
              <a:t>Example: </a:t>
            </a:r>
            <a:r>
              <a:rPr lang="en-US" b="1" dirty="0"/>
              <a:t>World Wide Web</a:t>
            </a:r>
          </a:p>
          <a:p>
            <a:r>
              <a:rPr lang="en-US" b="1" dirty="0"/>
              <a:t> </a:t>
            </a:r>
            <a:r>
              <a:rPr lang="en-US" dirty="0"/>
              <a:t>Most modern hypermedia is delivered via electronic pages from a variety of systems. Audio hypermedia is emerging with voice command devices and voice browsing.</a:t>
            </a:r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RJUN\Desktop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7696200" cy="2812667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600200" y="3352800"/>
            <a:ext cx="65403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Fig. The hypertext, hypermedia and multimedia relationship</a:t>
            </a:r>
            <a:endParaRPr lang="en-US" sz="20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</p:spPr>
        <p:txBody>
          <a:bodyPr>
            <a:normAutofit fontScale="90000"/>
          </a:bodyPr>
          <a:lstStyle/>
          <a:p>
            <a:br>
              <a:rPr lang="en-US" sz="4000" b="1" dirty="0"/>
            </a:br>
            <a:br>
              <a:rPr lang="en-US" sz="4000" b="1" dirty="0"/>
            </a:br>
            <a:r>
              <a:rPr lang="en-US" sz="4000" b="1" dirty="0"/>
              <a:t>7.3 Hypermedia System: Architecture, nodes and pointers document</a:t>
            </a:r>
            <a:br>
              <a:rPr lang="en-US" dirty="0"/>
            </a:br>
            <a:r>
              <a:rPr lang="en-US" b="1" dirty="0"/>
              <a:t> </a:t>
            </a:r>
            <a:br>
              <a:rPr lang="en-US" dirty="0"/>
            </a:br>
            <a:endParaRPr lang="en-US" dirty="0"/>
          </a:p>
        </p:txBody>
      </p:sp>
      <p:pic>
        <p:nvPicPr>
          <p:cNvPr id="5122" name="Picture 2" descr="C:\Users\ARJUN\Desktop\5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447799"/>
            <a:ext cx="6815528" cy="470162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04800" y="63246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Fig: Hypermedia System Architecture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382000" cy="6126163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Anchor:</a:t>
            </a:r>
            <a:endParaRPr lang="en-US" sz="2800" dirty="0"/>
          </a:p>
          <a:p>
            <a:pPr lvl="1"/>
            <a:r>
              <a:rPr lang="en-CA" dirty="0"/>
              <a:t>Anchors are link ends (origin or destination of a hyperlink) like text parts, graphic area or temporal position of audio/ video stream.</a:t>
            </a:r>
            <a:endParaRPr lang="en-US" sz="2400" dirty="0"/>
          </a:p>
          <a:p>
            <a:pPr lvl="1"/>
            <a:r>
              <a:rPr lang="en-CA" dirty="0"/>
              <a:t>At the user interface the origin of pointers must be marked, so that the user can move to a further information unit. This origin of a pointer is called an anchor.</a:t>
            </a:r>
            <a:endParaRPr lang="en-US" sz="2400" dirty="0"/>
          </a:p>
          <a:p>
            <a:pPr lvl="1"/>
            <a:r>
              <a:rPr lang="en-CA" dirty="0"/>
              <a:t>The representation of anchor in a user interface should following properties.</a:t>
            </a:r>
            <a:endParaRPr lang="en-US" sz="2400" dirty="0"/>
          </a:p>
          <a:p>
            <a:pPr lvl="2"/>
            <a:r>
              <a:rPr lang="en-CA" dirty="0"/>
              <a:t>A media-independent representation can happen through the selection of general graphical elements, such as buttons.</a:t>
            </a:r>
            <a:endParaRPr lang="en-US" sz="2000" dirty="0"/>
          </a:p>
          <a:p>
            <a:pPr lvl="2"/>
            <a:r>
              <a:rPr lang="en-CA" dirty="0"/>
              <a:t>In a text, individual words, paragraphs or text sections of different length can be used for representation.</a:t>
            </a:r>
            <a:endParaRPr lang="en-US" sz="2000" dirty="0"/>
          </a:p>
          <a:p>
            <a:pPr lvl="2"/>
            <a:r>
              <a:rPr lang="en-CA" dirty="0"/>
              <a:t>In Images specific graphical objects or simply areas are defined as selection object.</a:t>
            </a:r>
            <a:endParaRPr lang="en-US" sz="2000" dirty="0"/>
          </a:p>
          <a:p>
            <a:pPr lvl="2"/>
            <a:r>
              <a:rPr lang="en-CA" dirty="0"/>
              <a:t>In motion video, media-independent representations of the anchor are preferred.</a:t>
            </a:r>
            <a:endParaRPr lang="en-US" sz="2000" dirty="0"/>
          </a:p>
          <a:p>
            <a:pPr lvl="2"/>
            <a:r>
              <a:rPr lang="en-CA" dirty="0"/>
              <a:t>With respect to audio, a media-independent solution is used.</a:t>
            </a: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/>
          <a:lstStyle/>
          <a:p>
            <a:r>
              <a:rPr lang="en-US" b="1" dirty="0"/>
              <a:t>Node</a:t>
            </a:r>
            <a:r>
              <a:rPr lang="en-US" dirty="0"/>
              <a:t>: It is the information unit of a hypertext document.</a:t>
            </a:r>
          </a:p>
          <a:p>
            <a:r>
              <a:rPr lang="en-US" b="1" dirty="0"/>
              <a:t>Pointer link</a:t>
            </a:r>
            <a:r>
              <a:rPr lang="en-US" dirty="0"/>
              <a:t>: Edges of a hypertext graph. Types of pointer are:</a:t>
            </a:r>
          </a:p>
          <a:p>
            <a:pPr lvl="1"/>
            <a:r>
              <a:rPr lang="en-US" dirty="0"/>
              <a:t>Simple pointers link two nodes of the graph without containing any further information.</a:t>
            </a:r>
          </a:p>
          <a:p>
            <a:pPr lvl="1"/>
            <a:r>
              <a:rPr lang="en-US" dirty="0"/>
              <a:t>Typed pointers include, in addition to the link between two nodes, further information. Each pointer gets a label.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3900" b="1" dirty="0"/>
              <a:t>7.4 Architecture: SGML, ODA and MHEG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sz="5300" b="1" u="sng" dirty="0"/>
              <a:t>Document Architecture: SGML</a:t>
            </a:r>
          </a:p>
          <a:p>
            <a:r>
              <a:rPr lang="en-US" sz="4200" dirty="0"/>
              <a:t>The Standard Generalized Markup Language (SGML)</a:t>
            </a:r>
          </a:p>
          <a:p>
            <a:r>
              <a:rPr lang="en-US" sz="4200" dirty="0"/>
              <a:t>Authors prepare the text, i.e., the content. They specify in a uniform way the title, tables, etc., without a description of the actual representation (e., script type and line distance). The publisher specifies the resulting layout.</a:t>
            </a:r>
          </a:p>
          <a:p>
            <a:r>
              <a:rPr lang="en-US" sz="4200" dirty="0"/>
              <a:t>SGML specifies the syntax, but not the semantics.</a:t>
            </a:r>
          </a:p>
          <a:p>
            <a:pPr lvl="1"/>
            <a:r>
              <a:rPr lang="en-US" sz="4200" dirty="0"/>
              <a:t>For example,</a:t>
            </a:r>
          </a:p>
          <a:p>
            <a:pPr lvl="1"/>
            <a:r>
              <a:rPr lang="en-US" sz="4200" dirty="0"/>
              <a:t>&lt;title&gt;Multimedia-Systems&lt;/title&gt;</a:t>
            </a:r>
          </a:p>
          <a:p>
            <a:pPr lvl="1"/>
            <a:r>
              <a:rPr lang="en-US" sz="4200" dirty="0"/>
              <a:t>&lt;author&gt;Felix </a:t>
            </a:r>
            <a:r>
              <a:rPr lang="en-US" sz="4200" dirty="0" err="1"/>
              <a:t>Gatou</a:t>
            </a:r>
            <a:r>
              <a:rPr lang="en-US" sz="4200" dirty="0"/>
              <a:t>&lt;/author&gt;</a:t>
            </a:r>
          </a:p>
          <a:p>
            <a:pPr lvl="1"/>
            <a:r>
              <a:rPr lang="en-US" sz="4200" dirty="0"/>
              <a:t>&lt;side&gt;IBM&lt;/side&gt;</a:t>
            </a:r>
          </a:p>
          <a:p>
            <a:pPr lvl="1"/>
            <a:r>
              <a:rPr lang="en-US" sz="4200" dirty="0"/>
              <a:t>&lt;summary&gt;This exceptional paper from Peter…</a:t>
            </a:r>
          </a:p>
          <a:p>
            <a:pPr lvl="1"/>
            <a:r>
              <a:rPr lang="en-US" sz="4200" dirty="0"/>
              <a:t>This example shows an application of SGML in a text document.</a:t>
            </a:r>
          </a:p>
          <a:p>
            <a:r>
              <a:rPr lang="en-US" sz="4600" dirty="0"/>
              <a:t>Example: HTML (Hypertext markup language)</a:t>
            </a:r>
          </a:p>
          <a:p>
            <a:r>
              <a:rPr lang="en-US" sz="4200" dirty="0"/>
              <a:t>Markup language: the code is used to specify the formatting is called as tags.</a:t>
            </a:r>
          </a:p>
          <a:p>
            <a:endParaRPr lang="en-US" sz="4600" dirty="0"/>
          </a:p>
          <a:p>
            <a:pPr>
              <a:buNone/>
            </a:pPr>
            <a:endParaRPr lang="en-US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RJUN\Desktop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-1"/>
            <a:ext cx="6781800" cy="494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81000" y="5105400"/>
            <a:ext cx="8763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Fig. SGML : Document processing – from the information to the presentation</a:t>
            </a:r>
          </a:p>
          <a:p>
            <a:endParaRPr lang="en-US" dirty="0"/>
          </a:p>
          <a:p>
            <a:r>
              <a:rPr lang="en-US" sz="2400" dirty="0"/>
              <a:t>The following figure shows the processing of an SGML document. It is divided into two processes: </a:t>
            </a:r>
            <a:r>
              <a:rPr lang="en-US" sz="2400" dirty="0" err="1"/>
              <a:t>i</a:t>
            </a:r>
            <a:r>
              <a:rPr lang="en-US" sz="2400" dirty="0"/>
              <a:t>) Parser  ii) Formatter</a:t>
            </a:r>
          </a:p>
          <a:p>
            <a:endParaRPr lang="en-US" dirty="0"/>
          </a:p>
          <a:p>
            <a:endParaRPr lang="en-US" b="1" dirty="0"/>
          </a:p>
          <a:p>
            <a:pPr algn="ctr"/>
            <a:endParaRPr lang="en-U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5897563"/>
          </a:xfrm>
        </p:spPr>
        <p:txBody>
          <a:bodyPr>
            <a:normAutofit/>
          </a:bodyPr>
          <a:lstStyle/>
          <a:p>
            <a:r>
              <a:rPr lang="en-US" sz="2700" b="1" i="1" dirty="0"/>
              <a:t>Parser: </a:t>
            </a:r>
            <a:r>
              <a:rPr lang="en-US" sz="2700" i="1" dirty="0"/>
              <a:t>It uses the tags, occurring in the document, combination with the corresponding document type.</a:t>
            </a:r>
            <a:endParaRPr lang="en-US" sz="2700" dirty="0"/>
          </a:p>
          <a:p>
            <a:r>
              <a:rPr lang="en-US" sz="2700" b="1" i="1" dirty="0"/>
              <a:t>Formatter</a:t>
            </a:r>
            <a:r>
              <a:rPr lang="en-US" sz="2700" i="1" dirty="0"/>
              <a:t>: It knows the meaning of tags and it </a:t>
            </a:r>
            <a:r>
              <a:rPr lang="en-US" sz="2700" dirty="0"/>
              <a:t>transforms the document into a formatted document. </a:t>
            </a:r>
          </a:p>
          <a:p>
            <a:pPr>
              <a:buNone/>
            </a:pPr>
            <a:r>
              <a:rPr lang="en-US" sz="2700" dirty="0"/>
              <a:t> 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b="1" u="sng" dirty="0"/>
              <a:t>Document Architecture: ODA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991600" cy="6019800"/>
          </a:xfrm>
        </p:spPr>
        <p:txBody>
          <a:bodyPr>
            <a:normAutofit/>
          </a:bodyPr>
          <a:lstStyle/>
          <a:p>
            <a:r>
              <a:rPr lang="en-US" sz="2400" b="1" dirty="0"/>
              <a:t>Open Document Architecture ODA</a:t>
            </a:r>
          </a:p>
          <a:p>
            <a:r>
              <a:rPr lang="en-US" sz="2400" dirty="0"/>
              <a:t>Initially called the Office Document Architecture because it supports mostly office-oriented applications.</a:t>
            </a:r>
          </a:p>
          <a:p>
            <a:r>
              <a:rPr lang="en-US" sz="2400" dirty="0"/>
              <a:t> Main goal: To support the exchange, processing and presentation of documents in open systems.</a:t>
            </a:r>
          </a:p>
          <a:p>
            <a:pPr lvl="0"/>
            <a:r>
              <a:rPr lang="en-CA" sz="2400" dirty="0"/>
              <a:t>It is a free and open international document file format maintained by ITU-T to replace all proprietary document file format.</a:t>
            </a:r>
            <a:endParaRPr lang="en-US" sz="2400" dirty="0"/>
          </a:p>
          <a:p>
            <a:pPr lvl="0"/>
            <a:r>
              <a:rPr lang="en-CA" sz="2400" dirty="0"/>
              <a:t> The main property of ODA is the distinction among content, logical structure and layout structure.</a:t>
            </a:r>
            <a:endParaRPr lang="en-US" sz="2400" dirty="0"/>
          </a:p>
          <a:p>
            <a:pPr lvl="0"/>
            <a:r>
              <a:rPr lang="en-CA" sz="2400" dirty="0"/>
              <a:t>This is a contrast to SGML where only a logical structure and the contents are defined ODA defines semantics.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RJUN\Desktop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0"/>
            <a:ext cx="7138369" cy="3962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52400" y="4267200"/>
            <a:ext cx="8915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  </a:t>
            </a:r>
            <a:r>
              <a:rPr lang="en-CA" sz="2200" b="1" dirty="0"/>
              <a:t>Figure: - ODA: Content, layout and logical view</a:t>
            </a:r>
          </a:p>
          <a:p>
            <a:pPr algn="ctr"/>
            <a:endParaRPr lang="en-US" sz="2200" b="1" dirty="0"/>
          </a:p>
          <a:p>
            <a:pPr lvl="0">
              <a:buFont typeface="Arial" pitchFamily="34" charset="0"/>
              <a:buChar char="•"/>
            </a:pPr>
            <a:r>
              <a:rPr lang="en-CA" sz="2200" dirty="0"/>
              <a:t>The above figure shows three aspects (content, logical structure and layout structure) linked to a document. </a:t>
            </a:r>
            <a:endParaRPr lang="en-US" sz="2200" dirty="0"/>
          </a:p>
          <a:p>
            <a:r>
              <a:rPr lang="en-CA" sz="2200" dirty="0"/>
              <a:t> </a:t>
            </a:r>
            <a:endParaRPr lang="en-US" sz="22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Contents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7.1 Document architecture and multimedia integration</a:t>
            </a:r>
            <a:endParaRPr lang="en-US" dirty="0"/>
          </a:p>
          <a:p>
            <a:pPr>
              <a:buNone/>
            </a:pPr>
            <a:r>
              <a:rPr lang="en-US" b="1" dirty="0"/>
              <a:t>7.2 Hypertext, hypermedia and multimedia</a:t>
            </a:r>
          </a:p>
          <a:p>
            <a:pPr>
              <a:buNone/>
            </a:pPr>
            <a:r>
              <a:rPr lang="en-US" b="1" dirty="0"/>
              <a:t>7.3 Hypermedia System: Architecture, nodes and pointers document</a:t>
            </a:r>
          </a:p>
          <a:p>
            <a:pPr>
              <a:buNone/>
            </a:pPr>
            <a:r>
              <a:rPr lang="en-US" b="1" dirty="0"/>
              <a:t>7.4 Architecture: SGML, ODA and MHEG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0"/>
            <a:ext cx="8382000" cy="6126163"/>
          </a:xfrm>
        </p:spPr>
        <p:txBody>
          <a:bodyPr>
            <a:normAutofit/>
          </a:bodyPr>
          <a:lstStyle/>
          <a:p>
            <a:r>
              <a:rPr lang="en-CA" b="1" dirty="0"/>
              <a:t>Content:</a:t>
            </a:r>
            <a:endParaRPr lang="en-US" b="1" dirty="0"/>
          </a:p>
          <a:p>
            <a:pPr lvl="1"/>
            <a:r>
              <a:rPr lang="en-CA" dirty="0"/>
              <a:t>The content of the document consist of content portions.</a:t>
            </a:r>
            <a:endParaRPr lang="en-US" dirty="0"/>
          </a:p>
          <a:p>
            <a:r>
              <a:rPr lang="en-CA" b="1" dirty="0"/>
              <a:t>Layout Structure:</a:t>
            </a:r>
            <a:endParaRPr lang="en-US" b="1" dirty="0"/>
          </a:p>
          <a:p>
            <a:pPr lvl="1"/>
            <a:r>
              <a:rPr lang="en-CA" dirty="0"/>
              <a:t>The layout structure specifies mainly the representation of a document. </a:t>
            </a:r>
          </a:p>
          <a:p>
            <a:pPr lvl="1"/>
            <a:r>
              <a:rPr lang="en-CA" dirty="0"/>
              <a:t>It is related to a two dimensional representation.</a:t>
            </a:r>
            <a:endParaRPr lang="en-US" dirty="0"/>
          </a:p>
          <a:p>
            <a:r>
              <a:rPr lang="en-CA" b="1" dirty="0"/>
              <a:t>Logical Structure:</a:t>
            </a:r>
            <a:endParaRPr lang="en-US" b="1" dirty="0"/>
          </a:p>
          <a:p>
            <a:pPr lvl="1"/>
            <a:r>
              <a:rPr lang="en-CA" dirty="0"/>
              <a:t>It includes the partitioning of the content.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RJUN\Desktop\9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9" y="228600"/>
            <a:ext cx="6061023" cy="543190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28600" y="59436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Figure: ODA information architecture with structure, content, presentation and representation model</a:t>
            </a:r>
          </a:p>
          <a:p>
            <a:pPr algn="ctr"/>
            <a:r>
              <a:rPr lang="en-US" sz="2200" b="1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Document Architecture: MHEG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txBody>
          <a:bodyPr>
            <a:normAutofit/>
          </a:bodyPr>
          <a:lstStyle/>
          <a:p>
            <a:r>
              <a:rPr lang="en-CA" sz="2400" dirty="0"/>
              <a:t>Multimedia and Hypermedia Information Expert Group</a:t>
            </a:r>
          </a:p>
          <a:p>
            <a:r>
              <a:rPr lang="en-US" sz="2400" dirty="0"/>
              <a:t> It specifies an encoding format for multimedia applications independently of service paradigms and network protocols.</a:t>
            </a:r>
          </a:p>
          <a:p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3048000"/>
            <a:ext cx="8305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CA" sz="2200" dirty="0"/>
              <a:t>Goals: </a:t>
            </a:r>
            <a:endParaRPr lang="en-US" sz="2200" dirty="0"/>
          </a:p>
          <a:p>
            <a:pPr lvl="1"/>
            <a:r>
              <a:rPr lang="en-CA" sz="2200" dirty="0"/>
              <a:t>to provide a simple but useful and easy to implement framework for multimedia application.</a:t>
            </a:r>
            <a:endParaRPr lang="en-US" sz="2200" dirty="0"/>
          </a:p>
          <a:p>
            <a:r>
              <a:rPr lang="en-CA" dirty="0"/>
              <a:t> </a:t>
            </a:r>
            <a:endParaRPr lang="en-US" sz="16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Users\ARJUN\Desktop\1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599"/>
            <a:ext cx="8382000" cy="4756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Versions of MHEG:</a:t>
            </a:r>
          </a:p>
        </p:txBody>
      </p:sp>
      <p:pic>
        <p:nvPicPr>
          <p:cNvPr id="37890" name="Picture 2" descr="C:\Users\ARJUN\Desktop\1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19200"/>
            <a:ext cx="7184914" cy="4648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7159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7.1 Document architecture and multimedia integration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943600"/>
          </a:xfrm>
        </p:spPr>
        <p:txBody>
          <a:bodyPr>
            <a:normAutofit/>
          </a:bodyPr>
          <a:lstStyle/>
          <a:p>
            <a:r>
              <a:rPr lang="en-CA" sz="2600" dirty="0"/>
              <a:t>Document:</a:t>
            </a:r>
            <a:endParaRPr lang="en-US" sz="2600" dirty="0"/>
          </a:p>
          <a:p>
            <a:pPr lvl="1"/>
            <a:r>
              <a:rPr lang="en-CA" sz="2600" dirty="0"/>
              <a:t>A document consists of a set of structural information that can be in different forms of media and during presentation can be generated or recorded.</a:t>
            </a:r>
            <a:endParaRPr lang="en-US" sz="2600" dirty="0"/>
          </a:p>
          <a:p>
            <a:pPr lvl="1"/>
            <a:r>
              <a:rPr lang="en-CA" sz="2600" dirty="0"/>
              <a:t>A document is aimed at the perception of human and is accessible for computer processing.</a:t>
            </a:r>
            <a:endParaRPr lang="en-US" sz="2600" dirty="0"/>
          </a:p>
          <a:p>
            <a:r>
              <a:rPr lang="en-CA" sz="2600" dirty="0"/>
              <a:t> Multimedia Document:</a:t>
            </a:r>
            <a:endParaRPr lang="en-US" sz="2600" dirty="0"/>
          </a:p>
          <a:p>
            <a:pPr lvl="1"/>
            <a:r>
              <a:rPr lang="en-CA" sz="2600" dirty="0"/>
              <a:t>A multimedia document which comprised of information coded in at least one continuous (time-dependent) medium and in one discrete (time-independent) medium.</a:t>
            </a:r>
          </a:p>
          <a:p>
            <a:pPr lvl="1"/>
            <a:r>
              <a:rPr lang="en-CA" sz="2600" dirty="0"/>
              <a:t>Integration of the different media is given through a close relation between information units. This is also called synchronization.</a:t>
            </a:r>
            <a:endParaRPr lang="en-US" sz="2600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Document Architecture</a:t>
            </a:r>
            <a:br>
              <a:rPr lang="en-US" u="sng" dirty="0"/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382000" cy="5516563"/>
          </a:xfrm>
        </p:spPr>
        <p:txBody>
          <a:bodyPr>
            <a:normAutofit/>
          </a:bodyPr>
          <a:lstStyle/>
          <a:p>
            <a:r>
              <a:rPr lang="en-US" sz="2400" dirty="0"/>
              <a:t>It describe the connection among the individual elements represented as model (e.g. Presentation model, manipulation model). </a:t>
            </a:r>
          </a:p>
        </p:txBody>
      </p:sp>
      <p:pic>
        <p:nvPicPr>
          <p:cNvPr id="1027" name="Picture 3" descr="C:\Users\ARJUN\Desktop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1524000"/>
            <a:ext cx="4953000" cy="4811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457200" y="6324600"/>
            <a:ext cx="8305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                                  Fig. Document architecture and its elements.</a:t>
            </a:r>
            <a:endParaRPr lang="en-US" sz="2000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915400" cy="6858000"/>
          </a:xfrm>
        </p:spPr>
        <p:txBody>
          <a:bodyPr>
            <a:normAutofit/>
          </a:bodyPr>
          <a:lstStyle/>
          <a:p>
            <a:r>
              <a:rPr lang="en-US" sz="3000" i="1" u="sng" dirty="0"/>
              <a:t>Content: </a:t>
            </a:r>
          </a:p>
          <a:p>
            <a:pPr lvl="1"/>
            <a:r>
              <a:rPr lang="en-US" sz="2600" dirty="0"/>
              <a:t>multi- / monomedia information</a:t>
            </a:r>
          </a:p>
          <a:p>
            <a:r>
              <a:rPr lang="en-US" sz="3000" i="1" u="sng" dirty="0"/>
              <a:t>Structure: </a:t>
            </a:r>
          </a:p>
          <a:p>
            <a:pPr lvl="1"/>
            <a:r>
              <a:rPr lang="en-US" sz="2600" dirty="0"/>
              <a:t>spatial and temporal relations between information</a:t>
            </a:r>
          </a:p>
          <a:p>
            <a:r>
              <a:rPr lang="en-US" sz="3000" i="1" u="sng" dirty="0"/>
              <a:t>Manipulation Model:</a:t>
            </a:r>
            <a:endParaRPr lang="en-US" sz="3000" dirty="0"/>
          </a:p>
          <a:p>
            <a:pPr lvl="1"/>
            <a:r>
              <a:rPr lang="en-US" sz="2600" dirty="0"/>
              <a:t>operation allowed for creation, change and deletion of information</a:t>
            </a:r>
          </a:p>
          <a:p>
            <a:r>
              <a:rPr lang="en-US" sz="3000" i="1" u="sng" dirty="0"/>
              <a:t>Representation Model:</a:t>
            </a:r>
            <a:endParaRPr lang="en-US" sz="3000" dirty="0"/>
          </a:p>
          <a:p>
            <a:pPr lvl="1"/>
            <a:r>
              <a:rPr lang="en-US" sz="2600" dirty="0"/>
              <a:t>exchange protocol and data format</a:t>
            </a:r>
          </a:p>
          <a:p>
            <a:r>
              <a:rPr lang="en-US" sz="3000" i="1" u="sng" dirty="0"/>
              <a:t>Presentation Model:</a:t>
            </a:r>
            <a:endParaRPr lang="en-US" sz="3000" dirty="0"/>
          </a:p>
          <a:p>
            <a:pPr lvl="1"/>
            <a:r>
              <a:rPr lang="en-US" sz="2600" dirty="0"/>
              <a:t>rules for document presentation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RJUN\Desktop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0"/>
            <a:ext cx="5727492" cy="572749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62000" y="5486400"/>
            <a:ext cx="8382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/>
              <a:t>Figure: - a multimedia documents architecture and its constituent element</a:t>
            </a:r>
            <a:r>
              <a:rPr lang="en-CA" dirty="0"/>
              <a:t>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Autofit/>
          </a:bodyPr>
          <a:lstStyle/>
          <a:p>
            <a:r>
              <a:rPr lang="en-US" sz="3200" b="1" dirty="0"/>
              <a:t>7.2 Hypertext, hypermedia and multimedia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638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b="1" u="sng" dirty="0"/>
              <a:t>Hypertext:</a:t>
            </a:r>
          </a:p>
          <a:p>
            <a:r>
              <a:rPr lang="en-US" sz="2400" dirty="0"/>
              <a:t>It refers to the use of hyperlink or simply links to present text and graphics.</a:t>
            </a:r>
          </a:p>
          <a:p>
            <a:r>
              <a:rPr lang="en-US" sz="2400" dirty="0"/>
              <a:t>It represents a relatively recent innovation to user interfaces, which overcomes some of the limitations of written text. Rather than remaining static like traditional text, hypertext makes possible a dynamic organization of information through links and connections (called hyperlinks).</a:t>
            </a:r>
          </a:p>
          <a:p>
            <a:r>
              <a:rPr lang="en-US" sz="2400" b="1" dirty="0"/>
              <a:t>Hyperlink: </a:t>
            </a:r>
            <a:r>
              <a:rPr lang="en-US" sz="2400" dirty="0"/>
              <a:t>It is the link from a hypertext document to another location, activated by clicking on a highlighted works as image.</a:t>
            </a:r>
          </a:p>
          <a:p>
            <a:r>
              <a:rPr lang="en-US" sz="2400" b="1" dirty="0"/>
              <a:t>Types and uses of hypertext</a:t>
            </a:r>
            <a:endParaRPr lang="en-US" sz="2400" dirty="0"/>
          </a:p>
          <a:p>
            <a:r>
              <a:rPr lang="en-US" sz="2400" dirty="0"/>
              <a:t>Static: prepared and stored in advance</a:t>
            </a:r>
          </a:p>
          <a:p>
            <a:pPr lvl="1"/>
            <a:r>
              <a:rPr lang="en-US" sz="2000" dirty="0"/>
              <a:t>Used to cross-reference collections of data in documents, software applications, or books on CD.</a:t>
            </a:r>
          </a:p>
          <a:p>
            <a:r>
              <a:rPr lang="en-US" sz="2400" dirty="0"/>
              <a:t>Dynamic: continually changing in response to user input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7630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Hypertext:</a:t>
            </a:r>
          </a:p>
        </p:txBody>
      </p:sp>
      <p:pic>
        <p:nvPicPr>
          <p:cNvPr id="3074" name="Picture 2" descr="C:\Users\ARJUN\Desktop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781800" cy="4203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04800" y="5562600"/>
            <a:ext cx="88392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Figure: Hypertext data: An example of linking information of different media</a:t>
            </a:r>
            <a:r>
              <a:rPr lang="en-US" sz="2000" dirty="0"/>
              <a:t>.</a:t>
            </a:r>
          </a:p>
          <a:p>
            <a:r>
              <a:rPr lang="en-US" sz="2400" b="1" dirty="0"/>
              <a:t>Note: </a:t>
            </a:r>
            <a:r>
              <a:rPr lang="en-US" sz="2400" dirty="0"/>
              <a:t>The most famous implementation of hypertext is the World Wide Web.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Hypertext System:</a:t>
            </a:r>
            <a:endParaRPr lang="en-US" dirty="0"/>
          </a:p>
          <a:p>
            <a:pPr lvl="1"/>
            <a:r>
              <a:rPr lang="en-US" dirty="0"/>
              <a:t>A hypertext system is mainly determined through non-linear links of information.</a:t>
            </a:r>
          </a:p>
          <a:p>
            <a:pPr lvl="1"/>
            <a:r>
              <a:rPr lang="en-US" dirty="0"/>
              <a:t>It is the system that allows to read hypertext document non-linearly.</a:t>
            </a:r>
          </a:p>
          <a:p>
            <a:pPr lvl="1"/>
            <a:r>
              <a:rPr lang="en-US" dirty="0"/>
              <a:t>Pointers connect the nodes. The data of different nodes can be represented with one or several media types. In a pure text system, only text parts are connected. </a:t>
            </a:r>
          </a:p>
          <a:p>
            <a:r>
              <a:rPr lang="en-US" dirty="0"/>
              <a:t> </a:t>
            </a:r>
            <a:r>
              <a:rPr lang="en-US" b="1" dirty="0"/>
              <a:t>Multimedia System:</a:t>
            </a:r>
            <a:endParaRPr lang="en-US" dirty="0"/>
          </a:p>
          <a:p>
            <a:pPr lvl="1"/>
            <a:r>
              <a:rPr lang="en-US" dirty="0"/>
              <a:t>It contains information which is coded at least in a continuous and discrete medium.</a:t>
            </a:r>
          </a:p>
          <a:p>
            <a:pPr lvl="1"/>
            <a:r>
              <a:rPr lang="en-US" dirty="0"/>
              <a:t>For example, if only links to text data are present, then this is not a multimedia system, it is a hypertext. A video conference, with simultaneous transmission of text and graphics, generated by a document processing program, is a multimedia application.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1348</Words>
  <Application>Microsoft Macintosh PowerPoint</Application>
  <PresentationFormat>On-screen Show (4:3)</PresentationFormat>
  <Paragraphs>123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CHAPTER-7</vt:lpstr>
      <vt:lpstr>Contents </vt:lpstr>
      <vt:lpstr>7.1 Document architecture and multimedia integration </vt:lpstr>
      <vt:lpstr>Document Architecture </vt:lpstr>
      <vt:lpstr>PowerPoint Presentation</vt:lpstr>
      <vt:lpstr>PowerPoint Presentation</vt:lpstr>
      <vt:lpstr>7.2 Hypertext, hypermedia and multimedia</vt:lpstr>
      <vt:lpstr>Example of Hypertext:</vt:lpstr>
      <vt:lpstr>PowerPoint Presentation</vt:lpstr>
      <vt:lpstr>Hypermedia System:</vt:lpstr>
      <vt:lpstr>PowerPoint Presentation</vt:lpstr>
      <vt:lpstr>  7.3 Hypermedia System: Architecture, nodes and pointers document   </vt:lpstr>
      <vt:lpstr>PowerPoint Presentation</vt:lpstr>
      <vt:lpstr>PowerPoint Presentation</vt:lpstr>
      <vt:lpstr> 7.4 Architecture: SGML, ODA and MHEG </vt:lpstr>
      <vt:lpstr>PowerPoint Presentation</vt:lpstr>
      <vt:lpstr>PowerPoint Presentation</vt:lpstr>
      <vt:lpstr> Document Architecture: ODA </vt:lpstr>
      <vt:lpstr>PowerPoint Presentation</vt:lpstr>
      <vt:lpstr>PowerPoint Presentation</vt:lpstr>
      <vt:lpstr>PowerPoint Presentation</vt:lpstr>
      <vt:lpstr>Document Architecture: MHEG</vt:lpstr>
      <vt:lpstr>PowerPoint Presentation</vt:lpstr>
      <vt:lpstr>Versions of MHEG: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CHAPTER-7</dc:title>
  <dc:creator>ARJUN</dc:creator>
  <cp:lastModifiedBy>Microsoft Office User</cp:lastModifiedBy>
  <cp:revision>38</cp:revision>
  <dcterms:created xsi:type="dcterms:W3CDTF">2019-06-30T14:37:59Z</dcterms:created>
  <dcterms:modified xsi:type="dcterms:W3CDTF">2023-04-24T04:51:04Z</dcterms:modified>
</cp:coreProperties>
</file>