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34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6" r:id="rId35"/>
    <p:sldId id="295" r:id="rId36"/>
    <p:sldId id="297" r:id="rId37"/>
    <p:sldId id="290" r:id="rId38"/>
    <p:sldId id="291" r:id="rId39"/>
    <p:sldId id="319" r:id="rId40"/>
    <p:sldId id="292" r:id="rId41"/>
    <p:sldId id="293" r:id="rId42"/>
    <p:sldId id="320" r:id="rId43"/>
    <p:sldId id="294" r:id="rId44"/>
    <p:sldId id="298" r:id="rId45"/>
    <p:sldId id="299" r:id="rId46"/>
    <p:sldId id="300" r:id="rId47"/>
    <p:sldId id="301" r:id="rId48"/>
    <p:sldId id="307" r:id="rId49"/>
    <p:sldId id="308" r:id="rId50"/>
    <p:sldId id="302" r:id="rId51"/>
    <p:sldId id="303" r:id="rId52"/>
    <p:sldId id="304" r:id="rId53"/>
    <p:sldId id="306" r:id="rId54"/>
    <p:sldId id="305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21" r:id="rId66"/>
    <p:sldId id="322" r:id="rId67"/>
    <p:sldId id="324" r:id="rId68"/>
    <p:sldId id="323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496C-34E7-4E8B-8654-61C7C6E847EF}" type="datetimeFigureOut">
              <a:rPr lang="en-US" smtClean="0"/>
              <a:pPr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3C12-5CBC-402B-BF93-02527FBFC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lecommunication" TargetMode="External"/><Relationship Id="rId2" Type="http://schemas.openxmlformats.org/officeDocument/2006/relationships/hyperlink" Target="https://en.wikipedia.org/wiki/Conceptual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latency" TargetMode="External"/><Relationship Id="rId2" Type="http://schemas.openxmlformats.org/officeDocument/2006/relationships/hyperlink" Target="https://searchnetworking.techtarget.com/definition/packet-lo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unifiedcommunications.techtarget.com/definition/jitter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oftwarequality.techtarget.com/definition/application" TargetMode="External"/><Relationship Id="rId2" Type="http://schemas.openxmlformats.org/officeDocument/2006/relationships/hyperlink" Target="https://searchsoftwarequality.techtarget.com/definition/progra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audio_editor" TargetMode="External"/><Relationship Id="rId7" Type="http://schemas.openxmlformats.org/officeDocument/2006/relationships/hyperlink" Target="https://en.wikipedia.org/wiki/Unix-like" TargetMode="External"/><Relationship Id="rId2" Type="http://schemas.openxmlformats.org/officeDocument/2006/relationships/hyperlink" Target="https://en.wikipedia.org/wiki/Free_and_open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cOS" TargetMode="External"/><Relationship Id="rId5" Type="http://schemas.openxmlformats.org/officeDocument/2006/relationships/hyperlink" Target="https://en.wikipedia.org/wiki/Microsoft_Windows" TargetMode="External"/><Relationship Id="rId4" Type="http://schemas.openxmlformats.org/officeDocument/2006/relationships/hyperlink" Target="https://en.wikipedia.org/wiki/Application_software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P/program.html" TargetMode="External"/><Relationship Id="rId2" Type="http://schemas.openxmlformats.org/officeDocument/2006/relationships/hyperlink" Target="https://www.webopedia.com/TERM/P/programm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M/machine_language.html" TargetMode="External"/><Relationship Id="rId5" Type="http://schemas.openxmlformats.org/officeDocument/2006/relationships/hyperlink" Target="https://www.webopedia.com/TERM/L/language.html" TargetMode="External"/><Relationship Id="rId4" Type="http://schemas.openxmlformats.org/officeDocument/2006/relationships/hyperlink" Target="https://www.webopedia.com/TERM/C/computer.html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microservices.techtarget.com/definition/object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CHAPTER-8</a:t>
            </a:r>
            <a:br>
              <a:rPr lang="en-US" b="1" dirty="0"/>
            </a:br>
            <a:r>
              <a:rPr lang="en-US" b="1" dirty="0"/>
              <a:t>Advanced Technologies in Multimedia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>
            <a:normAutofit fontScale="90000"/>
          </a:bodyPr>
          <a:lstStyle/>
          <a:p>
            <a:pPr lvl="2"/>
            <a:br>
              <a:rPr lang="en-US" sz="2800" b="1" u="sng" dirty="0"/>
            </a:br>
            <a:r>
              <a:rPr lang="en-US" sz="3100" b="1" u="sng" dirty="0"/>
              <a:t>8.1.3Resource requirement allocation scheme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1722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6800" b="1" u="sng" dirty="0"/>
              <a:t>Requirements:</a:t>
            </a:r>
          </a:p>
          <a:p>
            <a:pPr lvl="0"/>
            <a:r>
              <a:rPr lang="en-US" sz="6800" dirty="0"/>
              <a:t>The transmission and processing requirements of local and distributed multimedia applications can be specified according to the following characteristics :</a:t>
            </a:r>
          </a:p>
          <a:p>
            <a:pPr lvl="1"/>
            <a:r>
              <a:rPr lang="en-US" sz="6800" b="1" i="1" dirty="0"/>
              <a:t>Throughput</a:t>
            </a:r>
            <a:r>
              <a:rPr lang="en-US" sz="6800" b="1" dirty="0"/>
              <a:t>:</a:t>
            </a:r>
            <a:r>
              <a:rPr lang="en-US" sz="6800" dirty="0"/>
              <a:t> Determined by the needed data rate of a</a:t>
            </a:r>
            <a:r>
              <a:rPr lang="en-US" sz="6800" b="1" dirty="0"/>
              <a:t> </a:t>
            </a:r>
            <a:r>
              <a:rPr lang="en-US" sz="6800" dirty="0"/>
              <a:t>connection to satisfy the application requirements.</a:t>
            </a:r>
          </a:p>
          <a:p>
            <a:pPr lvl="1"/>
            <a:r>
              <a:rPr lang="en-US" sz="6800" b="1" i="1" dirty="0"/>
              <a:t>Delay "at the resource" </a:t>
            </a:r>
            <a:r>
              <a:rPr lang="en-US" sz="6800" dirty="0"/>
              <a:t>(local): The maximum time</a:t>
            </a:r>
            <a:r>
              <a:rPr lang="en-US" sz="6800" b="1" dirty="0"/>
              <a:t> </a:t>
            </a:r>
            <a:r>
              <a:rPr lang="en-US" sz="6800" dirty="0"/>
              <a:t>span for the completion of a certain task at this resource. </a:t>
            </a:r>
          </a:p>
          <a:p>
            <a:pPr lvl="1"/>
            <a:r>
              <a:rPr lang="en-US" sz="6800" b="1" i="1" dirty="0"/>
              <a:t>End-to-end delay</a:t>
            </a:r>
            <a:r>
              <a:rPr lang="en-US" sz="6800" i="1" dirty="0"/>
              <a:t> </a:t>
            </a:r>
            <a:r>
              <a:rPr lang="en-US" sz="6800" dirty="0"/>
              <a:t>(global): The total delay for a data unit to be transmitted from the source to its destination.</a:t>
            </a:r>
          </a:p>
          <a:p>
            <a:pPr lvl="1"/>
            <a:r>
              <a:rPr lang="en-US" sz="6800" b="1" i="1" dirty="0"/>
              <a:t>Jitter</a:t>
            </a:r>
            <a:r>
              <a:rPr lang="en-US" sz="6800" b="1" dirty="0"/>
              <a:t>:</a:t>
            </a:r>
            <a:r>
              <a:rPr lang="en-US" sz="6800" dirty="0"/>
              <a:t> Determines the maximum allowed variance in</a:t>
            </a:r>
            <a:r>
              <a:rPr lang="en-US" sz="6800" b="1" dirty="0"/>
              <a:t> </a:t>
            </a:r>
            <a:r>
              <a:rPr lang="en-US" sz="6800" dirty="0"/>
              <a:t>the arrival of data at the destination.</a:t>
            </a:r>
          </a:p>
          <a:p>
            <a:pPr lvl="1"/>
            <a:r>
              <a:rPr lang="en-US" sz="6800" b="1" i="1" dirty="0"/>
              <a:t>Reliability</a:t>
            </a:r>
            <a:r>
              <a:rPr lang="en-US" sz="6800" b="1" dirty="0"/>
              <a:t>:</a:t>
            </a:r>
            <a:r>
              <a:rPr lang="en-US" sz="6800" dirty="0"/>
              <a:t> Defines error detection and error correction mechanisms used for the transmission and processing of multimedia tasks.</a:t>
            </a:r>
          </a:p>
          <a:p>
            <a:pPr lvl="2"/>
            <a:r>
              <a:rPr lang="en-US" sz="6800" dirty="0"/>
              <a:t>How to handle errors: Ignored, indicated and/or corrected.</a:t>
            </a:r>
          </a:p>
          <a:p>
            <a:pPr lvl="2"/>
            <a:r>
              <a:rPr lang="en-US" sz="6800" dirty="0"/>
              <a:t>Retransmission may not be acceptable for time critical data.</a:t>
            </a:r>
          </a:p>
          <a:p>
            <a:pPr lvl="0"/>
            <a:r>
              <a:rPr lang="en-US" sz="6800" dirty="0"/>
              <a:t>These requirements are known as </a:t>
            </a:r>
            <a:r>
              <a:rPr lang="en-US" sz="6800" i="1" dirty="0"/>
              <a:t>Quality of Service</a:t>
            </a:r>
            <a:r>
              <a:rPr lang="en-US" sz="6800" dirty="0"/>
              <a:t> (QoS) parameters.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rki Family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553450" cy="59179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458200" cy="6126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/>
              <a:t>Phases of the resource reservation and management process</a:t>
            </a:r>
            <a:endParaRPr lang="en-US" sz="2400" u="sng" dirty="0"/>
          </a:p>
          <a:p>
            <a:pPr lvl="1"/>
            <a:r>
              <a:rPr lang="en-US" sz="2400" b="1" i="1" dirty="0"/>
              <a:t>Schedulability</a:t>
            </a:r>
            <a:endParaRPr lang="en-US" sz="2400" dirty="0"/>
          </a:p>
          <a:p>
            <a:pPr lvl="2"/>
            <a:r>
              <a:rPr lang="en-US" dirty="0"/>
              <a:t> The resource manager checks with the given QoS parameters (e.g. throughput and reliability).</a:t>
            </a:r>
          </a:p>
          <a:p>
            <a:pPr lvl="1"/>
            <a:r>
              <a:rPr lang="en-US" sz="2400" b="1" i="1" dirty="0"/>
              <a:t>QoS calculation</a:t>
            </a:r>
            <a:endParaRPr lang="en-US" sz="2400" dirty="0"/>
          </a:p>
          <a:p>
            <a:pPr lvl="2"/>
            <a:r>
              <a:rPr lang="en-US" dirty="0"/>
              <a:t> The resource manager calculates the best possible performance (e.g. delay) the resource can guarantee for the new request.</a:t>
            </a:r>
          </a:p>
          <a:p>
            <a:pPr lvl="1"/>
            <a:r>
              <a:rPr lang="en-US" sz="2400" b="1" i="1" dirty="0"/>
              <a:t>Resource reservation</a:t>
            </a:r>
            <a:endParaRPr lang="en-US" sz="2400" dirty="0"/>
          </a:p>
          <a:p>
            <a:pPr lvl="2"/>
            <a:r>
              <a:rPr lang="en-US" dirty="0"/>
              <a:t>Allocates the required capacity to meet the QoS guarantees for each request.</a:t>
            </a:r>
          </a:p>
          <a:p>
            <a:pPr lvl="1"/>
            <a:r>
              <a:rPr lang="en-US" sz="2400" b="1" i="1" dirty="0"/>
              <a:t>Resource scheduling</a:t>
            </a:r>
            <a:endParaRPr lang="en-US" sz="2400" dirty="0"/>
          </a:p>
          <a:p>
            <a:pPr lvl="2"/>
            <a:r>
              <a:rPr lang="en-US" dirty="0"/>
              <a:t>Incoming messages (i.e. LDUs) from connections are scheduled according to the given QoS guarantees.</a:t>
            </a:r>
          </a:p>
          <a:p>
            <a:pPr lvl="2"/>
            <a:r>
              <a:rPr lang="en-US" dirty="0"/>
              <a:t>LDU= logical data unit</a:t>
            </a:r>
          </a:p>
          <a:p>
            <a:pPr lvl="2"/>
            <a:r>
              <a:rPr lang="en-US" dirty="0"/>
              <a:t>QoS= Quality of service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/>
          <a:lstStyle/>
          <a:p>
            <a:pPr>
              <a:buNone/>
            </a:pPr>
            <a:r>
              <a:rPr lang="en-US" sz="2400" b="1" u="sng" dirty="0"/>
              <a:t>Allocation Scheme</a:t>
            </a:r>
          </a:p>
          <a:p>
            <a:pPr lvl="0"/>
            <a:r>
              <a:rPr lang="en-US" sz="2400" dirty="0"/>
              <a:t>Reservation of resources can be made either in a pessimistic or optimistic way:</a:t>
            </a:r>
          </a:p>
          <a:p>
            <a:pPr lvl="1"/>
            <a:r>
              <a:rPr lang="en-US" sz="2400" dirty="0"/>
              <a:t> The </a:t>
            </a:r>
            <a:r>
              <a:rPr lang="en-US" sz="2400" b="1" dirty="0"/>
              <a:t>pessimistic approach </a:t>
            </a:r>
            <a:r>
              <a:rPr lang="en-US" sz="2400" dirty="0"/>
              <a:t>avoids resource conflicts by making reservations for the worst case. (It's very conservative.)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optimistic approach </a:t>
            </a:r>
            <a:r>
              <a:rPr lang="en-US" sz="2400" dirty="0"/>
              <a:t>reserves resources according to an average workload only.</a:t>
            </a:r>
          </a:p>
          <a:p>
            <a:endParaRPr lang="en-US" dirty="0"/>
          </a:p>
        </p:txBody>
      </p:sp>
      <p:pic>
        <p:nvPicPr>
          <p:cNvPr id="6146" name="Picture 2" descr="C:\Users\Karki Family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4" y="3403808"/>
            <a:ext cx="7762876" cy="3301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br>
              <a:rPr lang="en-US" sz="3200" b="1" dirty="0"/>
            </a:br>
            <a:r>
              <a:rPr lang="en-US" sz="3200" b="1" dirty="0"/>
              <a:t>8.1.4 Continuous media resource model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9436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 It is based on the model of linear bounded arrival process (LBAP).</a:t>
            </a:r>
          </a:p>
          <a:p>
            <a:pPr lvl="0"/>
            <a:r>
              <a:rPr lang="en-US" dirty="0"/>
              <a:t>A distributed system is decomposed into a chain of resources traversed by the messages on their end-to-end path.</a:t>
            </a:r>
          </a:p>
          <a:p>
            <a:pPr lvl="0"/>
            <a:r>
              <a:rPr lang="en-US" dirty="0"/>
              <a:t>The data stream consists of LDUs (messages).</a:t>
            </a:r>
          </a:p>
          <a:p>
            <a:pPr lvl="0"/>
            <a:r>
              <a:rPr lang="en-US" dirty="0"/>
              <a:t>Various data streams are independent of each other.</a:t>
            </a:r>
          </a:p>
          <a:p>
            <a:pPr lvl="0"/>
            <a:r>
              <a:rPr lang="en-US" dirty="0"/>
              <a:t>The model considers a burst of messages consists of messages that arrived ahead of schedule.</a:t>
            </a:r>
          </a:p>
          <a:p>
            <a:pPr lvl="0"/>
            <a:r>
              <a:rPr lang="en-US" dirty="0"/>
              <a:t>LBAP is a message arrival process at a resource defined by 3 parameters:</a:t>
            </a:r>
          </a:p>
          <a:p>
            <a:pPr lvl="1"/>
            <a:r>
              <a:rPr lang="en-US" dirty="0"/>
              <a:t>M = maximum message size (byte/message)</a:t>
            </a:r>
          </a:p>
          <a:p>
            <a:pPr lvl="1"/>
            <a:r>
              <a:rPr lang="en-US" dirty="0"/>
              <a:t>R = maximum message rate (message/second)</a:t>
            </a:r>
          </a:p>
          <a:p>
            <a:pPr lvl="1"/>
            <a:r>
              <a:rPr lang="en-US" dirty="0"/>
              <a:t>B = maximum </a:t>
            </a:r>
            <a:r>
              <a:rPr lang="en-US" dirty="0" err="1"/>
              <a:t>burstiness</a:t>
            </a:r>
            <a:r>
              <a:rPr lang="en-US" dirty="0"/>
              <a:t> (message)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400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Burst:</a:t>
            </a:r>
            <a:endParaRPr lang="en-US" dirty="0"/>
          </a:p>
          <a:p>
            <a:pPr lvl="1"/>
            <a:r>
              <a:rPr lang="en-US" dirty="0"/>
              <a:t>Bursts are generated</a:t>
            </a:r>
          </a:p>
          <a:p>
            <a:pPr lvl="1"/>
            <a:r>
              <a:rPr lang="en-US" dirty="0"/>
              <a:t>When data is transferred from disk in a bulk transfer mode</a:t>
            </a:r>
          </a:p>
          <a:p>
            <a:pPr lvl="1"/>
            <a:r>
              <a:rPr lang="en-US" dirty="0"/>
              <a:t>When messages are assembled into larger packets</a:t>
            </a:r>
          </a:p>
          <a:p>
            <a:pPr lvl="1"/>
            <a:r>
              <a:rPr lang="en-US" dirty="0"/>
              <a:t>When traffic congestion is experienced</a:t>
            </a:r>
          </a:p>
          <a:p>
            <a:pPr lvl="1"/>
            <a:r>
              <a:rPr lang="en-US" dirty="0"/>
              <a:t>In the model, it is assumed that, during a time interval of length t, the </a:t>
            </a:r>
            <a:r>
              <a:rPr lang="en-US" i="1" u="sng" dirty="0"/>
              <a:t>maximum number of messages arriving at a resource must not exceed</a:t>
            </a:r>
            <a:r>
              <a:rPr lang="en-US" dirty="0"/>
              <a:t> .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Maximum buffer size</a:t>
            </a:r>
            <a:endParaRPr lang="en-US" dirty="0"/>
          </a:p>
          <a:p>
            <a:pPr lvl="1"/>
            <a:r>
              <a:rPr lang="en-US" dirty="0"/>
              <a:t>Messages arriving ahead must be queued in a buffer.</a:t>
            </a:r>
          </a:p>
          <a:p>
            <a:pPr lvl="1"/>
            <a:r>
              <a:rPr lang="en-US" dirty="0"/>
              <a:t>The buffer size is </a:t>
            </a:r>
            <a:r>
              <a:rPr lang="en-US" i="1" dirty="0"/>
              <a:t>S </a:t>
            </a:r>
            <a:r>
              <a:rPr lang="en-US" dirty="0"/>
              <a:t>= </a:t>
            </a:r>
            <a:r>
              <a:rPr lang="en-US" i="1" dirty="0"/>
              <a:t>M </a:t>
            </a:r>
            <a:r>
              <a:rPr lang="en-US" dirty="0"/>
              <a:t>×(</a:t>
            </a:r>
            <a:r>
              <a:rPr lang="en-US" i="1" dirty="0"/>
              <a:t>B </a:t>
            </a:r>
            <a:r>
              <a:rPr lang="en-US" dirty="0"/>
              <a:t>+1) (bytes)</a:t>
            </a:r>
          </a:p>
          <a:p>
            <a:pPr lvl="1"/>
            <a:r>
              <a:rPr lang="en-US" b="1" dirty="0"/>
              <a:t>Logical backlog</a:t>
            </a:r>
            <a:endParaRPr lang="en-US" dirty="0"/>
          </a:p>
          <a:p>
            <a:pPr lvl="2"/>
            <a:r>
              <a:rPr lang="en-US" dirty="0"/>
              <a:t>Logical backlog is the number of messages which have already arrived "ahead of schedule" at the arrival of message m.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 descr="C:\Users\Karki Family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52800"/>
            <a:ext cx="3039035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39762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br>
              <a:rPr lang="en-US" sz="2800" b="1" dirty="0"/>
            </a:br>
            <a:r>
              <a:rPr lang="en-US" sz="3100" b="1" dirty="0"/>
              <a:t>8.1.5 Process Management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4000" b="1" dirty="0"/>
              <a:t>Process:</a:t>
            </a:r>
          </a:p>
          <a:p>
            <a:pPr lvl="1"/>
            <a:r>
              <a:rPr lang="en-US" sz="3600" dirty="0"/>
              <a:t>Program in execution.</a:t>
            </a:r>
          </a:p>
          <a:p>
            <a:pPr lvl="1"/>
            <a:r>
              <a:rPr lang="en-US" sz="3600" dirty="0"/>
              <a:t>It contains program code and current activity.</a:t>
            </a:r>
          </a:p>
          <a:p>
            <a:pPr lvl="0"/>
            <a:r>
              <a:rPr lang="en-US" sz="4000" dirty="0"/>
              <a:t>It deals with administration of the resource main processor.</a:t>
            </a:r>
          </a:p>
          <a:p>
            <a:pPr lvl="0"/>
            <a:r>
              <a:rPr lang="en-US" sz="4000" dirty="0"/>
              <a:t>Process management is key function of operating system.</a:t>
            </a:r>
          </a:p>
          <a:p>
            <a:pPr lvl="0"/>
            <a:r>
              <a:rPr lang="en-US" sz="4000" dirty="0"/>
              <a:t>The capacity of this resource is specified as processor capacity. </a:t>
            </a:r>
          </a:p>
          <a:p>
            <a:pPr lvl="0"/>
            <a:r>
              <a:rPr lang="en-US" sz="4000" dirty="0"/>
              <a:t>The process manager maps single processes onto resources according to a specified scheduling policy such that all processes meet their requirements.</a:t>
            </a:r>
          </a:p>
          <a:p>
            <a:pPr lvl="0"/>
            <a:r>
              <a:rPr lang="en-US" sz="4000" dirty="0"/>
              <a:t>A process under control of the process manager can be in one of the 4 states:</a:t>
            </a:r>
          </a:p>
          <a:p>
            <a:pPr lvl="1"/>
            <a:r>
              <a:rPr lang="en-US" sz="3600" b="1" i="1" dirty="0"/>
              <a:t>Idle state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</a:p>
          <a:p>
            <a:pPr lvl="2"/>
            <a:r>
              <a:rPr lang="en-US" sz="3200" dirty="0"/>
              <a:t>No process is assigned to the program.</a:t>
            </a:r>
          </a:p>
          <a:p>
            <a:pPr lvl="1"/>
            <a:r>
              <a:rPr lang="en-US" sz="3600" b="1" i="1" dirty="0"/>
              <a:t>Blocked state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</a:p>
          <a:p>
            <a:pPr lvl="2"/>
            <a:r>
              <a:rPr lang="en-US" sz="3200" dirty="0"/>
              <a:t>The process is waiting for an event, i.e., it lacks one of the necessary resources for processing.</a:t>
            </a:r>
          </a:p>
          <a:p>
            <a:pPr lvl="1"/>
            <a:r>
              <a:rPr lang="en-US" sz="3600" b="1" i="1" dirty="0"/>
              <a:t>Ready-to-run state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</a:p>
          <a:p>
            <a:pPr lvl="2"/>
            <a:r>
              <a:rPr lang="en-US" sz="3200" dirty="0"/>
              <a:t>All necessary resources except the processor are assigned to the process.</a:t>
            </a:r>
          </a:p>
          <a:p>
            <a:pPr lvl="1"/>
            <a:r>
              <a:rPr lang="en-US" sz="3600" b="1" i="1" dirty="0"/>
              <a:t>Running state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</a:p>
          <a:p>
            <a:pPr lvl="2"/>
            <a:r>
              <a:rPr lang="en-US" sz="3200" dirty="0"/>
              <a:t>A process is running as long as the system processor is assigned to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Karki Family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0"/>
            <a:ext cx="6096000" cy="383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8600" y="3962400"/>
            <a:ext cx="8915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process manager </a:t>
            </a:r>
            <a:r>
              <a:rPr lang="en-US" sz="2000" dirty="0"/>
              <a:t>is the scheduler.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The scheduler transfers a process into the ready-to-run state by assigning it a position in the respective queue of the dispatcher.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b="1" i="1" dirty="0"/>
              <a:t>Dispatcher </a:t>
            </a:r>
            <a:r>
              <a:rPr lang="en-US" sz="2000" dirty="0"/>
              <a:t>is the essential part of the operating system kernel.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The next process to run is chosen according to a priority policy.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The process with the longest ready time is chosen if more than one process have equal priority.</a:t>
            </a:r>
          </a:p>
          <a:p>
            <a:r>
              <a:rPr lang="en-US" sz="2000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400" b="1" dirty="0"/>
              <a:t>8.1.6 Real-time Processing requirement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9436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</a:t>
            </a:r>
            <a:r>
              <a:rPr lang="en-US" b="1" dirty="0"/>
              <a:t>real-time process manager </a:t>
            </a:r>
            <a:r>
              <a:rPr lang="en-US" dirty="0"/>
              <a:t>determines a schedule for the resource CPU that allows it to make reservations and to give processing guarantees.</a:t>
            </a:r>
          </a:p>
          <a:p>
            <a:pPr lvl="0"/>
            <a:r>
              <a:rPr lang="en-US" dirty="0"/>
              <a:t>The problem is to find a feasible scheduler which schedules all time critical continuous media</a:t>
            </a:r>
            <a:r>
              <a:rPr lang="en-US" b="1" dirty="0"/>
              <a:t> </a:t>
            </a:r>
            <a:r>
              <a:rPr lang="en-US" dirty="0"/>
              <a:t>tasks</a:t>
            </a:r>
          </a:p>
          <a:p>
            <a:pPr lvl="0"/>
            <a:r>
              <a:rPr lang="en-US" dirty="0"/>
              <a:t>Each of them can meet its deadlines. </a:t>
            </a:r>
          </a:p>
          <a:p>
            <a:pPr lvl="0"/>
            <a:r>
              <a:rPr lang="en-US" dirty="0"/>
              <a:t>In a multimedia system, </a:t>
            </a:r>
            <a:r>
              <a:rPr lang="en-US" b="1" dirty="0"/>
              <a:t>continuous and discrete media data are processed concurrently.</a:t>
            </a:r>
            <a:r>
              <a:rPr lang="en-US" dirty="0"/>
              <a:t>  </a:t>
            </a:r>
          </a:p>
          <a:p>
            <a:pPr lvl="0"/>
            <a:r>
              <a:rPr lang="en-US" dirty="0"/>
              <a:t>There are 2 conflicting goals for scheduling of multimedia tasks.  </a:t>
            </a:r>
          </a:p>
          <a:p>
            <a:pPr lvl="0"/>
            <a:r>
              <a:rPr lang="en-US" dirty="0"/>
              <a:t>An </a:t>
            </a:r>
            <a:r>
              <a:rPr lang="en-US" b="1" i="1" dirty="0"/>
              <a:t>uncritical process</a:t>
            </a:r>
            <a:r>
              <a:rPr lang="en-US" dirty="0"/>
              <a:t> should not suffer from starvation because time-critical processes are executed. (e.g. should handle text while handling video.) </a:t>
            </a:r>
          </a:p>
          <a:p>
            <a:pPr lvl="0"/>
            <a:r>
              <a:rPr lang="en-US" dirty="0"/>
              <a:t>A </a:t>
            </a:r>
            <a:r>
              <a:rPr lang="en-US" b="1" i="1" dirty="0"/>
              <a:t>time-critical</a:t>
            </a:r>
            <a:r>
              <a:rPr lang="en-US" dirty="0"/>
              <a:t> process must never be subject to priority inversion. </a:t>
            </a:r>
          </a:p>
          <a:p>
            <a:pPr lvl="0"/>
            <a:r>
              <a:rPr lang="en-US" dirty="0"/>
              <a:t> One should minimize:</a:t>
            </a:r>
          </a:p>
          <a:p>
            <a:pPr lvl="1"/>
            <a:r>
              <a:rPr lang="en-US" dirty="0"/>
              <a:t>The overhead caused by the </a:t>
            </a:r>
            <a:r>
              <a:rPr lang="en-US" dirty="0" err="1"/>
              <a:t>schedulability</a:t>
            </a:r>
            <a:r>
              <a:rPr lang="en-US" dirty="0"/>
              <a:t> test and the connection establishment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The costs for the scheduling of every message.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00800"/>
          </a:xfrm>
        </p:spPr>
        <p:txBody>
          <a:bodyPr/>
          <a:lstStyle/>
          <a:p>
            <a:r>
              <a:rPr lang="en-US" sz="2800" dirty="0"/>
              <a:t>Real-time system determines:</a:t>
            </a:r>
          </a:p>
          <a:p>
            <a:pPr lvl="1"/>
            <a:r>
              <a:rPr lang="en-US" dirty="0"/>
              <a:t>Order of real time task execution</a:t>
            </a:r>
          </a:p>
          <a:p>
            <a:pPr lvl="1"/>
            <a:r>
              <a:rPr lang="en-US" dirty="0"/>
              <a:t>Static-priority scheduling</a:t>
            </a:r>
          </a:p>
          <a:p>
            <a:pPr lvl="1"/>
            <a:r>
              <a:rPr lang="en-US" dirty="0"/>
              <a:t>Dynamic-priority scheduling</a:t>
            </a:r>
          </a:p>
          <a:p>
            <a:r>
              <a:rPr lang="en-US" sz="2800" dirty="0"/>
              <a:t>Static scheduling:</a:t>
            </a:r>
          </a:p>
          <a:p>
            <a:pPr lvl="1"/>
            <a:r>
              <a:rPr lang="en-US" dirty="0"/>
              <a:t>Scheduling decision based on fixed parameters</a:t>
            </a:r>
          </a:p>
          <a:p>
            <a:pPr lvl="1"/>
            <a:r>
              <a:rPr lang="en-US" dirty="0"/>
              <a:t>Schedules are assigned before their activation</a:t>
            </a:r>
          </a:p>
          <a:p>
            <a:pPr lvl="1"/>
            <a:r>
              <a:rPr lang="en-US" dirty="0"/>
              <a:t>Example: highest priority scheduling</a:t>
            </a:r>
          </a:p>
          <a:p>
            <a:r>
              <a:rPr lang="en-US" sz="2800" dirty="0"/>
              <a:t>Dynamic scheduling:</a:t>
            </a:r>
          </a:p>
          <a:p>
            <a:pPr lvl="1"/>
            <a:r>
              <a:rPr lang="en-US" dirty="0"/>
              <a:t>Scheduling decision based on dynamic parameters</a:t>
            </a:r>
          </a:p>
          <a:p>
            <a:pPr lvl="1"/>
            <a:r>
              <a:rPr lang="en-US" dirty="0"/>
              <a:t>Parameters may change during system evolution</a:t>
            </a:r>
          </a:p>
          <a:p>
            <a:pPr lvl="1"/>
            <a:r>
              <a:rPr lang="en-US" dirty="0"/>
              <a:t>Example: Earliest deadline first scheduling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8.1 Multimedia Operating System (MMOS)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8.1.1   </a:t>
            </a:r>
            <a:r>
              <a:rPr lang="en-US" b="1" u="sng" dirty="0"/>
              <a:t>Introduction</a:t>
            </a:r>
            <a:endParaRPr lang="en-US" dirty="0"/>
          </a:p>
          <a:p>
            <a:pPr lvl="1"/>
            <a:r>
              <a:rPr lang="en-US" dirty="0"/>
              <a:t>MMOS is the system software that handles multimedia data and multimedia devices.</a:t>
            </a:r>
          </a:p>
          <a:p>
            <a:pPr lvl="1"/>
            <a:r>
              <a:rPr lang="en-US" dirty="0"/>
              <a:t>The operating system is the shield of the computer hardware against all software components. </a:t>
            </a:r>
          </a:p>
          <a:p>
            <a:pPr lvl="1"/>
            <a:r>
              <a:rPr lang="en-US" dirty="0"/>
              <a:t>It provides a comfortable environment for the execution of programs, and it ensures effective utilization of the computer hardware. </a:t>
            </a:r>
          </a:p>
          <a:p>
            <a:pPr lvl="1"/>
            <a:r>
              <a:rPr lang="en-US" dirty="0"/>
              <a:t>The operating system offers various services, related to the essential resources of a computer: CPU, main memory, storage and all input and output devices.</a:t>
            </a:r>
          </a:p>
          <a:p>
            <a:pPr lvl="1"/>
            <a:r>
              <a:rPr lang="en-US" dirty="0"/>
              <a:t>The integration of discrete and continuous multimedia data demands additional services from many operating system components.</a:t>
            </a:r>
          </a:p>
          <a:p>
            <a:pPr lvl="1"/>
            <a:r>
              <a:rPr lang="en-US" dirty="0"/>
              <a:t>The major aspect in this context is </a:t>
            </a:r>
            <a:r>
              <a:rPr lang="en-US" i="1" dirty="0"/>
              <a:t>real-time processing</a:t>
            </a:r>
            <a:r>
              <a:rPr lang="en-US" dirty="0"/>
              <a:t> of continuous media data.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en-US" sz="2400" b="1" dirty="0"/>
              <a:t>8.1.7 Real-time Scheduling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440363"/>
          </a:xfrm>
        </p:spPr>
        <p:txBody>
          <a:bodyPr>
            <a:normAutofit lnSpcReduction="10000"/>
          </a:bodyPr>
          <a:lstStyle/>
          <a:p>
            <a:r>
              <a:rPr lang="en-US" sz="2600" b="1" dirty="0"/>
              <a:t>Traditional real-time scheduling</a:t>
            </a:r>
            <a:endParaRPr lang="en-US" sz="2600" dirty="0"/>
          </a:p>
          <a:p>
            <a:pPr lvl="1"/>
            <a:r>
              <a:rPr lang="en-US" sz="2600" b="1" dirty="0"/>
              <a:t>Goal</a:t>
            </a:r>
            <a:r>
              <a:rPr lang="en-US" sz="2600" dirty="0"/>
              <a:t>( on time-sharing computers): optimal throughput, optimal resource utilization and fair queuing.</a:t>
            </a:r>
          </a:p>
          <a:p>
            <a:pPr lvl="0"/>
            <a:r>
              <a:rPr lang="en-US" sz="2600" dirty="0"/>
              <a:t> G</a:t>
            </a:r>
            <a:r>
              <a:rPr lang="en-US" sz="2600" b="1" dirty="0"/>
              <a:t>oal of real-time </a:t>
            </a:r>
            <a:r>
              <a:rPr lang="en-US" sz="2600" dirty="0"/>
              <a:t>tasks: to provide a schedule that allows all, respectively, as many time-critical processes as possible, to be processed in time, according to their deadline.</a:t>
            </a:r>
          </a:p>
          <a:p>
            <a:pPr lvl="0"/>
            <a:r>
              <a:rPr lang="en-US" sz="2600" b="1" dirty="0"/>
              <a:t>Schedulability</a:t>
            </a:r>
            <a:r>
              <a:rPr lang="en-US" sz="2600" dirty="0"/>
              <a:t> is the property indicating whether a RTS can meet their deadlines or not.</a:t>
            </a:r>
          </a:p>
          <a:p>
            <a:pPr lvl="0"/>
            <a:r>
              <a:rPr lang="en-US" sz="2600" dirty="0"/>
              <a:t>Two basic algorithms for solving real-time scheduling problems: </a:t>
            </a:r>
          </a:p>
          <a:p>
            <a:pPr lvl="1"/>
            <a:r>
              <a:rPr lang="en-US" sz="2600" i="1" dirty="0"/>
              <a:t>Earliest deadline first algorithm (EDF)</a:t>
            </a:r>
            <a:endParaRPr lang="en-US" sz="2600" dirty="0"/>
          </a:p>
          <a:p>
            <a:pPr lvl="1"/>
            <a:r>
              <a:rPr lang="en-US" sz="2600" dirty="0"/>
              <a:t> </a:t>
            </a:r>
            <a:r>
              <a:rPr lang="en-US" sz="2600" i="1" dirty="0"/>
              <a:t>Rate</a:t>
            </a:r>
            <a:r>
              <a:rPr lang="en-US" sz="2600" dirty="0"/>
              <a:t> </a:t>
            </a:r>
            <a:r>
              <a:rPr lang="en-US" sz="2600" i="1" dirty="0"/>
              <a:t>monotonic scheduling</a:t>
            </a:r>
            <a:r>
              <a:rPr lang="en-US" sz="2600" dirty="0"/>
              <a:t> (RM)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br>
              <a:rPr lang="en-US" sz="2400" b="1" dirty="0"/>
            </a:br>
            <a:r>
              <a:rPr lang="en-US" sz="2400" b="1" u="sng" dirty="0"/>
              <a:t>8.1.8 Earliest Deadline First Algorithm</a:t>
            </a:r>
            <a:br>
              <a:rPr lang="en-US" sz="2400" u="sng" dirty="0"/>
            </a:b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600" dirty="0"/>
              <a:t>The highest priority is assigned to the task with the earliest deadline </a:t>
            </a:r>
            <a:r>
              <a:rPr lang="en-US" sz="2600" dirty="0" err="1"/>
              <a:t>i.e</a:t>
            </a:r>
            <a:r>
              <a:rPr lang="en-US" sz="2600" dirty="0"/>
              <a:t> a task with a shorter deadline executes first.</a:t>
            </a:r>
          </a:p>
          <a:p>
            <a:pPr lvl="0"/>
            <a:r>
              <a:rPr lang="en-US" sz="2600" dirty="0"/>
              <a:t>Deadline is required.</a:t>
            </a:r>
          </a:p>
          <a:p>
            <a:pPr lvl="0"/>
            <a:r>
              <a:rPr lang="en-US" sz="2600" dirty="0"/>
              <a:t>EDF is an optimal, dynamic algorithm(optimal dynamic priority scheduling).</a:t>
            </a:r>
          </a:p>
          <a:p>
            <a:pPr lvl="0"/>
            <a:r>
              <a:rPr lang="en-US" sz="2600" dirty="0"/>
              <a:t>At every new ready state, the scheduler selects the task with the earliest deadline among the tasks that are ready and not fully processed. </a:t>
            </a:r>
          </a:p>
          <a:p>
            <a:pPr lvl="0"/>
            <a:r>
              <a:rPr lang="en-US" sz="2600" dirty="0"/>
              <a:t>At any arrival of a new task, EDF must be computed immediately leading to a new order and the new task is scheduled according to its deadline.</a:t>
            </a:r>
          </a:p>
          <a:p>
            <a:pPr lvl="0"/>
            <a:r>
              <a:rPr lang="en-US" sz="2600" dirty="0"/>
              <a:t>The running task is preempted.</a:t>
            </a:r>
          </a:p>
          <a:p>
            <a:pPr lvl="0"/>
            <a:r>
              <a:rPr lang="en-US" sz="2600" dirty="0"/>
              <a:t>No guarantee about the processing of any task can be given.</a:t>
            </a:r>
          </a:p>
          <a:p>
            <a:pPr lvl="0"/>
            <a:r>
              <a:rPr lang="en-US" sz="2600" dirty="0"/>
              <a:t>It has a lot of overhead.</a:t>
            </a:r>
          </a:p>
          <a:p>
            <a:pPr lvl="0"/>
            <a:r>
              <a:rPr lang="en-US" sz="2800" b="1" dirty="0"/>
              <a:t>Extension of EDF : Time-Driven Scheduler (TDS)</a:t>
            </a:r>
            <a:endParaRPr lang="en-US" sz="26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 fontScale="47500" lnSpcReduction="20000"/>
          </a:bodyPr>
          <a:lstStyle/>
          <a:p>
            <a:pPr marL="342900" lvl="2" indent="-342900" algn="ctr">
              <a:buNone/>
            </a:pPr>
            <a:r>
              <a:rPr lang="en-US" sz="5100" b="1" u="sng" dirty="0"/>
              <a:t>8.1.9 Rate Monotonic Algorithm</a:t>
            </a:r>
          </a:p>
          <a:p>
            <a:pPr lvl="0"/>
            <a:r>
              <a:rPr lang="en-US" sz="4600" dirty="0"/>
              <a:t>It is an optimal, static, priority-driven algorithm for preemptive, periodic jobs.</a:t>
            </a:r>
          </a:p>
          <a:p>
            <a:pPr lvl="0"/>
            <a:r>
              <a:rPr lang="en-US" sz="4600" dirty="0"/>
              <a:t>Task with higher rate has higher priority.</a:t>
            </a:r>
          </a:p>
          <a:p>
            <a:pPr lvl="0"/>
            <a:r>
              <a:rPr lang="en-US" sz="4600" dirty="0"/>
              <a:t>It assigns priority according to period </a:t>
            </a:r>
            <a:r>
              <a:rPr lang="en-US" sz="4600" dirty="0" err="1"/>
              <a:t>i.e</a:t>
            </a:r>
            <a:r>
              <a:rPr lang="en-US" sz="4600" dirty="0"/>
              <a:t> a job with a shorter period has a higher priority. Period= total execution time</a:t>
            </a:r>
          </a:p>
          <a:p>
            <a:pPr lvl="0"/>
            <a:r>
              <a:rPr lang="en-US" sz="4600" dirty="0"/>
              <a:t>Deadline is not required.</a:t>
            </a:r>
          </a:p>
          <a:p>
            <a:pPr lvl="0"/>
            <a:r>
              <a:rPr lang="en-US" sz="4600" dirty="0"/>
              <a:t>It is optimal in a way that it can provide the same schedule any static algorithm can provide.</a:t>
            </a:r>
          </a:p>
          <a:p>
            <a:pPr lvl="0"/>
            <a:r>
              <a:rPr lang="en-US" sz="4600" dirty="0"/>
              <a:t>There are 5 necessary prerequisites to apply the rate monotonic algorithm:</a:t>
            </a:r>
          </a:p>
          <a:p>
            <a:pPr lvl="1"/>
            <a:r>
              <a:rPr lang="en-US" sz="4600" dirty="0"/>
              <a:t>The requests for all tasks with deadlines are periodic.</a:t>
            </a:r>
          </a:p>
          <a:p>
            <a:pPr lvl="1"/>
            <a:r>
              <a:rPr lang="en-US" sz="4600" dirty="0"/>
              <a:t>Each task must be completed before the next request occurs.</a:t>
            </a:r>
          </a:p>
          <a:p>
            <a:pPr lvl="1"/>
            <a:r>
              <a:rPr lang="en-US" sz="4600" dirty="0"/>
              <a:t>All tasks are independent.</a:t>
            </a:r>
          </a:p>
          <a:p>
            <a:pPr lvl="1"/>
            <a:r>
              <a:rPr lang="en-US" sz="4600" dirty="0"/>
              <a:t>Run-time for each request of a task is constant</a:t>
            </a:r>
          </a:p>
          <a:p>
            <a:pPr lvl="1"/>
            <a:r>
              <a:rPr lang="en-US" sz="4600" dirty="0"/>
              <a:t>Any non-periodic task in the system has no required deadline.</a:t>
            </a:r>
          </a:p>
          <a:p>
            <a:pPr lvl="0"/>
            <a:r>
              <a:rPr lang="en-US" sz="4600" dirty="0"/>
              <a:t>A process is scheduled by a static algorithm at the beginning of the processing.</a:t>
            </a:r>
          </a:p>
          <a:p>
            <a:pPr lvl="0"/>
            <a:r>
              <a:rPr lang="en-US" sz="4600" dirty="0"/>
              <a:t>Each task is processed with the priority calculated at the beginning.</a:t>
            </a:r>
          </a:p>
          <a:p>
            <a:pPr lvl="0"/>
            <a:r>
              <a:rPr lang="en-US" sz="4600" dirty="0"/>
              <a:t>No further scheduling is required.</a:t>
            </a:r>
          </a:p>
          <a:p>
            <a:pPr marL="342900" lvl="2" indent="-342900">
              <a:buNone/>
            </a:pPr>
            <a:endParaRPr lang="en-US" sz="4600" dirty="0"/>
          </a:p>
          <a:p>
            <a:pPr>
              <a:buNone/>
            </a:pPr>
            <a:endParaRPr lang="en-US" sz="3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Example: EDF and RM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838200"/>
          <a:ext cx="8839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397000"/>
          <a:ext cx="6477000" cy="248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90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Period( Execution time)           (Second)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Deadlines (</a:t>
                      </a:r>
                      <a:r>
                        <a:rPr lang="en-US" b="1" dirty="0" err="1"/>
                        <a:t>a.m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4495800"/>
            <a:ext cx="655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Priorities:</a:t>
            </a:r>
          </a:p>
          <a:p>
            <a:r>
              <a:rPr lang="en-US" sz="2000" dirty="0"/>
              <a:t>EDF:   P2,P1,P3</a:t>
            </a:r>
          </a:p>
          <a:p>
            <a:r>
              <a:rPr lang="en-US" sz="2000" dirty="0"/>
              <a:t>RM: P3,P1,P2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EDF and Rate Monotonic: Context switches</a:t>
            </a:r>
            <a:br>
              <a:rPr lang="en-US" sz="3200" u="sng" dirty="0"/>
            </a:br>
            <a:endParaRPr lang="en-US" sz="3200" u="sng" dirty="0"/>
          </a:p>
        </p:txBody>
      </p:sp>
      <p:pic>
        <p:nvPicPr>
          <p:cNvPr id="1026" name="Picture 2" descr="C:\Users\Karki Family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039224" cy="45647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5715000"/>
            <a:ext cx="883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Fig. Rate monotonic vs. EDF: context switches in preemptive systems</a:t>
            </a:r>
            <a:endParaRPr lang="en-US" sz="20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sz="3600" b="1" u="sng" dirty="0"/>
            </a:br>
            <a:r>
              <a:rPr lang="en-US" sz="3600" b="1" u="sng" dirty="0"/>
              <a:t>EDF and Rate Monotonic: Processor Utilization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C:\Users\Karki Family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980489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60198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Fig. Rate monotonic vs. EDF: processor utilization</a:t>
            </a:r>
            <a:endParaRPr lang="en-US" sz="24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/>
          </a:bodyPr>
          <a:lstStyle/>
          <a:p>
            <a:r>
              <a:rPr lang="en-US" sz="2400" b="1" dirty="0"/>
              <a:t>Extensions to Rate Monotonic Scheduling</a:t>
            </a:r>
            <a:endParaRPr lang="en-US" sz="2400" dirty="0"/>
          </a:p>
          <a:p>
            <a:pPr lvl="1"/>
            <a:r>
              <a:rPr lang="en-US" sz="2400" dirty="0"/>
              <a:t>Divides a task into a mandatory and an optional part.</a:t>
            </a:r>
          </a:p>
          <a:p>
            <a:pPr lvl="1"/>
            <a:r>
              <a:rPr lang="en-US" sz="2400" dirty="0"/>
              <a:t>The processing of the mandatory part delivers a result which can be accepted by the user.</a:t>
            </a:r>
          </a:p>
          <a:p>
            <a:pPr lvl="1"/>
            <a:r>
              <a:rPr lang="en-US" sz="2400" dirty="0"/>
              <a:t>The optional part only refines the result.</a:t>
            </a:r>
          </a:p>
          <a:p>
            <a:r>
              <a:rPr lang="en-US" sz="2400" b="1" dirty="0"/>
              <a:t>Preemptive versus Non-preemptive task scheduling</a:t>
            </a:r>
            <a:endParaRPr lang="en-US" sz="2400" dirty="0"/>
          </a:p>
          <a:p>
            <a:pPr lvl="1"/>
            <a:r>
              <a:rPr lang="en-US" sz="2000" dirty="0"/>
              <a:t>A </a:t>
            </a:r>
            <a:r>
              <a:rPr lang="en-US" sz="2000" b="1" i="1" dirty="0"/>
              <a:t>non-preemptive</a:t>
            </a:r>
            <a:r>
              <a:rPr lang="en-US" sz="2000" i="1" dirty="0"/>
              <a:t> </a:t>
            </a:r>
            <a:r>
              <a:rPr lang="en-US" sz="2000" dirty="0"/>
              <a:t>task is processed and not interrupted until it is finished or requires further resources.</a:t>
            </a:r>
          </a:p>
          <a:p>
            <a:pPr lvl="1"/>
            <a:r>
              <a:rPr lang="en-US" sz="2000" dirty="0"/>
              <a:t>A </a:t>
            </a:r>
            <a:r>
              <a:rPr lang="en-US" sz="2000" b="1" i="1" dirty="0"/>
              <a:t> preemptive</a:t>
            </a:r>
            <a:r>
              <a:rPr lang="en-US" sz="2000" i="1" dirty="0"/>
              <a:t> </a:t>
            </a:r>
            <a:r>
              <a:rPr lang="en-US" sz="2000" dirty="0"/>
              <a:t>task is processed and can be interrupted without completion of  task in between execution process.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r>
              <a:rPr lang="en-US" sz="2800" dirty="0"/>
              <a:t>Assignment: EDF Vs 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8.1.10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211763"/>
          </a:xfrm>
        </p:spPr>
        <p:txBody>
          <a:bodyPr/>
          <a:lstStyle/>
          <a:p>
            <a:pPr lvl="0"/>
            <a:r>
              <a:rPr lang="en-US" sz="2400" dirty="0"/>
              <a:t>The most dominant characteristic of multimedia applications is the real-time requirement. This should be handled in a real-time environment (RTE).</a:t>
            </a:r>
          </a:p>
          <a:p>
            <a:pPr lvl="0"/>
            <a:r>
              <a:rPr lang="en-US" sz="2400" dirty="0"/>
              <a:t>To coexist with conventional OS, NRTE and RTE have to be integrated so that RTE can be accessed from NRTE.</a:t>
            </a:r>
          </a:p>
        </p:txBody>
      </p:sp>
      <p:pic>
        <p:nvPicPr>
          <p:cNvPr id="3074" name="Picture 2" descr="C:\Users\Karki Family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1800"/>
            <a:ext cx="645795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rki Family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120500" cy="509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u="sng" dirty="0"/>
              <a:t>UNIX-based Systems</a:t>
            </a:r>
            <a:endParaRPr lang="en-US" sz="3200" u="sn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sz="4000" b="1" u="sng" dirty="0"/>
            </a:br>
            <a:r>
              <a:rPr lang="en-US" sz="4000" b="1" u="sng" dirty="0"/>
              <a:t>8.2 Multimedia Communication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9437"/>
            <a:ext cx="8686800" cy="604996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communications system </a:t>
            </a:r>
            <a:r>
              <a:rPr lang="en-US" sz="2400" dirty="0"/>
              <a:t>is a collection of communications equipment that is integrated into a coherent system. These allow different people to stay in touch over a geographical system</a:t>
            </a:r>
            <a:r>
              <a:rPr lang="en-US" dirty="0"/>
              <a:t>.</a:t>
            </a:r>
          </a:p>
        </p:txBody>
      </p:sp>
      <p:pic>
        <p:nvPicPr>
          <p:cNvPr id="5122" name="Picture 2" descr="C:\Users\Karki Family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648700" cy="2970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04800" y="4953000"/>
            <a:ext cx="883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Fig: Block Diagram of Communication System</a:t>
            </a:r>
          </a:p>
          <a:p>
            <a:pPr algn="ctr"/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Multimedia communication system </a:t>
            </a:r>
            <a:r>
              <a:rPr lang="en-US" sz="2400" dirty="0"/>
              <a:t>is the communication system which deals with multimedia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ki Family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19975"/>
            <a:ext cx="6588177" cy="12564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410355"/>
            <a:ext cx="8763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u="sng" dirty="0"/>
          </a:p>
          <a:p>
            <a:pPr algn="ctr"/>
            <a:r>
              <a:rPr lang="en-US" sz="2800" b="1" u="sng" dirty="0"/>
              <a:t>Real Time Systems</a:t>
            </a:r>
          </a:p>
          <a:p>
            <a:pPr lvl="0">
              <a:buFont typeface="Arial" pitchFamily="34" charset="0"/>
              <a:buChar char="•"/>
            </a:pPr>
            <a:r>
              <a:rPr lang="en-US" sz="2400" b="1" dirty="0"/>
              <a:t>Real time </a:t>
            </a:r>
            <a:r>
              <a:rPr lang="en-US" sz="2400" dirty="0"/>
              <a:t>process is the process which delivers the result of processing in a given time-span.  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The main characteristic of real-time systems is the correctness of the computation.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Errorless computation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The time in which the result is presented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Speed and efficiency are not the main characteristic of real-time systems. (e.g. the video data should be presented at the right time, neither too quickly nor too slowly)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Timing and logical dependencies among different related tasks, processed at the same time, must also be considered.</a:t>
            </a:r>
          </a:p>
          <a:p>
            <a:endParaRPr lang="en-US" sz="2800" b="1" u="sng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Multimedia 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440363"/>
          </a:xfrm>
        </p:spPr>
        <p:txBody>
          <a:bodyPr/>
          <a:lstStyle/>
          <a:p>
            <a:pPr lvl="0"/>
            <a:r>
              <a:rPr lang="en-US" sz="2400" dirty="0"/>
              <a:t>The important issues related to multimedia communication systems which are present above the date link layer.</a:t>
            </a:r>
          </a:p>
          <a:p>
            <a:pPr lvl="0"/>
            <a:r>
              <a:rPr lang="en-US" sz="2400" dirty="0"/>
              <a:t>The consideration of multimedia applications supports the view that local systems expand toward distributed solutions. </a:t>
            </a:r>
          </a:p>
          <a:p>
            <a:r>
              <a:rPr lang="en-US" sz="2400" dirty="0"/>
              <a:t>From the communication perspective, we divide the higher layers of the Multimedia Communication System (</a:t>
            </a:r>
            <a:r>
              <a:rPr lang="en-US" sz="2400" b="1" dirty="0"/>
              <a:t>MCS</a:t>
            </a:r>
            <a:r>
              <a:rPr lang="en-US" sz="2400" dirty="0"/>
              <a:t>) into two architectural subsystems: </a:t>
            </a:r>
          </a:p>
          <a:p>
            <a:pPr lvl="1"/>
            <a:r>
              <a:rPr lang="en-US" sz="2000" b="1" i="1" dirty="0"/>
              <a:t>application subsystem </a:t>
            </a:r>
          </a:p>
          <a:p>
            <a:pPr lvl="1"/>
            <a:r>
              <a:rPr lang="en-US" sz="2000" b="1" i="1" dirty="0"/>
              <a:t> transport subsystem</a:t>
            </a:r>
            <a:endParaRPr lang="en-US" sz="2000" dirty="0"/>
          </a:p>
          <a:p>
            <a:pPr lvl="0"/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8.2.1 Multimedia Communication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943600"/>
          </a:xfrm>
        </p:spPr>
        <p:txBody>
          <a:bodyPr>
            <a:normAutofit/>
          </a:bodyPr>
          <a:lstStyle/>
          <a:p>
            <a:r>
              <a:rPr lang="en-US" sz="2400" b="1" dirty="0"/>
              <a:t>Group Communication(GC) Architecture:</a:t>
            </a:r>
            <a:endParaRPr lang="en-US" sz="2400" dirty="0"/>
          </a:p>
          <a:p>
            <a:pPr lvl="1"/>
            <a:r>
              <a:rPr lang="en-US" sz="2400" dirty="0"/>
              <a:t>GC involves the communication of multiple users in a synchronous or an asynchronous mode with centralized or distributed control. </a:t>
            </a:r>
          </a:p>
          <a:p>
            <a:pPr lvl="1"/>
            <a:r>
              <a:rPr lang="en-US" sz="2400" dirty="0"/>
              <a:t>A group communication architecture consists of a support model, system model and interface model. </a:t>
            </a:r>
          </a:p>
          <a:p>
            <a:pPr lvl="1"/>
            <a:r>
              <a:rPr lang="en-US" sz="2400" dirty="0"/>
              <a:t>The GC support model includes group communication agents that communicate via a multi-point multicast communication network as shown in following Figure.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arki Family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8055964" cy="3971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839200" cy="65532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000" b="1" u="sng" dirty="0"/>
              <a:t>Group communication agents may use the following for their collaboration:	</a:t>
            </a:r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b="1" i="1" dirty="0"/>
              <a:t>Group Rendezvous</a:t>
            </a:r>
            <a:endParaRPr lang="en-US" dirty="0"/>
          </a:p>
          <a:p>
            <a:pPr lvl="1"/>
            <a:r>
              <a:rPr lang="en-US" dirty="0"/>
              <a:t>Group rendezvous denotes a method which allows one to organize meetings, and to get information about the group, ongoing meetings and other static and dynamic information. </a:t>
            </a:r>
          </a:p>
          <a:p>
            <a:pPr lvl="0"/>
            <a:r>
              <a:rPr lang="en-US" b="1" i="1" dirty="0"/>
              <a:t>Shared Applications</a:t>
            </a:r>
            <a:endParaRPr lang="en-US" dirty="0"/>
          </a:p>
          <a:p>
            <a:pPr lvl="1"/>
            <a:r>
              <a:rPr lang="en-US" dirty="0"/>
              <a:t>Application sharing denotes techniques which allow one to replicate information to multiple users simultaneously. </a:t>
            </a:r>
          </a:p>
          <a:p>
            <a:pPr lvl="1"/>
            <a:r>
              <a:rPr lang="en-US" dirty="0"/>
              <a:t>Conferencing applications belong to collaboration-aware applications.</a:t>
            </a:r>
          </a:p>
          <a:p>
            <a:pPr lvl="1"/>
            <a:r>
              <a:rPr lang="en-US" dirty="0"/>
              <a:t>The remote users may point to interesting aspects (e.g., via </a:t>
            </a:r>
            <a:r>
              <a:rPr lang="en-US" dirty="0" err="1"/>
              <a:t>tele</a:t>
            </a:r>
            <a:r>
              <a:rPr lang="en-US" dirty="0"/>
              <a:t>-pointing) of the information and modify it so that all users can immediately see the updated information (e.g., joint editing). </a:t>
            </a:r>
          </a:p>
          <a:p>
            <a:pPr lvl="1"/>
            <a:r>
              <a:rPr lang="en-US" dirty="0"/>
              <a:t>Shared applications mostly belong to collaboration transparent applications.</a:t>
            </a:r>
          </a:p>
          <a:p>
            <a:pPr lvl="0"/>
            <a:r>
              <a:rPr lang="en-US" b="1" i="1" dirty="0"/>
              <a:t>Conferencing</a:t>
            </a:r>
            <a:endParaRPr lang="en-US" dirty="0"/>
          </a:p>
          <a:p>
            <a:pPr lvl="1"/>
            <a:r>
              <a:rPr lang="en-US" dirty="0"/>
              <a:t>Conferencing is a simple form of collaborative computing. </a:t>
            </a:r>
          </a:p>
          <a:p>
            <a:pPr lvl="1"/>
            <a:r>
              <a:rPr lang="en-US" dirty="0"/>
              <a:t>This service provides the management of multiple users for communicating with each other using multiple media.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OSI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txBody>
          <a:bodyPr/>
          <a:lstStyle/>
          <a:p>
            <a:r>
              <a:rPr lang="en-US" sz="2400" b="1" dirty="0"/>
              <a:t>Open Systems Interconnection model</a:t>
            </a:r>
            <a:r>
              <a:rPr lang="en-US" sz="2400" dirty="0"/>
              <a:t> (</a:t>
            </a:r>
            <a:r>
              <a:rPr lang="en-US" sz="2400" b="1" dirty="0"/>
              <a:t>OSI model</a:t>
            </a:r>
            <a:r>
              <a:rPr lang="en-US" sz="2400" dirty="0"/>
              <a:t>) is a </a:t>
            </a:r>
            <a:r>
              <a:rPr lang="en-US" sz="2400" dirty="0">
                <a:hlinkClick r:id="rId2" tooltip="Conceptual model"/>
              </a:rPr>
              <a:t>conceptual model</a:t>
            </a:r>
            <a:r>
              <a:rPr lang="en-US" sz="2400" dirty="0"/>
              <a:t> that characterizes and standardizes the communication functions of a </a:t>
            </a:r>
            <a:r>
              <a:rPr lang="en-US" sz="2400" dirty="0">
                <a:hlinkClick r:id="rId3" tooltip="Telecommunication"/>
              </a:rPr>
              <a:t>telecommunication</a:t>
            </a:r>
            <a:r>
              <a:rPr lang="en-US" sz="2400" dirty="0"/>
              <a:t> or computing system without regard to its underlying internal structure and technology. </a:t>
            </a:r>
          </a:p>
        </p:txBody>
      </p:sp>
      <p:pic>
        <p:nvPicPr>
          <p:cNvPr id="9218" name="Picture 2" descr="C:\Users\Karki Family\Desktop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15978"/>
            <a:ext cx="6400800" cy="4642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Karki Family\Desktop\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6710"/>
            <a:ext cx="9144000" cy="6281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Karki Family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8865641" cy="58574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br>
              <a:rPr lang="en-US" dirty="0"/>
            </a:br>
            <a:r>
              <a:rPr lang="en-US" b="1" dirty="0"/>
              <a:t>8.2.2 Application Subsystem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458200" cy="6324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/>
              <a:t>It includes:</a:t>
            </a:r>
          </a:p>
          <a:p>
            <a:pPr marL="457200" indent="-457200">
              <a:buAutoNum type="arabicPeriod"/>
            </a:pPr>
            <a:r>
              <a:rPr lang="en-US" sz="2000" b="1" dirty="0"/>
              <a:t>Collaborative Computing</a:t>
            </a:r>
          </a:p>
          <a:p>
            <a:pPr marL="457200" indent="-457200">
              <a:buAutoNum type="arabicPeriod"/>
            </a:pPr>
            <a:r>
              <a:rPr lang="en-US" sz="2000" b="1" dirty="0"/>
              <a:t>Session Management</a:t>
            </a:r>
          </a:p>
          <a:p>
            <a:endParaRPr lang="en-US" sz="2000" b="1" dirty="0"/>
          </a:p>
          <a:p>
            <a:pPr>
              <a:buNone/>
            </a:pPr>
            <a:r>
              <a:rPr lang="en-US" sz="2000" b="1" dirty="0"/>
              <a:t>1.  Collaborative Computing</a:t>
            </a:r>
            <a:endParaRPr lang="en-US" sz="2000" dirty="0"/>
          </a:p>
          <a:p>
            <a:pPr lvl="1"/>
            <a:r>
              <a:rPr lang="en-US" sz="2000" dirty="0"/>
              <a:t>The current infrastructure of networked workstations and PCs, and the availability of audio and video at these end-points, makes it easier for people to cooperate and bridge space and time. </a:t>
            </a:r>
          </a:p>
          <a:p>
            <a:pPr lvl="1"/>
            <a:r>
              <a:rPr lang="en-US" sz="2000" dirty="0"/>
              <a:t>In this way, network connectivity and end-point integration of multimedia provides users with a collaborative computing environment. </a:t>
            </a:r>
          </a:p>
          <a:p>
            <a:pPr lvl="1"/>
            <a:r>
              <a:rPr lang="en-US" sz="2000" dirty="0"/>
              <a:t>Collaborative computing is generally known as </a:t>
            </a:r>
            <a:r>
              <a:rPr lang="en-US" sz="2000" b="1" i="1" dirty="0"/>
              <a:t>Computer-Supported Cooperative Work (CSCW).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b="1" dirty="0"/>
              <a:t>Tools for cooperative  Computing</a:t>
            </a:r>
            <a:endParaRPr lang="en-US" sz="2000" dirty="0"/>
          </a:p>
          <a:p>
            <a:pPr lvl="1"/>
            <a:r>
              <a:rPr lang="en-US" sz="2000" i="1" dirty="0"/>
              <a:t>Electronics mail</a:t>
            </a:r>
            <a:endParaRPr lang="en-US" sz="2000" dirty="0"/>
          </a:p>
          <a:p>
            <a:pPr lvl="1"/>
            <a:r>
              <a:rPr lang="en-US" sz="2000" i="1" dirty="0"/>
              <a:t>Bulletin boards</a:t>
            </a:r>
            <a:endParaRPr lang="en-US" sz="2000" dirty="0"/>
          </a:p>
          <a:p>
            <a:pPr lvl="1"/>
            <a:r>
              <a:rPr lang="en-US" sz="2000" i="1" dirty="0"/>
              <a:t>Screen sharing tools</a:t>
            </a:r>
            <a:endParaRPr lang="en-US" sz="2000" dirty="0"/>
          </a:p>
          <a:p>
            <a:pPr lvl="1"/>
            <a:r>
              <a:rPr lang="en-US" sz="2000" i="1" dirty="0"/>
              <a:t>Application sharing</a:t>
            </a:r>
            <a:endParaRPr lang="en-US" sz="2000" dirty="0"/>
          </a:p>
          <a:p>
            <a:pPr lvl="1"/>
            <a:r>
              <a:rPr lang="en-US" sz="2000" i="1" dirty="0"/>
              <a:t>Text-based conferencing system</a:t>
            </a:r>
            <a:endParaRPr lang="en-US" sz="2000" dirty="0"/>
          </a:p>
          <a:p>
            <a:pPr lvl="1"/>
            <a:r>
              <a:rPr lang="en-US" sz="2000" i="1" dirty="0"/>
              <a:t>Video conference systems(</a:t>
            </a:r>
            <a:r>
              <a:rPr lang="en-US" sz="2000" i="1" dirty="0" err="1"/>
              <a:t>e.g</a:t>
            </a:r>
            <a:r>
              <a:rPr lang="en-US" sz="2000" i="1" dirty="0"/>
              <a:t> </a:t>
            </a:r>
            <a:r>
              <a:rPr lang="en-US" sz="2000" i="1" dirty="0" err="1"/>
              <a:t>MBone</a:t>
            </a:r>
            <a:r>
              <a:rPr lang="en-US" sz="2000" i="1" dirty="0"/>
              <a:t> Tools, </a:t>
            </a:r>
            <a:r>
              <a:rPr lang="en-US" sz="2000" i="1" dirty="0" err="1"/>
              <a:t>ProShare</a:t>
            </a:r>
            <a:r>
              <a:rPr lang="en-US" sz="2000" i="1" dirty="0"/>
              <a:t> from Intel, </a:t>
            </a:r>
            <a:r>
              <a:rPr lang="en-US" sz="2000" i="1" dirty="0" err="1"/>
              <a:t>PictureTel</a:t>
            </a:r>
            <a:r>
              <a:rPr lang="en-US" sz="2000" i="1" dirty="0"/>
              <a:t>, </a:t>
            </a:r>
            <a:r>
              <a:rPr lang="en-US" sz="2000" i="1" dirty="0" err="1"/>
              <a:t>Teles</a:t>
            </a:r>
            <a:r>
              <a:rPr lang="en-US" sz="2000" i="1" dirty="0"/>
              <a:t> Online, NetMeeting from Microsoft)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300" b="1" u="sng" dirty="0"/>
              <a:t>Cooperative Computing Cooperation Dimension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6172200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en-US" sz="8000" b="1" dirty="0"/>
              <a:t>Computer-Supported cooperation may be categorized according to the following parameters:</a:t>
            </a:r>
          </a:p>
          <a:p>
            <a:r>
              <a:rPr lang="en-US" sz="8000" b="1" i="1" dirty="0"/>
              <a:t>Time:</a:t>
            </a:r>
            <a:endParaRPr lang="en-US" sz="8000" dirty="0"/>
          </a:p>
          <a:p>
            <a:pPr lvl="1"/>
            <a:r>
              <a:rPr lang="en-US" sz="8000" dirty="0"/>
              <a:t>Asynchronous cooperative work(not at the same time)</a:t>
            </a:r>
          </a:p>
          <a:p>
            <a:pPr lvl="1"/>
            <a:r>
              <a:rPr lang="en-US" sz="8000" dirty="0"/>
              <a:t>Synchronous cooperative work (at the same time) </a:t>
            </a:r>
          </a:p>
          <a:p>
            <a:pPr lvl="0"/>
            <a:r>
              <a:rPr lang="en-US" sz="8000" b="1" i="1" dirty="0"/>
              <a:t>User Scale:</a:t>
            </a:r>
            <a:endParaRPr lang="en-US" sz="8000" dirty="0"/>
          </a:p>
          <a:p>
            <a:pPr lvl="1"/>
            <a:r>
              <a:rPr lang="en-US" sz="8000" dirty="0"/>
              <a:t>Single users, two users(“dialogue, point to point”, direct cooperation or groups with more than two users</a:t>
            </a:r>
          </a:p>
          <a:p>
            <a:pPr lvl="1"/>
            <a:r>
              <a:rPr lang="en-US" sz="8000" dirty="0"/>
              <a:t>Static or dynamic groups, if either the members are pre-determined or not</a:t>
            </a:r>
          </a:p>
          <a:p>
            <a:pPr lvl="0"/>
            <a:r>
              <a:rPr lang="en-US" sz="8000" b="1" i="1" dirty="0"/>
              <a:t>Control:</a:t>
            </a:r>
            <a:endParaRPr lang="en-US" sz="8000" dirty="0"/>
          </a:p>
          <a:p>
            <a:pPr lvl="1"/>
            <a:r>
              <a:rPr lang="en-US" sz="8000" dirty="0"/>
              <a:t>Centralized, i.e. controlled by a “chairman”</a:t>
            </a:r>
          </a:p>
          <a:p>
            <a:pPr lvl="1"/>
            <a:r>
              <a:rPr lang="en-US" sz="8000" dirty="0"/>
              <a:t>Distributed i.e. control protocols provide consistent cooperation</a:t>
            </a:r>
          </a:p>
          <a:p>
            <a:pPr lvl="0"/>
            <a:r>
              <a:rPr lang="en-US" sz="8000" b="1" i="1" dirty="0"/>
              <a:t>Locality:</a:t>
            </a:r>
            <a:endParaRPr lang="en-US" sz="8000" dirty="0"/>
          </a:p>
          <a:p>
            <a:pPr lvl="1"/>
            <a:r>
              <a:rPr lang="en-US" sz="8000" dirty="0"/>
              <a:t>Cooperation at the same place</a:t>
            </a:r>
          </a:p>
          <a:p>
            <a:pPr lvl="1"/>
            <a:r>
              <a:rPr lang="en-US" sz="8000" dirty="0"/>
              <a:t>Tele-cooperation of users at different places</a:t>
            </a:r>
          </a:p>
          <a:p>
            <a:r>
              <a:rPr lang="en-US" sz="8000" dirty="0"/>
              <a:t> </a:t>
            </a:r>
            <a:r>
              <a:rPr lang="en-US" sz="8000" b="1" dirty="0"/>
              <a:t>Session management:</a:t>
            </a:r>
            <a:endParaRPr lang="en-US" sz="8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 2. </a:t>
            </a:r>
            <a:r>
              <a:rPr lang="en-US" b="1" dirty="0"/>
              <a:t>Session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6172200"/>
          </a:xfrm>
        </p:spPr>
        <p:txBody>
          <a:bodyPr>
            <a:normAutofit/>
          </a:bodyPr>
          <a:lstStyle/>
          <a:p>
            <a:pPr lvl="1"/>
            <a:r>
              <a:rPr lang="en-US" sz="2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is an important part of the multimedia communication architecture. </a:t>
            </a:r>
          </a:p>
          <a:p>
            <a:pPr lvl="1"/>
            <a:r>
              <a:rPr lang="en-US" sz="2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is the core part which separates the control, needed during the transport, from the actual transport. </a:t>
            </a:r>
          </a:p>
          <a:p>
            <a:pPr lvl="1"/>
            <a:r>
              <a:rPr lang="en-US" sz="2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Session is server side storage that is desired to persist throughout the user’s interaction with website or web application.</a:t>
            </a:r>
          </a:p>
          <a:p>
            <a:pPr lvl="1"/>
            <a:r>
              <a:rPr lang="en-US" sz="2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includes 2 steps to process session state:</a:t>
            </a:r>
          </a:p>
          <a:p>
            <a:pPr lvl="2"/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Establishment of session</a:t>
            </a:r>
          </a:p>
          <a:p>
            <a:pPr lvl="2"/>
            <a:r>
              <a:rPr lang="en-US" sz="2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Modification of session</a:t>
            </a:r>
          </a:p>
          <a:p>
            <a:pPr lvl="1"/>
            <a:endParaRPr lang="en-US" sz="26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458200" cy="6019800"/>
          </a:xfrm>
        </p:spPr>
        <p:txBody>
          <a:bodyPr>
            <a:normAutofit lnSpcReduction="10000"/>
          </a:bodyPr>
          <a:lstStyle/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r>
              <a:rPr lang="en-US" sz="2600" b="1" dirty="0"/>
              <a:t>Deadlines:</a:t>
            </a:r>
            <a:endParaRPr lang="en-US" sz="2600" dirty="0"/>
          </a:p>
          <a:p>
            <a:pPr lvl="1"/>
            <a:r>
              <a:rPr lang="en-US" sz="2600" dirty="0"/>
              <a:t>A deadline represents the latest acceptable time for the presentation of a processing result.</a:t>
            </a:r>
          </a:p>
          <a:p>
            <a:pPr lvl="1"/>
            <a:r>
              <a:rPr lang="en-US" sz="2600" dirty="0"/>
              <a:t>It marks the border between normal (correct) and anomalous (failing) behavior.</a:t>
            </a:r>
          </a:p>
          <a:p>
            <a:endParaRPr lang="en-US" dirty="0"/>
          </a:p>
        </p:txBody>
      </p:sp>
      <p:pic>
        <p:nvPicPr>
          <p:cNvPr id="2051" name="Picture 3" descr="C:\Users\Karki Family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542" y="228600"/>
            <a:ext cx="8946258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Session management architecture </a:t>
            </a:r>
          </a:p>
        </p:txBody>
      </p:sp>
      <p:pic>
        <p:nvPicPr>
          <p:cNvPr id="7170" name="Picture 2" descr="C:\Users\Karki Family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711190" cy="427852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54864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/>
              <a:t>By creating a reusable session manager, which is separated from the user-interface, conference-oriented tools avoid a duplication of their effort.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705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dirty="0"/>
              <a:t>The session control architecture consists of the following components:</a:t>
            </a:r>
            <a:r>
              <a:rPr lang="en-US" b="1" i="1" u="sng" dirty="0"/>
              <a:t> </a:t>
            </a:r>
            <a:endParaRPr lang="en-US" u="sng" dirty="0"/>
          </a:p>
          <a:p>
            <a:r>
              <a:rPr lang="en-US" b="1" i="1" dirty="0"/>
              <a:t>Session Manager</a:t>
            </a:r>
            <a:endParaRPr lang="en-US" dirty="0"/>
          </a:p>
          <a:p>
            <a:pPr lvl="1"/>
            <a:r>
              <a:rPr lang="en-US" dirty="0"/>
              <a:t>Session manager includes local and remote functionalities. Local functionalities may include</a:t>
            </a:r>
          </a:p>
          <a:p>
            <a:pPr lvl="1"/>
            <a:r>
              <a:rPr lang="en-US" dirty="0"/>
              <a:t>Membership control management, such as participant authentication or presentation of coordinated user interfaces;</a:t>
            </a:r>
          </a:p>
          <a:p>
            <a:pPr lvl="1"/>
            <a:r>
              <a:rPr lang="en-US" dirty="0"/>
              <a:t>Control management for shared workspace, such as floor control</a:t>
            </a:r>
          </a:p>
          <a:p>
            <a:pPr lvl="1"/>
            <a:r>
              <a:rPr lang="en-US" dirty="0"/>
              <a:t>Media control management, such as intercommunication among media agents or synchronization</a:t>
            </a:r>
          </a:p>
          <a:p>
            <a:pPr lvl="1"/>
            <a:r>
              <a:rPr lang="en-US" b="1" dirty="0"/>
              <a:t>Configuration management</a:t>
            </a:r>
            <a:r>
              <a:rPr lang="en-US" dirty="0"/>
              <a:t>, such as an exchange of interrelated QoS parameters of selection of appropriate services according to QoS; and</a:t>
            </a:r>
          </a:p>
          <a:p>
            <a:pPr lvl="1"/>
            <a:r>
              <a:rPr lang="en-US" b="1" dirty="0"/>
              <a:t>Conference control </a:t>
            </a:r>
            <a:r>
              <a:rPr lang="en-US" dirty="0"/>
              <a:t>management, such as an establishment, modification and a closing of a conference.</a:t>
            </a:r>
            <a:r>
              <a:rPr lang="en-US" b="1" i="1" dirty="0"/>
              <a:t> </a:t>
            </a:r>
            <a:endParaRPr lang="en-US" dirty="0"/>
          </a:p>
          <a:p>
            <a:r>
              <a:rPr lang="en-US" b="1" i="1" dirty="0"/>
              <a:t>Media agents</a:t>
            </a:r>
            <a:endParaRPr lang="en-US" dirty="0"/>
          </a:p>
          <a:p>
            <a:pPr lvl="1"/>
            <a:r>
              <a:rPr lang="en-US" dirty="0"/>
              <a:t>Media agents are separate from the session manager and they are not responsible for decisions specific to each type of media. </a:t>
            </a:r>
          </a:p>
          <a:p>
            <a:pPr lvl="1"/>
            <a:r>
              <a:rPr lang="en-US" dirty="0"/>
              <a:t>The modularity allows replacement of agents. </a:t>
            </a:r>
          </a:p>
          <a:p>
            <a:pPr lvl="1"/>
            <a:r>
              <a:rPr lang="en-US" dirty="0"/>
              <a:t>Each agent performs its own control mechanism over the particular medium, such as mute, </a:t>
            </a:r>
            <a:r>
              <a:rPr lang="en-US" dirty="0" err="1"/>
              <a:t>unmute</a:t>
            </a:r>
            <a:r>
              <a:rPr lang="en-US" dirty="0"/>
              <a:t>, change video quality, start sending, stop sending, etc.</a:t>
            </a:r>
          </a:p>
          <a:p>
            <a:r>
              <a:rPr lang="en-US" b="1" i="1" dirty="0"/>
              <a:t>Shared Workspace Agent</a:t>
            </a:r>
            <a:endParaRPr lang="en-US" dirty="0"/>
          </a:p>
          <a:p>
            <a:pPr lvl="1"/>
            <a:r>
              <a:rPr lang="en-US" dirty="0"/>
              <a:t>The shared workspace agent transmits shared objects (e.g., </a:t>
            </a:r>
            <a:r>
              <a:rPr lang="en-US" dirty="0" err="1"/>
              <a:t>telepointer</a:t>
            </a:r>
            <a:r>
              <a:rPr lang="en-US" dirty="0"/>
              <a:t> coordinate, graphical or textual object) among the shared application.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553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/>
              <a:t>Floor Control:</a:t>
            </a:r>
          </a:p>
          <a:p>
            <a:r>
              <a:rPr lang="en-US" sz="2400" dirty="0"/>
              <a:t>Within shared workspaces, it is employed to provide access to the shared workspace.</a:t>
            </a:r>
          </a:p>
          <a:p>
            <a:r>
              <a:rPr lang="en-US" sz="2400" dirty="0"/>
              <a:t>It maintains data consistency.</a:t>
            </a:r>
          </a:p>
          <a:p>
            <a:pPr>
              <a:buNone/>
            </a:pPr>
            <a:r>
              <a:rPr lang="en-US" sz="2400" b="1" u="sng" dirty="0"/>
              <a:t>Conference Control:</a:t>
            </a:r>
          </a:p>
          <a:p>
            <a:r>
              <a:rPr lang="en-US" sz="2400" dirty="0"/>
              <a:t>It is employed to conference control .</a:t>
            </a:r>
          </a:p>
          <a:p>
            <a:r>
              <a:rPr lang="en-US" sz="2400" dirty="0"/>
              <a:t>It controls overall conference activities.</a:t>
            </a:r>
          </a:p>
          <a:p>
            <a:pPr>
              <a:buNone/>
            </a:pPr>
            <a:r>
              <a:rPr lang="en-US" sz="2400" b="1" u="sng" dirty="0"/>
              <a:t>Configuration Control:</a:t>
            </a:r>
          </a:p>
          <a:p>
            <a:r>
              <a:rPr lang="en-US" sz="2400" dirty="0"/>
              <a:t>It includes a control of media quality, QOS handling, resource availability and other system components to provide session according to the users requirements.</a:t>
            </a:r>
          </a:p>
          <a:p>
            <a:pPr>
              <a:buNone/>
            </a:pPr>
            <a:r>
              <a:rPr lang="en-US" sz="2400" b="1" u="sng" dirty="0"/>
              <a:t>Membership Control:</a:t>
            </a:r>
          </a:p>
          <a:p>
            <a:r>
              <a:rPr lang="en-US" sz="2400" dirty="0"/>
              <a:t>It may includes services such as invitation to the session registration, modification of session, etc.</a:t>
            </a:r>
          </a:p>
          <a:p>
            <a:pPr>
              <a:buNone/>
            </a:pPr>
            <a:r>
              <a:rPr lang="en-US" sz="2400" b="1" u="sng" dirty="0"/>
              <a:t>Media Control:</a:t>
            </a:r>
          </a:p>
          <a:p>
            <a:r>
              <a:rPr lang="en-US" sz="2400" dirty="0"/>
              <a:t>It mainly includes a functionality such as synchronization of media stream, etc.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8.2.3 Transport Subsystem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In order to distribute a multimedia product, it is necessary to have a set of protocols which enable smooth transmission of data between two hosts.</a:t>
            </a:r>
          </a:p>
          <a:p>
            <a:r>
              <a:rPr lang="en-US" sz="3100" dirty="0"/>
              <a:t>The protocols are the rules and conventions useful for network communication between two computers.</a:t>
            </a:r>
            <a:r>
              <a:rPr lang="en-US" sz="3100" b="1" i="1" dirty="0"/>
              <a:t> </a:t>
            </a:r>
          </a:p>
          <a:p>
            <a:pPr>
              <a:buNone/>
            </a:pPr>
            <a:endParaRPr lang="en-US" sz="3100" dirty="0"/>
          </a:p>
          <a:p>
            <a:pPr>
              <a:buNone/>
            </a:pPr>
            <a:r>
              <a:rPr lang="en-US" sz="3100" b="1" i="1" u="sng" dirty="0"/>
              <a:t>Requirements</a:t>
            </a:r>
            <a:endParaRPr lang="en-US" sz="3100" dirty="0"/>
          </a:p>
          <a:p>
            <a:r>
              <a:rPr lang="en-US" sz="3100" dirty="0"/>
              <a:t>Distributed multimedia applications put new requirements on application designers, As well as network protocol and system designers. </a:t>
            </a:r>
          </a:p>
          <a:p>
            <a:pPr>
              <a:buNone/>
            </a:pPr>
            <a:endParaRPr lang="en-US" sz="3100" dirty="0"/>
          </a:p>
          <a:p>
            <a:pPr>
              <a:buNone/>
            </a:pPr>
            <a:r>
              <a:rPr lang="en-US" sz="3100" b="1" i="1" u="sng" dirty="0"/>
              <a:t>User and Application Requirements on Transport Subsystems</a:t>
            </a:r>
            <a:endParaRPr lang="en-US" sz="3100" dirty="0"/>
          </a:p>
          <a:p>
            <a:pPr lvl="1"/>
            <a:r>
              <a:rPr lang="en-US" sz="2700" b="1" dirty="0"/>
              <a:t>Data Throughput</a:t>
            </a:r>
            <a:r>
              <a:rPr lang="en-US" sz="2700" dirty="0"/>
              <a:t> – need to support application data with stream-like behavior and in real time</a:t>
            </a:r>
          </a:p>
          <a:p>
            <a:pPr lvl="1"/>
            <a:r>
              <a:rPr lang="en-US" sz="2700" b="1" dirty="0"/>
              <a:t>Fast data forwarding</a:t>
            </a:r>
            <a:r>
              <a:rPr lang="en-US" sz="2700" dirty="0"/>
              <a:t> – the faster the transport system can move packets the fewer packets have to be buffered</a:t>
            </a:r>
          </a:p>
          <a:p>
            <a:pPr lvl="1"/>
            <a:r>
              <a:rPr lang="en-US" sz="2700" b="1" dirty="0"/>
              <a:t>Service Guarantees</a:t>
            </a:r>
            <a:r>
              <a:rPr lang="en-US" sz="2700" dirty="0"/>
              <a:t> – need appropriate resource management </a:t>
            </a:r>
          </a:p>
          <a:p>
            <a:pPr lvl="1"/>
            <a:r>
              <a:rPr lang="en-US" sz="2700" b="1" dirty="0"/>
              <a:t>Multicasting</a:t>
            </a:r>
            <a:r>
              <a:rPr lang="en-US" sz="2700" dirty="0"/>
              <a:t> – need service for efficient resource sharing and reaching groups of users in applications such as video conferencing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u="sng" dirty="0"/>
              <a:t>Protocols used in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/>
          <a:lstStyle/>
          <a:p>
            <a:r>
              <a:rPr lang="en-US" sz="2400" dirty="0"/>
              <a:t>TCP (</a:t>
            </a:r>
            <a:r>
              <a:rPr lang="en-US" sz="2400" i="1" dirty="0"/>
              <a:t>Transmission Control Protocol</a:t>
            </a:r>
            <a:r>
              <a:rPr lang="en-US" sz="2400" dirty="0"/>
              <a:t>)</a:t>
            </a:r>
          </a:p>
          <a:p>
            <a:r>
              <a:rPr lang="en-US" sz="2400" dirty="0"/>
              <a:t>UDP (</a:t>
            </a:r>
            <a:r>
              <a:rPr lang="en-US" sz="2400" i="1" dirty="0"/>
              <a:t>User Datagram Protocol)</a:t>
            </a:r>
            <a:endParaRPr lang="en-US" sz="2400" dirty="0"/>
          </a:p>
          <a:p>
            <a:r>
              <a:rPr lang="en-US" sz="2400" dirty="0"/>
              <a:t>RTP (Real-time Transport Protocol)</a:t>
            </a:r>
          </a:p>
          <a:p>
            <a:r>
              <a:rPr lang="en-US" sz="2400" dirty="0"/>
              <a:t>XTP (Xpress Transport Protocol)</a:t>
            </a:r>
          </a:p>
          <a:p>
            <a:r>
              <a:rPr lang="en-US" sz="2400" i="1" dirty="0"/>
              <a:t>Tenet Transport Protocols, etc.</a:t>
            </a:r>
            <a:endParaRPr lang="en-US" sz="2400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Assignment: TCP </a:t>
            </a:r>
            <a:r>
              <a:rPr lang="en-US" dirty="0" err="1"/>
              <a:t>vs</a:t>
            </a:r>
            <a:r>
              <a:rPr lang="en-US" dirty="0"/>
              <a:t> UDP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/>
          <a:lstStyle/>
          <a:p>
            <a:pPr>
              <a:buNone/>
            </a:pPr>
            <a:r>
              <a:rPr lang="en-US" sz="2400" b="1" u="sng" dirty="0"/>
              <a:t>Network Layer</a:t>
            </a:r>
            <a:endParaRPr lang="en-US" sz="2400" u="sng" dirty="0"/>
          </a:p>
          <a:p>
            <a:pPr lvl="1"/>
            <a:r>
              <a:rPr lang="en-US" sz="2400" dirty="0"/>
              <a:t>The requirements on the network layer for multimedia transmission are:</a:t>
            </a:r>
          </a:p>
          <a:p>
            <a:pPr lvl="1"/>
            <a:r>
              <a:rPr lang="en-US" sz="2400" dirty="0"/>
              <a:t>high bandwidth</a:t>
            </a:r>
          </a:p>
          <a:p>
            <a:pPr lvl="1"/>
            <a:r>
              <a:rPr lang="en-US" sz="2400" dirty="0"/>
              <a:t>Multicasting</a:t>
            </a:r>
          </a:p>
          <a:p>
            <a:pPr lvl="1"/>
            <a:r>
              <a:rPr lang="en-US" sz="2400" dirty="0"/>
              <a:t>resource reservation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Qos</a:t>
            </a:r>
            <a:r>
              <a:rPr lang="en-US" sz="2400" dirty="0"/>
              <a:t> guarantees</a:t>
            </a:r>
          </a:p>
          <a:p>
            <a:pPr lvl="1"/>
            <a:r>
              <a:rPr lang="en-US" sz="2400" dirty="0"/>
              <a:t>new routing protocols </a:t>
            </a:r>
          </a:p>
          <a:p>
            <a:pPr>
              <a:buNone/>
            </a:pPr>
            <a:r>
              <a:rPr lang="en-US" sz="2400" dirty="0"/>
              <a:t>(with support for streaming capabilities and new higher-capacity routers with support of integrated services.)</a:t>
            </a:r>
          </a:p>
          <a:p>
            <a:r>
              <a:rPr lang="en-US" sz="2400" dirty="0"/>
              <a:t>Protocols :</a:t>
            </a:r>
          </a:p>
          <a:p>
            <a:pPr lvl="1"/>
            <a:r>
              <a:rPr lang="en-US" sz="2000" i="1" dirty="0"/>
              <a:t>Internet Protocol (IP)</a:t>
            </a:r>
          </a:p>
          <a:p>
            <a:pPr lvl="1"/>
            <a:r>
              <a:rPr lang="en-US" sz="2000" i="1" dirty="0"/>
              <a:t>Internet Group Management Protocol (IGMP)</a:t>
            </a:r>
            <a:endParaRPr lang="en-US" sz="2000" dirty="0"/>
          </a:p>
          <a:p>
            <a:pPr lvl="1"/>
            <a:r>
              <a:rPr lang="en-US" sz="2000" i="1" dirty="0"/>
              <a:t>Resource reservation Protocol (RSVP), etc.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8.2.4 Quality of Service and resource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35563"/>
          </a:xfrm>
        </p:spPr>
        <p:txBody>
          <a:bodyPr/>
          <a:lstStyle/>
          <a:p>
            <a:r>
              <a:rPr lang="en-US" b="1" i="1" u="sng" dirty="0"/>
              <a:t>Main goal of Resource Management</a:t>
            </a:r>
            <a:endParaRPr lang="en-US" dirty="0"/>
          </a:p>
          <a:p>
            <a:pPr lvl="1"/>
            <a:r>
              <a:rPr lang="en-US" dirty="0"/>
              <a:t>Providing guaranteed delivery of multimedia data</a:t>
            </a:r>
          </a:p>
          <a:p>
            <a:pPr lvl="1"/>
            <a:r>
              <a:rPr lang="en-US" dirty="0"/>
              <a:t>Three main actions:</a:t>
            </a:r>
          </a:p>
          <a:p>
            <a:pPr lvl="2"/>
            <a:r>
              <a:rPr lang="en-US" dirty="0"/>
              <a:t>Resource and allocate resource(end-to-end) during establishment</a:t>
            </a:r>
          </a:p>
          <a:p>
            <a:pPr lvl="2"/>
            <a:r>
              <a:rPr lang="en-US" dirty="0"/>
              <a:t>Provide resource according to QoS specification</a:t>
            </a:r>
          </a:p>
          <a:p>
            <a:pPr lvl="2"/>
            <a:r>
              <a:rPr lang="en-US" dirty="0"/>
              <a:t>Adapt to resource changes during data processing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Quality of Service and Resource Management</a:t>
            </a:r>
            <a:endParaRPr lang="en-US" dirty="0"/>
          </a:p>
          <a:p>
            <a:pPr lvl="0"/>
            <a:r>
              <a:rPr lang="en-US" sz="2400" dirty="0"/>
              <a:t>The user/application requirements on the Multimedia Communication System (MCS) are mapped into communication services which make the effort to satisfy the requirements. </a:t>
            </a:r>
          </a:p>
          <a:p>
            <a:pPr lvl="0"/>
            <a:r>
              <a:rPr lang="en-US" sz="2400" dirty="0"/>
              <a:t>Because of the heterogeneity of the requirements, coming from different distributed multimedia applications, the services in the multimedia systems need to be parameterized. </a:t>
            </a:r>
          </a:p>
          <a:p>
            <a:pPr lvl="0"/>
            <a:r>
              <a:rPr lang="en-US" sz="2400" dirty="0"/>
              <a:t>Parameterization allows for flexibility and customization of the services, so that each application does not result in implementing of a new set of service providers.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Quality of Service(</a:t>
            </a:r>
            <a:r>
              <a:rPr lang="en-US" sz="3600" u="sng" dirty="0" err="1"/>
              <a:t>QoS</a:t>
            </a:r>
            <a:r>
              <a:rPr lang="en-US" sz="3600" u="sn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6096000"/>
          </a:xfrm>
        </p:spPr>
        <p:txBody>
          <a:bodyPr>
            <a:normAutofit/>
          </a:bodyPr>
          <a:lstStyle/>
          <a:p>
            <a:r>
              <a:rPr lang="en-US" sz="2400" dirty="0"/>
              <a:t>It refers to any technology that manages data traffic to reduce </a:t>
            </a:r>
            <a:r>
              <a:rPr lang="en-US" sz="2400" u="sng" dirty="0">
                <a:hlinkClick r:id="rId2"/>
              </a:rPr>
              <a:t>packet loss</a:t>
            </a:r>
            <a:r>
              <a:rPr lang="en-US" sz="2400" dirty="0"/>
              <a:t>, </a:t>
            </a:r>
            <a:r>
              <a:rPr lang="en-US" sz="2400" u="sng" dirty="0">
                <a:hlinkClick r:id="rId3"/>
              </a:rPr>
              <a:t>latency</a:t>
            </a:r>
            <a:r>
              <a:rPr lang="en-US" sz="2400" dirty="0"/>
              <a:t> and </a:t>
            </a:r>
            <a:r>
              <a:rPr lang="en-US" sz="2400" u="sng" dirty="0">
                <a:hlinkClick r:id="rId4"/>
              </a:rPr>
              <a:t>jitter</a:t>
            </a:r>
            <a:r>
              <a:rPr lang="en-US" sz="2400" dirty="0"/>
              <a:t> on the network.</a:t>
            </a:r>
          </a:p>
          <a:p>
            <a:r>
              <a:rPr lang="en-US" sz="2400" dirty="0"/>
              <a:t> QoS controls and manages network resources by setting priorities for specific types of data on the network.</a:t>
            </a:r>
          </a:p>
          <a:p>
            <a:r>
              <a:rPr lang="en-US" sz="2400" b="1" dirty="0"/>
              <a:t>QoS parameters:</a:t>
            </a:r>
          </a:p>
          <a:p>
            <a:pPr lvl="1"/>
            <a:r>
              <a:rPr lang="en-US" sz="2000" b="1" dirty="0"/>
              <a:t>Packet loss (Reliability) :</a:t>
            </a:r>
            <a:r>
              <a:rPr lang="en-US" sz="2000" dirty="0"/>
              <a:t> happens when network links become congested and routers and switches start dropping packets. </a:t>
            </a:r>
          </a:p>
          <a:p>
            <a:pPr lvl="1"/>
            <a:r>
              <a:rPr lang="en-US" sz="2000" b="1" dirty="0"/>
              <a:t>Jitter:</a:t>
            </a:r>
            <a:r>
              <a:rPr lang="en-US" sz="2000" dirty="0"/>
              <a:t> is the result of network congestion, timing drift and route changes. Too much jitter can degrade the quality of voice and video communication.</a:t>
            </a:r>
          </a:p>
          <a:p>
            <a:pPr lvl="1"/>
            <a:r>
              <a:rPr lang="en-US" sz="2000" b="1" dirty="0"/>
              <a:t>Latency:</a:t>
            </a:r>
            <a:r>
              <a:rPr lang="en-US" sz="2000" dirty="0"/>
              <a:t> is the time it takes a packet to travel from its source to its destination.</a:t>
            </a:r>
          </a:p>
          <a:p>
            <a:pPr lvl="1"/>
            <a:r>
              <a:rPr lang="en-US" sz="2000" b="1" dirty="0"/>
              <a:t>Bandwidth:</a:t>
            </a:r>
            <a:r>
              <a:rPr lang="en-US" sz="2000" dirty="0"/>
              <a:t> is the capacity of a network communications link to transmit the maximum amount of data from one point to another in a given amount of time. QoS optimizes the network by managing bandwidth and setting priorities for applications that require more resources than others.</a:t>
            </a:r>
          </a:p>
          <a:p>
            <a:pPr lvl="1"/>
            <a:r>
              <a:rPr lang="en-US" sz="2000" b="1" dirty="0"/>
              <a:t>End-to-end Delay: </a:t>
            </a:r>
            <a:r>
              <a:rPr lang="en-US" sz="2000" dirty="0"/>
              <a:t>the total delay experienced by frames from traveling from the sender to the receiver.</a:t>
            </a:r>
            <a:endParaRPr lang="en-US" sz="2000" b="1" dirty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Karki Family\Desktop\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30" y="228599"/>
            <a:ext cx="9039070" cy="5632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 real-time system has both hard and soft deadlines.</a:t>
            </a:r>
          </a:p>
          <a:p>
            <a:pPr lvl="1"/>
            <a:r>
              <a:rPr lang="en-US" b="1" dirty="0"/>
              <a:t>Soft deadline:</a:t>
            </a:r>
            <a:endParaRPr lang="en-US" dirty="0"/>
          </a:p>
          <a:p>
            <a:pPr lvl="2"/>
            <a:r>
              <a:rPr lang="en-US" dirty="0"/>
              <a:t>A deadline which cannot be exactly determined and which failing to meet does not produce an unacceptable result.</a:t>
            </a:r>
          </a:p>
          <a:p>
            <a:pPr lvl="2"/>
            <a:r>
              <a:rPr lang="en-US" dirty="0"/>
              <a:t>Example of soft real time system is: Multimedia system and Video stream</a:t>
            </a:r>
          </a:p>
          <a:p>
            <a:pPr lvl="2"/>
            <a:r>
              <a:rPr lang="en-US" dirty="0"/>
              <a:t>Its miss may be tolerated as long as </a:t>
            </a:r>
          </a:p>
          <a:p>
            <a:pPr lvl="3"/>
            <a:r>
              <a:rPr lang="en-US" dirty="0"/>
              <a:t>(1) not too many deadlines are missed and/or </a:t>
            </a:r>
          </a:p>
          <a:p>
            <a:pPr lvl="3"/>
            <a:r>
              <a:rPr lang="en-US" dirty="0"/>
              <a:t>(2) the deadlines are not missed by much.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Hard deadline:</a:t>
            </a:r>
            <a:endParaRPr lang="en-US" dirty="0"/>
          </a:p>
          <a:p>
            <a:pPr lvl="2"/>
            <a:r>
              <a:rPr lang="en-US" dirty="0"/>
              <a:t>A deadline which should never be violated.</a:t>
            </a:r>
          </a:p>
          <a:p>
            <a:pPr lvl="2"/>
            <a:r>
              <a:rPr lang="en-US" dirty="0"/>
              <a:t> Its violation causes a system failure.</a:t>
            </a:r>
          </a:p>
          <a:p>
            <a:pPr lvl="2"/>
            <a:r>
              <a:rPr lang="en-US" dirty="0"/>
              <a:t> Determined by the physical characteristics of real-time processes.</a:t>
            </a:r>
          </a:p>
          <a:p>
            <a:pPr lvl="2"/>
            <a:r>
              <a:rPr lang="en-US" dirty="0"/>
              <a:t>Example of hard real time system is: railway signaling, flight control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QoS Layering</a:t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 descr="C:\Users\Karki Family\Desktop\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31459"/>
            <a:ext cx="7326443" cy="61265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458200" cy="65532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3100" dirty="0"/>
              <a:t>Traditional QoS (ISO standards) was provided by the network layer of the communication system. </a:t>
            </a:r>
          </a:p>
          <a:p>
            <a:pPr lvl="0"/>
            <a:r>
              <a:rPr lang="en-US" sz="3100" dirty="0"/>
              <a:t>An enhancement of QoS was achieved through inducing QoS into transport services. </a:t>
            </a:r>
          </a:p>
          <a:p>
            <a:pPr lvl="0"/>
            <a:r>
              <a:rPr lang="en-US" sz="3100" dirty="0"/>
              <a:t>For MCS, the QoS notion must be extended because many other services contribute to the end-to-end service quality. </a:t>
            </a:r>
          </a:p>
          <a:p>
            <a:pPr lvl="0"/>
            <a:r>
              <a:rPr lang="en-US" sz="3100" dirty="0"/>
              <a:t>The MCS consists of three layers:</a:t>
            </a:r>
          </a:p>
          <a:p>
            <a:pPr lvl="1"/>
            <a:r>
              <a:rPr lang="en-US" sz="3100" dirty="0"/>
              <a:t> application, </a:t>
            </a:r>
          </a:p>
          <a:p>
            <a:pPr lvl="1"/>
            <a:r>
              <a:rPr lang="en-US" sz="3100" dirty="0"/>
              <a:t>system(including communication services and operating system services)</a:t>
            </a:r>
          </a:p>
          <a:p>
            <a:pPr lvl="1"/>
            <a:r>
              <a:rPr lang="en-US" sz="3100" dirty="0"/>
              <a:t>devices (network and Multimedia (MM) devices)</a:t>
            </a:r>
          </a:p>
          <a:p>
            <a:pPr lvl="0"/>
            <a:r>
              <a:rPr lang="en-US" sz="3100" dirty="0"/>
              <a:t>QoS-layered model for the multimedia communication system include 4 layers. </a:t>
            </a:r>
          </a:p>
          <a:p>
            <a:pPr lvl="1"/>
            <a:r>
              <a:rPr lang="en-US" sz="3100" dirty="0"/>
              <a:t>user QoS layer</a:t>
            </a:r>
          </a:p>
          <a:p>
            <a:pPr lvl="1"/>
            <a:r>
              <a:rPr lang="en-US" sz="3100" dirty="0"/>
              <a:t> application </a:t>
            </a:r>
            <a:r>
              <a:rPr lang="en-US" sz="3100" dirty="0" err="1"/>
              <a:t>Qos</a:t>
            </a:r>
            <a:r>
              <a:rPr lang="en-US" sz="3100" dirty="0"/>
              <a:t>-layer</a:t>
            </a:r>
          </a:p>
          <a:p>
            <a:pPr lvl="1"/>
            <a:r>
              <a:rPr lang="en-US" sz="3100" dirty="0"/>
              <a:t>system </a:t>
            </a:r>
            <a:r>
              <a:rPr lang="en-US" sz="3100" dirty="0" err="1"/>
              <a:t>Qos</a:t>
            </a:r>
            <a:r>
              <a:rPr lang="en-US" sz="3100" dirty="0"/>
              <a:t> layer </a:t>
            </a:r>
          </a:p>
          <a:p>
            <a:pPr lvl="1"/>
            <a:r>
              <a:rPr lang="en-US" sz="3100" dirty="0"/>
              <a:t>network </a:t>
            </a:r>
            <a:r>
              <a:rPr lang="en-US" sz="3100" dirty="0" err="1"/>
              <a:t>Qos</a:t>
            </a:r>
            <a:r>
              <a:rPr lang="en-US" sz="3100" dirty="0"/>
              <a:t> layer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>
            <a:noAutofit/>
          </a:bodyPr>
          <a:lstStyle/>
          <a:p>
            <a:r>
              <a:rPr lang="en-US" sz="3200" b="1" u="sng" dirty="0"/>
              <a:t>Managing Resources during Multimedia Transmission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62023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QoS guarantees must be met in the application, system and network to get the acceptance of the users of MCS. </a:t>
            </a:r>
          </a:p>
          <a:p>
            <a:pPr lvl="0"/>
            <a:r>
              <a:rPr lang="en-US" sz="2400" dirty="0"/>
              <a:t>There are several constraints which must be satisfied to provide guarantees during multimedia transmission: </a:t>
            </a:r>
          </a:p>
          <a:p>
            <a:pPr lvl="1"/>
            <a:r>
              <a:rPr lang="en-US" sz="2400" dirty="0"/>
              <a:t> time constraints which include delays; </a:t>
            </a:r>
          </a:p>
          <a:p>
            <a:pPr lvl="1"/>
            <a:r>
              <a:rPr lang="en-US" sz="2400" dirty="0"/>
              <a:t> space constraints such as system buffers; </a:t>
            </a:r>
          </a:p>
          <a:p>
            <a:pPr lvl="1"/>
            <a:r>
              <a:rPr lang="en-US" sz="2400" dirty="0"/>
              <a:t>device constraints such as frame grabbers allocation; </a:t>
            </a:r>
          </a:p>
          <a:p>
            <a:pPr lvl="1"/>
            <a:r>
              <a:rPr lang="en-US" sz="2400" dirty="0"/>
              <a:t> frequency constraints which include network bandwidth and system bandwidth for data transmission; and, </a:t>
            </a:r>
          </a:p>
          <a:p>
            <a:pPr lvl="1"/>
            <a:r>
              <a:rPr lang="en-US" sz="2400" dirty="0"/>
              <a:t> reliability constraints. </a:t>
            </a:r>
          </a:p>
          <a:p>
            <a:pPr lvl="0"/>
            <a:r>
              <a:rPr lang="en-US" sz="2400" dirty="0"/>
              <a:t>These constraints can be specified if proper resource management is available at the end-points, as well as in the network.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Resource Management Architecture</a:t>
            </a:r>
          </a:p>
        </p:txBody>
      </p:sp>
      <p:pic>
        <p:nvPicPr>
          <p:cNvPr id="1026" name="Picture 2" descr="C:\Users\ARJUN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555636" cy="5805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Assignment:</a:t>
            </a:r>
          </a:p>
          <a:p>
            <a:pPr marL="514350" indent="-514350">
              <a:buAutoNum type="arabicPeriod"/>
            </a:pPr>
            <a:r>
              <a:rPr lang="en-US" dirty="0"/>
              <a:t>Multimedia protocols</a:t>
            </a:r>
          </a:p>
          <a:p>
            <a:pPr marL="914400" lvl="1" indent="-514350"/>
            <a:r>
              <a:rPr lang="en-US" dirty="0"/>
              <a:t>Transport layer</a:t>
            </a:r>
          </a:p>
          <a:p>
            <a:pPr marL="914400" lvl="1" indent="-514350"/>
            <a:r>
              <a:rPr lang="en-US" dirty="0"/>
              <a:t>Network layer</a:t>
            </a:r>
          </a:p>
          <a:p>
            <a:pPr marL="914400" lvl="1" indent="-514350"/>
            <a:r>
              <a:rPr lang="en-US" dirty="0"/>
              <a:t>Application layer</a:t>
            </a:r>
          </a:p>
          <a:p>
            <a:pPr marL="914400" lvl="1" indent="-514350"/>
            <a:r>
              <a:rPr lang="en-US" dirty="0"/>
              <a:t>TCP Vs UDP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u="sng" dirty="0"/>
              <a:t>8.3 Abstraction of Programming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516563"/>
          </a:xfrm>
        </p:spPr>
        <p:txBody>
          <a:bodyPr>
            <a:normAutofit/>
          </a:bodyPr>
          <a:lstStyle/>
          <a:p>
            <a:pPr lvl="0"/>
            <a:r>
              <a:rPr lang="en-CA" sz="2600" dirty="0"/>
              <a:t>Most of the current commercial available multimedia applications are implemented in procedure-oriented programming languages (structural languages) such as C.</a:t>
            </a:r>
            <a:endParaRPr lang="en-US" sz="2600" dirty="0"/>
          </a:p>
          <a:p>
            <a:pPr lvl="0"/>
            <a:r>
              <a:rPr lang="en-CA" sz="2600" dirty="0"/>
              <a:t>In the part, multimedia specific functions (Example, changing the volume while playing an audio passage) were called, are respectively controlled, through hardware-specific libraries or device drivers.</a:t>
            </a:r>
            <a:endParaRPr lang="en-US" sz="2600" dirty="0"/>
          </a:p>
          <a:p>
            <a:pPr lvl="0"/>
            <a:r>
              <a:rPr lang="en-CA" sz="2600" dirty="0"/>
              <a:t>The application code of most commercial multimedia application programs are still highly dependent a hardware.</a:t>
            </a:r>
            <a:endParaRPr lang="en-US" sz="2600" dirty="0"/>
          </a:p>
          <a:p>
            <a:pPr lvl="0"/>
            <a:r>
              <a:rPr lang="en-CA" sz="2600" dirty="0"/>
              <a:t>Some applications are implemented with the help of tools.</a:t>
            </a:r>
            <a:endParaRPr lang="en-US" sz="2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8.3.1 Abstraction level: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6248400"/>
          </a:xfrm>
        </p:spPr>
        <p:txBody>
          <a:bodyPr/>
          <a:lstStyle/>
          <a:p>
            <a:pPr lvl="0"/>
            <a:r>
              <a:rPr lang="en-US" sz="2400" dirty="0"/>
              <a:t>Abstraction levels in programming define different approaches with a varying degree of detail for representing, accessing and manipulating data. </a:t>
            </a:r>
          </a:p>
          <a:p>
            <a:pPr lvl="0"/>
            <a:r>
              <a:rPr lang="en-US" sz="2400" dirty="0"/>
              <a:t>The abstraction levels with respect to multimedia data and their relations among each other is shown in the figure below.</a:t>
            </a:r>
          </a:p>
          <a:p>
            <a:pPr lvl="0"/>
            <a:r>
              <a:rPr lang="en-US" sz="2400" dirty="0"/>
              <a:t>A multimedia application may access each level.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Karki Family\Desktop\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929484" cy="570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534400" cy="6477000"/>
          </a:xfrm>
        </p:spPr>
        <p:txBody>
          <a:bodyPr>
            <a:normAutofit fontScale="92500"/>
          </a:bodyPr>
          <a:lstStyle/>
          <a:p>
            <a:r>
              <a:rPr lang="en-CA" i="1" u="sng" dirty="0"/>
              <a:t>Device:</a:t>
            </a:r>
            <a:endParaRPr lang="en-US" dirty="0"/>
          </a:p>
          <a:p>
            <a:pPr lvl="1"/>
            <a:r>
              <a:rPr lang="en-CA" dirty="0"/>
              <a:t>A device for processing continuous media can exist as a separate component in a computer. In this case, a device is not part of the operating system, but is directly accessible to every component and application.</a:t>
            </a:r>
            <a:endParaRPr lang="en-US" dirty="0"/>
          </a:p>
          <a:p>
            <a:pPr lvl="1"/>
            <a:r>
              <a:rPr lang="en-CA" dirty="0"/>
              <a:t>A library, the simplest abstraction level, includes the necessary functions for controlling the corresponding hardware with specific device access operations. </a:t>
            </a:r>
            <a:endParaRPr lang="en-US" dirty="0"/>
          </a:p>
          <a:p>
            <a:r>
              <a:rPr lang="en-CA" u="sng" dirty="0"/>
              <a:t>Device Drivers:</a:t>
            </a:r>
            <a:endParaRPr lang="en-US" dirty="0"/>
          </a:p>
          <a:p>
            <a:pPr lvl="1"/>
            <a:r>
              <a:rPr lang="en-CA" dirty="0"/>
              <a:t>As with any device, multimedia device can be bound through a device driver, respectively with operating system. </a:t>
            </a:r>
            <a:endParaRPr lang="en-US" dirty="0"/>
          </a:p>
          <a:p>
            <a:pPr lvl="1"/>
            <a:r>
              <a:rPr lang="en-CA" dirty="0"/>
              <a:t>Hence, the processing of the continuous data becomes part of the system software.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4008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Libraries system software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u="sng" dirty="0">
                <a:latin typeface="Times New Roman" pitchFamily="18" charset="0"/>
                <a:cs typeface="Times New Roman" pitchFamily="18" charset="0"/>
              </a:rPr>
              <a:t>Libraries:</a:t>
            </a:r>
            <a:endParaRPr lang="en-US" sz="6000" u="sng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6800" dirty="0"/>
              <a:t>The Processing of continuous media is based on a set of functions which are embedded into libraries. </a:t>
            </a:r>
          </a:p>
          <a:p>
            <a:pPr lvl="0"/>
            <a:r>
              <a:rPr lang="en-US" sz="6800" dirty="0"/>
              <a:t>Library is the built-in storage, which contains data related to the system.  Goal: To make user’s task easy and efficient.</a:t>
            </a:r>
          </a:p>
          <a:p>
            <a:pPr lvl="0"/>
            <a:r>
              <a:rPr lang="en-US" sz="6800" dirty="0"/>
              <a:t>This is the usual solution for programming multimedia data. </a:t>
            </a:r>
          </a:p>
          <a:p>
            <a:pPr lvl="0"/>
            <a:r>
              <a:rPr lang="en-US" sz="6800" dirty="0"/>
              <a:t>These libraries are provided together with the corresponding hardware.</a:t>
            </a:r>
          </a:p>
          <a:p>
            <a:pPr lvl="0"/>
            <a:r>
              <a:rPr lang="en-US" sz="6800" dirty="0"/>
              <a:t>The devices driver and /or library, which control all available function also support each devices. Here, the libraries differ very much in their degree of abstraction. </a:t>
            </a:r>
          </a:p>
          <a:p>
            <a:pPr lvl="0"/>
            <a:r>
              <a:rPr lang="en-US" sz="6800" dirty="0"/>
              <a:t>Some libraries can be considered as extensions of the graphical user interface, whereas other libraries consist of control instructions passed as control blocks to corresponding devices.</a:t>
            </a:r>
          </a:p>
          <a:p>
            <a:pPr lvl="0"/>
            <a:r>
              <a:rPr lang="en-US" sz="6800" dirty="0"/>
              <a:t>Libraries are very useful at the operating system level, but there is no agreement (and may never) over which function are for different drivers, </a:t>
            </a:r>
            <a:r>
              <a:rPr lang="en-US" sz="6800" dirty="0" err="1"/>
              <a:t>i.e</a:t>
            </a:r>
            <a:r>
              <a:rPr lang="en-US" sz="6800" dirty="0"/>
              <a:t> which functions should be support. </a:t>
            </a:r>
          </a:p>
          <a:p>
            <a:pPr>
              <a:buNone/>
            </a:pPr>
            <a:endParaRPr lang="en-US" sz="6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u="sng" dirty="0"/>
              <a:t>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15000"/>
          </a:xfrm>
        </p:spPr>
        <p:txBody>
          <a:bodyPr>
            <a:normAutofit/>
          </a:bodyPr>
          <a:lstStyle/>
          <a:p>
            <a:r>
              <a:rPr lang="en-US" sz="2400" b="1" dirty="0"/>
              <a:t>RTS </a:t>
            </a:r>
            <a:r>
              <a:rPr lang="en-US" sz="2400" dirty="0"/>
              <a:t>is the system, which operate its operation in consideration with time.</a:t>
            </a:r>
          </a:p>
          <a:p>
            <a:r>
              <a:rPr lang="en-US" sz="2400" b="1" dirty="0"/>
              <a:t>Characteristics of Real Time Systems</a:t>
            </a:r>
            <a:endParaRPr lang="en-US" sz="2400" dirty="0"/>
          </a:p>
          <a:p>
            <a:pPr lvl="1"/>
            <a:r>
              <a:rPr lang="en-US" sz="2400" dirty="0"/>
              <a:t>The necessity of deterministic and predictable behavior of real-time systems requires processing guarantees for time-critical tasks. </a:t>
            </a:r>
          </a:p>
          <a:p>
            <a:pPr lvl="1"/>
            <a:r>
              <a:rPr lang="en-US" sz="2400" dirty="0"/>
              <a:t>Such guarantees cannot be assured for events that occur at random intervals with unknown arrival times, processing requirements or deadlines.</a:t>
            </a:r>
          </a:p>
          <a:p>
            <a:pPr lvl="1"/>
            <a:r>
              <a:rPr lang="en-US" sz="2400" b="1" i="1" dirty="0"/>
              <a:t>Predictably fast response to time</a:t>
            </a:r>
            <a:r>
              <a:rPr lang="en-US" sz="2400" dirty="0"/>
              <a:t>-critical events and accurate timing information.</a:t>
            </a:r>
          </a:p>
          <a:p>
            <a:pPr lvl="1"/>
            <a:r>
              <a:rPr lang="en-US" sz="2400" b="1" i="1" dirty="0"/>
              <a:t>A high degree of </a:t>
            </a:r>
            <a:r>
              <a:rPr lang="en-US" sz="2400" b="1" i="1" dirty="0" err="1"/>
              <a:t>schedulability</a:t>
            </a:r>
            <a:r>
              <a:rPr lang="en-US" sz="2400" i="1" dirty="0"/>
              <a:t>:</a:t>
            </a:r>
            <a:r>
              <a:rPr lang="en-US" sz="2400" dirty="0"/>
              <a:t> to meet the deadlines.</a:t>
            </a:r>
          </a:p>
          <a:p>
            <a:pPr lvl="1"/>
            <a:r>
              <a:rPr lang="en-US" sz="2400" b="1" i="1" dirty="0"/>
              <a:t>Stability under transient overload:</a:t>
            </a:r>
            <a:r>
              <a:rPr lang="en-US" sz="2400" dirty="0"/>
              <a:t> critical task first.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40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500" b="1" u="sng" dirty="0"/>
              <a:t>System Software</a:t>
            </a:r>
            <a:endParaRPr lang="en-US" sz="4500" u="sng" dirty="0"/>
          </a:p>
          <a:p>
            <a:r>
              <a:rPr lang="en-US" dirty="0"/>
              <a:t>It is a type of computer </a:t>
            </a:r>
            <a:r>
              <a:rPr lang="en-US" u="sng" dirty="0">
                <a:hlinkClick r:id="rId2"/>
              </a:rPr>
              <a:t>program</a:t>
            </a:r>
            <a:r>
              <a:rPr lang="en-US" dirty="0"/>
              <a:t> that is designed to run a computer’s hardware and </a:t>
            </a:r>
            <a:r>
              <a:rPr lang="en-US" u="sng" dirty="0">
                <a:hlinkClick r:id="rId3"/>
              </a:rPr>
              <a:t>application programs</a:t>
            </a:r>
            <a:r>
              <a:rPr lang="en-US" dirty="0"/>
              <a:t>. </a:t>
            </a:r>
          </a:p>
          <a:p>
            <a:r>
              <a:rPr lang="en-US" dirty="0"/>
              <a:t>Example: Operating system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Device access becomes part of the operating system: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u="sng" dirty="0"/>
              <a:t>Data as Time Capsules </a:t>
            </a:r>
            <a:r>
              <a:rPr lang="en-US" i="1" dirty="0"/>
              <a:t>(file extensions)</a:t>
            </a:r>
            <a:endParaRPr lang="en-US" dirty="0"/>
          </a:p>
          <a:p>
            <a:pPr lvl="1"/>
            <a:r>
              <a:rPr lang="en-US" dirty="0"/>
              <a:t>each Logical Data Unit (LDU) carries in its time capsule its data type, actual value and valid life span</a:t>
            </a:r>
          </a:p>
          <a:p>
            <a:pPr lvl="1"/>
            <a:r>
              <a:rPr lang="en-US" dirty="0"/>
              <a:t>useful concept for video, where each frame has a valid life span of 40ms (rate of read access during a normal presentation)</a:t>
            </a:r>
          </a:p>
          <a:p>
            <a:pPr lvl="1"/>
            <a:r>
              <a:rPr lang="en-US" dirty="0"/>
              <a:t>presentation rate is changed for VCR (Video </a:t>
            </a:r>
            <a:r>
              <a:rPr lang="en-US" dirty="0" err="1"/>
              <a:t>Casette</a:t>
            </a:r>
            <a:r>
              <a:rPr lang="en-US" dirty="0"/>
              <a:t> Recorder) functions like fast forward, slow forward or fast rewind by</a:t>
            </a:r>
          </a:p>
          <a:p>
            <a:pPr lvl="2"/>
            <a:r>
              <a:rPr lang="en-US" dirty="0"/>
              <a:t>changing the presentation life span of a LDU</a:t>
            </a:r>
          </a:p>
          <a:p>
            <a:pPr lvl="2"/>
            <a:r>
              <a:rPr lang="en-US" dirty="0"/>
              <a:t>skipping of LDUs or repetition of LDUs</a:t>
            </a:r>
          </a:p>
          <a:p>
            <a:pPr lvl="1">
              <a:buNone/>
            </a:pPr>
            <a:r>
              <a:rPr lang="en-US" i="1" dirty="0"/>
              <a:t>2. </a:t>
            </a:r>
            <a:r>
              <a:rPr lang="en-US" b="1" i="1" u="sng" dirty="0"/>
              <a:t>Data as Streams</a:t>
            </a:r>
            <a:endParaRPr lang="en-US" b="1" u="sng" dirty="0"/>
          </a:p>
          <a:p>
            <a:pPr lvl="1"/>
            <a:r>
              <a:rPr lang="en-US" dirty="0"/>
              <a:t>a stream denotes the continuous flow of audio and video data between a source and a sink</a:t>
            </a:r>
          </a:p>
          <a:p>
            <a:pPr lvl="1"/>
            <a:r>
              <a:rPr lang="en-US" dirty="0"/>
              <a:t>prior to the flow the stream is established equivalent to the setup of a connection in a networked environment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Toolkits:</a:t>
            </a:r>
            <a:endParaRPr lang="en-US" b="1" dirty="0"/>
          </a:p>
          <a:p>
            <a:r>
              <a:rPr lang="en-US" sz="2400" dirty="0"/>
              <a:t>These are collection of tools and techniques, which are used to modify multimedia data.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Simpler approach than the system software interfaces from the user’s point of view are Toolkits</a:t>
            </a:r>
          </a:p>
          <a:p>
            <a:pPr lvl="0"/>
            <a:r>
              <a:rPr lang="en-US" sz="2400" dirty="0"/>
              <a:t>allow a uniform interface for communication with all different devices of continuous media</a:t>
            </a:r>
          </a:p>
          <a:p>
            <a:pPr lvl="0"/>
            <a:r>
              <a:rPr lang="en-US" sz="2400" dirty="0"/>
              <a:t>introduce the client-server paradigm</a:t>
            </a:r>
          </a:p>
          <a:p>
            <a:pPr lvl="0"/>
            <a:r>
              <a:rPr lang="en-US" sz="2400" dirty="0"/>
              <a:t>can hide the process-structures</a:t>
            </a:r>
          </a:p>
          <a:p>
            <a:pPr lvl="0"/>
            <a:r>
              <a:rPr lang="en-US" sz="2400" dirty="0"/>
              <a:t>can be embedded into programming languages or object-oriented environments</a:t>
            </a:r>
          </a:p>
          <a:p>
            <a:r>
              <a:rPr lang="en-CA" sz="2400" dirty="0"/>
              <a:t>Tool-kits should represent interfaces at the system software level. In this case it is possible to embed them into the programming languages or object oriented environment.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Example of Toolkits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763000" cy="5943600"/>
          </a:xfrm>
        </p:spPr>
        <p:txBody>
          <a:bodyPr/>
          <a:lstStyle/>
          <a:p>
            <a:r>
              <a:rPr lang="en-US" b="1" dirty="0"/>
              <a:t>Presentation Software</a:t>
            </a:r>
            <a:endParaRPr lang="en-US" dirty="0"/>
          </a:p>
          <a:p>
            <a:pPr lvl="1"/>
            <a:r>
              <a:rPr lang="en-US" dirty="0"/>
              <a:t>Microsoft PowerPoint</a:t>
            </a:r>
          </a:p>
          <a:p>
            <a:pPr lvl="1"/>
            <a:r>
              <a:rPr lang="en-US" dirty="0"/>
              <a:t>Adobe Presenter</a:t>
            </a:r>
          </a:p>
          <a:p>
            <a:r>
              <a:rPr lang="en-US" b="1" dirty="0"/>
              <a:t>Image Editing</a:t>
            </a:r>
            <a:endParaRPr lang="en-US" dirty="0"/>
          </a:p>
          <a:p>
            <a:pPr lvl="1"/>
            <a:r>
              <a:rPr lang="en-US" dirty="0"/>
              <a:t>Adobe Photoshop</a:t>
            </a:r>
          </a:p>
          <a:p>
            <a:r>
              <a:rPr lang="en-US" b="1" dirty="0"/>
              <a:t>Audio Recording/Editing</a:t>
            </a:r>
            <a:endParaRPr lang="en-US" dirty="0"/>
          </a:p>
          <a:p>
            <a:pPr lvl="1">
              <a:buNone/>
            </a:pPr>
            <a:r>
              <a:rPr lang="en-US" dirty="0"/>
              <a:t> - Audacity</a:t>
            </a:r>
          </a:p>
          <a:p>
            <a:pPr lvl="1">
              <a:buNone/>
            </a:pPr>
            <a:r>
              <a:rPr lang="en-US" sz="2400" dirty="0"/>
              <a:t>It is a </a:t>
            </a:r>
            <a:r>
              <a:rPr lang="en-US" sz="2400" dirty="0">
                <a:hlinkClick r:id="rId2" tooltip="Free and open-source"/>
              </a:rPr>
              <a:t>free and open-source</a:t>
            </a:r>
            <a:r>
              <a:rPr lang="en-US" sz="2400" dirty="0"/>
              <a:t> </a:t>
            </a:r>
            <a:r>
              <a:rPr lang="en-US" sz="2400" dirty="0">
                <a:hlinkClick r:id="rId3" tooltip="Digital audio editor"/>
              </a:rPr>
              <a:t>digital audio editor</a:t>
            </a:r>
            <a:r>
              <a:rPr lang="en-US" sz="2400" dirty="0"/>
              <a:t> and recording </a:t>
            </a:r>
            <a:r>
              <a:rPr lang="en-US" sz="2400" dirty="0">
                <a:hlinkClick r:id="rId4" tooltip="Application software"/>
              </a:rPr>
              <a:t>application software</a:t>
            </a:r>
            <a:r>
              <a:rPr lang="en-US" sz="2400" dirty="0"/>
              <a:t>, available for </a:t>
            </a:r>
            <a:r>
              <a:rPr lang="en-US" sz="2400" dirty="0">
                <a:hlinkClick r:id="rId5" tooltip="Microsoft Windows"/>
              </a:rPr>
              <a:t>Windows</a:t>
            </a:r>
            <a:r>
              <a:rPr lang="en-US" sz="2400" dirty="0"/>
              <a:t>, </a:t>
            </a:r>
            <a:r>
              <a:rPr lang="en-US" sz="2400" dirty="0" err="1">
                <a:hlinkClick r:id="rId6" tooltip="MacOS"/>
              </a:rPr>
              <a:t>macOS</a:t>
            </a:r>
            <a:r>
              <a:rPr lang="en-US" sz="2400" dirty="0">
                <a:hlinkClick r:id="rId6" tooltip="MacOS"/>
              </a:rPr>
              <a:t>/OS X</a:t>
            </a:r>
            <a:r>
              <a:rPr lang="en-US" sz="2400" dirty="0"/>
              <a:t> and </a:t>
            </a:r>
            <a:r>
              <a:rPr lang="en-US" sz="2400" dirty="0">
                <a:hlinkClick r:id="rId7" tooltip="Unix-like"/>
              </a:rPr>
              <a:t>Unix-like</a:t>
            </a:r>
            <a:r>
              <a:rPr lang="en-US" sz="2400" dirty="0"/>
              <a:t> operating systems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CA" sz="4000" b="1" u="sng" dirty="0"/>
              <a:t>Higher level Programming Language (HLL)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763000" cy="60198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CA" dirty="0"/>
              <a:t>It is programming language, where we can use human understandable words (example: English ) to write code.</a:t>
            </a:r>
          </a:p>
          <a:p>
            <a:pPr lvl="0"/>
            <a:r>
              <a:rPr lang="en-US" dirty="0"/>
              <a:t>It enables a </a:t>
            </a:r>
            <a:r>
              <a:rPr lang="en-US" dirty="0">
                <a:hlinkClick r:id="rId2"/>
              </a:rPr>
              <a:t>programmer</a:t>
            </a:r>
            <a:r>
              <a:rPr lang="en-US" dirty="0"/>
              <a:t> to write </a:t>
            </a:r>
            <a:r>
              <a:rPr lang="en-US" dirty="0">
                <a:hlinkClick r:id="rId3"/>
              </a:rPr>
              <a:t>programs</a:t>
            </a:r>
            <a:r>
              <a:rPr lang="en-US" dirty="0"/>
              <a:t> that are more or less independent of a particular type of </a:t>
            </a:r>
            <a:r>
              <a:rPr lang="en-US" dirty="0">
                <a:hlinkClick r:id="rId4"/>
              </a:rPr>
              <a:t>computer</a:t>
            </a:r>
            <a:r>
              <a:rPr lang="en-US" dirty="0"/>
              <a:t>. Such </a:t>
            </a:r>
            <a:r>
              <a:rPr lang="en-US" dirty="0">
                <a:hlinkClick r:id="rId5"/>
              </a:rPr>
              <a:t>languages</a:t>
            </a:r>
            <a:r>
              <a:rPr lang="en-US" dirty="0"/>
              <a:t> are considered high-level because they are closer to human languages and further from </a:t>
            </a:r>
            <a:r>
              <a:rPr lang="en-US" dirty="0">
                <a:hlinkClick r:id="rId6"/>
              </a:rPr>
              <a:t>machine languages</a:t>
            </a:r>
            <a:r>
              <a:rPr lang="en-US" dirty="0"/>
              <a:t>. Example: C, C++, Pascal, C#, etc.</a:t>
            </a:r>
            <a:endParaRPr lang="en-CA" dirty="0"/>
          </a:p>
          <a:p>
            <a:pPr lvl="0"/>
            <a:r>
              <a:rPr lang="en-CA" dirty="0"/>
              <a:t>In such an HLL, the processing of continuous media data is influenced by a group of similar constructed functions. </a:t>
            </a:r>
            <a:endParaRPr lang="en-US" dirty="0"/>
          </a:p>
          <a:p>
            <a:pPr lvl="0"/>
            <a:r>
              <a:rPr lang="en-CA" dirty="0"/>
              <a:t>These calls are mostly hardware and driver independent. Hence, their integration in HLLs lends to a wishful abstraction supports a better programming style and increases the productivity.</a:t>
            </a:r>
            <a:endParaRPr lang="en-US" dirty="0"/>
          </a:p>
          <a:p>
            <a:pPr lvl="0"/>
            <a:r>
              <a:rPr lang="en-CA" dirty="0"/>
              <a:t>Programs must be capable of supporting and effectively manipulating multimedia data. </a:t>
            </a:r>
            <a:endParaRPr lang="en-US" dirty="0"/>
          </a:p>
          <a:p>
            <a:pPr lvl="0"/>
            <a:r>
              <a:rPr lang="en-CA" dirty="0"/>
              <a:t>Therefore, the programs in HLL either direct access multimedia data structure or communicate directly with the active process in a real-time environment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i="1" u="sng" dirty="0"/>
              <a:t>Media as Types:</a:t>
            </a:r>
            <a:endParaRPr lang="en-US" b="1" u="sng" dirty="0"/>
          </a:p>
          <a:p>
            <a:pPr lvl="0"/>
            <a:r>
              <a:rPr lang="en-US" dirty="0"/>
              <a:t>definition of appropriate data types (e.g. for video and audio)</a:t>
            </a:r>
          </a:p>
          <a:p>
            <a:pPr lvl="0"/>
            <a:r>
              <a:rPr lang="en-US" dirty="0"/>
              <a:t>smallest unit can be a LDU</a:t>
            </a:r>
          </a:p>
          <a:p>
            <a:pPr lvl="0"/>
            <a:r>
              <a:rPr lang="en-US" dirty="0"/>
              <a:t>example of merging a text and a motion picture (OCCAM-2)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839200" cy="6629400"/>
          </a:xfrm>
        </p:spPr>
        <p:txBody>
          <a:bodyPr>
            <a:noAutofit/>
          </a:bodyPr>
          <a:lstStyle/>
          <a:p>
            <a:pPr lvl="2" algn="ctr">
              <a:buNone/>
            </a:pPr>
            <a:r>
              <a:rPr lang="en-US" sz="2800" b="1" u="sng" dirty="0"/>
              <a:t>Object-oriented approach</a:t>
            </a:r>
          </a:p>
          <a:p>
            <a:r>
              <a:rPr lang="en-US" sz="2000" dirty="0"/>
              <a:t>It is a programming language model in which programs are organized around data, or </a:t>
            </a:r>
            <a:r>
              <a:rPr lang="en-US" sz="2000" u="sng" dirty="0">
                <a:hlinkClick r:id="rId2"/>
              </a:rPr>
              <a:t>objects</a:t>
            </a:r>
            <a:r>
              <a:rPr lang="en-US" sz="2000" dirty="0"/>
              <a:t>, rather than functions and logic. </a:t>
            </a:r>
          </a:p>
          <a:p>
            <a:r>
              <a:rPr lang="en-US" sz="2000" dirty="0"/>
              <a:t>An object can be defined as a data field that has unique attributes and behavior.</a:t>
            </a:r>
          </a:p>
          <a:p>
            <a:r>
              <a:rPr lang="en-US" sz="2000" dirty="0"/>
              <a:t>Basic ideas of object-oriented programming are data encapsulation inheritance, in connection with class and object definitions.</a:t>
            </a:r>
          </a:p>
          <a:p>
            <a:pPr lvl="1"/>
            <a:r>
              <a:rPr lang="en-US" sz="2000" dirty="0"/>
              <a:t>Class (implementation of a abstract data type)</a:t>
            </a:r>
          </a:p>
          <a:p>
            <a:pPr lvl="1"/>
            <a:r>
              <a:rPr lang="en-US" sz="2000" dirty="0"/>
              <a:t>Object (instance of a class)</a:t>
            </a:r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i="1" u="sng" dirty="0"/>
              <a:t>Other important properties of object-oriented systems are:</a:t>
            </a:r>
            <a:endParaRPr lang="en-US" sz="2000" dirty="0"/>
          </a:p>
          <a:p>
            <a:pPr lvl="1"/>
            <a:r>
              <a:rPr lang="en-US" sz="2000" dirty="0"/>
              <a:t>Inheritance</a:t>
            </a:r>
          </a:p>
          <a:p>
            <a:pPr lvl="1"/>
            <a:r>
              <a:rPr lang="en-US" sz="2000" dirty="0"/>
              <a:t>Polymorphism</a:t>
            </a:r>
          </a:p>
          <a:p>
            <a:pPr lvl="1"/>
            <a:r>
              <a:rPr lang="en-US" sz="2000" dirty="0"/>
              <a:t>Encapsulation</a:t>
            </a:r>
          </a:p>
          <a:p>
            <a:pPr lvl="1"/>
            <a:r>
              <a:rPr lang="en-US" sz="2000" dirty="0"/>
              <a:t>Abstraction( Hiding), etc.</a:t>
            </a:r>
          </a:p>
          <a:p>
            <a:pPr>
              <a:buNone/>
            </a:pPr>
            <a:r>
              <a:rPr lang="en-US" sz="2000" dirty="0"/>
              <a:t>Example:</a:t>
            </a:r>
          </a:p>
          <a:p>
            <a:pPr lvl="1"/>
            <a:r>
              <a:rPr lang="en-US" sz="2000" dirty="0"/>
              <a:t>C++,  JAVA, Python, VB. Net, etc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i="1" u="sng" dirty="0"/>
              <a:t>Devices as Classes:</a:t>
            </a:r>
            <a:endParaRPr lang="en-US" sz="2600" dirty="0"/>
          </a:p>
          <a:p>
            <a:pPr lvl="0"/>
            <a:r>
              <a:rPr lang="en-US" sz="2600" dirty="0"/>
              <a:t>devices are assigned to objects which represent their </a:t>
            </a:r>
            <a:r>
              <a:rPr lang="en-US" sz="2600" dirty="0" err="1"/>
              <a:t>behaviour</a:t>
            </a:r>
            <a:r>
              <a:rPr lang="en-US" sz="2600" dirty="0"/>
              <a:t> and interface</a:t>
            </a:r>
          </a:p>
          <a:p>
            <a:pPr>
              <a:buNone/>
            </a:pPr>
            <a:r>
              <a:rPr lang="en-US" sz="2600" dirty="0"/>
              <a:t> </a:t>
            </a:r>
            <a:r>
              <a:rPr lang="en-US" sz="2600" i="1" u="sng" dirty="0"/>
              <a:t>Processing Units as Classes</a:t>
            </a:r>
            <a:endParaRPr lang="en-US" sz="2600" dirty="0"/>
          </a:p>
          <a:p>
            <a:r>
              <a:rPr lang="en-US" sz="2600" dirty="0"/>
              <a:t>Three main objects:</a:t>
            </a:r>
          </a:p>
          <a:p>
            <a:pPr lvl="1"/>
            <a:r>
              <a:rPr lang="en-US" sz="2600" dirty="0"/>
              <a:t>source objects</a:t>
            </a:r>
          </a:p>
          <a:p>
            <a:pPr lvl="1"/>
            <a:r>
              <a:rPr lang="en-US" sz="2600" dirty="0"/>
              <a:t>destination objects</a:t>
            </a:r>
          </a:p>
          <a:p>
            <a:pPr lvl="1"/>
            <a:r>
              <a:rPr lang="en-US" sz="2600" dirty="0"/>
              <a:t>combined source-destination objects</a:t>
            </a:r>
          </a:p>
          <a:p>
            <a:pPr>
              <a:buNone/>
            </a:pPr>
            <a:r>
              <a:rPr lang="en-US" sz="2600" dirty="0"/>
              <a:t>     (It allows the creation of data flow paths through connection of objects.)</a:t>
            </a:r>
          </a:p>
          <a:p>
            <a:pPr>
              <a:buNone/>
            </a:pPr>
            <a:endParaRPr lang="en-US" sz="2600" dirty="0"/>
          </a:p>
          <a:p>
            <a:pPr lvl="0"/>
            <a:r>
              <a:rPr lang="en-CA" sz="2600" dirty="0"/>
              <a:t>Further, the reuse of software component is a main advantage of this approach.</a:t>
            </a:r>
            <a:endParaRPr lang="en-US" sz="2600" dirty="0"/>
          </a:p>
          <a:p>
            <a:pPr lvl="0"/>
            <a:r>
              <a:rPr lang="en-CA" sz="2600" dirty="0"/>
              <a:t>The basic ideas behind object-oriented programming are: data encapsulation and inheritance, in connection with class and object definitions.</a:t>
            </a:r>
            <a:endParaRPr lang="en-US" sz="26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/>
              <a:t>8.4 Abstraction of Programming Synchronization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b="1" u="sng" dirty="0"/>
              <a:t>8.4.1 Introduction</a:t>
            </a:r>
            <a:endParaRPr lang="en-US" sz="4000" u="sng" dirty="0"/>
          </a:p>
          <a:p>
            <a:pPr lvl="0"/>
            <a:r>
              <a:rPr lang="en-US" dirty="0"/>
              <a:t>The word synchronization refers to time. </a:t>
            </a:r>
          </a:p>
          <a:p>
            <a:pPr lvl="0"/>
            <a:r>
              <a:rPr lang="en-US" dirty="0"/>
              <a:t>It refers to the co-ordination of events to operate in unison.</a:t>
            </a:r>
          </a:p>
          <a:p>
            <a:pPr lvl="0"/>
            <a:r>
              <a:rPr lang="en-US" dirty="0"/>
              <a:t>Synchronization in multimedia systems refers to the temporal relations between media objects in the multimedia system.   (</a:t>
            </a:r>
            <a:r>
              <a:rPr lang="en-US" b="1" dirty="0"/>
              <a:t>Definition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Synchronization in multimedia systems as comprising content, spatial and temporal relations between media objects. </a:t>
            </a:r>
          </a:p>
          <a:p>
            <a:pPr lvl="0"/>
            <a:r>
              <a:rPr lang="en-US" dirty="0"/>
              <a:t>We differentiate between time-dependent media object are equal, it is called continuous media object. </a:t>
            </a:r>
          </a:p>
          <a:p>
            <a:pPr lvl="0"/>
            <a:r>
              <a:rPr lang="en-US" dirty="0"/>
              <a:t>A video consists of a number of ordered frames; each of these frames has fixed presentation duration. </a:t>
            </a:r>
          </a:p>
          <a:p>
            <a:pPr lvl="0"/>
            <a:r>
              <a:rPr lang="en-US" dirty="0"/>
              <a:t>A time-independent media object is any kind of traditional media like text and images. </a:t>
            </a:r>
          </a:p>
          <a:p>
            <a:pPr lvl="0"/>
            <a:r>
              <a:rPr lang="en-US" dirty="0"/>
              <a:t>The semantic of the respective content does not depend upon a presentation according to the time domain. </a:t>
            </a:r>
          </a:p>
          <a:p>
            <a:pPr lvl="0"/>
            <a:r>
              <a:rPr lang="en-US" dirty="0"/>
              <a:t>Synchronization between media objects comprises relations between</a:t>
            </a:r>
            <a:r>
              <a:rPr lang="en-US" b="1" dirty="0"/>
              <a:t> time dependent media objects and time-independent media objects. </a:t>
            </a:r>
          </a:p>
          <a:p>
            <a:pPr lvl="0"/>
            <a:r>
              <a:rPr lang="en-US" dirty="0"/>
              <a:t>A daily example of synchronization between continuous media is the synchronization between the visual and acoustical information in television.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ki Family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239000" cy="3233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38862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Fig: Example of synchronization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en-US" sz="3200" b="1" u="sng" dirty="0"/>
              <a:t>8.4.2 Notion of Synchronization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867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Notion refers to the concept or belief.</a:t>
            </a:r>
          </a:p>
          <a:p>
            <a:pPr>
              <a:buNone/>
            </a:pPr>
            <a:r>
              <a:rPr lang="en-US" sz="2400" b="1" u="sng" dirty="0"/>
              <a:t>A) Multimedia System:</a:t>
            </a:r>
          </a:p>
          <a:p>
            <a:pPr lvl="0"/>
            <a:r>
              <a:rPr lang="en-US" sz="2400" dirty="0"/>
              <a:t>Three criteria for the classification of a system as a multimedia system can be distinguished: the number of media, the types of supported media and the degree of media integration. </a:t>
            </a:r>
          </a:p>
          <a:p>
            <a:pPr lvl="0"/>
            <a:r>
              <a:rPr lang="en-US" sz="2400" dirty="0"/>
              <a:t>The simplest criterion is the number of media used in an application, using only this criterion, even a document processing application that supports text and graphics can be regarded as a multimedia system. </a:t>
            </a:r>
          </a:p>
          <a:p>
            <a:pPr lvl="0"/>
            <a:r>
              <a:rPr lang="en-US" sz="2400" dirty="0"/>
              <a:t>The arrows indicate the increasing degree of multimedia capability for each criterion.</a:t>
            </a:r>
          </a:p>
          <a:p>
            <a:pPr lvl="0"/>
            <a:r>
              <a:rPr lang="en-US" sz="2400" dirty="0"/>
              <a:t>Integrated digital systems can support all types of media, and due to digital processing, may provide a high degree of media integration. </a:t>
            </a:r>
          </a:p>
          <a:p>
            <a:pPr lvl="0"/>
            <a:r>
              <a:rPr lang="en-US" sz="2400" dirty="0"/>
              <a:t>Systems that handle time dependent analog media objects and time-independent digital media objects are called hybrid systems. </a:t>
            </a:r>
          </a:p>
          <a:p>
            <a:pPr lvl="0">
              <a:buNone/>
            </a:pPr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ki Family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189033" cy="513888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228600"/>
            <a:ext cx="861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The following figure classifies applications according to the three criteria. 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The arrows indicate the increasing degree of multimedia capability for each criterion.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u="sng" dirty="0"/>
              <a:t>Real time and multimedia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3100" dirty="0"/>
              <a:t>The real-time requirements of traditional real-time scheduling techniques usually have a high demand for security and fault-tolerance. (Most of them involve system control.)</a:t>
            </a:r>
          </a:p>
          <a:p>
            <a:pPr lvl="0"/>
            <a:r>
              <a:rPr lang="en-US" sz="3100" dirty="0"/>
              <a:t>Real-time requirements of multimedia systems:</a:t>
            </a:r>
          </a:p>
          <a:p>
            <a:pPr lvl="1"/>
            <a:r>
              <a:rPr lang="en-US" sz="3100" dirty="0"/>
              <a:t>The fault-tolerance requirements of multimedia systems are usually less strict than those of real-time systems that have a direct physical impact.</a:t>
            </a:r>
          </a:p>
          <a:p>
            <a:pPr lvl="1"/>
            <a:r>
              <a:rPr lang="en-US" sz="3100" dirty="0"/>
              <a:t>For many multimedia system applications, missing a deadline is not a severe failure, although it should be avoided. (e.g. playing a video sequence)</a:t>
            </a:r>
          </a:p>
          <a:p>
            <a:pPr lvl="1"/>
            <a:r>
              <a:rPr lang="en-US" sz="3100" dirty="0"/>
              <a:t>In general, all time-critical operations are periodic and </a:t>
            </a:r>
            <a:r>
              <a:rPr lang="en-US" sz="3100" dirty="0" err="1"/>
              <a:t>schedulability</a:t>
            </a:r>
            <a:r>
              <a:rPr lang="en-US" sz="3100" dirty="0"/>
              <a:t> considerations for periodic tasks are much easier.</a:t>
            </a:r>
          </a:p>
          <a:p>
            <a:pPr lvl="1"/>
            <a:r>
              <a:rPr lang="en-US" sz="3100" dirty="0"/>
              <a:t>The bandwidth demand of continuous media is usually negotiable and the media is usually scalable.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/>
              <a:t>B) Basic Synchronization Issues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839200" cy="609600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8000" dirty="0"/>
              <a:t>Integrated media processing is an important characteristic of a multimedia system.</a:t>
            </a:r>
          </a:p>
          <a:p>
            <a:pPr lvl="0"/>
            <a:r>
              <a:rPr lang="en-US" sz="8000" dirty="0"/>
              <a:t>The main reasons for these integration demands are the inherent dependencies between the information coded in the media objects.</a:t>
            </a:r>
          </a:p>
          <a:p>
            <a:pPr lvl="0"/>
            <a:r>
              <a:rPr lang="en-US" sz="8000" dirty="0"/>
              <a:t>These dependencies must be reflected in the integrated processing including storage, manipulation, communication, capturing and, in particular, the presentation of the media objects.</a:t>
            </a:r>
            <a:r>
              <a:rPr lang="en-US" sz="8000" b="1" dirty="0"/>
              <a:t> </a:t>
            </a:r>
            <a:endParaRPr lang="en-US" sz="8000" dirty="0"/>
          </a:p>
          <a:p>
            <a:pPr>
              <a:buNone/>
            </a:pPr>
            <a:r>
              <a:rPr lang="en-US" sz="8000" b="1" i="1" u="sng" dirty="0"/>
              <a:t>Content Relations</a:t>
            </a:r>
            <a:endParaRPr lang="en-US" sz="8000" dirty="0"/>
          </a:p>
          <a:p>
            <a:pPr lvl="1"/>
            <a:r>
              <a:rPr lang="en-US" sz="8000" dirty="0"/>
              <a:t>Content relations define a dependency of media objects from data.</a:t>
            </a:r>
          </a:p>
          <a:p>
            <a:pPr>
              <a:buNone/>
            </a:pPr>
            <a:r>
              <a:rPr lang="en-US" sz="8000" b="1" dirty="0"/>
              <a:t> </a:t>
            </a:r>
            <a:endParaRPr lang="en-US" sz="8000" dirty="0"/>
          </a:p>
          <a:p>
            <a:pPr>
              <a:buNone/>
            </a:pPr>
            <a:r>
              <a:rPr lang="en-US" sz="8000" b="1" i="1" u="sng" dirty="0"/>
              <a:t>Spatial Relations</a:t>
            </a:r>
            <a:endParaRPr lang="en-US" sz="8000" dirty="0"/>
          </a:p>
          <a:p>
            <a:pPr lvl="1"/>
            <a:r>
              <a:rPr lang="en-US" sz="8000" dirty="0"/>
              <a:t>The spatial relations that are usually known as layout relationships define the space used for the presentation of a media object on an output device at a certain point of time in a multimedia presentation. </a:t>
            </a:r>
          </a:p>
          <a:p>
            <a:pPr lvl="1"/>
            <a:r>
              <a:rPr lang="en-US" sz="8000" dirty="0"/>
              <a:t>If the output device is two-dimensional (e.g., monitor or paper), the layout specifies the two-dimensional area to be used.</a:t>
            </a:r>
          </a:p>
          <a:p>
            <a:pPr lvl="1"/>
            <a:r>
              <a:rPr lang="en-US" sz="8000" dirty="0"/>
              <a:t>In desktop-publishing applications, this is usually expressed using layout frames.</a:t>
            </a:r>
          </a:p>
          <a:p>
            <a:pPr lvl="1"/>
            <a:r>
              <a:rPr lang="en-US" sz="8000" dirty="0"/>
              <a:t>A layout frame is placed and content is assigned to this frame. </a:t>
            </a:r>
          </a:p>
          <a:p>
            <a:pPr lvl="1"/>
            <a:r>
              <a:rPr lang="en-US" sz="8000" dirty="0"/>
              <a:t>The positioning of a layout frame in a document may be fixed to a position in a document, to a position on a page or it may be relative to the positioning of other frames.</a:t>
            </a:r>
          </a:p>
          <a:p>
            <a:pPr>
              <a:buNone/>
            </a:pPr>
            <a:r>
              <a:rPr lang="en-US" sz="7200" b="1" dirty="0"/>
              <a:t> </a:t>
            </a:r>
            <a:endParaRPr lang="en-US" sz="7200" dirty="0"/>
          </a:p>
          <a:p>
            <a:pPr lvl="1"/>
            <a:endParaRPr lang="en-US" sz="6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6868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i="1" u="sng" dirty="0"/>
              <a:t>Temporal Relations</a:t>
            </a:r>
            <a:endParaRPr lang="en-US" sz="2600" dirty="0"/>
          </a:p>
          <a:p>
            <a:pPr lvl="1"/>
            <a:r>
              <a:rPr lang="en-US" sz="2600" dirty="0"/>
              <a:t>Temporal relations define the temporal dependencies between media objects.</a:t>
            </a:r>
          </a:p>
          <a:p>
            <a:pPr lvl="1"/>
            <a:r>
              <a:rPr lang="en-US" sz="2600" dirty="0"/>
              <a:t>They are of interest whenever time-dependent media objects exist.</a:t>
            </a:r>
          </a:p>
          <a:p>
            <a:pPr lvl="1"/>
            <a:r>
              <a:rPr lang="en-US" sz="2600" dirty="0"/>
              <a:t>Example:  the relation between a video and an audio object that are recorded during a concert. If these objects are presented, the temporal relation during the presentations of the two media objects must correspond to the temporal relation at the recording moment.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5962"/>
          </a:xfrm>
        </p:spPr>
        <p:txBody>
          <a:bodyPr>
            <a:normAutofit fontScale="90000"/>
          </a:bodyPr>
          <a:lstStyle/>
          <a:p>
            <a:pPr lvl="1"/>
            <a:r>
              <a:rPr lang="en-US" sz="3200" b="1" dirty="0"/>
              <a:t>C) Intra and Inter Object Synchronization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074" name="Picture 2" descr="C:\Users\Karki Family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672" y="762000"/>
            <a:ext cx="8949128" cy="4816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rki Family\Desktop\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81" y="609600"/>
            <a:ext cx="9033819" cy="47293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86800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D) </a:t>
            </a:r>
            <a:r>
              <a:rPr lang="en-US" sz="2400" b="1" dirty="0"/>
              <a:t>Live and Synthetic Synchronization</a:t>
            </a:r>
            <a:endParaRPr lang="en-US" sz="2400" dirty="0"/>
          </a:p>
          <a:p>
            <a:pPr lvl="0"/>
            <a:r>
              <a:rPr lang="en-US" sz="2400" dirty="0"/>
              <a:t>The live and synthetic synchronization distinction refers to the type of the determination of temporal relations. </a:t>
            </a:r>
          </a:p>
          <a:p>
            <a:pPr lvl="0"/>
            <a:r>
              <a:rPr lang="en-US" sz="2400" dirty="0"/>
              <a:t>In the case of live synchronization, the goal of the synchronization is to exactly reproduce at a presentation the temporal relations as they existed during the capturing process. </a:t>
            </a:r>
          </a:p>
          <a:p>
            <a:pPr lvl="0"/>
            <a:r>
              <a:rPr lang="en-US" sz="2400" dirty="0"/>
              <a:t>In the case of synthetic synchronization, the temporal relations are artificially specified. </a:t>
            </a:r>
          </a:p>
          <a:p>
            <a:pPr>
              <a:buNone/>
            </a:pPr>
            <a:r>
              <a:rPr lang="en-US" sz="2400" b="1" dirty="0"/>
              <a:t> </a:t>
            </a:r>
            <a:r>
              <a:rPr lang="en-US" sz="2400" b="1" i="1" dirty="0"/>
              <a:t>I) </a:t>
            </a:r>
            <a:r>
              <a:rPr lang="en-US" sz="2400" b="1" i="1" u="sng" dirty="0"/>
              <a:t>Live Synchronization</a:t>
            </a:r>
            <a:endParaRPr lang="en-US" sz="2400" dirty="0"/>
          </a:p>
          <a:p>
            <a:pPr lvl="0"/>
            <a:r>
              <a:rPr lang="en-US" sz="2400" dirty="0"/>
              <a:t>A typical application of live synchronization is conversational services. </a:t>
            </a:r>
          </a:p>
          <a:p>
            <a:pPr lvl="0"/>
            <a:r>
              <a:rPr lang="en-US" sz="2400" dirty="0"/>
              <a:t>In the scope of a source/sink scenario, at the source, volatile data streams (i.e., data being captured from the environment) are created which are presented at the sink.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arki Family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878658" cy="2438400"/>
          </a:xfrm>
          <a:prstGeom prst="rect">
            <a:avLst/>
          </a:prstGeom>
          <a:noFill/>
        </p:spPr>
      </p:pic>
      <p:pic>
        <p:nvPicPr>
          <p:cNvPr id="6147" name="Picture 3" descr="C:\Users\Karki Family\Deskto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200"/>
            <a:ext cx="86868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</p:spPr>
        <p:txBody>
          <a:bodyPr/>
          <a:lstStyle/>
          <a:p>
            <a:pPr>
              <a:buNone/>
            </a:pPr>
            <a:r>
              <a:rPr lang="en-US" sz="2000" b="1" i="1" u="sng" dirty="0"/>
              <a:t>II) Synthetic Synchronization</a:t>
            </a:r>
            <a:endParaRPr lang="en-US" sz="2000" dirty="0"/>
          </a:p>
          <a:p>
            <a:pPr lvl="0"/>
            <a:r>
              <a:rPr lang="en-US" sz="2000" dirty="0"/>
              <a:t>The emphasis of synthetic synchronization is to support flexible synchronization relations between media.</a:t>
            </a:r>
          </a:p>
          <a:p>
            <a:pPr lvl="0"/>
            <a:r>
              <a:rPr lang="en-US" sz="2000" dirty="0"/>
              <a:t> In synthetic synchronization, two phases can be distinguished: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In the specification phase, temporal relations between the media objects are defined.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In the presentation phase, a run-time system presents data in a synchronized mode.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en-US" sz="3200" b="1" dirty="0"/>
              <a:t>8.4.3 Presentation requirement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458200" cy="60960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Presentation requirements comprise, for intra-object synchronization, the accuracy concerning delays in the presentation of LDUs and, for inter-object synchronization, the accuracy in the parallel presentation of media objects.</a:t>
            </a:r>
          </a:p>
          <a:p>
            <a:pPr lvl="0"/>
            <a:r>
              <a:rPr lang="en-US" sz="2400" dirty="0"/>
              <a:t>For intra-object synchronization, we try to avoid any jitter in consecutive LDUs.</a:t>
            </a:r>
          </a:p>
          <a:p>
            <a:pPr lvl="0"/>
            <a:r>
              <a:rPr lang="en-US" sz="2400" dirty="0"/>
              <a:t>Whereas processes can wait for each other, using the method of blocking, a data stream of time independent LDUs can also be stopped.</a:t>
            </a:r>
          </a:p>
          <a:p>
            <a:endParaRPr lang="en-US" sz="2400" dirty="0"/>
          </a:p>
        </p:txBody>
      </p:sp>
      <p:pic>
        <p:nvPicPr>
          <p:cNvPr id="7170" name="Picture 2" descr="C:\Users\Karki Family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098410"/>
            <a:ext cx="6313357" cy="27595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6858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i="1" u="sng" dirty="0"/>
              <a:t>Lip synchronization Requirements</a:t>
            </a:r>
            <a:endParaRPr lang="en-US" sz="2400" dirty="0"/>
          </a:p>
          <a:p>
            <a:pPr lvl="0"/>
            <a:r>
              <a:rPr lang="en-US" sz="2400" dirty="0"/>
              <a:t>Lip synchronization refers to the temporal relationship between an audio and video stream for the particular case of human speaking. </a:t>
            </a:r>
          </a:p>
          <a:p>
            <a:r>
              <a:rPr lang="en-US" sz="2400" dirty="0"/>
              <a:t>The time difference between related audio and video LDUs is known as the skew. Streams which are perfectly “in sync” have no skew, i.e., 0 </a:t>
            </a:r>
            <a:r>
              <a:rPr lang="en-US" sz="2400" dirty="0" err="1"/>
              <a:t>ms.</a:t>
            </a:r>
            <a:endParaRPr lang="en-US" sz="2400" dirty="0"/>
          </a:p>
          <a:p>
            <a:pPr>
              <a:buNone/>
            </a:pPr>
            <a:r>
              <a:rPr lang="en-US" sz="2400" b="1" i="1" dirty="0"/>
              <a:t> </a:t>
            </a:r>
            <a:r>
              <a:rPr lang="en-US" sz="2400" b="1" i="1" u="sng" dirty="0"/>
              <a:t>Pointer synchronization Requirements</a:t>
            </a:r>
            <a:endParaRPr lang="en-US" sz="2400" dirty="0"/>
          </a:p>
          <a:p>
            <a:pPr lvl="0"/>
            <a:r>
              <a:rPr lang="en-US" sz="2400" dirty="0"/>
              <a:t>In a computer-Supported Co-operative Work (CSCW) environment, cameras and microphones are usually attached to the users’ workstations. </a:t>
            </a:r>
          </a:p>
          <a:p>
            <a:pPr lvl="0"/>
            <a:r>
              <a:rPr lang="en-US" sz="2400" dirty="0"/>
              <a:t>All participants had a window with these graphics on their desktop where a shared pointer was used in the discussion. </a:t>
            </a:r>
          </a:p>
          <a:p>
            <a:pPr lvl="0"/>
            <a:r>
              <a:rPr lang="en-US" sz="2400" dirty="0"/>
              <a:t>Using this pointer, speakers pointed out individual elements of the graphics which may have been relevant to the discussion taking place. </a:t>
            </a:r>
          </a:p>
          <a:p>
            <a:pPr lvl="0"/>
            <a:r>
              <a:rPr lang="en-US" sz="2400" dirty="0"/>
              <a:t>This obviously required synchronization of the audio and remote </a:t>
            </a:r>
            <a:r>
              <a:rPr lang="en-US" sz="2400" dirty="0" err="1"/>
              <a:t>tele</a:t>
            </a:r>
            <a:r>
              <a:rPr lang="en-US" sz="2400" dirty="0"/>
              <a:t>- pointer.</a:t>
            </a:r>
          </a:p>
          <a:p>
            <a:pPr lvl="0"/>
            <a:r>
              <a:rPr lang="en-US" sz="2400" b="1" dirty="0" err="1"/>
              <a:t>Telepointer</a:t>
            </a:r>
            <a:r>
              <a:rPr lang="en-US" sz="2400" dirty="0"/>
              <a:t> is a powerful tool in the telemedicine system that enhances the effectiveness of long-distance communication. 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b="1" dirty="0"/>
              <a:t>8.4.4 Reference model for multimedia synchronization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91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400" dirty="0"/>
              <a:t>A four-layer synchronization reference model is shown in the following Figure. </a:t>
            </a:r>
          </a:p>
          <a:p>
            <a:pPr lvl="0"/>
            <a:r>
              <a:rPr lang="en-US" sz="3400" dirty="0"/>
              <a:t>Each layer implements synchronization mechanisms which are provided by an appropriate interface.</a:t>
            </a:r>
          </a:p>
          <a:p>
            <a:pPr lvl="0"/>
            <a:r>
              <a:rPr lang="en-US" sz="3400" dirty="0"/>
              <a:t>These interfaces can be used to specify and/or enforce the temporal relationships. </a:t>
            </a:r>
          </a:p>
          <a:p>
            <a:pPr lvl="0"/>
            <a:r>
              <a:rPr lang="en-US" sz="3400" dirty="0"/>
              <a:t>Each interface defines services, i.e., offering the user a means to define his/her requirements. </a:t>
            </a:r>
          </a:p>
          <a:p>
            <a:pPr lvl="0"/>
            <a:r>
              <a:rPr lang="en-US" sz="3400" dirty="0"/>
              <a:t>Each interface can be used by an application directly, or by the next higher layer to implement an interface. </a:t>
            </a:r>
          </a:p>
          <a:p>
            <a:pPr lvl="0"/>
            <a:r>
              <a:rPr lang="en-US" sz="3400" dirty="0"/>
              <a:t>Higher layers offer higher programming and Quality of Service (</a:t>
            </a:r>
            <a:r>
              <a:rPr lang="en-US" sz="3400" dirty="0" err="1"/>
              <a:t>QoS</a:t>
            </a:r>
            <a:r>
              <a:rPr lang="en-US" sz="3400" dirty="0"/>
              <a:t>) abstractions.</a:t>
            </a:r>
          </a:p>
          <a:p>
            <a:pPr lvl="0"/>
            <a:r>
              <a:rPr lang="en-US" sz="3400" dirty="0"/>
              <a:t>For each layer, typical objects and operations on these objects are described in the following. </a:t>
            </a:r>
          </a:p>
          <a:p>
            <a:pPr lvl="0"/>
            <a:r>
              <a:rPr lang="en-US" sz="3400" dirty="0"/>
              <a:t>The semantics of the objects and operations are the main criteria for assigning them to one of the layers.</a:t>
            </a:r>
          </a:p>
          <a:p>
            <a:pPr>
              <a:buNone/>
            </a:pPr>
            <a:r>
              <a:rPr lang="en-US" sz="3400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200" b="1" u="sng" dirty="0"/>
              <a:t>8.1.2 Resource Management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Resources</a:t>
            </a:r>
            <a:endParaRPr lang="en-US" sz="2400" dirty="0"/>
          </a:p>
          <a:p>
            <a:pPr lvl="1"/>
            <a:r>
              <a:rPr lang="en-US" sz="2400" dirty="0"/>
              <a:t>A resource is a system entity required by tasks for manipulating data.</a:t>
            </a:r>
          </a:p>
          <a:p>
            <a:pPr lvl="1"/>
            <a:r>
              <a:rPr lang="en-US" sz="2400" dirty="0"/>
              <a:t>Each resource has a set of distinguishing characteristics classified using the following scheme:</a:t>
            </a:r>
          </a:p>
          <a:p>
            <a:pPr lvl="1"/>
            <a:r>
              <a:rPr lang="en-US" sz="2400" dirty="0"/>
              <a:t>A resource can be active or passive. </a:t>
            </a:r>
          </a:p>
          <a:p>
            <a:pPr lvl="1"/>
            <a:r>
              <a:rPr lang="en-US" sz="2400" dirty="0"/>
              <a:t>An </a:t>
            </a:r>
            <a:r>
              <a:rPr lang="en-US" sz="2400" b="1" i="1" dirty="0"/>
              <a:t>active resource</a:t>
            </a:r>
            <a:r>
              <a:rPr lang="en-US" sz="2400" i="1" dirty="0"/>
              <a:t> </a:t>
            </a:r>
            <a:r>
              <a:rPr lang="en-US" sz="2400" dirty="0"/>
              <a:t>is the CPU or a network adapter for protocol processing; it provides a service.</a:t>
            </a:r>
          </a:p>
          <a:p>
            <a:pPr lvl="1"/>
            <a:r>
              <a:rPr lang="en-US" sz="2400" dirty="0"/>
              <a:t> A </a:t>
            </a:r>
            <a:r>
              <a:rPr lang="en-US" sz="2400" b="1" i="1" dirty="0"/>
              <a:t>passive resource</a:t>
            </a:r>
            <a:r>
              <a:rPr lang="en-US" sz="2400" i="1" dirty="0"/>
              <a:t> </a:t>
            </a:r>
            <a:r>
              <a:rPr lang="en-US" sz="2400" dirty="0"/>
              <a:t>is the main memory, communication bandwidth or a file system (whenever we do not take care of the processing of the adapter); it denotes some system capability required by active resources.</a:t>
            </a:r>
          </a:p>
          <a:p>
            <a:pPr lvl="0"/>
            <a:r>
              <a:rPr lang="en-US" sz="2600" b="1" dirty="0"/>
              <a:t>Resource management </a:t>
            </a:r>
            <a:r>
              <a:rPr lang="en-US" sz="2600" dirty="0"/>
              <a:t>in distributed multimedia systems covers several computers and the involved communication networks. </a:t>
            </a:r>
          </a:p>
          <a:p>
            <a:pPr lvl="0"/>
            <a:r>
              <a:rPr lang="en-US" sz="2600" dirty="0"/>
              <a:t>It allocates all resources involved in the data transfer process between sources and sinks. </a:t>
            </a:r>
          </a:p>
          <a:p>
            <a:r>
              <a:rPr lang="en-US" sz="2600" dirty="0"/>
              <a:t>The shortage of resources requires careful allocation. </a:t>
            </a:r>
          </a:p>
          <a:p>
            <a:pPr lvl="0"/>
            <a:endParaRPr lang="en-US" sz="2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Karki Family\Desktop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0"/>
            <a:ext cx="7280223" cy="428675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42672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nb-NO" sz="2000" b="1" u="sng" dirty="0"/>
              <a:t>Media Layer</a:t>
            </a:r>
            <a:endParaRPr lang="en-US" sz="2000" b="1" u="sng" dirty="0"/>
          </a:p>
          <a:p>
            <a:pPr lvl="0">
              <a:buFont typeface="Arial" pitchFamily="34" charset="0"/>
              <a:buChar char="•"/>
            </a:pPr>
            <a:r>
              <a:rPr lang="nb-NO" sz="2000" dirty="0"/>
              <a:t>Application handles only one continuous media stream as an LDU sequence</a:t>
            </a:r>
            <a:endParaRPr lang="en-US" sz="2000" dirty="0"/>
          </a:p>
          <a:p>
            <a:pPr lvl="0">
              <a:buFont typeface="Arial" pitchFamily="34" charset="0"/>
              <a:buChar char="•"/>
            </a:pPr>
            <a:r>
              <a:rPr lang="nb-NO" sz="2000" dirty="0"/>
              <a:t>Device-independent interface, file and device access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nb-NO" sz="2000" dirty="0"/>
              <a:t>Read (device-handle, LDU)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nb-NO" sz="2000" dirty="0"/>
              <a:t>Write (device-handle, LDU)</a:t>
            </a:r>
            <a:endParaRPr lang="en-US" sz="2000" dirty="0"/>
          </a:p>
          <a:p>
            <a:pPr lvl="0">
              <a:buFont typeface="Arial" pitchFamily="34" charset="0"/>
              <a:buChar char="•"/>
            </a:pPr>
            <a:r>
              <a:rPr lang="nb-NO" sz="2000" dirty="0"/>
              <a:t>Application runs one process for each stream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nb-NO" sz="2000" dirty="0"/>
              <a:t>Guarantees single LDU processing</a:t>
            </a:r>
            <a:endParaRPr lang="en-US" sz="20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858000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nb-NO" b="1" u="sng" dirty="0"/>
              <a:t>Stream Layer</a:t>
            </a:r>
            <a:endParaRPr lang="en-US" u="sng" dirty="0"/>
          </a:p>
          <a:p>
            <a:pPr lvl="1"/>
            <a:r>
              <a:rPr lang="nb-NO" dirty="0"/>
              <a:t>Handles continuous media streams and media stream groups</a:t>
            </a:r>
            <a:endParaRPr lang="en-US" dirty="0"/>
          </a:p>
          <a:p>
            <a:pPr lvl="1"/>
            <a:r>
              <a:rPr lang="nb-NO" dirty="0"/>
              <a:t>Guarantees intra-stream synch</a:t>
            </a:r>
            <a:endParaRPr lang="en-US" dirty="0"/>
          </a:p>
          <a:p>
            <a:pPr lvl="1"/>
            <a:r>
              <a:rPr lang="nb-NO" dirty="0"/>
              <a:t>Group presents streams in parallel</a:t>
            </a:r>
            <a:endParaRPr lang="en-US" dirty="0"/>
          </a:p>
          <a:p>
            <a:pPr lvl="1"/>
            <a:r>
              <a:rPr lang="nb-NO" dirty="0"/>
              <a:t>Gurarantees inter-stream synch of streams in a group</a:t>
            </a:r>
            <a:endParaRPr lang="en-US" dirty="0"/>
          </a:p>
          <a:p>
            <a:pPr lvl="1"/>
            <a:r>
              <a:rPr lang="nb-NO" dirty="0"/>
              <a:t>Handles resource reservation and scheduling of LDU processing</a:t>
            </a:r>
            <a:endParaRPr lang="en-US" dirty="0"/>
          </a:p>
          <a:p>
            <a:pPr lvl="1"/>
            <a:r>
              <a:rPr lang="nb-NO" dirty="0"/>
              <a:t>Typical operations</a:t>
            </a:r>
            <a:endParaRPr lang="en-US" dirty="0"/>
          </a:p>
          <a:p>
            <a:pPr lvl="2"/>
            <a:r>
              <a:rPr lang="nb-NO" dirty="0"/>
              <a:t>start (stream), stop (stream)</a:t>
            </a:r>
            <a:endParaRPr lang="en-US" dirty="0"/>
          </a:p>
          <a:p>
            <a:pPr lvl="2"/>
            <a:r>
              <a:rPr lang="nb-NO" dirty="0"/>
              <a:t>create_group (list_of_streams)</a:t>
            </a:r>
            <a:endParaRPr lang="en-US" dirty="0"/>
          </a:p>
          <a:p>
            <a:pPr lvl="2"/>
            <a:r>
              <a:rPr lang="nb-NO" dirty="0"/>
              <a:t>start (group), stop (group)</a:t>
            </a:r>
            <a:endParaRPr lang="en-US" dirty="0"/>
          </a:p>
          <a:p>
            <a:pPr lvl="2"/>
            <a:r>
              <a:rPr lang="nb-NO" dirty="0"/>
              <a:t>setcuepoint (stream/group, at, event)</a:t>
            </a:r>
            <a:endParaRPr lang="en-US" dirty="0"/>
          </a:p>
          <a:p>
            <a:pPr lvl="0">
              <a:buNone/>
            </a:pPr>
            <a:r>
              <a:rPr lang="nb-NO" b="1" u="sng" dirty="0"/>
              <a:t>Object Layer</a:t>
            </a:r>
            <a:endParaRPr lang="en-US" u="sng" dirty="0"/>
          </a:p>
          <a:p>
            <a:pPr lvl="1"/>
            <a:r>
              <a:rPr lang="nb-NO" dirty="0"/>
              <a:t>Deals with all kinds of media</a:t>
            </a:r>
            <a:endParaRPr lang="en-US" dirty="0"/>
          </a:p>
          <a:p>
            <a:pPr lvl="1"/>
            <a:r>
              <a:rPr lang="nb-NO" dirty="0"/>
              <a:t>Hides the difference between discrete and continuous media</a:t>
            </a:r>
            <a:endParaRPr lang="en-US" dirty="0"/>
          </a:p>
          <a:p>
            <a:pPr lvl="1"/>
            <a:r>
              <a:rPr lang="nb-NO" dirty="0"/>
              <a:t>Accepts a synchronization specification as input</a:t>
            </a:r>
            <a:endParaRPr lang="en-US" dirty="0"/>
          </a:p>
          <a:p>
            <a:pPr lvl="1"/>
            <a:r>
              <a:rPr lang="nb-NO" dirty="0"/>
              <a:t>Media-oriented QoS (such as allowed skew, allowed jitter)</a:t>
            </a:r>
            <a:endParaRPr lang="en-US" dirty="0"/>
          </a:p>
          <a:p>
            <a:pPr lvl="1"/>
            <a:r>
              <a:rPr lang="nb-NO" dirty="0"/>
              <a:t>Plans and coordinates presentation execution</a:t>
            </a:r>
            <a:endParaRPr lang="en-US" dirty="0"/>
          </a:p>
          <a:p>
            <a:pPr lvl="1"/>
            <a:r>
              <a:rPr lang="nb-NO" dirty="0"/>
              <a:t>Initiates presentation of time-dependent and time-independent media objects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/>
          <a:lstStyle/>
          <a:p>
            <a:pPr lvl="0">
              <a:buNone/>
            </a:pPr>
            <a:r>
              <a:rPr lang="nb-NO" sz="2400" b="1" u="sng" dirty="0"/>
              <a:t>Specification Layer</a:t>
            </a:r>
            <a:endParaRPr lang="en-US" sz="2400" u="sng" dirty="0"/>
          </a:p>
          <a:p>
            <a:pPr lvl="1"/>
            <a:r>
              <a:rPr lang="nb-NO" sz="2400" dirty="0"/>
              <a:t>Does not provide a specific interface, is open</a:t>
            </a:r>
            <a:endParaRPr lang="en-US" sz="2400" dirty="0"/>
          </a:p>
          <a:p>
            <a:pPr lvl="1"/>
            <a:r>
              <a:rPr lang="nb-NO" sz="2400" dirty="0"/>
              <a:t>Tools for generating synch specification</a:t>
            </a:r>
            <a:endParaRPr lang="en-US" sz="2400" dirty="0"/>
          </a:p>
          <a:p>
            <a:pPr lvl="2"/>
            <a:r>
              <a:rPr lang="nb-NO" dirty="0"/>
              <a:t>Edit</a:t>
            </a:r>
            <a:endParaRPr lang="en-US" dirty="0"/>
          </a:p>
          <a:p>
            <a:pPr lvl="2"/>
            <a:r>
              <a:rPr lang="nb-NO" dirty="0"/>
              <a:t>Format</a:t>
            </a:r>
            <a:endParaRPr lang="en-US" dirty="0"/>
          </a:p>
          <a:p>
            <a:pPr lvl="1"/>
            <a:r>
              <a:rPr lang="nb-NO" sz="2400" dirty="0"/>
              <a:t>Maps user interface QoS specifications to the Object Layer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en-US" sz="3200" b="1" dirty="0"/>
              <a:t>8.4.5 Synchronization specification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763000" cy="6172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synchronization specification of a multimedia object describes all temporal dependencies of the included objects in the multimedia object.</a:t>
            </a:r>
          </a:p>
          <a:p>
            <a:pPr lvl="0"/>
            <a:r>
              <a:rPr lang="en-US" dirty="0"/>
              <a:t> It is produced using tools at the specification layers and is used at the interface to the object layer. Because the synchronization specification determines the whole presentation, it is a central issue in multimedia systems.</a:t>
            </a:r>
          </a:p>
          <a:p>
            <a:pPr lvl="0"/>
            <a:r>
              <a:rPr lang="en-US" dirty="0"/>
              <a:t> In the following, requirements for synchronization specifications are described and specification methods are described and evaluated.</a:t>
            </a:r>
          </a:p>
          <a:p>
            <a:pPr lvl="0"/>
            <a:r>
              <a:rPr lang="en-US" dirty="0"/>
              <a:t>A synchronization specification should be comprised of:</a:t>
            </a:r>
          </a:p>
          <a:p>
            <a:pPr lvl="1"/>
            <a:r>
              <a:rPr lang="en-US" dirty="0"/>
              <a:t>Intra-object synchronization specifications for the media objects of the presentation.</a:t>
            </a:r>
          </a:p>
          <a:p>
            <a:pPr lvl="1"/>
            <a:r>
              <a:rPr lang="en-US" dirty="0" err="1"/>
              <a:t>QoS</a:t>
            </a:r>
            <a:r>
              <a:rPr lang="en-US" dirty="0"/>
              <a:t> descriptions for intra-object synchronization.</a:t>
            </a:r>
          </a:p>
          <a:p>
            <a:pPr lvl="1"/>
            <a:r>
              <a:rPr lang="en-US" dirty="0"/>
              <a:t>Inter-object synchronization specifications for media objects of the presentation.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QoS</a:t>
            </a:r>
            <a:r>
              <a:rPr lang="en-US" dirty="0"/>
              <a:t> descriptions for inter-object synchronization.</a:t>
            </a:r>
          </a:p>
          <a:p>
            <a:pPr lvl="0"/>
            <a:r>
              <a:rPr lang="en-US" dirty="0"/>
              <a:t>The synchronization specification is part of the description of a multimedia object.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rki Family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248256" cy="4688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6699</Words>
  <Application>Microsoft Macintosh PowerPoint</Application>
  <PresentationFormat>On-screen Show (4:3)</PresentationFormat>
  <Paragraphs>623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Times New Roman</vt:lpstr>
      <vt:lpstr>Office Theme</vt:lpstr>
      <vt:lpstr>CHAPTER-8 Advanced Technologies in Multimedia </vt:lpstr>
      <vt:lpstr> 8.1 Multimedia Operating System (MMOS) </vt:lpstr>
      <vt:lpstr>PowerPoint Presentation</vt:lpstr>
      <vt:lpstr>PowerPoint Presentation</vt:lpstr>
      <vt:lpstr>PowerPoint Presentation</vt:lpstr>
      <vt:lpstr>RTS</vt:lpstr>
      <vt:lpstr> Real time and multimedia </vt:lpstr>
      <vt:lpstr>8.1.2 Resource Management </vt:lpstr>
      <vt:lpstr>PowerPoint Presentation</vt:lpstr>
      <vt:lpstr> 8.1.3Resource requirement allocation scheme  </vt:lpstr>
      <vt:lpstr>PowerPoint Presentation</vt:lpstr>
      <vt:lpstr>PowerPoint Presentation</vt:lpstr>
      <vt:lpstr>PowerPoint Presentation</vt:lpstr>
      <vt:lpstr> 8.1.4 Continuous media resource model </vt:lpstr>
      <vt:lpstr>PowerPoint Presentation</vt:lpstr>
      <vt:lpstr> 8.1.5 Process Management </vt:lpstr>
      <vt:lpstr>PowerPoint Presentation</vt:lpstr>
      <vt:lpstr>8.1.6 Real-time Processing requirement </vt:lpstr>
      <vt:lpstr>PowerPoint Presentation</vt:lpstr>
      <vt:lpstr>8.1.7 Real-time Scheduling </vt:lpstr>
      <vt:lpstr> 8.1.8 Earliest Deadline First Algorithm </vt:lpstr>
      <vt:lpstr>PowerPoint Presentation</vt:lpstr>
      <vt:lpstr>Example: EDF and RM</vt:lpstr>
      <vt:lpstr>EDF and Rate Monotonic: Context switches </vt:lpstr>
      <vt:lpstr> EDF and Rate Monotonic: Processor Utilization </vt:lpstr>
      <vt:lpstr>PowerPoint Presentation</vt:lpstr>
      <vt:lpstr>8.1.10 System Architecture</vt:lpstr>
      <vt:lpstr>PowerPoint Presentation</vt:lpstr>
      <vt:lpstr> 8.2 Multimedia Communication System </vt:lpstr>
      <vt:lpstr>Multimedia Communication System</vt:lpstr>
      <vt:lpstr>8.2.1 Multimedia Communication Architecture </vt:lpstr>
      <vt:lpstr>PowerPoint Presentation</vt:lpstr>
      <vt:lpstr>PowerPoint Presentation</vt:lpstr>
      <vt:lpstr>OSI Model</vt:lpstr>
      <vt:lpstr>PowerPoint Presentation</vt:lpstr>
      <vt:lpstr>PowerPoint Presentation</vt:lpstr>
      <vt:lpstr>  8.2.2 Application Subsystem </vt:lpstr>
      <vt:lpstr>Cooperative Computing Cooperation Dimension </vt:lpstr>
      <vt:lpstr> 2. Session management </vt:lpstr>
      <vt:lpstr>Session management architecture </vt:lpstr>
      <vt:lpstr>PowerPoint Presentation</vt:lpstr>
      <vt:lpstr>PowerPoint Presentation</vt:lpstr>
      <vt:lpstr> 8.2.3 Transport Subsystem </vt:lpstr>
      <vt:lpstr>Protocols used in Transport layer</vt:lpstr>
      <vt:lpstr>PowerPoint Presentation</vt:lpstr>
      <vt:lpstr>8.2.4 Quality of Service and resource management </vt:lpstr>
      <vt:lpstr>PowerPoint Presentation</vt:lpstr>
      <vt:lpstr>Quality of Service(QoS)</vt:lpstr>
      <vt:lpstr>PowerPoint Presentation</vt:lpstr>
      <vt:lpstr> QoS Layering </vt:lpstr>
      <vt:lpstr>PowerPoint Presentation</vt:lpstr>
      <vt:lpstr>Managing Resources during Multimedia Transmission </vt:lpstr>
      <vt:lpstr>Resource Management Architecture</vt:lpstr>
      <vt:lpstr>PowerPoint Presentation</vt:lpstr>
      <vt:lpstr> 8.3 Abstraction of Programming </vt:lpstr>
      <vt:lpstr> 8.3.1 Abstraction level: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Toolkits</vt:lpstr>
      <vt:lpstr>Higher level Programming Language (HLL) </vt:lpstr>
      <vt:lpstr>PowerPoint Presentation</vt:lpstr>
      <vt:lpstr>PowerPoint Presentation</vt:lpstr>
      <vt:lpstr>8.4 Abstraction of Programming Synchronization </vt:lpstr>
      <vt:lpstr>PowerPoint Presentation</vt:lpstr>
      <vt:lpstr>8.4.2 Notion of Synchronization </vt:lpstr>
      <vt:lpstr>PowerPoint Presentation</vt:lpstr>
      <vt:lpstr>B) Basic Synchronization Issues </vt:lpstr>
      <vt:lpstr>PowerPoint Presentation</vt:lpstr>
      <vt:lpstr>C) Intra and Inter Object Synchronization  </vt:lpstr>
      <vt:lpstr>PowerPoint Presentation</vt:lpstr>
      <vt:lpstr>PowerPoint Presentation</vt:lpstr>
      <vt:lpstr>PowerPoint Presentation</vt:lpstr>
      <vt:lpstr>PowerPoint Presentation</vt:lpstr>
      <vt:lpstr>8.4.3 Presentation requirement </vt:lpstr>
      <vt:lpstr>PowerPoint Presentation</vt:lpstr>
      <vt:lpstr>8.4.4 Reference model for multimedia synchronization </vt:lpstr>
      <vt:lpstr>PowerPoint Presentation</vt:lpstr>
      <vt:lpstr>PowerPoint Presentation</vt:lpstr>
      <vt:lpstr>PowerPoint Presentation</vt:lpstr>
      <vt:lpstr>8.4.5 Synchronization specification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CHAPTER-8 Advanced Technologies in Multimedia </dc:title>
  <dc:creator>Karki Family</dc:creator>
  <cp:lastModifiedBy>Microsoft Office User</cp:lastModifiedBy>
  <cp:revision>109</cp:revision>
  <dcterms:created xsi:type="dcterms:W3CDTF">2019-07-02T10:36:21Z</dcterms:created>
  <dcterms:modified xsi:type="dcterms:W3CDTF">2022-02-25T14:04:17Z</dcterms:modified>
</cp:coreProperties>
</file>