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8"/>
  </p:normalViewPr>
  <p:slideViewPr>
    <p:cSldViewPr>
      <p:cViewPr varScale="1">
        <p:scale>
          <a:sx n="92" d="100"/>
          <a:sy n="92" d="100"/>
        </p:scale>
        <p:origin x="25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ED437-4C60-9C43-86FB-B4FFA1A0874D}" type="datetimeFigureOut">
              <a:rPr lang="en-NP" smtClean="0"/>
              <a:t>5/8/23</a:t>
            </a:fld>
            <a:endParaRPr lang="en-NP"/>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676AD-8780-AF4D-B7EE-72E72B3A19F8}" type="slidenum">
              <a:rPr lang="en-NP" smtClean="0"/>
              <a:t>‹#›</a:t>
            </a:fld>
            <a:endParaRPr lang="en-NP"/>
          </a:p>
        </p:txBody>
      </p:sp>
    </p:spTree>
    <p:extLst>
      <p:ext uri="{BB962C8B-B14F-4D97-AF65-F5344CB8AC3E}">
        <p14:creationId xmlns:p14="http://schemas.microsoft.com/office/powerpoint/2010/main" val="316982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05050"/>
                </a:solidFill>
                <a:effectLst/>
                <a:latin typeface="Segoe UI" panose="020F0502020204030204" pitchFamily="34" charset="0"/>
              </a:rPr>
              <a:t>an annual calendar containing important dates and statistical information such as astronomical data and tide tables:</a:t>
            </a:r>
            <a:endParaRPr lang="en-NP" dirty="0"/>
          </a:p>
        </p:txBody>
      </p:sp>
      <p:sp>
        <p:nvSpPr>
          <p:cNvPr id="4" name="Slide Number Placeholder 3"/>
          <p:cNvSpPr>
            <a:spLocks noGrp="1"/>
          </p:cNvSpPr>
          <p:nvPr>
            <p:ph type="sldNum" sz="quarter" idx="5"/>
          </p:nvPr>
        </p:nvSpPr>
        <p:spPr/>
        <p:txBody>
          <a:bodyPr/>
          <a:lstStyle/>
          <a:p>
            <a:fld id="{B54676AD-8780-AF4D-B7EE-72E72B3A19F8}" type="slidenum">
              <a:rPr lang="en-NP" smtClean="0"/>
              <a:t>7</a:t>
            </a:fld>
            <a:endParaRPr lang="en-NP"/>
          </a:p>
        </p:txBody>
      </p:sp>
    </p:spTree>
    <p:extLst>
      <p:ext uri="{BB962C8B-B14F-4D97-AF65-F5344CB8AC3E}">
        <p14:creationId xmlns:p14="http://schemas.microsoft.com/office/powerpoint/2010/main" val="195880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92E5FD-7F2C-4975-B1C1-4C4FE8A1620A}"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2E5FD-7F2C-4975-B1C1-4C4FE8A1620A}"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2E5FD-7F2C-4975-B1C1-4C4FE8A1620A}"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2E5FD-7F2C-4975-B1C1-4C4FE8A1620A}"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2E5FD-7F2C-4975-B1C1-4C4FE8A1620A}"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92E5FD-7F2C-4975-B1C1-4C4FE8A1620A}"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92E5FD-7F2C-4975-B1C1-4C4FE8A1620A}" type="datetimeFigureOut">
              <a:rPr lang="en-US" smtClean="0"/>
              <a:pPr/>
              <a:t>5/8/23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2E5FD-7F2C-4975-B1C1-4C4FE8A1620A}" type="datetimeFigureOut">
              <a:rPr lang="en-US" smtClean="0"/>
              <a:pPr/>
              <a:t>5/8/23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2E5FD-7F2C-4975-B1C1-4C4FE8A1620A}" type="datetimeFigureOut">
              <a:rPr lang="en-US" smtClean="0"/>
              <a:pPr/>
              <a:t>5/8/23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2E5FD-7F2C-4975-B1C1-4C4FE8A1620A}"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2E5FD-7F2C-4975-B1C1-4C4FE8A1620A}"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CD535-3F05-43C4-AF72-857302E932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2E5FD-7F2C-4975-B1C1-4C4FE8A1620A}" type="datetimeFigureOut">
              <a:rPr lang="en-US" smtClean="0"/>
              <a:pPr/>
              <a:t>5/8/23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CD535-3F05-43C4-AF72-857302E932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hatis.techtarget.com/definition/CD-R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Oxford_Text_Arch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und_recording_and_reproduction" TargetMode="External"/><Relationship Id="rId7" Type="http://schemas.openxmlformats.org/officeDocument/2006/relationships/hyperlink" Target="http://searchmobilecomputing.techtarget.com/definition/satellite" TargetMode="External"/><Relationship Id="rId2" Type="http://schemas.openxmlformats.org/officeDocument/2006/relationships/hyperlink" Target="https://en.wikipedia.org/wiki/Video" TargetMode="External"/><Relationship Id="rId1" Type="http://schemas.openxmlformats.org/officeDocument/2006/relationships/slideLayout" Target="../slideLayouts/slideLayout2.xml"/><Relationship Id="rId6" Type="http://schemas.openxmlformats.org/officeDocument/2006/relationships/hyperlink" Target="http://searchcio-midmarket.techtarget.com/definition/real-time" TargetMode="External"/><Relationship Id="rId5" Type="http://schemas.openxmlformats.org/officeDocument/2006/relationships/hyperlink" Target="http://whatis.techtarget.com/definition/interactive-TV-interactive-television" TargetMode="External"/><Relationship Id="rId4" Type="http://schemas.openxmlformats.org/officeDocument/2006/relationships/hyperlink" Target="https://en.wikipedia.org/wiki/Over-the-air_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et-top_box" TargetMode="External"/><Relationship Id="rId2" Type="http://schemas.openxmlformats.org/officeDocument/2006/relationships/hyperlink" Target="https://en.wikipedia.org/wiki/Streaming_media"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en.wikipedia.org/wiki/Portable_media_player" TargetMode="External"/><Relationship Id="rId4" Type="http://schemas.openxmlformats.org/officeDocument/2006/relationships/hyperlink" Target="https://en.wikipedia.org/wiki/Digital_video_record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ebopedia.com/TERM/C/computer.html" TargetMode="External"/><Relationship Id="rId2" Type="http://schemas.openxmlformats.org/officeDocument/2006/relationships/hyperlink" Target="https://www.webopedia.com/TERM/C/conference.html" TargetMode="External"/><Relationship Id="rId1" Type="http://schemas.openxmlformats.org/officeDocument/2006/relationships/slideLayout" Target="../slideLayouts/slideLayout2.xml"/><Relationship Id="rId6" Type="http://schemas.openxmlformats.org/officeDocument/2006/relationships/hyperlink" Target="https://www.webopedia.com/TERM/D/data.html" TargetMode="External"/><Relationship Id="rId5" Type="http://schemas.openxmlformats.org/officeDocument/2006/relationships/hyperlink" Target="https://www.webopedia.com/TERM/V/video.html" TargetMode="External"/><Relationship Id="rId4" Type="http://schemas.openxmlformats.org/officeDocument/2006/relationships/hyperlink" Target="https://www.webopedia.com/TERM/N/network.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Educa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en.wikipedia.org/wiki/Edutainment" TargetMode="External"/><Relationship Id="rId4" Type="http://schemas.openxmlformats.org/officeDocument/2006/relationships/hyperlink" Target="http://en.wikipedia.org/wiki/Computer-based_train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Indust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ritannica.com/science/information-science" TargetMode="External"/><Relationship Id="rId2" Type="http://schemas.openxmlformats.org/officeDocument/2006/relationships/hyperlink" Target="https://www.merriam-webster.com/dictionary/integrated"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CHAPTER-9</a:t>
            </a:r>
            <a:br>
              <a:rPr lang="en-US" dirty="0"/>
            </a:br>
            <a:r>
              <a:rPr lang="en-US" dirty="0"/>
              <a:t>Multimedia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rki Family\Desktop\4.png"/>
          <p:cNvPicPr>
            <a:picLocks noChangeAspect="1" noChangeArrowheads="1"/>
          </p:cNvPicPr>
          <p:nvPr/>
        </p:nvPicPr>
        <p:blipFill>
          <a:blip r:embed="rId2" cstate="print"/>
          <a:srcRect/>
          <a:stretch>
            <a:fillRect/>
          </a:stretch>
        </p:blipFill>
        <p:spPr bwMode="auto">
          <a:xfrm>
            <a:off x="1066800" y="381000"/>
            <a:ext cx="6934200" cy="393202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533400"/>
          </a:xfrm>
        </p:spPr>
        <p:txBody>
          <a:bodyPr>
            <a:normAutofit fontScale="90000"/>
          </a:bodyPr>
          <a:lstStyle/>
          <a:p>
            <a:r>
              <a:rPr lang="en-US" sz="3600" b="1" u="sng" dirty="0"/>
              <a:t>Multimedia Information System</a:t>
            </a:r>
          </a:p>
        </p:txBody>
      </p:sp>
      <p:sp>
        <p:nvSpPr>
          <p:cNvPr id="3" name="Content Placeholder 2"/>
          <p:cNvSpPr>
            <a:spLocks noGrp="1"/>
          </p:cNvSpPr>
          <p:nvPr>
            <p:ph idx="1"/>
          </p:nvPr>
        </p:nvSpPr>
        <p:spPr>
          <a:xfrm>
            <a:off x="228600" y="457200"/>
            <a:ext cx="8686800" cy="6400800"/>
          </a:xfrm>
        </p:spPr>
        <p:txBody>
          <a:bodyPr/>
          <a:lstStyle/>
          <a:p>
            <a:r>
              <a:rPr lang="en-US" sz="2200" dirty="0"/>
              <a:t>It is a repository for all types of information object. In the computing context, this means all types of digitally represent able data such as text, images and voice. Such systems are complex and multi-disciplinary in nature.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u="sng" dirty="0"/>
              <a:t>Multimedia Archives</a:t>
            </a:r>
            <a:br>
              <a:rPr lang="en-US" sz="3600" b="1" dirty="0"/>
            </a:br>
            <a:endParaRPr lang="en-US" sz="3600" b="1" dirty="0"/>
          </a:p>
        </p:txBody>
      </p:sp>
      <p:sp>
        <p:nvSpPr>
          <p:cNvPr id="3" name="Content Placeholder 2"/>
          <p:cNvSpPr>
            <a:spLocks noGrp="1"/>
          </p:cNvSpPr>
          <p:nvPr>
            <p:ph idx="1"/>
          </p:nvPr>
        </p:nvSpPr>
        <p:spPr>
          <a:xfrm>
            <a:off x="457200" y="533400"/>
            <a:ext cx="8382000" cy="6172200"/>
          </a:xfrm>
        </p:spPr>
        <p:txBody>
          <a:bodyPr>
            <a:normAutofit lnSpcReduction="10000"/>
          </a:bodyPr>
          <a:lstStyle/>
          <a:p>
            <a:r>
              <a:rPr lang="en-US" sz="2600" dirty="0"/>
              <a:t>The Multimedia Archives contain the non-textual archives of the Special Collections Department of the J. Willard Marriott Library, University of Utah.</a:t>
            </a:r>
          </a:p>
          <a:p>
            <a:r>
              <a:rPr lang="en-US" sz="2600" dirty="0"/>
              <a:t>The holdings are divided into two sections:</a:t>
            </a:r>
          </a:p>
          <a:p>
            <a:pPr lvl="1"/>
            <a:r>
              <a:rPr lang="en-US" sz="2600" dirty="0"/>
              <a:t>Photographs </a:t>
            </a:r>
          </a:p>
          <a:p>
            <a:pPr lvl="1"/>
            <a:r>
              <a:rPr lang="en-US" sz="2600" dirty="0"/>
              <a:t>Audio-Visual materials.</a:t>
            </a:r>
          </a:p>
          <a:p>
            <a:r>
              <a:rPr lang="en-US" sz="2600" dirty="0"/>
              <a:t>Goals:</a:t>
            </a:r>
          </a:p>
          <a:p>
            <a:pPr lvl="1"/>
            <a:r>
              <a:rPr lang="en-US" sz="2600" dirty="0"/>
              <a:t>Expand access to the library’s unique photographic resources</a:t>
            </a:r>
          </a:p>
          <a:p>
            <a:pPr lvl="1"/>
            <a:r>
              <a:rPr lang="en-US" sz="2600" dirty="0"/>
              <a:t>Make a significant contribution to web culture</a:t>
            </a:r>
          </a:p>
          <a:p>
            <a:pPr lvl="1"/>
            <a:r>
              <a:rPr lang="en-US" sz="2600" dirty="0"/>
              <a:t>Represent the contents of the individual photo collection</a:t>
            </a:r>
          </a:p>
          <a:p>
            <a:pPr lvl="1"/>
            <a:r>
              <a:rPr lang="en-US" sz="2600" dirty="0"/>
              <a:t>Allow for wider viewing of fragile photos without the need for them to be physically handled.</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b="1" u="sng" dirty="0"/>
              <a:t>Digital Libraries</a:t>
            </a:r>
            <a:endParaRPr lang="en-US" dirty="0"/>
          </a:p>
        </p:txBody>
      </p:sp>
      <p:sp>
        <p:nvSpPr>
          <p:cNvPr id="3" name="Content Placeholder 2"/>
          <p:cNvSpPr>
            <a:spLocks noGrp="1"/>
          </p:cNvSpPr>
          <p:nvPr>
            <p:ph idx="1"/>
          </p:nvPr>
        </p:nvSpPr>
        <p:spPr>
          <a:xfrm>
            <a:off x="0" y="762000"/>
            <a:ext cx="8991600" cy="6096000"/>
          </a:xfrm>
        </p:spPr>
        <p:txBody>
          <a:bodyPr>
            <a:normAutofit/>
          </a:bodyPr>
          <a:lstStyle/>
          <a:p>
            <a:r>
              <a:rPr lang="en-US" sz="2800" dirty="0"/>
              <a:t>A </a:t>
            </a:r>
            <a:r>
              <a:rPr lang="en-US" sz="2800" b="1" dirty="0"/>
              <a:t>digital library</a:t>
            </a:r>
            <a:r>
              <a:rPr lang="en-US" sz="2800" dirty="0"/>
              <a:t>, </a:t>
            </a:r>
            <a:r>
              <a:rPr lang="en-US" sz="2800" b="1" dirty="0"/>
              <a:t>digital repository</a:t>
            </a:r>
            <a:r>
              <a:rPr lang="en-US" sz="2800" dirty="0"/>
              <a:t>, or </a:t>
            </a:r>
            <a:r>
              <a:rPr lang="en-US" sz="2800" b="1" dirty="0"/>
              <a:t>digital collection</a:t>
            </a:r>
            <a:r>
              <a:rPr lang="en-US" sz="2800" dirty="0"/>
              <a:t>, is an online database of digital objects that can include text, still images, audio, video, or other digital media formats. </a:t>
            </a:r>
          </a:p>
          <a:p>
            <a:r>
              <a:rPr lang="en-US" sz="2800" dirty="0"/>
              <a:t>A digital library is a collection of documents in organized electronic form, available on the Internet or on </a:t>
            </a:r>
            <a:r>
              <a:rPr lang="en-US" sz="2800" u="sng" dirty="0">
                <a:hlinkClick r:id="rId2"/>
              </a:rPr>
              <a:t>CD-ROM</a:t>
            </a:r>
            <a:r>
              <a:rPr lang="en-US" sz="2800" dirty="0"/>
              <a:t> . </a:t>
            </a:r>
          </a:p>
          <a:p>
            <a:r>
              <a:rPr lang="en-US" sz="2800" dirty="0"/>
              <a:t>Depending on the specific library, a user may be able to access magazine articles, books, papers, images, sound files, and videos.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br>
              <a:rPr lang="en-US" sz="3200" b="1" u="sng" dirty="0"/>
            </a:br>
            <a:r>
              <a:rPr lang="en-US" sz="3200" b="1" u="sng" dirty="0"/>
              <a:t>Features of digital libraries:</a:t>
            </a:r>
            <a:br>
              <a:rPr lang="en-US" sz="3200" b="1" u="sng" dirty="0"/>
            </a:br>
            <a:endParaRPr lang="en-US" sz="3200" b="1" u="sng" dirty="0"/>
          </a:p>
        </p:txBody>
      </p:sp>
      <p:sp>
        <p:nvSpPr>
          <p:cNvPr id="3" name="Content Placeholder 2"/>
          <p:cNvSpPr>
            <a:spLocks noGrp="1"/>
          </p:cNvSpPr>
          <p:nvPr>
            <p:ph idx="1"/>
          </p:nvPr>
        </p:nvSpPr>
        <p:spPr>
          <a:xfrm>
            <a:off x="381000" y="609600"/>
            <a:ext cx="8305800" cy="5516563"/>
          </a:xfrm>
        </p:spPr>
        <p:txBody>
          <a:bodyPr>
            <a:normAutofit/>
          </a:bodyPr>
          <a:lstStyle/>
          <a:p>
            <a:pPr lvl="0"/>
            <a:r>
              <a:rPr lang="en-US" sz="2400" b="1" dirty="0"/>
              <a:t>No physical boundary</a:t>
            </a:r>
            <a:endParaRPr lang="en-US" sz="2400" dirty="0"/>
          </a:p>
          <a:p>
            <a:pPr lvl="0"/>
            <a:r>
              <a:rPr lang="en-US" sz="2400" b="1" dirty="0"/>
              <a:t>Round the clock availability</a:t>
            </a:r>
            <a:r>
              <a:rPr lang="en-US" sz="2400" dirty="0"/>
              <a:t>: 24/7 access to the information.</a:t>
            </a:r>
          </a:p>
          <a:p>
            <a:pPr lvl="0"/>
            <a:r>
              <a:rPr lang="en-US" sz="2400" b="1" dirty="0"/>
              <a:t>Multiple access</a:t>
            </a:r>
            <a:r>
              <a:rPr lang="en-US" sz="2400" dirty="0"/>
              <a:t>. The same resources can be used simultaneously by a number of institutions and patrons. </a:t>
            </a:r>
          </a:p>
          <a:p>
            <a:r>
              <a:rPr lang="en-US" sz="2400" b="1" dirty="0"/>
              <a:t>Information retrieval</a:t>
            </a:r>
            <a:endParaRPr lang="en-US" sz="2400" dirty="0"/>
          </a:p>
          <a:p>
            <a:pPr lvl="0"/>
            <a:r>
              <a:rPr lang="en-US" sz="2400" b="1" dirty="0"/>
              <a:t>Preservation and conservation</a:t>
            </a:r>
            <a:endParaRPr lang="en-US" sz="2400" dirty="0"/>
          </a:p>
          <a:p>
            <a:pPr lvl="0"/>
            <a:r>
              <a:rPr lang="en-US" sz="2400" b="1" dirty="0"/>
              <a:t>Space</a:t>
            </a:r>
            <a:endParaRPr lang="en-US" sz="2400" dirty="0"/>
          </a:p>
          <a:p>
            <a:pPr lvl="0"/>
            <a:r>
              <a:rPr lang="en-US" sz="2400" b="1" dirty="0"/>
              <a:t>Added value:  </a:t>
            </a:r>
            <a:r>
              <a:rPr lang="en-US" sz="2400" dirty="0"/>
              <a:t>Digitization can enhance legibility and remove visible flaws such as stains and discoloration. </a:t>
            </a:r>
          </a:p>
          <a:p>
            <a:pPr lvl="0"/>
            <a:r>
              <a:rPr lang="en-US" sz="2400" b="1" dirty="0"/>
              <a:t>Easily accessible.</a:t>
            </a:r>
            <a:endParaRPr lang="en-US" sz="2400" dirty="0"/>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br>
              <a:rPr lang="en-US" b="1" u="sng" dirty="0"/>
            </a:br>
            <a:r>
              <a:rPr lang="en-US" b="1" u="sng" dirty="0"/>
              <a:t>Types of digital libraries</a:t>
            </a:r>
            <a:br>
              <a:rPr lang="en-US" u="sng" dirty="0"/>
            </a:br>
            <a:endParaRPr lang="en-US" u="sng" dirty="0"/>
          </a:p>
        </p:txBody>
      </p:sp>
      <p:sp>
        <p:nvSpPr>
          <p:cNvPr id="3" name="Content Placeholder 2"/>
          <p:cNvSpPr>
            <a:spLocks noGrp="1"/>
          </p:cNvSpPr>
          <p:nvPr>
            <p:ph idx="1"/>
          </p:nvPr>
        </p:nvSpPr>
        <p:spPr>
          <a:xfrm>
            <a:off x="304800" y="762000"/>
            <a:ext cx="8839200" cy="6096000"/>
          </a:xfrm>
        </p:spPr>
        <p:txBody>
          <a:bodyPr>
            <a:normAutofit fontScale="85000" lnSpcReduction="20000"/>
          </a:bodyPr>
          <a:lstStyle/>
          <a:p>
            <a:pPr lvl="0"/>
            <a:r>
              <a:rPr lang="en-US" b="1" dirty="0"/>
              <a:t>Institutional repositories</a:t>
            </a:r>
          </a:p>
          <a:p>
            <a:pPr lvl="1"/>
            <a:r>
              <a:rPr lang="en-US" dirty="0"/>
              <a:t>Many academic libraries are actively involved in building institutional repositories of the institution's books, papers, theses, and other works which can be digitized or were 'born digital'. </a:t>
            </a:r>
          </a:p>
          <a:p>
            <a:pPr lvl="1"/>
            <a:r>
              <a:rPr lang="en-US" dirty="0"/>
              <a:t>Many of these repositories are made available to the general public with few restrictions, in accordance with the goals of open access, in contrast to the publication of research in commercial journals, where the publishers often limit access rights.</a:t>
            </a:r>
          </a:p>
          <a:p>
            <a:pPr lvl="0"/>
            <a:r>
              <a:rPr lang="en-US" b="1" dirty="0"/>
              <a:t>Digital archives</a:t>
            </a:r>
          </a:p>
          <a:p>
            <a:pPr lvl="1"/>
            <a:r>
              <a:rPr lang="en-US" dirty="0"/>
              <a:t>"Digital archives" or "online archives" will still generally contain primary sources, but they are likely to be described individually rather than (or in addition to) in groups or collections. Further, because they are digital, their contents are easily reproducible and may indeed have been reproduced from elsewhere.</a:t>
            </a:r>
          </a:p>
          <a:p>
            <a:pPr lvl="1"/>
            <a:r>
              <a:rPr lang="en-US" dirty="0"/>
              <a:t> The </a:t>
            </a:r>
            <a:r>
              <a:rPr lang="en-US" u="sng" dirty="0">
                <a:hlinkClick r:id="rId2" tooltip="Oxford Text Archive"/>
              </a:rPr>
              <a:t>Oxford Text Archive</a:t>
            </a:r>
            <a:r>
              <a:rPr lang="en-US" dirty="0"/>
              <a:t> is generally considered to be the oldest digital archive of academic physical primary source materials.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br>
              <a:rPr lang="en-US" b="1" u="sng" dirty="0"/>
            </a:br>
            <a:r>
              <a:rPr lang="en-US" b="1" u="sng" dirty="0"/>
              <a:t>Multimedia Editor</a:t>
            </a:r>
            <a:br>
              <a:rPr lang="en-US" dirty="0"/>
            </a:br>
            <a:endParaRPr lang="en-US" dirty="0"/>
          </a:p>
        </p:txBody>
      </p:sp>
      <p:sp>
        <p:nvSpPr>
          <p:cNvPr id="3" name="Content Placeholder 2"/>
          <p:cNvSpPr>
            <a:spLocks noGrp="1"/>
          </p:cNvSpPr>
          <p:nvPr>
            <p:ph idx="1"/>
          </p:nvPr>
        </p:nvSpPr>
        <p:spPr>
          <a:xfrm>
            <a:off x="304800" y="990600"/>
            <a:ext cx="8382000" cy="5364163"/>
          </a:xfrm>
        </p:spPr>
        <p:txBody>
          <a:bodyPr>
            <a:normAutofit fontScale="77500" lnSpcReduction="20000"/>
          </a:bodyPr>
          <a:lstStyle/>
          <a:p>
            <a:r>
              <a:rPr lang="en-US" dirty="0"/>
              <a:t>It is primarily responsible for managing website- including generating, editing, and uploading content and for enhancing It’s digital presence and outreach.</a:t>
            </a:r>
          </a:p>
          <a:p>
            <a:r>
              <a:rPr lang="en-US" dirty="0"/>
              <a:t>The role also requires working across the medium of print and video as and when required, &amp;  managing corporate social; media profile.</a:t>
            </a:r>
          </a:p>
          <a:p>
            <a:r>
              <a:rPr lang="en-US" b="1" dirty="0"/>
              <a:t>Editing</a:t>
            </a:r>
            <a:r>
              <a:rPr lang="en-US" dirty="0"/>
              <a:t>: It is the process of selecting &amp; preparing written, visual, audible &amp; film media used to convey information.</a:t>
            </a:r>
          </a:p>
          <a:p>
            <a:pPr>
              <a:buNone/>
            </a:pPr>
            <a:endParaRPr lang="en-US" dirty="0"/>
          </a:p>
          <a:p>
            <a:r>
              <a:rPr lang="en-US" dirty="0"/>
              <a:t>Key Responsibilities:</a:t>
            </a:r>
          </a:p>
          <a:p>
            <a:pPr lvl="1"/>
            <a:r>
              <a:rPr lang="en-US" dirty="0"/>
              <a:t>Day-to-day management of the websites</a:t>
            </a:r>
          </a:p>
          <a:p>
            <a:pPr lvl="1"/>
            <a:r>
              <a:rPr lang="en-US" dirty="0"/>
              <a:t>Contribution and participate in other communication activity, etc.</a:t>
            </a:r>
          </a:p>
          <a:p>
            <a:pPr>
              <a:buNone/>
            </a:pPr>
            <a:r>
              <a:rPr lang="en-US" b="1" dirty="0"/>
              <a:t> </a:t>
            </a:r>
            <a:endParaRPr lang="en-US" dirty="0"/>
          </a:p>
          <a:p>
            <a:pPr>
              <a:buNone/>
            </a:pPr>
            <a:br>
              <a:rPr lang="en-US" b="1"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r>
              <a:rPr lang="en-US" dirty="0"/>
              <a:t> Some editors:</a:t>
            </a:r>
          </a:p>
          <a:p>
            <a:pPr lvl="1"/>
            <a:r>
              <a:rPr lang="en-US" dirty="0"/>
              <a:t>Text editors (</a:t>
            </a:r>
            <a:r>
              <a:rPr lang="en-US" dirty="0" err="1"/>
              <a:t>Eg:Leafpad</a:t>
            </a:r>
            <a:r>
              <a:rPr lang="en-US" dirty="0"/>
              <a:t>)</a:t>
            </a:r>
          </a:p>
          <a:p>
            <a:pPr lvl="1"/>
            <a:r>
              <a:rPr lang="en-US" dirty="0"/>
              <a:t>Graphics editor (</a:t>
            </a:r>
            <a:r>
              <a:rPr lang="en-US" dirty="0" err="1"/>
              <a:t>Eg</a:t>
            </a:r>
            <a:r>
              <a:rPr lang="en-US" dirty="0"/>
              <a:t>: Photoshop, CorelDraw)</a:t>
            </a:r>
          </a:p>
          <a:p>
            <a:pPr lvl="1"/>
            <a:r>
              <a:rPr lang="en-US" dirty="0"/>
              <a:t>Image editor (</a:t>
            </a:r>
            <a:r>
              <a:rPr lang="en-US" dirty="0" err="1"/>
              <a:t>Eg</a:t>
            </a:r>
            <a:r>
              <a:rPr lang="en-US" dirty="0"/>
              <a:t>: </a:t>
            </a:r>
            <a:r>
              <a:rPr lang="en-US" dirty="0" err="1"/>
              <a:t>Pixelmator</a:t>
            </a:r>
            <a:r>
              <a:rPr lang="en-US" dirty="0"/>
              <a:t>, Photoshop)</a:t>
            </a:r>
          </a:p>
          <a:p>
            <a:pPr lvl="1"/>
            <a:r>
              <a:rPr lang="en-US" dirty="0"/>
              <a:t>Video editor (</a:t>
            </a:r>
            <a:r>
              <a:rPr lang="en-US" dirty="0" err="1"/>
              <a:t>Eg</a:t>
            </a:r>
            <a:r>
              <a:rPr lang="en-US" dirty="0"/>
              <a:t>: </a:t>
            </a:r>
            <a:r>
              <a:rPr lang="en-US" dirty="0" err="1"/>
              <a:t>iMovie</a:t>
            </a:r>
            <a:r>
              <a:rPr lang="en-US" dirty="0"/>
              <a:t>, Adobe Premiere Pro)</a:t>
            </a:r>
          </a:p>
          <a:p>
            <a:pPr lvl="1"/>
            <a:r>
              <a:rPr lang="en-US" dirty="0"/>
              <a:t>Sound editor (</a:t>
            </a:r>
            <a:r>
              <a:rPr lang="en-US" dirty="0" err="1"/>
              <a:t>Eg</a:t>
            </a:r>
            <a:r>
              <a:rPr lang="en-US" dirty="0"/>
              <a:t>: Audacity)</a:t>
            </a:r>
          </a:p>
          <a:p>
            <a:pPr lvl="1"/>
            <a:r>
              <a:rPr lang="en-US" dirty="0"/>
              <a:t>Animation editors (</a:t>
            </a:r>
            <a:r>
              <a:rPr lang="en-US" dirty="0" err="1"/>
              <a:t>Eg</a:t>
            </a:r>
            <a:r>
              <a:rPr lang="en-US" dirty="0"/>
              <a:t>: </a:t>
            </a:r>
            <a:r>
              <a:rPr lang="en-US" dirty="0" err="1"/>
              <a:t>Lunapic</a:t>
            </a:r>
            <a:r>
              <a:rPr lang="en-US" dirty="0"/>
              <a:t>)</a:t>
            </a:r>
          </a:p>
          <a:p>
            <a:pPr>
              <a:buNone/>
            </a:pPr>
            <a:r>
              <a:rPr lang="en-US" b="1"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Contents:</a:t>
            </a:r>
          </a:p>
        </p:txBody>
      </p:sp>
      <p:sp>
        <p:nvSpPr>
          <p:cNvPr id="3" name="Content Placeholder 2"/>
          <p:cNvSpPr>
            <a:spLocks noGrp="1"/>
          </p:cNvSpPr>
          <p:nvPr>
            <p:ph idx="1"/>
          </p:nvPr>
        </p:nvSpPr>
        <p:spPr>
          <a:xfrm>
            <a:off x="457200" y="1295400"/>
            <a:ext cx="8229600" cy="4830763"/>
          </a:xfrm>
        </p:spPr>
        <p:txBody>
          <a:bodyPr/>
          <a:lstStyle/>
          <a:p>
            <a:r>
              <a:rPr lang="en-US" dirty="0"/>
              <a:t>Video-on-demand</a:t>
            </a:r>
          </a:p>
          <a:p>
            <a:r>
              <a:rPr lang="en-US" dirty="0"/>
              <a:t>Video Conferencing</a:t>
            </a:r>
          </a:p>
          <a:p>
            <a:r>
              <a:rPr lang="en-US" dirty="0"/>
              <a:t>Education application and Industrial application</a:t>
            </a:r>
          </a:p>
          <a:p>
            <a:r>
              <a:rPr lang="en-US" dirty="0"/>
              <a:t>Information system</a:t>
            </a:r>
          </a:p>
          <a:p>
            <a:r>
              <a:rPr lang="en-US" dirty="0"/>
              <a:t>Multimedia archives &amp; Digital libraries</a:t>
            </a:r>
          </a:p>
          <a:p>
            <a:r>
              <a:rPr lang="en-US" dirty="0"/>
              <a:t>Media editors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87362"/>
          </a:xfrm>
        </p:spPr>
        <p:txBody>
          <a:bodyPr>
            <a:normAutofit fontScale="90000"/>
          </a:bodyPr>
          <a:lstStyle/>
          <a:p>
            <a:br>
              <a:rPr lang="en-US" b="1" dirty="0"/>
            </a:br>
            <a:r>
              <a:rPr lang="en-US" b="1" u="sng" dirty="0"/>
              <a:t>9.1 Video-On Demand (</a:t>
            </a:r>
            <a:r>
              <a:rPr lang="en-US" b="1" u="sng" dirty="0" err="1"/>
              <a:t>VoD</a:t>
            </a:r>
            <a:r>
              <a:rPr lang="en-US" b="1" u="sng" dirty="0"/>
              <a:t>)</a:t>
            </a:r>
            <a:br>
              <a:rPr lang="en-US" u="sng" dirty="0"/>
            </a:br>
            <a:endParaRPr lang="en-US" u="sng" dirty="0"/>
          </a:p>
        </p:txBody>
      </p:sp>
      <p:sp>
        <p:nvSpPr>
          <p:cNvPr id="3" name="Content Placeholder 2"/>
          <p:cNvSpPr>
            <a:spLocks noGrp="1"/>
          </p:cNvSpPr>
          <p:nvPr>
            <p:ph idx="1"/>
          </p:nvPr>
        </p:nvSpPr>
        <p:spPr>
          <a:xfrm>
            <a:off x="381000" y="533400"/>
            <a:ext cx="8458200" cy="6172200"/>
          </a:xfrm>
        </p:spPr>
        <p:txBody>
          <a:bodyPr>
            <a:normAutofit lnSpcReduction="10000"/>
          </a:bodyPr>
          <a:lstStyle/>
          <a:p>
            <a:pPr lvl="0"/>
            <a:r>
              <a:rPr lang="en-US" sz="2400" dirty="0"/>
              <a:t>It is an interactive multimedia system that works like cable Television, the difference being that the customer can select a movie from a large video database. </a:t>
            </a:r>
          </a:p>
          <a:p>
            <a:pPr lvl="0"/>
            <a:r>
              <a:rPr lang="en-US" sz="2400" dirty="0"/>
              <a:t>It is a programming system which allows users to select and watch/listen to </a:t>
            </a:r>
            <a:r>
              <a:rPr lang="en-US" sz="2400" dirty="0">
                <a:hlinkClick r:id="rId2" tooltip="Video"/>
              </a:rPr>
              <a:t>video</a:t>
            </a:r>
            <a:r>
              <a:rPr lang="en-US" sz="2400" dirty="0"/>
              <a:t> or </a:t>
            </a:r>
            <a:r>
              <a:rPr lang="en-US" sz="2400" dirty="0">
                <a:hlinkClick r:id="rId3" tooltip="Sound recording and reproduction"/>
              </a:rPr>
              <a:t>audio</a:t>
            </a:r>
            <a:r>
              <a:rPr lang="en-US" sz="2400" dirty="0"/>
              <a:t> content such as movies and TV shows whenever they choose, rather than at a scheduled broadcast time, the method that prevailed with </a:t>
            </a:r>
            <a:r>
              <a:rPr lang="en-US" sz="2400" dirty="0">
                <a:hlinkClick r:id="rId4" tooltip="Over-the-air programming"/>
              </a:rPr>
              <a:t>over-the-air programming</a:t>
            </a:r>
            <a:r>
              <a:rPr lang="en-US" sz="2400" dirty="0"/>
              <a:t> during the 20th century.</a:t>
            </a:r>
          </a:p>
          <a:p>
            <a:pPr lvl="0"/>
            <a:r>
              <a:rPr lang="en-US" sz="2400" dirty="0"/>
              <a:t>Individual customers in an area are able to watch different programmers when they wish to, making the system a realization of the video rental shop brought into the home.</a:t>
            </a:r>
          </a:p>
          <a:p>
            <a:pPr lvl="0"/>
            <a:r>
              <a:rPr lang="en-US" sz="2400" dirty="0"/>
              <a:t>Video on demand (</a:t>
            </a:r>
            <a:r>
              <a:rPr lang="en-US" sz="2400" dirty="0" err="1"/>
              <a:t>VoD</a:t>
            </a:r>
            <a:r>
              <a:rPr lang="en-US" sz="2400" dirty="0"/>
              <a:t>) is an </a:t>
            </a:r>
            <a:r>
              <a:rPr lang="en-US" sz="2400" u="sng" dirty="0">
                <a:hlinkClick r:id="rId5"/>
              </a:rPr>
              <a:t>interactive TV</a:t>
            </a:r>
            <a:r>
              <a:rPr lang="en-US" sz="2400" dirty="0"/>
              <a:t> technology that allows subscribers to view programming in </a:t>
            </a:r>
            <a:r>
              <a:rPr lang="en-US" sz="2400" u="sng" dirty="0">
                <a:hlinkClick r:id="rId6"/>
              </a:rPr>
              <a:t>real time</a:t>
            </a:r>
            <a:r>
              <a:rPr lang="en-US" sz="2400" dirty="0"/>
              <a:t> or download programs and view them later. </a:t>
            </a:r>
          </a:p>
          <a:p>
            <a:r>
              <a:rPr lang="en-US" sz="2400" dirty="0" err="1"/>
              <a:t>VoD</a:t>
            </a:r>
            <a:r>
              <a:rPr lang="en-US" sz="2400" dirty="0"/>
              <a:t> can work well over a wide geographic region or on a </a:t>
            </a:r>
            <a:r>
              <a:rPr lang="en-US" sz="2400" u="sng" dirty="0">
                <a:hlinkClick r:id="rId7"/>
              </a:rPr>
              <a:t>satellite</a:t>
            </a:r>
            <a:r>
              <a:rPr lang="en-US" sz="2400" dirty="0"/>
              <a:t>-based network as long as the demand for programming is modest. </a:t>
            </a:r>
          </a:p>
          <a:p>
            <a:pPr lvl="0"/>
            <a:endParaRPr lang="en-US"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629400"/>
          </a:xfrm>
        </p:spPr>
        <p:txBody>
          <a:bodyPr>
            <a:normAutofit/>
          </a:bodyPr>
          <a:lstStyle/>
          <a:p>
            <a:r>
              <a:rPr lang="en-US" sz="2400" dirty="0"/>
              <a:t>Television VOD systems can </a:t>
            </a:r>
            <a:r>
              <a:rPr lang="en-US" sz="2400" dirty="0">
                <a:hlinkClick r:id="rId2" tooltip="Streaming media"/>
              </a:rPr>
              <a:t>stream</a:t>
            </a:r>
            <a:r>
              <a:rPr lang="en-US" sz="2400" dirty="0"/>
              <a:t> content through either a </a:t>
            </a:r>
            <a:r>
              <a:rPr lang="en-US" sz="2400" dirty="0">
                <a:hlinkClick r:id="rId3" tooltip="Set-top box"/>
              </a:rPr>
              <a:t>set-top box</a:t>
            </a:r>
            <a:r>
              <a:rPr lang="en-US" sz="2400" dirty="0"/>
              <a:t>, a computer or other device, allowing viewing in real time, or download it to a device such as a computer, </a:t>
            </a:r>
            <a:r>
              <a:rPr lang="en-US" sz="2400" dirty="0">
                <a:hlinkClick r:id="rId4" tooltip="Digital video recorder"/>
              </a:rPr>
              <a:t>digital video recorder</a:t>
            </a:r>
            <a:r>
              <a:rPr lang="en-US" sz="2400" dirty="0"/>
              <a:t> (also called a </a:t>
            </a:r>
            <a:r>
              <a:rPr lang="en-US" sz="2400" dirty="0">
                <a:hlinkClick r:id="rId4" tooltip="Digital video recorder"/>
              </a:rPr>
              <a:t>personal video recorder</a:t>
            </a:r>
            <a:r>
              <a:rPr lang="en-US" sz="2400" dirty="0"/>
              <a:t>) or </a:t>
            </a:r>
            <a:r>
              <a:rPr lang="en-US" sz="2400" dirty="0">
                <a:hlinkClick r:id="rId5" tooltip="Portable media player"/>
              </a:rPr>
              <a:t>portable media player</a:t>
            </a:r>
            <a:r>
              <a:rPr lang="en-US" sz="2400" dirty="0"/>
              <a:t> for viewing at any time.</a:t>
            </a:r>
          </a:p>
        </p:txBody>
      </p:sp>
      <p:pic>
        <p:nvPicPr>
          <p:cNvPr id="1026" name="Picture 2" descr="C:\Users\Karki Family\Desktop\9.jpg"/>
          <p:cNvPicPr>
            <a:picLocks noChangeAspect="1" noChangeArrowheads="1"/>
          </p:cNvPicPr>
          <p:nvPr/>
        </p:nvPicPr>
        <p:blipFill>
          <a:blip r:embed="rId6" cstate="print"/>
          <a:srcRect/>
          <a:stretch>
            <a:fillRect/>
          </a:stretch>
        </p:blipFill>
        <p:spPr bwMode="auto">
          <a:xfrm>
            <a:off x="1524000" y="2438400"/>
            <a:ext cx="5071672" cy="340579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br>
              <a:rPr lang="en-US" u="sng" dirty="0"/>
            </a:br>
            <a:r>
              <a:rPr lang="en-US" b="1" u="sng" dirty="0"/>
              <a:t>9.2 Video Conferencing</a:t>
            </a:r>
            <a:br>
              <a:rPr lang="en-US" dirty="0"/>
            </a:br>
            <a:endParaRPr lang="en-US" dirty="0"/>
          </a:p>
        </p:txBody>
      </p:sp>
      <p:sp>
        <p:nvSpPr>
          <p:cNvPr id="3" name="Content Placeholder 2"/>
          <p:cNvSpPr>
            <a:spLocks noGrp="1"/>
          </p:cNvSpPr>
          <p:nvPr>
            <p:ph idx="1"/>
          </p:nvPr>
        </p:nvSpPr>
        <p:spPr>
          <a:xfrm>
            <a:off x="381000" y="914400"/>
            <a:ext cx="8534400" cy="5715000"/>
          </a:xfrm>
        </p:spPr>
        <p:txBody>
          <a:bodyPr>
            <a:normAutofit lnSpcReduction="10000"/>
          </a:bodyPr>
          <a:lstStyle/>
          <a:p>
            <a:r>
              <a:rPr lang="en-US" sz="2400" dirty="0"/>
              <a:t>Videoconferencing is a live, interactive, two-way audio/video connection between two or more physically separated locations. Videoconferencing can be a great alternative to in-person meetings, reducing both travel time and expenses.</a:t>
            </a:r>
          </a:p>
          <a:p>
            <a:r>
              <a:rPr lang="en-US" sz="2400" dirty="0"/>
              <a:t>It means to conduct a </a:t>
            </a:r>
            <a:r>
              <a:rPr lang="en-US" sz="2400" dirty="0">
                <a:hlinkClick r:id="rId2"/>
              </a:rPr>
              <a:t>conference</a:t>
            </a:r>
            <a:r>
              <a:rPr lang="en-US" sz="2400" dirty="0"/>
              <a:t> between two or more participants at different sites by using </a:t>
            </a:r>
            <a:r>
              <a:rPr lang="en-US" sz="2400" dirty="0">
                <a:hlinkClick r:id="rId3"/>
              </a:rPr>
              <a:t>computer</a:t>
            </a:r>
            <a:r>
              <a:rPr lang="en-US" sz="2400" dirty="0">
                <a:hlinkClick r:id="rId4"/>
              </a:rPr>
              <a:t> networks</a:t>
            </a:r>
            <a:r>
              <a:rPr lang="en-US" sz="2400" dirty="0"/>
              <a:t> to transmit audio and </a:t>
            </a:r>
            <a:r>
              <a:rPr lang="en-US" sz="2400" dirty="0">
                <a:hlinkClick r:id="rId5"/>
              </a:rPr>
              <a:t>video </a:t>
            </a:r>
            <a:r>
              <a:rPr lang="en-US" sz="2400" dirty="0">
                <a:hlinkClick r:id="rId6"/>
              </a:rPr>
              <a:t>data</a:t>
            </a:r>
            <a:r>
              <a:rPr lang="en-US" sz="2400" dirty="0"/>
              <a:t>.</a:t>
            </a:r>
          </a:p>
          <a:p>
            <a:r>
              <a:rPr lang="en-US" sz="2400" dirty="0"/>
              <a:t>UC videoconference systems provide users with a full range of capabilities, including:</a:t>
            </a:r>
          </a:p>
          <a:p>
            <a:pPr lvl="1"/>
            <a:r>
              <a:rPr lang="en-US" sz="2400" dirty="0"/>
              <a:t>Full motion video</a:t>
            </a:r>
          </a:p>
          <a:p>
            <a:pPr lvl="1"/>
            <a:r>
              <a:rPr lang="en-US" sz="2400" dirty="0"/>
              <a:t>Graphics</a:t>
            </a:r>
          </a:p>
          <a:p>
            <a:pPr lvl="1"/>
            <a:r>
              <a:rPr lang="en-US" sz="2400" dirty="0"/>
              <a:t>Audio</a:t>
            </a:r>
          </a:p>
          <a:p>
            <a:pPr lvl="1"/>
            <a:r>
              <a:rPr lang="en-US" sz="2400" dirty="0"/>
              <a:t>VCR/DVD playback and recording</a:t>
            </a:r>
          </a:p>
          <a:p>
            <a:pPr lvl="1"/>
            <a:r>
              <a:rPr lang="en-US" sz="2400" dirty="0"/>
              <a:t>Integrated computer-based presentations</a:t>
            </a:r>
          </a:p>
          <a:p>
            <a:pPr lvl="1"/>
            <a:r>
              <a:rPr lang="en-US" sz="2400" dirty="0"/>
              <a:t>Multi-point presence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rki Family\Desktop\1.jpg"/>
          <p:cNvPicPr>
            <a:picLocks noChangeAspect="1" noChangeArrowheads="1"/>
          </p:cNvPicPr>
          <p:nvPr/>
        </p:nvPicPr>
        <p:blipFill>
          <a:blip r:embed="rId2" cstate="print"/>
          <a:srcRect/>
          <a:stretch>
            <a:fillRect/>
          </a:stretch>
        </p:blipFill>
        <p:spPr bwMode="auto">
          <a:xfrm>
            <a:off x="1143000" y="381000"/>
            <a:ext cx="6703423" cy="4460823"/>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38200" y="5181600"/>
            <a:ext cx="7467600" cy="830997"/>
          </a:xfrm>
          <a:prstGeom prst="rect">
            <a:avLst/>
          </a:prstGeom>
          <a:noFill/>
        </p:spPr>
        <p:txBody>
          <a:bodyPr wrap="square" rtlCol="0">
            <a:spAutoFit/>
          </a:bodyPr>
          <a:lstStyle/>
          <a:p>
            <a:pPr algn="ctr"/>
            <a:r>
              <a:rPr lang="en-US" sz="2400" b="1" dirty="0"/>
              <a:t>Fig: Example of Video Conferencing</a:t>
            </a:r>
          </a:p>
          <a:p>
            <a:r>
              <a:rPr lang="en-US" sz="2400" b="1" dirty="0"/>
              <a:t>Advantages: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a:t>9.3 Education Application, Industrial Application</a:t>
            </a:r>
            <a:br>
              <a:rPr lang="en-US" dirty="0"/>
            </a:br>
            <a:endParaRPr lang="en-US" dirty="0"/>
          </a:p>
        </p:txBody>
      </p:sp>
      <p:sp>
        <p:nvSpPr>
          <p:cNvPr id="3" name="Content Placeholder 2"/>
          <p:cNvSpPr>
            <a:spLocks noGrp="1"/>
          </p:cNvSpPr>
          <p:nvPr>
            <p:ph idx="1"/>
          </p:nvPr>
        </p:nvSpPr>
        <p:spPr>
          <a:xfrm>
            <a:off x="457200" y="1143000"/>
            <a:ext cx="8382000" cy="5486400"/>
          </a:xfrm>
        </p:spPr>
        <p:txBody>
          <a:bodyPr>
            <a:normAutofit/>
          </a:bodyPr>
          <a:lstStyle/>
          <a:p>
            <a:pPr>
              <a:buNone/>
            </a:pPr>
            <a:r>
              <a:rPr lang="en-US" sz="2600" b="1" u="sng" dirty="0"/>
              <a:t>Education Application:</a:t>
            </a:r>
            <a:endParaRPr lang="en-US" sz="2600" u="sng" dirty="0"/>
          </a:p>
          <a:p>
            <a:pPr lvl="0"/>
            <a:r>
              <a:rPr lang="en-US" sz="2600" dirty="0"/>
              <a:t>In </a:t>
            </a:r>
            <a:r>
              <a:rPr lang="en-US" sz="2600" u="sng" dirty="0">
                <a:hlinkClick r:id="rId3" tooltip="Education"/>
              </a:rPr>
              <a:t>Education</a:t>
            </a:r>
            <a:r>
              <a:rPr lang="en-US" sz="2600" dirty="0"/>
              <a:t>, multimedia is used to produce </a:t>
            </a:r>
            <a:r>
              <a:rPr lang="en-US" sz="2600" u="sng" dirty="0">
                <a:hlinkClick r:id="rId4" tooltip="Computer-based training"/>
              </a:rPr>
              <a:t>computer-based training</a:t>
            </a:r>
            <a:r>
              <a:rPr lang="en-US" sz="2600" dirty="0"/>
              <a:t> courses (popularly called CBTs) and reference books like encyclopedia and almanacs. </a:t>
            </a:r>
          </a:p>
          <a:p>
            <a:pPr lvl="0"/>
            <a:r>
              <a:rPr lang="en-US" sz="2600" dirty="0"/>
              <a:t>A CBT lets the user go through a series of presentations, text about a particular topic, and associated illustrations in various information formats. </a:t>
            </a:r>
          </a:p>
          <a:p>
            <a:pPr lvl="0"/>
            <a:r>
              <a:rPr lang="en-US" sz="2600" u="sng" dirty="0">
                <a:hlinkClick r:id="rId5" tooltip="Edutainment"/>
              </a:rPr>
              <a:t>Edutainment</a:t>
            </a:r>
            <a:r>
              <a:rPr lang="en-US" sz="2600" dirty="0"/>
              <a:t> is the combination of education with entertainment, especially multimedia entertainment. </a:t>
            </a:r>
          </a:p>
          <a:p>
            <a:pPr lvl="0"/>
            <a:r>
              <a:rPr lang="en-US" sz="2600" dirty="0"/>
              <a:t>Uses:</a:t>
            </a:r>
          </a:p>
          <a:p>
            <a:pPr lvl="1"/>
            <a:r>
              <a:rPr lang="en-US" sz="2200" dirty="0"/>
              <a:t>Slides, E-book, Online information(</a:t>
            </a:r>
            <a:r>
              <a:rPr lang="en-US" sz="2200" dirty="0" err="1"/>
              <a:t>pdf</a:t>
            </a:r>
            <a:r>
              <a:rPr lang="en-US" sz="2200" dirty="0"/>
              <a:t> &amp; videos), advertisement. Etc.</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r>
              <a:rPr lang="en-US" sz="2400" b="1" u="sng" dirty="0"/>
              <a:t>Industry Application:</a:t>
            </a:r>
            <a:endParaRPr lang="en-US" sz="2400" u="sng" dirty="0"/>
          </a:p>
          <a:p>
            <a:pPr lvl="0"/>
            <a:r>
              <a:rPr lang="en-US" sz="2400" dirty="0"/>
              <a:t>In the </a:t>
            </a:r>
            <a:r>
              <a:rPr lang="en-US" sz="2400" dirty="0">
                <a:hlinkClick r:id="rId2" tooltip="Industry"/>
              </a:rPr>
              <a:t>Industrial sector</a:t>
            </a:r>
            <a:r>
              <a:rPr lang="en-US" sz="2400" dirty="0"/>
              <a:t>, multimedia is used as a way to help present information to shareholders, superiors and coworkers. </a:t>
            </a:r>
          </a:p>
          <a:p>
            <a:pPr lvl="0"/>
            <a:r>
              <a:rPr lang="en-US" sz="2400" dirty="0"/>
              <a:t>Multimedia is also helpful for providing employee training, advertising and selling products all over the world via virtually unlimited web-based technology.</a:t>
            </a:r>
          </a:p>
          <a:p>
            <a:pPr lvl="0"/>
            <a:r>
              <a:rPr lang="en-US" sz="2400" dirty="0"/>
              <a:t>Uses:</a:t>
            </a:r>
          </a:p>
          <a:p>
            <a:pPr lvl="1"/>
            <a:r>
              <a:rPr lang="en-US" sz="2000" dirty="0"/>
              <a:t>Advertisement</a:t>
            </a:r>
          </a:p>
          <a:p>
            <a:pPr lvl="1"/>
            <a:r>
              <a:rPr lang="en-US" sz="2000" dirty="0"/>
              <a:t>Graph and multimedia information , etc.</a:t>
            </a:r>
          </a:p>
          <a:p>
            <a:pPr lvl="1"/>
            <a:endParaRPr lang="en-US" sz="20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a:t>9.4 Information System</a:t>
            </a:r>
            <a:endParaRPr lang="en-US" sz="3600" dirty="0"/>
          </a:p>
        </p:txBody>
      </p:sp>
      <p:sp>
        <p:nvSpPr>
          <p:cNvPr id="3" name="Content Placeholder 2"/>
          <p:cNvSpPr>
            <a:spLocks noGrp="1"/>
          </p:cNvSpPr>
          <p:nvPr>
            <p:ph idx="1"/>
          </p:nvPr>
        </p:nvSpPr>
        <p:spPr>
          <a:xfrm>
            <a:off x="0" y="685800"/>
            <a:ext cx="9144000" cy="5943600"/>
          </a:xfrm>
        </p:spPr>
        <p:txBody>
          <a:bodyPr/>
          <a:lstStyle/>
          <a:p>
            <a:r>
              <a:rPr lang="en-US" sz="2400" dirty="0"/>
              <a:t>An </a:t>
            </a:r>
            <a:r>
              <a:rPr lang="en-US" sz="2400" b="1" dirty="0"/>
              <a:t>information system</a:t>
            </a:r>
            <a:r>
              <a:rPr lang="en-US" sz="2400" dirty="0"/>
              <a:t> (</a:t>
            </a:r>
            <a:r>
              <a:rPr lang="en-US" sz="2400" b="1" dirty="0"/>
              <a:t>IS</a:t>
            </a:r>
            <a:r>
              <a:rPr lang="en-US" sz="2400" dirty="0"/>
              <a:t>) is an organized system for the collection, organization, storage and communication of information</a:t>
            </a:r>
            <a:r>
              <a:rPr lang="en-US" sz="2400" b="1" dirty="0"/>
              <a:t>.</a:t>
            </a:r>
          </a:p>
          <a:p>
            <a:r>
              <a:rPr lang="en-US" sz="2400" dirty="0"/>
              <a:t>It is an </a:t>
            </a:r>
            <a:r>
              <a:rPr lang="en-US" sz="2400" dirty="0">
                <a:hlinkClick r:id="rId2"/>
              </a:rPr>
              <a:t>integrated</a:t>
            </a:r>
            <a:r>
              <a:rPr lang="en-US" sz="2400" dirty="0"/>
              <a:t> set of components for collecting, storing, and processing data and for providing </a:t>
            </a:r>
            <a:r>
              <a:rPr lang="en-US" sz="2400" u="sng" dirty="0">
                <a:hlinkClick r:id="rId3"/>
              </a:rPr>
              <a:t>information</a:t>
            </a:r>
            <a:r>
              <a:rPr lang="en-US" sz="2400" dirty="0"/>
              <a:t>, knowledge, and digital products.</a:t>
            </a:r>
          </a:p>
          <a:p>
            <a:pPr>
              <a:buNone/>
            </a:pPr>
            <a:endParaRPr lang="en-US" dirty="0"/>
          </a:p>
        </p:txBody>
      </p:sp>
      <p:pic>
        <p:nvPicPr>
          <p:cNvPr id="1027" name="Picture 3" descr="C:\Users\Karki Family\Desktop\3.jpg"/>
          <p:cNvPicPr>
            <a:picLocks noChangeAspect="1" noChangeArrowheads="1"/>
          </p:cNvPicPr>
          <p:nvPr/>
        </p:nvPicPr>
        <p:blipFill>
          <a:blip r:embed="rId4" cstate="print"/>
          <a:srcRect/>
          <a:stretch>
            <a:fillRect/>
          </a:stretch>
        </p:blipFill>
        <p:spPr bwMode="auto">
          <a:xfrm>
            <a:off x="1066800" y="2667000"/>
            <a:ext cx="6083300" cy="304165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14400" y="6096000"/>
            <a:ext cx="6629400" cy="400110"/>
          </a:xfrm>
          <a:prstGeom prst="rect">
            <a:avLst/>
          </a:prstGeom>
          <a:noFill/>
        </p:spPr>
        <p:txBody>
          <a:bodyPr wrap="square" rtlCol="0">
            <a:spAutoFit/>
          </a:bodyPr>
          <a:lstStyle/>
          <a:p>
            <a:pPr algn="ctr"/>
            <a:r>
              <a:rPr lang="en-US" sz="2000" b="1" dirty="0"/>
              <a:t>Fig: Information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1166</Words>
  <Application>Microsoft Macintosh PowerPoint</Application>
  <PresentationFormat>On-screen Show (4:3)</PresentationFormat>
  <Paragraphs>96</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Segoe UI</vt:lpstr>
      <vt:lpstr>Office Theme</vt:lpstr>
      <vt:lpstr>CHAPTER-9 Multimedia Application</vt:lpstr>
      <vt:lpstr>Contents:</vt:lpstr>
      <vt:lpstr> 9.1 Video-On Demand (VoD) </vt:lpstr>
      <vt:lpstr>PowerPoint Presentation</vt:lpstr>
      <vt:lpstr> 9.2 Video Conferencing </vt:lpstr>
      <vt:lpstr>PowerPoint Presentation</vt:lpstr>
      <vt:lpstr>9.3 Education Application, Industrial Application </vt:lpstr>
      <vt:lpstr>PowerPoint Presentation</vt:lpstr>
      <vt:lpstr>9.4 Information System</vt:lpstr>
      <vt:lpstr>PowerPoint Presentation</vt:lpstr>
      <vt:lpstr>Multimedia Information System</vt:lpstr>
      <vt:lpstr>Multimedia Archives </vt:lpstr>
      <vt:lpstr>Digital Libraries</vt:lpstr>
      <vt:lpstr> Features of digital libraries: </vt:lpstr>
      <vt:lpstr> Types of digital libraries </vt:lpstr>
      <vt:lpstr> Multimedia Editor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CHAPTER-9 Multimedia Application</dc:title>
  <dc:creator>Karki Family</dc:creator>
  <cp:lastModifiedBy>Microsoft Office User</cp:lastModifiedBy>
  <cp:revision>24</cp:revision>
  <dcterms:created xsi:type="dcterms:W3CDTF">2019-07-15T10:46:24Z</dcterms:created>
  <dcterms:modified xsi:type="dcterms:W3CDTF">2023-05-08T04:35:54Z</dcterms:modified>
</cp:coreProperties>
</file>