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9" r:id="rId4"/>
    <p:sldId id="261" r:id="rId5"/>
    <p:sldId id="273" r:id="rId6"/>
    <p:sldId id="274" r:id="rId7"/>
    <p:sldId id="262" r:id="rId8"/>
    <p:sldId id="263" r:id="rId9"/>
    <p:sldId id="264" r:id="rId10"/>
    <p:sldId id="260" r:id="rId11"/>
    <p:sldId id="265" r:id="rId12"/>
    <p:sldId id="267" r:id="rId13"/>
    <p:sldId id="268" r:id="rId14"/>
    <p:sldId id="271" r:id="rId15"/>
    <p:sldId id="270" r:id="rId16"/>
    <p:sldId id="269" r:id="rId17"/>
    <p:sldId id="272"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508" autoAdjust="0"/>
  </p:normalViewPr>
  <p:slideViewPr>
    <p:cSldViewPr snapToGrid="0">
      <p:cViewPr varScale="1">
        <p:scale>
          <a:sx n="50" d="100"/>
          <a:sy n="50" d="100"/>
        </p:scale>
        <p:origin x="75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DD29AB-898A-4A57-AEAD-74454EFAB270}" type="datetimeFigureOut">
              <a:rPr lang="en-IN" smtClean="0"/>
              <a:t>20-10-2021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D28267-CCA8-4793-9BE4-C675824D92D8}" type="slidenum">
              <a:rPr lang="en-IN" smtClean="0"/>
              <a:t>‹#›</a:t>
            </a:fld>
            <a:endParaRPr lang="en-IN"/>
          </a:p>
        </p:txBody>
      </p:sp>
    </p:spTree>
    <p:extLst>
      <p:ext uri="{BB962C8B-B14F-4D97-AF65-F5344CB8AC3E}">
        <p14:creationId xmlns:p14="http://schemas.microsoft.com/office/powerpoint/2010/main" val="1902143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I am Sudip, I am working in TCS for more than 7 years with overall experience of 10+ years. I have created one project analyzing the Commercial Building Energy Dataset using Data Science.</a:t>
            </a:r>
            <a:endParaRPr lang="en-IN" dirty="0"/>
          </a:p>
        </p:txBody>
      </p:sp>
      <p:sp>
        <p:nvSpPr>
          <p:cNvPr id="4" name="Slide Number Placeholder 3"/>
          <p:cNvSpPr>
            <a:spLocks noGrp="1"/>
          </p:cNvSpPr>
          <p:nvPr>
            <p:ph type="sldNum" sz="quarter" idx="5"/>
          </p:nvPr>
        </p:nvSpPr>
        <p:spPr/>
        <p:txBody>
          <a:bodyPr/>
          <a:lstStyle/>
          <a:p>
            <a:fld id="{6FD28267-CCA8-4793-9BE4-C675824D92D8}" type="slidenum">
              <a:rPr lang="en-IN" smtClean="0"/>
              <a:t>1</a:t>
            </a:fld>
            <a:endParaRPr lang="en-IN"/>
          </a:p>
        </p:txBody>
      </p:sp>
    </p:spTree>
    <p:extLst>
      <p:ext uri="{BB962C8B-B14F-4D97-AF65-F5344CB8AC3E}">
        <p14:creationId xmlns:p14="http://schemas.microsoft.com/office/powerpoint/2010/main" val="2858378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have done the exploratory analysis on data for AHU(0) of Lecture block also and extracted the important numbers out of it. Those are documented in the above slide.</a:t>
            </a:r>
            <a:endParaRPr lang="en-IN" dirty="0"/>
          </a:p>
          <a:p>
            <a:endParaRPr lang="en-IN" dirty="0"/>
          </a:p>
        </p:txBody>
      </p:sp>
      <p:sp>
        <p:nvSpPr>
          <p:cNvPr id="4" name="Slide Number Placeholder 3"/>
          <p:cNvSpPr>
            <a:spLocks noGrp="1"/>
          </p:cNvSpPr>
          <p:nvPr>
            <p:ph type="sldNum" sz="quarter" idx="5"/>
          </p:nvPr>
        </p:nvSpPr>
        <p:spPr/>
        <p:txBody>
          <a:bodyPr/>
          <a:lstStyle/>
          <a:p>
            <a:fld id="{6FD28267-CCA8-4793-9BE4-C675824D92D8}" type="slidenum">
              <a:rPr lang="en-IN" smtClean="0"/>
              <a:t>10</a:t>
            </a:fld>
            <a:endParaRPr lang="en-IN"/>
          </a:p>
        </p:txBody>
      </p:sp>
    </p:spTree>
    <p:extLst>
      <p:ext uri="{BB962C8B-B14F-4D97-AF65-F5344CB8AC3E}">
        <p14:creationId xmlns:p14="http://schemas.microsoft.com/office/powerpoint/2010/main" val="2213784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done some comparison of monthly average overall power consumption of AHU(0) of both the Academic and Lecture block.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see </a:t>
            </a:r>
            <a:r>
              <a:rPr lang="en-US" b="0" i="0" dirty="0">
                <a:solidFill>
                  <a:srgbClr val="000000"/>
                </a:solidFill>
                <a:effectLst/>
                <a:latin typeface="Helvetica Neue"/>
              </a:rPr>
              <a:t>Academic block(AHU(0)) has higher Power and Current consumption but less monthly Energy consumption than the Lecture block(AHU(0))</a:t>
            </a:r>
            <a:endParaRPr lang="en-IN" dirty="0"/>
          </a:p>
          <a:p>
            <a:endParaRPr lang="en-IN" dirty="0"/>
          </a:p>
        </p:txBody>
      </p:sp>
      <p:sp>
        <p:nvSpPr>
          <p:cNvPr id="4" name="Slide Number Placeholder 3"/>
          <p:cNvSpPr>
            <a:spLocks noGrp="1"/>
          </p:cNvSpPr>
          <p:nvPr>
            <p:ph type="sldNum" sz="quarter" idx="5"/>
          </p:nvPr>
        </p:nvSpPr>
        <p:spPr/>
        <p:txBody>
          <a:bodyPr/>
          <a:lstStyle/>
          <a:p>
            <a:fld id="{6FD28267-CCA8-4793-9BE4-C675824D92D8}" type="slidenum">
              <a:rPr lang="en-IN" smtClean="0"/>
              <a:t>11</a:t>
            </a:fld>
            <a:endParaRPr lang="en-IN"/>
          </a:p>
        </p:txBody>
      </p:sp>
    </p:spTree>
    <p:extLst>
      <p:ext uri="{BB962C8B-B14F-4D97-AF65-F5344CB8AC3E}">
        <p14:creationId xmlns:p14="http://schemas.microsoft.com/office/powerpoint/2010/main" val="1517499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have done the same kind of comparison between Floor 1 of both Academic and Lecture block and found that </a:t>
            </a:r>
            <a:r>
              <a:rPr lang="en-US" i="0" dirty="0">
                <a:solidFill>
                  <a:srgbClr val="000000"/>
                </a:solidFill>
                <a:effectLst/>
                <a:latin typeface="Helvetica Neue"/>
              </a:rPr>
              <a:t>Floor 1 in Academic block has much more average monthly Power, Energy and Current consumption than Floor 1 in Lecture block</a:t>
            </a:r>
          </a:p>
          <a:p>
            <a:endParaRPr lang="en-IN" dirty="0"/>
          </a:p>
        </p:txBody>
      </p:sp>
      <p:sp>
        <p:nvSpPr>
          <p:cNvPr id="4" name="Slide Number Placeholder 3"/>
          <p:cNvSpPr>
            <a:spLocks noGrp="1"/>
          </p:cNvSpPr>
          <p:nvPr>
            <p:ph type="sldNum" sz="quarter" idx="5"/>
          </p:nvPr>
        </p:nvSpPr>
        <p:spPr/>
        <p:txBody>
          <a:bodyPr/>
          <a:lstStyle/>
          <a:p>
            <a:fld id="{6FD28267-CCA8-4793-9BE4-C675824D92D8}" type="slidenum">
              <a:rPr lang="en-IN" smtClean="0"/>
              <a:t>12</a:t>
            </a:fld>
            <a:endParaRPr lang="en-IN"/>
          </a:p>
        </p:txBody>
      </p:sp>
    </p:spTree>
    <p:extLst>
      <p:ext uri="{BB962C8B-B14F-4D97-AF65-F5344CB8AC3E}">
        <p14:creationId xmlns:p14="http://schemas.microsoft.com/office/powerpoint/2010/main" val="3892908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next step, Building models. We have built two types of model for predicting Power consumption. </a:t>
            </a:r>
          </a:p>
          <a:p>
            <a:endParaRPr lang="en-US" dirty="0"/>
          </a:p>
          <a:p>
            <a:r>
              <a:rPr lang="en-US" dirty="0"/>
              <a:t>Lets discuss model 1 here. In this model we will be predicting power consumption for a given time when we know the Current and Energy consumption. The dataset used here is of AHU(0) of Academic block</a:t>
            </a:r>
          </a:p>
          <a:p>
            <a:endParaRPr lang="en-US" dirty="0"/>
          </a:p>
          <a:p>
            <a:r>
              <a:rPr lang="en-US" dirty="0"/>
              <a:t>We had to use </a:t>
            </a:r>
            <a:r>
              <a:rPr lang="en-US" dirty="0" err="1"/>
              <a:t>MinMaxScaler</a:t>
            </a:r>
            <a:r>
              <a:rPr lang="en-US" dirty="0"/>
              <a:t> to scale the data for Current, Energy and Power as those were in different scales. Then we converted the Datetime field to numeric so that we can use the same in the model.</a:t>
            </a:r>
          </a:p>
          <a:p>
            <a:r>
              <a:rPr lang="en-US" dirty="0"/>
              <a:t>Data is now split into train and test in 80:20 ratio and Fitted the model.</a:t>
            </a:r>
          </a:p>
          <a:p>
            <a:r>
              <a:rPr lang="en-US" dirty="0"/>
              <a:t>Linear Regression model is used here as this is a regression problem.</a:t>
            </a:r>
          </a:p>
          <a:p>
            <a:r>
              <a:rPr lang="en-US" dirty="0"/>
              <a:t>We have validated the model on the test dataset and calculated Mean Squared Error(MSE), Root Mean Squared Error(RMSE), Mean Absolute Error(MAE), R Squared and Adjusted R Squared for the same. The Results are captured in the above table here.</a:t>
            </a:r>
          </a:p>
          <a:p>
            <a:endParaRPr lang="en-US" dirty="0"/>
          </a:p>
          <a:p>
            <a:endParaRPr lang="en-IN" dirty="0"/>
          </a:p>
        </p:txBody>
      </p:sp>
      <p:sp>
        <p:nvSpPr>
          <p:cNvPr id="4" name="Slide Number Placeholder 3"/>
          <p:cNvSpPr>
            <a:spLocks noGrp="1"/>
          </p:cNvSpPr>
          <p:nvPr>
            <p:ph type="sldNum" sz="quarter" idx="5"/>
          </p:nvPr>
        </p:nvSpPr>
        <p:spPr/>
        <p:txBody>
          <a:bodyPr/>
          <a:lstStyle/>
          <a:p>
            <a:fld id="{6FD28267-CCA8-4793-9BE4-C675824D92D8}" type="slidenum">
              <a:rPr lang="en-IN" smtClean="0"/>
              <a:t>13</a:t>
            </a:fld>
            <a:endParaRPr lang="en-IN"/>
          </a:p>
        </p:txBody>
      </p:sp>
    </p:spTree>
    <p:extLst>
      <p:ext uri="{BB962C8B-B14F-4D97-AF65-F5344CB8AC3E}">
        <p14:creationId xmlns:p14="http://schemas.microsoft.com/office/powerpoint/2010/main" val="1509251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used another completely new dataset for 2</a:t>
            </a:r>
            <a:r>
              <a:rPr lang="en-US" baseline="30000" dirty="0"/>
              <a:t>nd</a:t>
            </a:r>
            <a:r>
              <a:rPr lang="en-US" dirty="0"/>
              <a:t> round of validation for our model. The dataset used here is AHU(1) of Academic block.</a:t>
            </a:r>
          </a:p>
          <a:p>
            <a:endParaRPr lang="en-US" dirty="0"/>
          </a:p>
          <a:p>
            <a:r>
              <a:rPr lang="en-US" dirty="0"/>
              <a:t>Same kind reprocessing is performed on the data and validated the result on the actual Power for that given time, Current and Energy  with the predicted value by the model.</a:t>
            </a:r>
          </a:p>
          <a:p>
            <a:endParaRPr lang="en-US" dirty="0"/>
          </a:p>
          <a:p>
            <a:r>
              <a:rPr lang="en-US" dirty="0"/>
              <a:t>The result of the same validation is captured in the above table.</a:t>
            </a:r>
            <a:endParaRPr lang="en-IN" dirty="0"/>
          </a:p>
        </p:txBody>
      </p:sp>
      <p:sp>
        <p:nvSpPr>
          <p:cNvPr id="4" name="Slide Number Placeholder 3"/>
          <p:cNvSpPr>
            <a:spLocks noGrp="1"/>
          </p:cNvSpPr>
          <p:nvPr>
            <p:ph type="sldNum" sz="quarter" idx="5"/>
          </p:nvPr>
        </p:nvSpPr>
        <p:spPr/>
        <p:txBody>
          <a:bodyPr/>
          <a:lstStyle/>
          <a:p>
            <a:fld id="{6FD28267-CCA8-4793-9BE4-C675824D92D8}" type="slidenum">
              <a:rPr lang="en-IN" smtClean="0"/>
              <a:t>14</a:t>
            </a:fld>
            <a:endParaRPr lang="en-IN"/>
          </a:p>
        </p:txBody>
      </p:sp>
    </p:spTree>
    <p:extLst>
      <p:ext uri="{BB962C8B-B14F-4D97-AF65-F5344CB8AC3E}">
        <p14:creationId xmlns:p14="http://schemas.microsoft.com/office/powerpoint/2010/main" val="3509607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discuss model 2. In this model we will be predicting power consumption for a given time only. The dataset used here is of AHU(0) of Academic block</a:t>
            </a:r>
          </a:p>
          <a:p>
            <a:endParaRPr lang="en-US" dirty="0"/>
          </a:p>
          <a:p>
            <a:r>
              <a:rPr lang="en-US" dirty="0"/>
              <a:t>We had to use </a:t>
            </a:r>
            <a:r>
              <a:rPr lang="en-US" dirty="0" err="1"/>
              <a:t>MinMaxScaler</a:t>
            </a:r>
            <a:r>
              <a:rPr lang="en-US" dirty="0"/>
              <a:t> to scale the data for Power to change the scale. Then we converted the Datetime field to numeric so that we can use the same in the model.</a:t>
            </a:r>
          </a:p>
          <a:p>
            <a:r>
              <a:rPr lang="en-US" dirty="0"/>
              <a:t>Data is now split into train and test in 80:20 ratio and Fitted the model.</a:t>
            </a:r>
          </a:p>
          <a:p>
            <a:r>
              <a:rPr lang="en-US" b="1" dirty="0"/>
              <a:t>Lasso Regression </a:t>
            </a:r>
            <a:r>
              <a:rPr lang="en-US" dirty="0"/>
              <a:t>model is used here as this is a regression problem.</a:t>
            </a:r>
          </a:p>
          <a:p>
            <a:r>
              <a:rPr lang="en-US" dirty="0"/>
              <a:t>We have validated the model on the test dataset and calculated Mean Squared Error(MSE), Root Mean Squared Error(RMSE), Mean Absolute Error(MAE), R Squared and Adjusted R Squared for the same. The Results are captured in the above table here.</a:t>
            </a:r>
          </a:p>
          <a:p>
            <a:endParaRPr lang="en-US" dirty="0"/>
          </a:p>
          <a:p>
            <a:endParaRPr lang="en-IN" dirty="0"/>
          </a:p>
        </p:txBody>
      </p:sp>
      <p:sp>
        <p:nvSpPr>
          <p:cNvPr id="4" name="Slide Number Placeholder 3"/>
          <p:cNvSpPr>
            <a:spLocks noGrp="1"/>
          </p:cNvSpPr>
          <p:nvPr>
            <p:ph type="sldNum" sz="quarter" idx="5"/>
          </p:nvPr>
        </p:nvSpPr>
        <p:spPr/>
        <p:txBody>
          <a:bodyPr/>
          <a:lstStyle/>
          <a:p>
            <a:fld id="{6FD28267-CCA8-4793-9BE4-C675824D92D8}" type="slidenum">
              <a:rPr lang="en-IN" smtClean="0"/>
              <a:t>15</a:t>
            </a:fld>
            <a:endParaRPr lang="en-IN"/>
          </a:p>
        </p:txBody>
      </p:sp>
    </p:spTree>
    <p:extLst>
      <p:ext uri="{BB962C8B-B14F-4D97-AF65-F5344CB8AC3E}">
        <p14:creationId xmlns:p14="http://schemas.microsoft.com/office/powerpoint/2010/main" val="1536056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again we have used another completely new dataset for 2</a:t>
            </a:r>
            <a:r>
              <a:rPr lang="en-US" baseline="30000" dirty="0"/>
              <a:t>nd</a:t>
            </a:r>
            <a:r>
              <a:rPr lang="en-US" dirty="0"/>
              <a:t> round of validation for our model. The dataset used here is AHU(1) of Academic block.</a:t>
            </a:r>
          </a:p>
          <a:p>
            <a:endParaRPr lang="en-US" dirty="0"/>
          </a:p>
          <a:p>
            <a:r>
              <a:rPr lang="en-US" dirty="0"/>
              <a:t>Same kind reprocessing is performed on the data and validated the result on the actual Power for that given time with the predicted value by the model.</a:t>
            </a:r>
          </a:p>
          <a:p>
            <a:endParaRPr lang="en-US" dirty="0"/>
          </a:p>
          <a:p>
            <a:r>
              <a:rPr lang="en-US" dirty="0"/>
              <a:t>The result of the same validation is captured in the above table.</a:t>
            </a:r>
            <a:endParaRPr lang="en-IN" dirty="0"/>
          </a:p>
        </p:txBody>
      </p:sp>
      <p:sp>
        <p:nvSpPr>
          <p:cNvPr id="4" name="Slide Number Placeholder 3"/>
          <p:cNvSpPr>
            <a:spLocks noGrp="1"/>
          </p:cNvSpPr>
          <p:nvPr>
            <p:ph type="sldNum" sz="quarter" idx="5"/>
          </p:nvPr>
        </p:nvSpPr>
        <p:spPr/>
        <p:txBody>
          <a:bodyPr/>
          <a:lstStyle/>
          <a:p>
            <a:fld id="{6FD28267-CCA8-4793-9BE4-C675824D92D8}" type="slidenum">
              <a:rPr lang="en-IN" smtClean="0"/>
              <a:t>16</a:t>
            </a:fld>
            <a:endParaRPr lang="en-IN"/>
          </a:p>
        </p:txBody>
      </p:sp>
    </p:spTree>
    <p:extLst>
      <p:ext uri="{BB962C8B-B14F-4D97-AF65-F5344CB8AC3E}">
        <p14:creationId xmlns:p14="http://schemas.microsoft.com/office/powerpoint/2010/main" val="2857755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are at the last step of the presentation.</a:t>
            </a:r>
          </a:p>
          <a:p>
            <a:endParaRPr lang="en-US" dirty="0"/>
          </a:p>
          <a:p>
            <a:r>
              <a:rPr lang="en-US" dirty="0"/>
              <a:t>We have seen from the analysis that we have identified some very important features of the data and established the correlation between the attributes. We have also got to know the pattern of the overall consumption. We know the peak time also we know the off load periods. We can also predict the Power consumption for a given time with or without the knowledge of other factors like Current and Energy. </a:t>
            </a:r>
          </a:p>
          <a:p>
            <a:endParaRPr lang="en-US" dirty="0"/>
          </a:p>
          <a:p>
            <a:r>
              <a:rPr lang="en-US" dirty="0"/>
              <a:t>This analysis shown here is done on very small section of data. Same kind of analysis can be done for other sections and other parameters as well.</a:t>
            </a:r>
          </a:p>
          <a:p>
            <a:endParaRPr lang="en-US" dirty="0"/>
          </a:p>
          <a:p>
            <a:r>
              <a:rPr lang="en-US" dirty="0"/>
              <a:t>So knowing these insights will help the management of the IIIT Delhi plan properly during maintenance and allocate hardware instruments accordingly. So at a glance knowing these details information on the data of electricity consumption will help them to plan and manage uninterrupted and efficient supply across 24*7.</a:t>
            </a:r>
            <a:endParaRPr lang="en-IN" dirty="0"/>
          </a:p>
        </p:txBody>
      </p:sp>
      <p:sp>
        <p:nvSpPr>
          <p:cNvPr id="4" name="Slide Number Placeholder 3"/>
          <p:cNvSpPr>
            <a:spLocks noGrp="1"/>
          </p:cNvSpPr>
          <p:nvPr>
            <p:ph type="sldNum" sz="quarter" idx="5"/>
          </p:nvPr>
        </p:nvSpPr>
        <p:spPr/>
        <p:txBody>
          <a:bodyPr/>
          <a:lstStyle/>
          <a:p>
            <a:fld id="{6FD28267-CCA8-4793-9BE4-C675824D92D8}" type="slidenum">
              <a:rPr lang="en-IN" smtClean="0"/>
              <a:t>17</a:t>
            </a:fld>
            <a:endParaRPr lang="en-IN"/>
          </a:p>
        </p:txBody>
      </p:sp>
    </p:spTree>
    <p:extLst>
      <p:ext uri="{BB962C8B-B14F-4D97-AF65-F5344CB8AC3E}">
        <p14:creationId xmlns:p14="http://schemas.microsoft.com/office/powerpoint/2010/main" val="2625152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FD28267-CCA8-4793-9BE4-C675824D92D8}" type="slidenum">
              <a:rPr lang="en-IN" smtClean="0"/>
              <a:t>18</a:t>
            </a:fld>
            <a:endParaRPr lang="en-IN"/>
          </a:p>
        </p:txBody>
      </p:sp>
    </p:spTree>
    <p:extLst>
      <p:ext uri="{BB962C8B-B14F-4D97-AF65-F5344CB8AC3E}">
        <p14:creationId xmlns:p14="http://schemas.microsoft.com/office/powerpoint/2010/main" val="1322460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dataset belongs to IIIT Delhi. The Campus of which is equipped with modern electrical equipment to monitor and collect the data from the installed Smart Meters using Raspberry Pi across multiple buildings. The details of the same are mentioned in the above slide.</a:t>
            </a:r>
          </a:p>
          <a:p>
            <a:endParaRPr lang="en-US" dirty="0"/>
          </a:p>
          <a:p>
            <a:r>
              <a:rPr lang="en-US" dirty="0"/>
              <a:t>Our target is to analyze the data and extract some information out of it which can be useful in understanding the patterns in the energy consumption and helpful predicting the future from those known patterns. This will help running the campus smoothly.</a:t>
            </a:r>
            <a:endParaRPr lang="en-IN" dirty="0"/>
          </a:p>
        </p:txBody>
      </p:sp>
      <p:sp>
        <p:nvSpPr>
          <p:cNvPr id="4" name="Slide Number Placeholder 3"/>
          <p:cNvSpPr>
            <a:spLocks noGrp="1"/>
          </p:cNvSpPr>
          <p:nvPr>
            <p:ph type="sldNum" sz="quarter" idx="5"/>
          </p:nvPr>
        </p:nvSpPr>
        <p:spPr/>
        <p:txBody>
          <a:bodyPr/>
          <a:lstStyle/>
          <a:p>
            <a:fld id="{6FD28267-CCA8-4793-9BE4-C675824D92D8}" type="slidenum">
              <a:rPr lang="en-IN" smtClean="0"/>
              <a:t>2</a:t>
            </a:fld>
            <a:endParaRPr lang="en-IN"/>
          </a:p>
        </p:txBody>
      </p:sp>
    </p:spTree>
    <p:extLst>
      <p:ext uri="{BB962C8B-B14F-4D97-AF65-F5344CB8AC3E}">
        <p14:creationId xmlns:p14="http://schemas.microsoft.com/office/powerpoint/2010/main" val="630854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contains data for all the buildings, floors and rooms. For the sake of simplicity we have considered only some of them for our analysis here.</a:t>
            </a:r>
          </a:p>
          <a:p>
            <a:endParaRPr lang="en-US" dirty="0"/>
          </a:p>
          <a:p>
            <a:r>
              <a:rPr lang="en-US" dirty="0"/>
              <a:t>We have done the exploratory analysis on data for AHU(0) of Academic block and extracted the important numbers out of it. Those are documented in the above slide.</a:t>
            </a:r>
            <a:endParaRPr lang="en-IN" dirty="0"/>
          </a:p>
        </p:txBody>
      </p:sp>
      <p:sp>
        <p:nvSpPr>
          <p:cNvPr id="4" name="Slide Number Placeholder 3"/>
          <p:cNvSpPr>
            <a:spLocks noGrp="1"/>
          </p:cNvSpPr>
          <p:nvPr>
            <p:ph type="sldNum" sz="quarter" idx="5"/>
          </p:nvPr>
        </p:nvSpPr>
        <p:spPr/>
        <p:txBody>
          <a:bodyPr/>
          <a:lstStyle/>
          <a:p>
            <a:fld id="{6FD28267-CCA8-4793-9BE4-C675824D92D8}" type="slidenum">
              <a:rPr lang="en-IN" smtClean="0"/>
              <a:t>3</a:t>
            </a:fld>
            <a:endParaRPr lang="en-IN"/>
          </a:p>
        </p:txBody>
      </p:sp>
    </p:spTree>
    <p:extLst>
      <p:ext uri="{BB962C8B-B14F-4D97-AF65-F5344CB8AC3E}">
        <p14:creationId xmlns:p14="http://schemas.microsoft.com/office/powerpoint/2010/main" val="1433564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created one plot to see the changes in Power, Energy and Current with the change in time in different hours of the day. We have observed that with change in time Current and Power are changing in the same way but the change in Energy is not in the same way. But to some extent it is opposite to Current and Power</a:t>
            </a:r>
            <a:endParaRPr lang="en-IN" dirty="0"/>
          </a:p>
        </p:txBody>
      </p:sp>
      <p:sp>
        <p:nvSpPr>
          <p:cNvPr id="4" name="Slide Number Placeholder 3"/>
          <p:cNvSpPr>
            <a:spLocks noGrp="1"/>
          </p:cNvSpPr>
          <p:nvPr>
            <p:ph type="sldNum" sz="quarter" idx="5"/>
          </p:nvPr>
        </p:nvSpPr>
        <p:spPr/>
        <p:txBody>
          <a:bodyPr/>
          <a:lstStyle/>
          <a:p>
            <a:fld id="{6FD28267-CCA8-4793-9BE4-C675824D92D8}" type="slidenum">
              <a:rPr lang="en-IN" smtClean="0"/>
              <a:t>4</a:t>
            </a:fld>
            <a:endParaRPr lang="en-IN"/>
          </a:p>
        </p:txBody>
      </p:sp>
    </p:spTree>
    <p:extLst>
      <p:ext uri="{BB962C8B-B14F-4D97-AF65-F5344CB8AC3E}">
        <p14:creationId xmlns:p14="http://schemas.microsoft.com/office/powerpoint/2010/main" val="3900446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check the correlation between the parameter we have created Heatmap. We can see from the heatmap that Current and Power are almost 100% correlated but both of them have some correlation with the time and Energy. However Energy has very minimum correlation with time.</a:t>
            </a:r>
            <a:endParaRPr lang="en-IN" dirty="0"/>
          </a:p>
        </p:txBody>
      </p:sp>
      <p:sp>
        <p:nvSpPr>
          <p:cNvPr id="4" name="Slide Number Placeholder 3"/>
          <p:cNvSpPr>
            <a:spLocks noGrp="1"/>
          </p:cNvSpPr>
          <p:nvPr>
            <p:ph type="sldNum" sz="quarter" idx="5"/>
          </p:nvPr>
        </p:nvSpPr>
        <p:spPr/>
        <p:txBody>
          <a:bodyPr/>
          <a:lstStyle/>
          <a:p>
            <a:fld id="{6FD28267-CCA8-4793-9BE4-C675824D92D8}" type="slidenum">
              <a:rPr lang="en-IN" smtClean="0"/>
              <a:t>5</a:t>
            </a:fld>
            <a:endParaRPr lang="en-IN"/>
          </a:p>
        </p:txBody>
      </p:sp>
    </p:spTree>
    <p:extLst>
      <p:ext uri="{BB962C8B-B14F-4D97-AF65-F5344CB8AC3E}">
        <p14:creationId xmlns:p14="http://schemas.microsoft.com/office/powerpoint/2010/main" val="2515517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have plotted the change in power consumption here in this graph. We can see that the </a:t>
            </a:r>
            <a:r>
              <a:rPr lang="en-US" sz="1200" dirty="0"/>
              <a:t>Power consumption is high mainly between 2-12 o’clock in the morning and very low from 7PM to Midnight</a:t>
            </a:r>
            <a:endParaRPr lang="en-IN" sz="1200" dirty="0"/>
          </a:p>
          <a:p>
            <a:endParaRPr lang="en-IN" dirty="0"/>
          </a:p>
        </p:txBody>
      </p:sp>
      <p:sp>
        <p:nvSpPr>
          <p:cNvPr id="4" name="Slide Number Placeholder 3"/>
          <p:cNvSpPr>
            <a:spLocks noGrp="1"/>
          </p:cNvSpPr>
          <p:nvPr>
            <p:ph type="sldNum" sz="quarter" idx="5"/>
          </p:nvPr>
        </p:nvSpPr>
        <p:spPr/>
        <p:txBody>
          <a:bodyPr/>
          <a:lstStyle/>
          <a:p>
            <a:fld id="{6FD28267-CCA8-4793-9BE4-C675824D92D8}" type="slidenum">
              <a:rPr lang="en-IN" smtClean="0"/>
              <a:t>6</a:t>
            </a:fld>
            <a:endParaRPr lang="en-IN"/>
          </a:p>
        </p:txBody>
      </p:sp>
    </p:spTree>
    <p:extLst>
      <p:ext uri="{BB962C8B-B14F-4D97-AF65-F5344CB8AC3E}">
        <p14:creationId xmlns:p14="http://schemas.microsoft.com/office/powerpoint/2010/main" val="3354802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plot is showing the average Power consumption in the different month of the year. We had only two months data so from the data we can see that </a:t>
            </a:r>
            <a:r>
              <a:rPr lang="en-US" sz="1200" dirty="0"/>
              <a:t>Power consumption is high in July as compared to June</a:t>
            </a:r>
            <a:endParaRPr lang="en-IN" sz="1200" dirty="0"/>
          </a:p>
          <a:p>
            <a:endParaRPr lang="en-IN" dirty="0"/>
          </a:p>
        </p:txBody>
      </p:sp>
      <p:sp>
        <p:nvSpPr>
          <p:cNvPr id="4" name="Slide Number Placeholder 3"/>
          <p:cNvSpPr>
            <a:spLocks noGrp="1"/>
          </p:cNvSpPr>
          <p:nvPr>
            <p:ph type="sldNum" sz="quarter" idx="5"/>
          </p:nvPr>
        </p:nvSpPr>
        <p:spPr/>
        <p:txBody>
          <a:bodyPr/>
          <a:lstStyle/>
          <a:p>
            <a:fld id="{6FD28267-CCA8-4793-9BE4-C675824D92D8}" type="slidenum">
              <a:rPr lang="en-IN" smtClean="0"/>
              <a:t>7</a:t>
            </a:fld>
            <a:endParaRPr lang="en-IN"/>
          </a:p>
        </p:txBody>
      </p:sp>
    </p:spTree>
    <p:extLst>
      <p:ext uri="{BB962C8B-B14F-4D97-AF65-F5344CB8AC3E}">
        <p14:creationId xmlns:p14="http://schemas.microsoft.com/office/powerpoint/2010/main" val="3451971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see from the above figure, where average Power consumption across different days of month is plotted, that </a:t>
            </a:r>
            <a:r>
              <a:rPr lang="en-US" sz="1200" dirty="0"/>
              <a:t>Power consumption is maximum at the end of the month and almost zero on 8</a:t>
            </a:r>
            <a:r>
              <a:rPr lang="en-US" sz="1200" baseline="30000" dirty="0"/>
              <a:t>th</a:t>
            </a:r>
            <a:r>
              <a:rPr lang="en-US" sz="1200" dirty="0"/>
              <a:t>,15</a:t>
            </a:r>
            <a:r>
              <a:rPr lang="en-US" sz="1200" baseline="30000" dirty="0"/>
              <a:t>th</a:t>
            </a:r>
            <a:r>
              <a:rPr lang="en-US" sz="1200" dirty="0"/>
              <a:t> and 29th</a:t>
            </a:r>
            <a:endParaRPr lang="en-IN" sz="1200" baseline="30000" dirty="0"/>
          </a:p>
          <a:p>
            <a:endParaRPr lang="en-IN" dirty="0"/>
          </a:p>
        </p:txBody>
      </p:sp>
      <p:sp>
        <p:nvSpPr>
          <p:cNvPr id="4" name="Slide Number Placeholder 3"/>
          <p:cNvSpPr>
            <a:spLocks noGrp="1"/>
          </p:cNvSpPr>
          <p:nvPr>
            <p:ph type="sldNum" sz="quarter" idx="5"/>
          </p:nvPr>
        </p:nvSpPr>
        <p:spPr/>
        <p:txBody>
          <a:bodyPr/>
          <a:lstStyle/>
          <a:p>
            <a:fld id="{6FD28267-CCA8-4793-9BE4-C675824D92D8}" type="slidenum">
              <a:rPr lang="en-IN" smtClean="0"/>
              <a:t>8</a:t>
            </a:fld>
            <a:endParaRPr lang="en-IN"/>
          </a:p>
        </p:txBody>
      </p:sp>
    </p:spTree>
    <p:extLst>
      <p:ext uri="{BB962C8B-B14F-4D97-AF65-F5344CB8AC3E}">
        <p14:creationId xmlns:p14="http://schemas.microsoft.com/office/powerpoint/2010/main" val="2123822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 can observe from this plot that power consumption is Maximum on Tuesday and less on weekends. It is Minimum on Sunday.</a:t>
            </a:r>
            <a:endParaRPr lang="en-IN" dirty="0"/>
          </a:p>
        </p:txBody>
      </p:sp>
      <p:sp>
        <p:nvSpPr>
          <p:cNvPr id="4" name="Slide Number Placeholder 3"/>
          <p:cNvSpPr>
            <a:spLocks noGrp="1"/>
          </p:cNvSpPr>
          <p:nvPr>
            <p:ph type="sldNum" sz="quarter" idx="5"/>
          </p:nvPr>
        </p:nvSpPr>
        <p:spPr/>
        <p:txBody>
          <a:bodyPr/>
          <a:lstStyle/>
          <a:p>
            <a:fld id="{6FD28267-CCA8-4793-9BE4-C675824D92D8}" type="slidenum">
              <a:rPr lang="en-IN" smtClean="0"/>
              <a:t>9</a:t>
            </a:fld>
            <a:endParaRPr lang="en-IN"/>
          </a:p>
        </p:txBody>
      </p:sp>
    </p:spTree>
    <p:extLst>
      <p:ext uri="{BB962C8B-B14F-4D97-AF65-F5344CB8AC3E}">
        <p14:creationId xmlns:p14="http://schemas.microsoft.com/office/powerpoint/2010/main" val="1675794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280FF-A0E7-491C-9A50-E2C037EF11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1075584-CF9B-4AFF-BBCC-48FDE8C5EB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121DA5-8183-4FC7-A236-51504BE66C9D}"/>
              </a:ext>
            </a:extLst>
          </p:cNvPr>
          <p:cNvSpPr>
            <a:spLocks noGrp="1"/>
          </p:cNvSpPr>
          <p:nvPr>
            <p:ph type="dt" sz="half" idx="10"/>
          </p:nvPr>
        </p:nvSpPr>
        <p:spPr/>
        <p:txBody>
          <a:bodyPr/>
          <a:lstStyle/>
          <a:p>
            <a:fld id="{F5385C73-384F-4D80-A06D-0C4BBBB57B6E}" type="datetimeFigureOut">
              <a:rPr lang="en-IN" smtClean="0"/>
              <a:t>19-10-2021</a:t>
            </a:fld>
            <a:endParaRPr lang="en-IN"/>
          </a:p>
        </p:txBody>
      </p:sp>
      <p:sp>
        <p:nvSpPr>
          <p:cNvPr id="5" name="Footer Placeholder 4">
            <a:extLst>
              <a:ext uri="{FF2B5EF4-FFF2-40B4-BE49-F238E27FC236}">
                <a16:creationId xmlns:a16="http://schemas.microsoft.com/office/drawing/2014/main" id="{8AA2D3C9-9950-41F8-AD5C-1CB1A41362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77F31B-3715-4909-887F-9C30C4DE71C0}"/>
              </a:ext>
            </a:extLst>
          </p:cNvPr>
          <p:cNvSpPr>
            <a:spLocks noGrp="1"/>
          </p:cNvSpPr>
          <p:nvPr>
            <p:ph type="sldNum" sz="quarter" idx="12"/>
          </p:nvPr>
        </p:nvSpPr>
        <p:spPr/>
        <p:txBody>
          <a:bodyPr/>
          <a:lstStyle/>
          <a:p>
            <a:fld id="{611BC492-DE1F-4D4D-8D86-E59B4A765348}" type="slidenum">
              <a:rPr lang="en-IN" smtClean="0"/>
              <a:t>‹#›</a:t>
            </a:fld>
            <a:endParaRPr lang="en-IN"/>
          </a:p>
        </p:txBody>
      </p:sp>
    </p:spTree>
    <p:extLst>
      <p:ext uri="{BB962C8B-B14F-4D97-AF65-F5344CB8AC3E}">
        <p14:creationId xmlns:p14="http://schemas.microsoft.com/office/powerpoint/2010/main" val="227552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4F02-DA0C-4DCA-9C15-F59571178D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E6B19A-E137-4C96-8AFE-A055AB4340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3133FD-B07E-4923-B729-A8CC0922E132}"/>
              </a:ext>
            </a:extLst>
          </p:cNvPr>
          <p:cNvSpPr>
            <a:spLocks noGrp="1"/>
          </p:cNvSpPr>
          <p:nvPr>
            <p:ph type="dt" sz="half" idx="10"/>
          </p:nvPr>
        </p:nvSpPr>
        <p:spPr/>
        <p:txBody>
          <a:bodyPr/>
          <a:lstStyle/>
          <a:p>
            <a:fld id="{F5385C73-384F-4D80-A06D-0C4BBBB57B6E}" type="datetimeFigureOut">
              <a:rPr lang="en-IN" smtClean="0"/>
              <a:t>19-10-2021</a:t>
            </a:fld>
            <a:endParaRPr lang="en-IN"/>
          </a:p>
        </p:txBody>
      </p:sp>
      <p:sp>
        <p:nvSpPr>
          <p:cNvPr id="5" name="Footer Placeholder 4">
            <a:extLst>
              <a:ext uri="{FF2B5EF4-FFF2-40B4-BE49-F238E27FC236}">
                <a16:creationId xmlns:a16="http://schemas.microsoft.com/office/drawing/2014/main" id="{B3D1C915-90BC-489D-9506-510398FD6F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080E81-EC07-47B3-AB83-F0478E780A72}"/>
              </a:ext>
            </a:extLst>
          </p:cNvPr>
          <p:cNvSpPr>
            <a:spLocks noGrp="1"/>
          </p:cNvSpPr>
          <p:nvPr>
            <p:ph type="sldNum" sz="quarter" idx="12"/>
          </p:nvPr>
        </p:nvSpPr>
        <p:spPr/>
        <p:txBody>
          <a:bodyPr/>
          <a:lstStyle/>
          <a:p>
            <a:fld id="{611BC492-DE1F-4D4D-8D86-E59B4A765348}" type="slidenum">
              <a:rPr lang="en-IN" smtClean="0"/>
              <a:t>‹#›</a:t>
            </a:fld>
            <a:endParaRPr lang="en-IN"/>
          </a:p>
        </p:txBody>
      </p:sp>
    </p:spTree>
    <p:extLst>
      <p:ext uri="{BB962C8B-B14F-4D97-AF65-F5344CB8AC3E}">
        <p14:creationId xmlns:p14="http://schemas.microsoft.com/office/powerpoint/2010/main" val="2596260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5383E9-0D94-45FE-BCD8-6FAD4B58A8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6E58BD-A31A-4910-98C3-54E58C07A4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1C5FB6-5B97-437A-95DB-6667350D51F0}"/>
              </a:ext>
            </a:extLst>
          </p:cNvPr>
          <p:cNvSpPr>
            <a:spLocks noGrp="1"/>
          </p:cNvSpPr>
          <p:nvPr>
            <p:ph type="dt" sz="half" idx="10"/>
          </p:nvPr>
        </p:nvSpPr>
        <p:spPr/>
        <p:txBody>
          <a:bodyPr/>
          <a:lstStyle/>
          <a:p>
            <a:fld id="{F5385C73-384F-4D80-A06D-0C4BBBB57B6E}" type="datetimeFigureOut">
              <a:rPr lang="en-IN" smtClean="0"/>
              <a:t>19-10-2021</a:t>
            </a:fld>
            <a:endParaRPr lang="en-IN"/>
          </a:p>
        </p:txBody>
      </p:sp>
      <p:sp>
        <p:nvSpPr>
          <p:cNvPr id="5" name="Footer Placeholder 4">
            <a:extLst>
              <a:ext uri="{FF2B5EF4-FFF2-40B4-BE49-F238E27FC236}">
                <a16:creationId xmlns:a16="http://schemas.microsoft.com/office/drawing/2014/main" id="{143C06A3-8BA7-4493-87BE-78AA1FF07D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4A3AA5-3C29-4B1D-A607-3FFDC5661F7A}"/>
              </a:ext>
            </a:extLst>
          </p:cNvPr>
          <p:cNvSpPr>
            <a:spLocks noGrp="1"/>
          </p:cNvSpPr>
          <p:nvPr>
            <p:ph type="sldNum" sz="quarter" idx="12"/>
          </p:nvPr>
        </p:nvSpPr>
        <p:spPr/>
        <p:txBody>
          <a:bodyPr/>
          <a:lstStyle/>
          <a:p>
            <a:fld id="{611BC492-DE1F-4D4D-8D86-E59B4A765348}" type="slidenum">
              <a:rPr lang="en-IN" smtClean="0"/>
              <a:t>‹#›</a:t>
            </a:fld>
            <a:endParaRPr lang="en-IN"/>
          </a:p>
        </p:txBody>
      </p:sp>
    </p:spTree>
    <p:extLst>
      <p:ext uri="{BB962C8B-B14F-4D97-AF65-F5344CB8AC3E}">
        <p14:creationId xmlns:p14="http://schemas.microsoft.com/office/powerpoint/2010/main" val="4267824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438B9-0415-464B-8AB7-034D4DC620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BCD7DD-CA9F-4B33-AB6F-4E2D89D391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0C7A6A-66C4-42BA-ABC6-7277333EFB4D}"/>
              </a:ext>
            </a:extLst>
          </p:cNvPr>
          <p:cNvSpPr>
            <a:spLocks noGrp="1"/>
          </p:cNvSpPr>
          <p:nvPr>
            <p:ph type="dt" sz="half" idx="10"/>
          </p:nvPr>
        </p:nvSpPr>
        <p:spPr/>
        <p:txBody>
          <a:bodyPr/>
          <a:lstStyle/>
          <a:p>
            <a:fld id="{F5385C73-384F-4D80-A06D-0C4BBBB57B6E}" type="datetimeFigureOut">
              <a:rPr lang="en-IN" smtClean="0"/>
              <a:t>19-10-2021</a:t>
            </a:fld>
            <a:endParaRPr lang="en-IN"/>
          </a:p>
        </p:txBody>
      </p:sp>
      <p:sp>
        <p:nvSpPr>
          <p:cNvPr id="5" name="Footer Placeholder 4">
            <a:extLst>
              <a:ext uri="{FF2B5EF4-FFF2-40B4-BE49-F238E27FC236}">
                <a16:creationId xmlns:a16="http://schemas.microsoft.com/office/drawing/2014/main" id="{EB92ED39-7A47-407F-B0DF-06FC485248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45D45B-DE6C-4207-BCC8-AE6D1FBD01F1}"/>
              </a:ext>
            </a:extLst>
          </p:cNvPr>
          <p:cNvSpPr>
            <a:spLocks noGrp="1"/>
          </p:cNvSpPr>
          <p:nvPr>
            <p:ph type="sldNum" sz="quarter" idx="12"/>
          </p:nvPr>
        </p:nvSpPr>
        <p:spPr/>
        <p:txBody>
          <a:bodyPr/>
          <a:lstStyle/>
          <a:p>
            <a:fld id="{611BC492-DE1F-4D4D-8D86-E59B4A765348}" type="slidenum">
              <a:rPr lang="en-IN" smtClean="0"/>
              <a:t>‹#›</a:t>
            </a:fld>
            <a:endParaRPr lang="en-IN"/>
          </a:p>
        </p:txBody>
      </p:sp>
    </p:spTree>
    <p:extLst>
      <p:ext uri="{BB962C8B-B14F-4D97-AF65-F5344CB8AC3E}">
        <p14:creationId xmlns:p14="http://schemas.microsoft.com/office/powerpoint/2010/main" val="2868032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162B3-E276-46D6-80FE-8153C37C07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AC8B2D0-3807-48CC-B829-D904B9332F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16C8EC-3411-4300-A5B0-46A2FD82E6C9}"/>
              </a:ext>
            </a:extLst>
          </p:cNvPr>
          <p:cNvSpPr>
            <a:spLocks noGrp="1"/>
          </p:cNvSpPr>
          <p:nvPr>
            <p:ph type="dt" sz="half" idx="10"/>
          </p:nvPr>
        </p:nvSpPr>
        <p:spPr/>
        <p:txBody>
          <a:bodyPr/>
          <a:lstStyle/>
          <a:p>
            <a:fld id="{F5385C73-384F-4D80-A06D-0C4BBBB57B6E}" type="datetimeFigureOut">
              <a:rPr lang="en-IN" smtClean="0"/>
              <a:t>19-10-2021</a:t>
            </a:fld>
            <a:endParaRPr lang="en-IN"/>
          </a:p>
        </p:txBody>
      </p:sp>
      <p:sp>
        <p:nvSpPr>
          <p:cNvPr id="5" name="Footer Placeholder 4">
            <a:extLst>
              <a:ext uri="{FF2B5EF4-FFF2-40B4-BE49-F238E27FC236}">
                <a16:creationId xmlns:a16="http://schemas.microsoft.com/office/drawing/2014/main" id="{5DC50132-92ED-44E6-AC16-B43F1B99AC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08F635-934D-405E-A1C3-E8022A8C24CA}"/>
              </a:ext>
            </a:extLst>
          </p:cNvPr>
          <p:cNvSpPr>
            <a:spLocks noGrp="1"/>
          </p:cNvSpPr>
          <p:nvPr>
            <p:ph type="sldNum" sz="quarter" idx="12"/>
          </p:nvPr>
        </p:nvSpPr>
        <p:spPr/>
        <p:txBody>
          <a:bodyPr/>
          <a:lstStyle/>
          <a:p>
            <a:fld id="{611BC492-DE1F-4D4D-8D86-E59B4A765348}" type="slidenum">
              <a:rPr lang="en-IN" smtClean="0"/>
              <a:t>‹#›</a:t>
            </a:fld>
            <a:endParaRPr lang="en-IN"/>
          </a:p>
        </p:txBody>
      </p:sp>
    </p:spTree>
    <p:extLst>
      <p:ext uri="{BB962C8B-B14F-4D97-AF65-F5344CB8AC3E}">
        <p14:creationId xmlns:p14="http://schemas.microsoft.com/office/powerpoint/2010/main" val="1963335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744EA-0893-4B4F-BCCB-D855CE46EE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F5831F-03D6-4390-95E6-B1BD24D316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63B0E9-C2BC-410D-8F07-AAF8AC178C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4D2954-8697-46B4-8669-A33520841FB7}"/>
              </a:ext>
            </a:extLst>
          </p:cNvPr>
          <p:cNvSpPr>
            <a:spLocks noGrp="1"/>
          </p:cNvSpPr>
          <p:nvPr>
            <p:ph type="dt" sz="half" idx="10"/>
          </p:nvPr>
        </p:nvSpPr>
        <p:spPr/>
        <p:txBody>
          <a:bodyPr/>
          <a:lstStyle/>
          <a:p>
            <a:fld id="{F5385C73-384F-4D80-A06D-0C4BBBB57B6E}" type="datetimeFigureOut">
              <a:rPr lang="en-IN" smtClean="0"/>
              <a:t>19-10-2021</a:t>
            </a:fld>
            <a:endParaRPr lang="en-IN"/>
          </a:p>
        </p:txBody>
      </p:sp>
      <p:sp>
        <p:nvSpPr>
          <p:cNvPr id="6" name="Footer Placeholder 5">
            <a:extLst>
              <a:ext uri="{FF2B5EF4-FFF2-40B4-BE49-F238E27FC236}">
                <a16:creationId xmlns:a16="http://schemas.microsoft.com/office/drawing/2014/main" id="{BB720AFA-E1C3-47B9-8B46-0B3A4D9090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137CBE-2A1E-4B3D-AD06-48CE392FD68B}"/>
              </a:ext>
            </a:extLst>
          </p:cNvPr>
          <p:cNvSpPr>
            <a:spLocks noGrp="1"/>
          </p:cNvSpPr>
          <p:nvPr>
            <p:ph type="sldNum" sz="quarter" idx="12"/>
          </p:nvPr>
        </p:nvSpPr>
        <p:spPr/>
        <p:txBody>
          <a:bodyPr/>
          <a:lstStyle/>
          <a:p>
            <a:fld id="{611BC492-DE1F-4D4D-8D86-E59B4A765348}" type="slidenum">
              <a:rPr lang="en-IN" smtClean="0"/>
              <a:t>‹#›</a:t>
            </a:fld>
            <a:endParaRPr lang="en-IN"/>
          </a:p>
        </p:txBody>
      </p:sp>
    </p:spTree>
    <p:extLst>
      <p:ext uri="{BB962C8B-B14F-4D97-AF65-F5344CB8AC3E}">
        <p14:creationId xmlns:p14="http://schemas.microsoft.com/office/powerpoint/2010/main" val="105795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D5EDB-04A7-4AF1-BFD4-CD3CE1DC4B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4B3797-4CD4-42E1-9980-353AC1538D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1E3436-1C6F-410F-9D45-F939B526EF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600F04D-A60F-423C-9EB7-86A5429AC2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046618-D968-4873-A3F7-13BF380421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8237AD-C687-42F5-8380-EFC61C1BBA63}"/>
              </a:ext>
            </a:extLst>
          </p:cNvPr>
          <p:cNvSpPr>
            <a:spLocks noGrp="1"/>
          </p:cNvSpPr>
          <p:nvPr>
            <p:ph type="dt" sz="half" idx="10"/>
          </p:nvPr>
        </p:nvSpPr>
        <p:spPr/>
        <p:txBody>
          <a:bodyPr/>
          <a:lstStyle/>
          <a:p>
            <a:fld id="{F5385C73-384F-4D80-A06D-0C4BBBB57B6E}" type="datetimeFigureOut">
              <a:rPr lang="en-IN" smtClean="0"/>
              <a:t>19-10-2021</a:t>
            </a:fld>
            <a:endParaRPr lang="en-IN"/>
          </a:p>
        </p:txBody>
      </p:sp>
      <p:sp>
        <p:nvSpPr>
          <p:cNvPr id="8" name="Footer Placeholder 7">
            <a:extLst>
              <a:ext uri="{FF2B5EF4-FFF2-40B4-BE49-F238E27FC236}">
                <a16:creationId xmlns:a16="http://schemas.microsoft.com/office/drawing/2014/main" id="{86EC2877-93F5-4559-88FE-1F6BA4B7B7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75D5E21-4ABF-475D-8D49-FA6161A06944}"/>
              </a:ext>
            </a:extLst>
          </p:cNvPr>
          <p:cNvSpPr>
            <a:spLocks noGrp="1"/>
          </p:cNvSpPr>
          <p:nvPr>
            <p:ph type="sldNum" sz="quarter" idx="12"/>
          </p:nvPr>
        </p:nvSpPr>
        <p:spPr/>
        <p:txBody>
          <a:bodyPr/>
          <a:lstStyle/>
          <a:p>
            <a:fld id="{611BC492-DE1F-4D4D-8D86-E59B4A765348}" type="slidenum">
              <a:rPr lang="en-IN" smtClean="0"/>
              <a:t>‹#›</a:t>
            </a:fld>
            <a:endParaRPr lang="en-IN"/>
          </a:p>
        </p:txBody>
      </p:sp>
    </p:spTree>
    <p:extLst>
      <p:ext uri="{BB962C8B-B14F-4D97-AF65-F5344CB8AC3E}">
        <p14:creationId xmlns:p14="http://schemas.microsoft.com/office/powerpoint/2010/main" val="1036533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876C0-69CB-48C3-83E0-B36210584A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4F9379-6973-4C7D-9556-8268655EDA42}"/>
              </a:ext>
            </a:extLst>
          </p:cNvPr>
          <p:cNvSpPr>
            <a:spLocks noGrp="1"/>
          </p:cNvSpPr>
          <p:nvPr>
            <p:ph type="dt" sz="half" idx="10"/>
          </p:nvPr>
        </p:nvSpPr>
        <p:spPr/>
        <p:txBody>
          <a:bodyPr/>
          <a:lstStyle/>
          <a:p>
            <a:fld id="{F5385C73-384F-4D80-A06D-0C4BBBB57B6E}" type="datetimeFigureOut">
              <a:rPr lang="en-IN" smtClean="0"/>
              <a:t>19-10-2021</a:t>
            </a:fld>
            <a:endParaRPr lang="en-IN"/>
          </a:p>
        </p:txBody>
      </p:sp>
      <p:sp>
        <p:nvSpPr>
          <p:cNvPr id="4" name="Footer Placeholder 3">
            <a:extLst>
              <a:ext uri="{FF2B5EF4-FFF2-40B4-BE49-F238E27FC236}">
                <a16:creationId xmlns:a16="http://schemas.microsoft.com/office/drawing/2014/main" id="{405CBF0A-83D9-412F-873F-238EA0D9A3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76550C7-1045-45B5-8C75-5BDD3F26A4A7}"/>
              </a:ext>
            </a:extLst>
          </p:cNvPr>
          <p:cNvSpPr>
            <a:spLocks noGrp="1"/>
          </p:cNvSpPr>
          <p:nvPr>
            <p:ph type="sldNum" sz="quarter" idx="12"/>
          </p:nvPr>
        </p:nvSpPr>
        <p:spPr/>
        <p:txBody>
          <a:bodyPr/>
          <a:lstStyle/>
          <a:p>
            <a:fld id="{611BC492-DE1F-4D4D-8D86-E59B4A765348}" type="slidenum">
              <a:rPr lang="en-IN" smtClean="0"/>
              <a:t>‹#›</a:t>
            </a:fld>
            <a:endParaRPr lang="en-IN"/>
          </a:p>
        </p:txBody>
      </p:sp>
    </p:spTree>
    <p:extLst>
      <p:ext uri="{BB962C8B-B14F-4D97-AF65-F5344CB8AC3E}">
        <p14:creationId xmlns:p14="http://schemas.microsoft.com/office/powerpoint/2010/main" val="2589488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80E07B-BC2E-4105-8E25-40468FE82E9E}"/>
              </a:ext>
            </a:extLst>
          </p:cNvPr>
          <p:cNvSpPr>
            <a:spLocks noGrp="1"/>
          </p:cNvSpPr>
          <p:nvPr>
            <p:ph type="dt" sz="half" idx="10"/>
          </p:nvPr>
        </p:nvSpPr>
        <p:spPr/>
        <p:txBody>
          <a:bodyPr/>
          <a:lstStyle/>
          <a:p>
            <a:fld id="{F5385C73-384F-4D80-A06D-0C4BBBB57B6E}" type="datetimeFigureOut">
              <a:rPr lang="en-IN" smtClean="0"/>
              <a:t>19-10-2021</a:t>
            </a:fld>
            <a:endParaRPr lang="en-IN"/>
          </a:p>
        </p:txBody>
      </p:sp>
      <p:sp>
        <p:nvSpPr>
          <p:cNvPr id="3" name="Footer Placeholder 2">
            <a:extLst>
              <a:ext uri="{FF2B5EF4-FFF2-40B4-BE49-F238E27FC236}">
                <a16:creationId xmlns:a16="http://schemas.microsoft.com/office/drawing/2014/main" id="{ED14F61C-31D6-4B4D-8C2B-ECC1EE7167F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BB65F7D-BE3F-4ECF-9ECA-C144F61469D7}"/>
              </a:ext>
            </a:extLst>
          </p:cNvPr>
          <p:cNvSpPr>
            <a:spLocks noGrp="1"/>
          </p:cNvSpPr>
          <p:nvPr>
            <p:ph type="sldNum" sz="quarter" idx="12"/>
          </p:nvPr>
        </p:nvSpPr>
        <p:spPr/>
        <p:txBody>
          <a:bodyPr/>
          <a:lstStyle/>
          <a:p>
            <a:fld id="{611BC492-DE1F-4D4D-8D86-E59B4A765348}" type="slidenum">
              <a:rPr lang="en-IN" smtClean="0"/>
              <a:t>‹#›</a:t>
            </a:fld>
            <a:endParaRPr lang="en-IN"/>
          </a:p>
        </p:txBody>
      </p:sp>
    </p:spTree>
    <p:extLst>
      <p:ext uri="{BB962C8B-B14F-4D97-AF65-F5344CB8AC3E}">
        <p14:creationId xmlns:p14="http://schemas.microsoft.com/office/powerpoint/2010/main" val="806273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83648-9DA1-4235-88CF-657C5002DC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125180-4C4B-4EA5-ADE0-04EBC3BBCE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0C56AC4-0824-43B8-B103-15C42EDD4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CAA3A1-FF7E-4E86-9D28-2B7A6171C53D}"/>
              </a:ext>
            </a:extLst>
          </p:cNvPr>
          <p:cNvSpPr>
            <a:spLocks noGrp="1"/>
          </p:cNvSpPr>
          <p:nvPr>
            <p:ph type="dt" sz="half" idx="10"/>
          </p:nvPr>
        </p:nvSpPr>
        <p:spPr/>
        <p:txBody>
          <a:bodyPr/>
          <a:lstStyle/>
          <a:p>
            <a:fld id="{F5385C73-384F-4D80-A06D-0C4BBBB57B6E}" type="datetimeFigureOut">
              <a:rPr lang="en-IN" smtClean="0"/>
              <a:t>19-10-2021</a:t>
            </a:fld>
            <a:endParaRPr lang="en-IN"/>
          </a:p>
        </p:txBody>
      </p:sp>
      <p:sp>
        <p:nvSpPr>
          <p:cNvPr id="6" name="Footer Placeholder 5">
            <a:extLst>
              <a:ext uri="{FF2B5EF4-FFF2-40B4-BE49-F238E27FC236}">
                <a16:creationId xmlns:a16="http://schemas.microsoft.com/office/drawing/2014/main" id="{80F9C448-0B59-4714-8A03-2705CA8F28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B1E35D-5252-4BF4-B13D-1AFDC52FFECF}"/>
              </a:ext>
            </a:extLst>
          </p:cNvPr>
          <p:cNvSpPr>
            <a:spLocks noGrp="1"/>
          </p:cNvSpPr>
          <p:nvPr>
            <p:ph type="sldNum" sz="quarter" idx="12"/>
          </p:nvPr>
        </p:nvSpPr>
        <p:spPr/>
        <p:txBody>
          <a:bodyPr/>
          <a:lstStyle/>
          <a:p>
            <a:fld id="{611BC492-DE1F-4D4D-8D86-E59B4A765348}" type="slidenum">
              <a:rPr lang="en-IN" smtClean="0"/>
              <a:t>‹#›</a:t>
            </a:fld>
            <a:endParaRPr lang="en-IN"/>
          </a:p>
        </p:txBody>
      </p:sp>
    </p:spTree>
    <p:extLst>
      <p:ext uri="{BB962C8B-B14F-4D97-AF65-F5344CB8AC3E}">
        <p14:creationId xmlns:p14="http://schemas.microsoft.com/office/powerpoint/2010/main" val="2862506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8256F-31D5-41FF-9C2F-AA96386C62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45A4AD1-A927-44ED-9C53-78A038DC07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3FBFFB-BB8C-49C8-8243-AD76E44BE1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BF99-00AD-4479-80CA-8F5EE169771F}"/>
              </a:ext>
            </a:extLst>
          </p:cNvPr>
          <p:cNvSpPr>
            <a:spLocks noGrp="1"/>
          </p:cNvSpPr>
          <p:nvPr>
            <p:ph type="dt" sz="half" idx="10"/>
          </p:nvPr>
        </p:nvSpPr>
        <p:spPr/>
        <p:txBody>
          <a:bodyPr/>
          <a:lstStyle/>
          <a:p>
            <a:fld id="{F5385C73-384F-4D80-A06D-0C4BBBB57B6E}" type="datetimeFigureOut">
              <a:rPr lang="en-IN" smtClean="0"/>
              <a:t>19-10-2021</a:t>
            </a:fld>
            <a:endParaRPr lang="en-IN"/>
          </a:p>
        </p:txBody>
      </p:sp>
      <p:sp>
        <p:nvSpPr>
          <p:cNvPr id="6" name="Footer Placeholder 5">
            <a:extLst>
              <a:ext uri="{FF2B5EF4-FFF2-40B4-BE49-F238E27FC236}">
                <a16:creationId xmlns:a16="http://schemas.microsoft.com/office/drawing/2014/main" id="{50359FE1-5D61-4DF3-BD54-F1E9F86975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A31271-624D-4275-8A9D-50639DB962CE}"/>
              </a:ext>
            </a:extLst>
          </p:cNvPr>
          <p:cNvSpPr>
            <a:spLocks noGrp="1"/>
          </p:cNvSpPr>
          <p:nvPr>
            <p:ph type="sldNum" sz="quarter" idx="12"/>
          </p:nvPr>
        </p:nvSpPr>
        <p:spPr/>
        <p:txBody>
          <a:bodyPr/>
          <a:lstStyle/>
          <a:p>
            <a:fld id="{611BC492-DE1F-4D4D-8D86-E59B4A765348}" type="slidenum">
              <a:rPr lang="en-IN" smtClean="0"/>
              <a:t>‹#›</a:t>
            </a:fld>
            <a:endParaRPr lang="en-IN"/>
          </a:p>
        </p:txBody>
      </p:sp>
    </p:spTree>
    <p:extLst>
      <p:ext uri="{BB962C8B-B14F-4D97-AF65-F5344CB8AC3E}">
        <p14:creationId xmlns:p14="http://schemas.microsoft.com/office/powerpoint/2010/main" val="920347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F51B86-AC5F-42B7-98E7-813AAD946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9AE31A-CC66-45AA-98A0-023F5D0572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9DEF93-ED5A-4D44-AD40-B3FE3C4F17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85C73-384F-4D80-A06D-0C4BBBB57B6E}" type="datetimeFigureOut">
              <a:rPr lang="en-IN" smtClean="0"/>
              <a:t>19-10-2021</a:t>
            </a:fld>
            <a:endParaRPr lang="en-IN"/>
          </a:p>
        </p:txBody>
      </p:sp>
      <p:sp>
        <p:nvSpPr>
          <p:cNvPr id="5" name="Footer Placeholder 4">
            <a:extLst>
              <a:ext uri="{FF2B5EF4-FFF2-40B4-BE49-F238E27FC236}">
                <a16:creationId xmlns:a16="http://schemas.microsoft.com/office/drawing/2014/main" id="{82CD6BA2-9937-4A7D-983D-94884D1FCB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79F0B90-F51F-4DE9-BD61-27E142C0B8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1BC492-DE1F-4D4D-8D86-E59B4A765348}" type="slidenum">
              <a:rPr lang="en-IN" smtClean="0"/>
              <a:t>‹#›</a:t>
            </a:fld>
            <a:endParaRPr lang="en-IN"/>
          </a:p>
        </p:txBody>
      </p:sp>
    </p:spTree>
    <p:extLst>
      <p:ext uri="{BB962C8B-B14F-4D97-AF65-F5344CB8AC3E}">
        <p14:creationId xmlns:p14="http://schemas.microsoft.com/office/powerpoint/2010/main" val="1111587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1F877-C0E4-453B-A157-33B224A2E1C6}"/>
              </a:ext>
            </a:extLst>
          </p:cNvPr>
          <p:cNvSpPr>
            <a:spLocks noGrp="1"/>
          </p:cNvSpPr>
          <p:nvPr>
            <p:ph type="ctrTitle"/>
          </p:nvPr>
        </p:nvSpPr>
        <p:spPr>
          <a:xfrm>
            <a:off x="675249" y="1122363"/>
            <a:ext cx="10424159" cy="2387600"/>
          </a:xfrm>
        </p:spPr>
        <p:txBody>
          <a:bodyPr>
            <a:normAutofit fontScale="90000"/>
          </a:bodyPr>
          <a:lstStyle/>
          <a:p>
            <a:r>
              <a:rPr lang="en-IN" dirty="0"/>
              <a:t>Commercial Building Energy Dataset Analysis using Data Science</a:t>
            </a:r>
          </a:p>
        </p:txBody>
      </p:sp>
      <p:sp>
        <p:nvSpPr>
          <p:cNvPr id="3" name="Subtitle 2">
            <a:extLst>
              <a:ext uri="{FF2B5EF4-FFF2-40B4-BE49-F238E27FC236}">
                <a16:creationId xmlns:a16="http://schemas.microsoft.com/office/drawing/2014/main" id="{5D2A0B95-12E0-4052-ACC1-D87570632150}"/>
              </a:ext>
            </a:extLst>
          </p:cNvPr>
          <p:cNvSpPr>
            <a:spLocks noGrp="1"/>
          </p:cNvSpPr>
          <p:nvPr>
            <p:ph type="subTitle" idx="1"/>
          </p:nvPr>
        </p:nvSpPr>
        <p:spPr>
          <a:xfrm>
            <a:off x="6096000" y="5048433"/>
            <a:ext cx="5897043" cy="1655762"/>
          </a:xfrm>
        </p:spPr>
        <p:txBody>
          <a:bodyPr/>
          <a:lstStyle/>
          <a:p>
            <a:r>
              <a:rPr lang="en-US" dirty="0"/>
              <a:t> </a:t>
            </a:r>
          </a:p>
          <a:p>
            <a:r>
              <a:rPr lang="en-US" dirty="0"/>
              <a:t>Sudip </a:t>
            </a:r>
            <a:r>
              <a:rPr lang="en-US" dirty="0" err="1"/>
              <a:t>Bandopadhyay</a:t>
            </a:r>
            <a:endParaRPr lang="en-US" dirty="0"/>
          </a:p>
          <a:p>
            <a:r>
              <a:rPr lang="en-US" dirty="0"/>
              <a:t>Emp id 887790</a:t>
            </a:r>
            <a:endParaRPr lang="en-IN" dirty="0"/>
          </a:p>
        </p:txBody>
      </p:sp>
    </p:spTree>
    <p:extLst>
      <p:ext uri="{BB962C8B-B14F-4D97-AF65-F5344CB8AC3E}">
        <p14:creationId xmlns:p14="http://schemas.microsoft.com/office/powerpoint/2010/main" val="3595710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9B6C-2E02-4694-B989-85A44688F82E}"/>
              </a:ext>
            </a:extLst>
          </p:cNvPr>
          <p:cNvSpPr>
            <a:spLocks noGrp="1"/>
          </p:cNvSpPr>
          <p:nvPr>
            <p:ph type="title"/>
          </p:nvPr>
        </p:nvSpPr>
        <p:spPr>
          <a:xfrm>
            <a:off x="838200" y="365125"/>
            <a:ext cx="10515600" cy="732155"/>
          </a:xfrm>
        </p:spPr>
        <p:txBody>
          <a:bodyPr>
            <a:normAutofit fontScale="90000"/>
          </a:bodyPr>
          <a:lstStyle/>
          <a:p>
            <a:r>
              <a:rPr lang="en-US" dirty="0">
                <a:solidFill>
                  <a:schemeClr val="tx1">
                    <a:lumMod val="50000"/>
                    <a:lumOff val="50000"/>
                  </a:schemeClr>
                </a:solidFill>
              </a:rPr>
              <a:t>Exploratory Analysis and Feature Engineering</a:t>
            </a:r>
            <a:br>
              <a:rPr lang="en-US" dirty="0">
                <a:solidFill>
                  <a:schemeClr val="tx1">
                    <a:lumMod val="50000"/>
                    <a:lumOff val="50000"/>
                  </a:schemeClr>
                </a:solidFill>
              </a:rPr>
            </a:br>
            <a:r>
              <a:rPr lang="en-US" sz="2700" dirty="0">
                <a:solidFill>
                  <a:schemeClr val="tx1">
                    <a:lumMod val="50000"/>
                    <a:lumOff val="50000"/>
                  </a:schemeClr>
                </a:solidFill>
              </a:rPr>
              <a:t>(Data Analyzed: </a:t>
            </a:r>
            <a:r>
              <a:rPr lang="en-IN" sz="2700" dirty="0">
                <a:solidFill>
                  <a:schemeClr val="tx1">
                    <a:lumMod val="50000"/>
                    <a:lumOff val="50000"/>
                  </a:schemeClr>
                </a:solidFill>
              </a:rPr>
              <a:t>Lecture Block </a:t>
            </a:r>
            <a:r>
              <a:rPr lang="en-IN" sz="2700" dirty="0">
                <a:solidFill>
                  <a:schemeClr val="tx1">
                    <a:lumMod val="50000"/>
                    <a:lumOff val="50000"/>
                  </a:schemeClr>
                </a:solidFill>
                <a:sym typeface="Wingdings" panose="05000000000000000000" pitchFamily="2" charset="2"/>
              </a:rPr>
              <a:t> </a:t>
            </a:r>
            <a:r>
              <a:rPr lang="en-IN" sz="2700" dirty="0">
                <a:solidFill>
                  <a:schemeClr val="tx1">
                    <a:lumMod val="50000"/>
                    <a:lumOff val="50000"/>
                  </a:schemeClr>
                </a:solidFill>
              </a:rPr>
              <a:t>AHU </a:t>
            </a:r>
            <a:r>
              <a:rPr lang="en-IN" sz="2700" dirty="0">
                <a:solidFill>
                  <a:schemeClr val="tx1">
                    <a:lumMod val="50000"/>
                    <a:lumOff val="50000"/>
                  </a:schemeClr>
                </a:solidFill>
                <a:sym typeface="Wingdings" panose="05000000000000000000" pitchFamily="2" charset="2"/>
              </a:rPr>
              <a:t> </a:t>
            </a:r>
            <a:r>
              <a:rPr lang="en-IN" sz="2700" dirty="0">
                <a:solidFill>
                  <a:schemeClr val="tx1">
                    <a:lumMod val="50000"/>
                    <a:lumOff val="50000"/>
                  </a:schemeClr>
                </a:solidFill>
              </a:rPr>
              <a:t>0</a:t>
            </a:r>
            <a:r>
              <a:rPr lang="en-US" sz="2700" dirty="0">
                <a:solidFill>
                  <a:schemeClr val="tx1">
                    <a:lumMod val="50000"/>
                    <a:lumOff val="50000"/>
                  </a:schemeClr>
                </a:solidFill>
              </a:rPr>
              <a:t>)</a:t>
            </a:r>
            <a:endParaRPr lang="en-IN" dirty="0">
              <a:solidFill>
                <a:schemeClr val="tx1">
                  <a:lumMod val="50000"/>
                  <a:lumOff val="50000"/>
                </a:schemeClr>
              </a:solidFill>
            </a:endParaRPr>
          </a:p>
        </p:txBody>
      </p:sp>
      <p:sp>
        <p:nvSpPr>
          <p:cNvPr id="3" name="Content Placeholder 2">
            <a:extLst>
              <a:ext uri="{FF2B5EF4-FFF2-40B4-BE49-F238E27FC236}">
                <a16:creationId xmlns:a16="http://schemas.microsoft.com/office/drawing/2014/main" id="{3C753C61-2CC7-4CF6-84CB-1480FD5745BA}"/>
              </a:ext>
            </a:extLst>
          </p:cNvPr>
          <p:cNvSpPr>
            <a:spLocks noGrp="1"/>
          </p:cNvSpPr>
          <p:nvPr>
            <p:ph idx="1"/>
          </p:nvPr>
        </p:nvSpPr>
        <p:spPr>
          <a:xfrm>
            <a:off x="838200" y="1136302"/>
            <a:ext cx="10515600" cy="4351338"/>
          </a:xfrm>
        </p:spPr>
        <p:txBody>
          <a:bodyPr>
            <a:normAutofit fontScale="62500" lnSpcReduction="20000"/>
          </a:bodyPr>
          <a:lstStyle/>
          <a:p>
            <a:endParaRPr lang="en-US" sz="4000" dirty="0"/>
          </a:p>
          <a:p>
            <a:r>
              <a:rPr lang="en-IN" sz="4000" dirty="0"/>
              <a:t>Important information gathered from the collected data</a:t>
            </a:r>
          </a:p>
          <a:p>
            <a:pPr lvl="1"/>
            <a:r>
              <a:rPr lang="en-IN" sz="2600" dirty="0"/>
              <a:t>Max Current Consumption: 7.965205192565918 at 2014-06-06 06:47:37</a:t>
            </a:r>
          </a:p>
          <a:p>
            <a:pPr lvl="1"/>
            <a:r>
              <a:rPr lang="en-IN" sz="2600" dirty="0"/>
              <a:t>Min Current Consumption: 0.0</a:t>
            </a:r>
          </a:p>
          <a:p>
            <a:pPr lvl="1"/>
            <a:r>
              <a:rPr lang="en-IN" sz="2600" dirty="0"/>
              <a:t>Mean Current Consumption: 0.7226439835113802</a:t>
            </a:r>
          </a:p>
          <a:p>
            <a:pPr lvl="1"/>
            <a:r>
              <a:rPr lang="en-IN" sz="2600" dirty="0"/>
              <a:t>Median of Current Consumption: 2.000000132986441e-17 </a:t>
            </a:r>
          </a:p>
          <a:p>
            <a:pPr lvl="1"/>
            <a:endParaRPr lang="en-IN" sz="2600" dirty="0"/>
          </a:p>
          <a:p>
            <a:pPr lvl="1"/>
            <a:r>
              <a:rPr lang="en-IN" sz="2600" dirty="0"/>
              <a:t>Max Power Consumption: 2984.92431640625 at 2014-06-06 06:33:07</a:t>
            </a:r>
          </a:p>
          <a:p>
            <a:pPr lvl="1"/>
            <a:r>
              <a:rPr lang="en-IN" sz="2600" dirty="0"/>
              <a:t>Min Power Consumption: 0.0</a:t>
            </a:r>
          </a:p>
          <a:p>
            <a:pPr lvl="1"/>
            <a:r>
              <a:rPr lang="en-IN" sz="2600" dirty="0"/>
              <a:t>Mean Power Consumption: 251.96503620798015</a:t>
            </a:r>
          </a:p>
          <a:p>
            <a:pPr lvl="1"/>
            <a:r>
              <a:rPr lang="en-IN" sz="2600" dirty="0"/>
              <a:t>Median of Power Consumption: 2.000000132986441e-17 </a:t>
            </a:r>
          </a:p>
          <a:p>
            <a:pPr lvl="1"/>
            <a:endParaRPr lang="en-IN" sz="2600" dirty="0"/>
          </a:p>
          <a:p>
            <a:pPr lvl="1"/>
            <a:r>
              <a:rPr lang="en-IN" sz="2600" dirty="0"/>
              <a:t>Max Energy Consumption: 3071038.0</a:t>
            </a:r>
          </a:p>
          <a:p>
            <a:pPr lvl="1"/>
            <a:r>
              <a:rPr lang="en-IN" sz="2600" dirty="0"/>
              <a:t>Min Energy Consumption: 2896553.25</a:t>
            </a:r>
          </a:p>
          <a:p>
            <a:pPr lvl="1"/>
            <a:r>
              <a:rPr lang="en-IN" sz="2600" dirty="0"/>
              <a:t>Mean Energy Consumption: 3007466.624384697</a:t>
            </a:r>
          </a:p>
          <a:p>
            <a:pPr lvl="1"/>
            <a:r>
              <a:rPr lang="en-IN" sz="2600" dirty="0"/>
              <a:t>Median of Energy Consumption: 3012618.0</a:t>
            </a:r>
            <a:endParaRPr lang="en-IN" dirty="0"/>
          </a:p>
        </p:txBody>
      </p:sp>
    </p:spTree>
    <p:extLst>
      <p:ext uri="{BB962C8B-B14F-4D97-AF65-F5344CB8AC3E}">
        <p14:creationId xmlns:p14="http://schemas.microsoft.com/office/powerpoint/2010/main" val="1215804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9B6C-2E02-4694-B989-85A44688F82E}"/>
              </a:ext>
            </a:extLst>
          </p:cNvPr>
          <p:cNvSpPr>
            <a:spLocks noGrp="1"/>
          </p:cNvSpPr>
          <p:nvPr>
            <p:ph type="title"/>
          </p:nvPr>
        </p:nvSpPr>
        <p:spPr>
          <a:xfrm>
            <a:off x="838200" y="365125"/>
            <a:ext cx="10515600" cy="732155"/>
          </a:xfrm>
        </p:spPr>
        <p:txBody>
          <a:bodyPr>
            <a:normAutofit fontScale="90000"/>
          </a:bodyPr>
          <a:lstStyle/>
          <a:p>
            <a:r>
              <a:rPr lang="en-US" dirty="0">
                <a:solidFill>
                  <a:schemeClr val="tx1">
                    <a:lumMod val="50000"/>
                    <a:lumOff val="50000"/>
                  </a:schemeClr>
                </a:solidFill>
              </a:rPr>
              <a:t>Exploratory Analysis and Feature Engineering</a:t>
            </a:r>
            <a:br>
              <a:rPr lang="en-US" dirty="0">
                <a:solidFill>
                  <a:schemeClr val="tx1">
                    <a:lumMod val="50000"/>
                    <a:lumOff val="50000"/>
                  </a:schemeClr>
                </a:solidFill>
              </a:rPr>
            </a:br>
            <a:r>
              <a:rPr lang="en-US" sz="2200" dirty="0">
                <a:solidFill>
                  <a:schemeClr val="tx1">
                    <a:lumMod val="50000"/>
                    <a:lumOff val="50000"/>
                  </a:schemeClr>
                </a:solidFill>
              </a:rPr>
              <a:t>(Data Comparison: </a:t>
            </a:r>
            <a:r>
              <a:rPr lang="en-IN" sz="2200" dirty="0">
                <a:solidFill>
                  <a:schemeClr val="tx1">
                    <a:lumMod val="50000"/>
                    <a:lumOff val="50000"/>
                  </a:schemeClr>
                </a:solidFill>
              </a:rPr>
              <a:t>Lecture Block(AHU </a:t>
            </a:r>
            <a:r>
              <a:rPr lang="en-IN" sz="2200" dirty="0">
                <a:solidFill>
                  <a:schemeClr val="tx1">
                    <a:lumMod val="50000"/>
                    <a:lumOff val="50000"/>
                  </a:schemeClr>
                </a:solidFill>
                <a:sym typeface="Wingdings" panose="05000000000000000000" pitchFamily="2" charset="2"/>
              </a:rPr>
              <a:t> 0</a:t>
            </a:r>
            <a:r>
              <a:rPr lang="en-IN" sz="2200" dirty="0">
                <a:solidFill>
                  <a:schemeClr val="tx1">
                    <a:lumMod val="50000"/>
                    <a:lumOff val="50000"/>
                  </a:schemeClr>
                </a:solidFill>
              </a:rPr>
              <a:t>) and Academic Block(AHU </a:t>
            </a:r>
            <a:r>
              <a:rPr lang="en-IN" sz="2200" dirty="0">
                <a:solidFill>
                  <a:schemeClr val="tx1">
                    <a:lumMod val="50000"/>
                    <a:lumOff val="50000"/>
                  </a:schemeClr>
                </a:solidFill>
                <a:sym typeface="Wingdings" panose="05000000000000000000" pitchFamily="2" charset="2"/>
              </a:rPr>
              <a:t> 0</a:t>
            </a:r>
            <a:r>
              <a:rPr lang="en-US" sz="2200" dirty="0">
                <a:solidFill>
                  <a:schemeClr val="tx1">
                    <a:lumMod val="50000"/>
                    <a:lumOff val="50000"/>
                  </a:schemeClr>
                </a:solidFill>
              </a:rPr>
              <a:t>)</a:t>
            </a:r>
            <a:endParaRPr lang="en-IN" dirty="0">
              <a:solidFill>
                <a:schemeClr val="tx1">
                  <a:lumMod val="50000"/>
                  <a:lumOff val="50000"/>
                </a:schemeClr>
              </a:solidFill>
            </a:endParaRPr>
          </a:p>
        </p:txBody>
      </p:sp>
      <p:sp>
        <p:nvSpPr>
          <p:cNvPr id="3" name="Content Placeholder 2">
            <a:extLst>
              <a:ext uri="{FF2B5EF4-FFF2-40B4-BE49-F238E27FC236}">
                <a16:creationId xmlns:a16="http://schemas.microsoft.com/office/drawing/2014/main" id="{3C753C61-2CC7-4CF6-84CB-1480FD5745BA}"/>
              </a:ext>
            </a:extLst>
          </p:cNvPr>
          <p:cNvSpPr>
            <a:spLocks noGrp="1"/>
          </p:cNvSpPr>
          <p:nvPr>
            <p:ph idx="1"/>
          </p:nvPr>
        </p:nvSpPr>
        <p:spPr>
          <a:xfrm>
            <a:off x="838200" y="1347322"/>
            <a:ext cx="10515600" cy="4351338"/>
          </a:xfrm>
        </p:spPr>
        <p:txBody>
          <a:bodyPr>
            <a:normAutofit/>
          </a:bodyPr>
          <a:lstStyle/>
          <a:p>
            <a:r>
              <a:rPr lang="en-US" sz="2400" dirty="0"/>
              <a:t>Comparison of average consumption per month of AHU(0) of both Blocks</a:t>
            </a:r>
            <a:endParaRPr lang="en-IN" sz="2400" dirty="0"/>
          </a:p>
        </p:txBody>
      </p:sp>
      <p:pic>
        <p:nvPicPr>
          <p:cNvPr id="5" name="Picture 4">
            <a:extLst>
              <a:ext uri="{FF2B5EF4-FFF2-40B4-BE49-F238E27FC236}">
                <a16:creationId xmlns:a16="http://schemas.microsoft.com/office/drawing/2014/main" id="{959D3904-86FE-4F5F-BF62-0C201388D4AA}"/>
              </a:ext>
            </a:extLst>
          </p:cNvPr>
          <p:cNvPicPr>
            <a:picLocks noChangeAspect="1"/>
          </p:cNvPicPr>
          <p:nvPr/>
        </p:nvPicPr>
        <p:blipFill>
          <a:blip r:embed="rId3"/>
          <a:stretch>
            <a:fillRect/>
          </a:stretch>
        </p:blipFill>
        <p:spPr>
          <a:xfrm>
            <a:off x="838200" y="1856564"/>
            <a:ext cx="4676775" cy="2405576"/>
          </a:xfrm>
          <a:prstGeom prst="rect">
            <a:avLst/>
          </a:prstGeom>
        </p:spPr>
      </p:pic>
      <p:pic>
        <p:nvPicPr>
          <p:cNvPr id="7" name="Picture 6">
            <a:extLst>
              <a:ext uri="{FF2B5EF4-FFF2-40B4-BE49-F238E27FC236}">
                <a16:creationId xmlns:a16="http://schemas.microsoft.com/office/drawing/2014/main" id="{42201714-4A8A-48C3-8895-BF6CF9A80194}"/>
              </a:ext>
            </a:extLst>
          </p:cNvPr>
          <p:cNvPicPr>
            <a:picLocks noChangeAspect="1"/>
          </p:cNvPicPr>
          <p:nvPr/>
        </p:nvPicPr>
        <p:blipFill>
          <a:blip r:embed="rId4"/>
          <a:stretch>
            <a:fillRect/>
          </a:stretch>
        </p:blipFill>
        <p:spPr>
          <a:xfrm>
            <a:off x="838200" y="4318782"/>
            <a:ext cx="4724400" cy="2405576"/>
          </a:xfrm>
          <a:prstGeom prst="rect">
            <a:avLst/>
          </a:prstGeom>
        </p:spPr>
      </p:pic>
      <p:pic>
        <p:nvPicPr>
          <p:cNvPr id="9" name="Picture 8">
            <a:extLst>
              <a:ext uri="{FF2B5EF4-FFF2-40B4-BE49-F238E27FC236}">
                <a16:creationId xmlns:a16="http://schemas.microsoft.com/office/drawing/2014/main" id="{6AB401DE-3011-4B52-AE3A-3D57EDB5E78A}"/>
              </a:ext>
            </a:extLst>
          </p:cNvPr>
          <p:cNvPicPr>
            <a:picLocks noChangeAspect="1"/>
          </p:cNvPicPr>
          <p:nvPr/>
        </p:nvPicPr>
        <p:blipFill>
          <a:blip r:embed="rId5"/>
          <a:stretch>
            <a:fillRect/>
          </a:stretch>
        </p:blipFill>
        <p:spPr>
          <a:xfrm>
            <a:off x="6029325" y="1856564"/>
            <a:ext cx="4857750" cy="2647950"/>
          </a:xfrm>
          <a:prstGeom prst="rect">
            <a:avLst/>
          </a:prstGeom>
        </p:spPr>
      </p:pic>
      <p:sp>
        <p:nvSpPr>
          <p:cNvPr id="11" name="Rectangle: Rounded Corners 10">
            <a:extLst>
              <a:ext uri="{FF2B5EF4-FFF2-40B4-BE49-F238E27FC236}">
                <a16:creationId xmlns:a16="http://schemas.microsoft.com/office/drawing/2014/main" id="{561F7365-812E-4B6A-BC39-6335B5B7C1BD}"/>
              </a:ext>
            </a:extLst>
          </p:cNvPr>
          <p:cNvSpPr/>
          <p:nvPr/>
        </p:nvSpPr>
        <p:spPr>
          <a:xfrm>
            <a:off x="6386733" y="5050304"/>
            <a:ext cx="4452718" cy="1163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Helvetica Neue"/>
              </a:rPr>
              <a:t>Academic block(AHU(0)) has higher Power and Current consumption but less monthly Energy consumption than the Lecture block(AHU(0))</a:t>
            </a:r>
            <a:endParaRPr lang="en-IN" dirty="0"/>
          </a:p>
        </p:txBody>
      </p:sp>
    </p:spTree>
    <p:extLst>
      <p:ext uri="{BB962C8B-B14F-4D97-AF65-F5344CB8AC3E}">
        <p14:creationId xmlns:p14="http://schemas.microsoft.com/office/powerpoint/2010/main" val="2287412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9B6C-2E02-4694-B989-85A44688F82E}"/>
              </a:ext>
            </a:extLst>
          </p:cNvPr>
          <p:cNvSpPr>
            <a:spLocks noGrp="1"/>
          </p:cNvSpPr>
          <p:nvPr>
            <p:ph type="title"/>
          </p:nvPr>
        </p:nvSpPr>
        <p:spPr>
          <a:xfrm>
            <a:off x="838200" y="365125"/>
            <a:ext cx="10515600" cy="732155"/>
          </a:xfrm>
        </p:spPr>
        <p:txBody>
          <a:bodyPr>
            <a:normAutofit fontScale="90000"/>
          </a:bodyPr>
          <a:lstStyle/>
          <a:p>
            <a:r>
              <a:rPr lang="en-US" dirty="0">
                <a:solidFill>
                  <a:schemeClr val="tx1">
                    <a:lumMod val="50000"/>
                    <a:lumOff val="50000"/>
                  </a:schemeClr>
                </a:solidFill>
              </a:rPr>
              <a:t>Exploratory Analysis and Feature Engineering</a:t>
            </a:r>
            <a:br>
              <a:rPr lang="en-US" dirty="0">
                <a:solidFill>
                  <a:schemeClr val="tx1">
                    <a:lumMod val="50000"/>
                    <a:lumOff val="50000"/>
                  </a:schemeClr>
                </a:solidFill>
              </a:rPr>
            </a:br>
            <a:r>
              <a:rPr lang="en-US" sz="2200" dirty="0">
                <a:solidFill>
                  <a:schemeClr val="tx1">
                    <a:lumMod val="50000"/>
                    <a:lumOff val="50000"/>
                  </a:schemeClr>
                </a:solidFill>
              </a:rPr>
              <a:t>(Data Comparison: </a:t>
            </a:r>
            <a:r>
              <a:rPr lang="en-IN" sz="2200" dirty="0">
                <a:solidFill>
                  <a:schemeClr val="tx1">
                    <a:lumMod val="50000"/>
                    <a:lumOff val="50000"/>
                  </a:schemeClr>
                </a:solidFill>
              </a:rPr>
              <a:t>Lecture Block(Floor Total </a:t>
            </a:r>
            <a:r>
              <a:rPr lang="en-IN" sz="2200" dirty="0">
                <a:solidFill>
                  <a:schemeClr val="tx1">
                    <a:lumMod val="50000"/>
                    <a:lumOff val="50000"/>
                  </a:schemeClr>
                </a:solidFill>
                <a:sym typeface="Wingdings" panose="05000000000000000000" pitchFamily="2" charset="2"/>
              </a:rPr>
              <a:t> 1</a:t>
            </a:r>
            <a:r>
              <a:rPr lang="en-IN" sz="2200" dirty="0">
                <a:solidFill>
                  <a:schemeClr val="tx1">
                    <a:lumMod val="50000"/>
                    <a:lumOff val="50000"/>
                  </a:schemeClr>
                </a:solidFill>
              </a:rPr>
              <a:t>) and Academic Block(Floor Total </a:t>
            </a:r>
            <a:r>
              <a:rPr lang="en-IN" sz="2200" dirty="0">
                <a:solidFill>
                  <a:schemeClr val="tx1">
                    <a:lumMod val="50000"/>
                    <a:lumOff val="50000"/>
                  </a:schemeClr>
                </a:solidFill>
                <a:sym typeface="Wingdings" panose="05000000000000000000" pitchFamily="2" charset="2"/>
              </a:rPr>
              <a:t> 1</a:t>
            </a:r>
            <a:r>
              <a:rPr lang="en-US" sz="2700" dirty="0">
                <a:solidFill>
                  <a:schemeClr val="tx1">
                    <a:lumMod val="50000"/>
                    <a:lumOff val="50000"/>
                  </a:schemeClr>
                </a:solidFill>
              </a:rPr>
              <a:t>)</a:t>
            </a:r>
            <a:endParaRPr lang="en-IN" dirty="0">
              <a:solidFill>
                <a:schemeClr val="tx1">
                  <a:lumMod val="50000"/>
                  <a:lumOff val="50000"/>
                </a:schemeClr>
              </a:solidFill>
            </a:endParaRPr>
          </a:p>
        </p:txBody>
      </p:sp>
      <p:sp>
        <p:nvSpPr>
          <p:cNvPr id="3" name="Content Placeholder 2">
            <a:extLst>
              <a:ext uri="{FF2B5EF4-FFF2-40B4-BE49-F238E27FC236}">
                <a16:creationId xmlns:a16="http://schemas.microsoft.com/office/drawing/2014/main" id="{3C753C61-2CC7-4CF6-84CB-1480FD5745BA}"/>
              </a:ext>
            </a:extLst>
          </p:cNvPr>
          <p:cNvSpPr>
            <a:spLocks noGrp="1"/>
          </p:cNvSpPr>
          <p:nvPr>
            <p:ph idx="1"/>
          </p:nvPr>
        </p:nvSpPr>
        <p:spPr>
          <a:xfrm>
            <a:off x="838200" y="1347322"/>
            <a:ext cx="10515600" cy="4351338"/>
          </a:xfrm>
        </p:spPr>
        <p:txBody>
          <a:bodyPr>
            <a:normAutofit/>
          </a:bodyPr>
          <a:lstStyle/>
          <a:p>
            <a:r>
              <a:rPr lang="en-US" sz="2400" dirty="0"/>
              <a:t>Comparison of average consumption per month of First Floor of both Blocks</a:t>
            </a:r>
            <a:endParaRPr lang="en-IN" sz="2400" dirty="0"/>
          </a:p>
        </p:txBody>
      </p:sp>
      <p:sp>
        <p:nvSpPr>
          <p:cNvPr id="11" name="Rectangle: Rounded Corners 10">
            <a:extLst>
              <a:ext uri="{FF2B5EF4-FFF2-40B4-BE49-F238E27FC236}">
                <a16:creationId xmlns:a16="http://schemas.microsoft.com/office/drawing/2014/main" id="{561F7365-812E-4B6A-BC39-6335B5B7C1BD}"/>
              </a:ext>
            </a:extLst>
          </p:cNvPr>
          <p:cNvSpPr/>
          <p:nvPr/>
        </p:nvSpPr>
        <p:spPr>
          <a:xfrm>
            <a:off x="6386733" y="5050304"/>
            <a:ext cx="4452718" cy="1163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dirty="0">
                <a:solidFill>
                  <a:srgbClr val="000000"/>
                </a:solidFill>
                <a:effectLst/>
                <a:latin typeface="Helvetica Neue"/>
              </a:rPr>
              <a:t>Floor 1 in Academic block has much more average monthly Power, Energy and Current consumption than Floor 1 in Lecture block</a:t>
            </a:r>
          </a:p>
        </p:txBody>
      </p:sp>
      <p:pic>
        <p:nvPicPr>
          <p:cNvPr id="6" name="Picture 5">
            <a:extLst>
              <a:ext uri="{FF2B5EF4-FFF2-40B4-BE49-F238E27FC236}">
                <a16:creationId xmlns:a16="http://schemas.microsoft.com/office/drawing/2014/main" id="{6764BF2C-6BE1-40E8-AF63-BD9D39DC0F35}"/>
              </a:ext>
            </a:extLst>
          </p:cNvPr>
          <p:cNvPicPr>
            <a:picLocks noChangeAspect="1"/>
          </p:cNvPicPr>
          <p:nvPr/>
        </p:nvPicPr>
        <p:blipFill>
          <a:blip r:embed="rId3"/>
          <a:stretch>
            <a:fillRect/>
          </a:stretch>
        </p:blipFill>
        <p:spPr>
          <a:xfrm>
            <a:off x="838200" y="1903755"/>
            <a:ext cx="4872258" cy="2344688"/>
          </a:xfrm>
          <a:prstGeom prst="rect">
            <a:avLst/>
          </a:prstGeom>
        </p:spPr>
      </p:pic>
      <p:pic>
        <p:nvPicPr>
          <p:cNvPr id="10" name="Picture 9">
            <a:extLst>
              <a:ext uri="{FF2B5EF4-FFF2-40B4-BE49-F238E27FC236}">
                <a16:creationId xmlns:a16="http://schemas.microsoft.com/office/drawing/2014/main" id="{418F7EDB-FA34-4556-AAAD-B9C2CDE0EA1C}"/>
              </a:ext>
            </a:extLst>
          </p:cNvPr>
          <p:cNvPicPr>
            <a:picLocks noChangeAspect="1"/>
          </p:cNvPicPr>
          <p:nvPr/>
        </p:nvPicPr>
        <p:blipFill>
          <a:blip r:embed="rId4"/>
          <a:stretch>
            <a:fillRect/>
          </a:stretch>
        </p:blipFill>
        <p:spPr>
          <a:xfrm>
            <a:off x="824133" y="4389121"/>
            <a:ext cx="4886325" cy="2344689"/>
          </a:xfrm>
          <a:prstGeom prst="rect">
            <a:avLst/>
          </a:prstGeom>
        </p:spPr>
      </p:pic>
      <p:pic>
        <p:nvPicPr>
          <p:cNvPr id="13" name="Picture 12">
            <a:extLst>
              <a:ext uri="{FF2B5EF4-FFF2-40B4-BE49-F238E27FC236}">
                <a16:creationId xmlns:a16="http://schemas.microsoft.com/office/drawing/2014/main" id="{AE595B0A-AB7C-4D24-B29B-906D1C7BE4BB}"/>
              </a:ext>
            </a:extLst>
          </p:cNvPr>
          <p:cNvPicPr>
            <a:picLocks noChangeAspect="1"/>
          </p:cNvPicPr>
          <p:nvPr/>
        </p:nvPicPr>
        <p:blipFill>
          <a:blip r:embed="rId5"/>
          <a:stretch>
            <a:fillRect/>
          </a:stretch>
        </p:blipFill>
        <p:spPr>
          <a:xfrm>
            <a:off x="6088966" y="1903755"/>
            <a:ext cx="4886325" cy="2609850"/>
          </a:xfrm>
          <a:prstGeom prst="rect">
            <a:avLst/>
          </a:prstGeom>
        </p:spPr>
      </p:pic>
    </p:spTree>
    <p:extLst>
      <p:ext uri="{BB962C8B-B14F-4D97-AF65-F5344CB8AC3E}">
        <p14:creationId xmlns:p14="http://schemas.microsoft.com/office/powerpoint/2010/main" val="3626235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9B6C-2E02-4694-B989-85A44688F82E}"/>
              </a:ext>
            </a:extLst>
          </p:cNvPr>
          <p:cNvSpPr>
            <a:spLocks noGrp="1"/>
          </p:cNvSpPr>
          <p:nvPr>
            <p:ph type="title"/>
          </p:nvPr>
        </p:nvSpPr>
        <p:spPr>
          <a:xfrm>
            <a:off x="838200" y="365125"/>
            <a:ext cx="10515600" cy="732155"/>
          </a:xfrm>
        </p:spPr>
        <p:txBody>
          <a:bodyPr>
            <a:normAutofit/>
          </a:bodyPr>
          <a:lstStyle/>
          <a:p>
            <a:r>
              <a:rPr lang="en-US" dirty="0">
                <a:solidFill>
                  <a:schemeClr val="tx1">
                    <a:lumMod val="50000"/>
                    <a:lumOff val="50000"/>
                  </a:schemeClr>
                </a:solidFill>
              </a:rPr>
              <a:t>Building Models(Model1)</a:t>
            </a:r>
            <a:endParaRPr lang="en-IN" dirty="0">
              <a:solidFill>
                <a:schemeClr val="tx1">
                  <a:lumMod val="50000"/>
                  <a:lumOff val="50000"/>
                </a:schemeClr>
              </a:solidFill>
            </a:endParaRPr>
          </a:p>
        </p:txBody>
      </p:sp>
      <p:sp>
        <p:nvSpPr>
          <p:cNvPr id="3" name="Content Placeholder 2">
            <a:extLst>
              <a:ext uri="{FF2B5EF4-FFF2-40B4-BE49-F238E27FC236}">
                <a16:creationId xmlns:a16="http://schemas.microsoft.com/office/drawing/2014/main" id="{3C753C61-2CC7-4CF6-84CB-1480FD5745BA}"/>
              </a:ext>
            </a:extLst>
          </p:cNvPr>
          <p:cNvSpPr>
            <a:spLocks noGrp="1"/>
          </p:cNvSpPr>
          <p:nvPr>
            <p:ph idx="1"/>
          </p:nvPr>
        </p:nvSpPr>
        <p:spPr>
          <a:xfrm>
            <a:off x="838200" y="1347322"/>
            <a:ext cx="10515600" cy="4351338"/>
          </a:xfrm>
        </p:spPr>
        <p:txBody>
          <a:bodyPr>
            <a:normAutofit lnSpcReduction="10000"/>
          </a:bodyPr>
          <a:lstStyle/>
          <a:p>
            <a:r>
              <a:rPr lang="en-US" sz="2400" dirty="0"/>
              <a:t>Model Built for </a:t>
            </a:r>
            <a:r>
              <a:rPr lang="en-US" sz="2400" b="1" dirty="0"/>
              <a:t>Power estimation</a:t>
            </a:r>
            <a:r>
              <a:rPr lang="en-US" sz="2400" dirty="0"/>
              <a:t> on Academic block</a:t>
            </a:r>
          </a:p>
          <a:p>
            <a:r>
              <a:rPr lang="en-US" sz="2400" dirty="0"/>
              <a:t>Known Attributes: </a:t>
            </a:r>
            <a:r>
              <a:rPr lang="en-US" sz="2400" b="1" dirty="0"/>
              <a:t>Datetime</a:t>
            </a:r>
            <a:r>
              <a:rPr lang="en-US" sz="2400" dirty="0"/>
              <a:t>, </a:t>
            </a:r>
            <a:r>
              <a:rPr lang="en-US" sz="2400" b="1" dirty="0"/>
              <a:t>Current</a:t>
            </a:r>
            <a:r>
              <a:rPr lang="en-US" sz="2400" dirty="0"/>
              <a:t> and </a:t>
            </a:r>
            <a:r>
              <a:rPr lang="en-US" sz="2400" b="1" dirty="0"/>
              <a:t>Energy</a:t>
            </a:r>
            <a:r>
              <a:rPr lang="en-US" sz="2400" dirty="0"/>
              <a:t> </a:t>
            </a:r>
          </a:p>
          <a:p>
            <a:r>
              <a:rPr lang="en-US" sz="2400" dirty="0"/>
              <a:t>Target Attributes : </a:t>
            </a:r>
            <a:r>
              <a:rPr lang="en-US" sz="2400" b="1" dirty="0"/>
              <a:t>Power</a:t>
            </a:r>
            <a:endParaRPr lang="en-US" sz="2400" dirty="0"/>
          </a:p>
          <a:p>
            <a:r>
              <a:rPr lang="en-US" sz="2400" dirty="0"/>
              <a:t>Data set used: Academic Block--&gt;AHU--&gt;0</a:t>
            </a:r>
          </a:p>
          <a:p>
            <a:r>
              <a:rPr lang="en-IN" sz="2400" dirty="0" err="1"/>
              <a:t>MinMaxScaler</a:t>
            </a:r>
            <a:r>
              <a:rPr lang="en-IN" sz="2400" dirty="0"/>
              <a:t> is used to scale data to scale the data for Current, Energy and Power as those were is different scales</a:t>
            </a:r>
          </a:p>
          <a:p>
            <a:r>
              <a:rPr lang="en-IN" sz="2400" dirty="0"/>
              <a:t>Converted Datetime to numeric field</a:t>
            </a:r>
          </a:p>
          <a:p>
            <a:r>
              <a:rPr lang="en-US" sz="2400" dirty="0"/>
              <a:t>Split the data in Train : Test in 80 : 20 ratio</a:t>
            </a:r>
          </a:p>
          <a:p>
            <a:r>
              <a:rPr lang="en-US" sz="2400" dirty="0"/>
              <a:t>Model used: </a:t>
            </a:r>
            <a:r>
              <a:rPr lang="en-US" sz="2400" b="1" dirty="0"/>
              <a:t>Linear Regression</a:t>
            </a:r>
          </a:p>
          <a:p>
            <a:r>
              <a:rPr lang="en-US" sz="2400" dirty="0"/>
              <a:t>Validation Result in test set </a:t>
            </a:r>
          </a:p>
          <a:p>
            <a:endParaRPr lang="en-IN" sz="2400" dirty="0"/>
          </a:p>
        </p:txBody>
      </p:sp>
      <p:graphicFrame>
        <p:nvGraphicFramePr>
          <p:cNvPr id="4" name="Table 4">
            <a:extLst>
              <a:ext uri="{FF2B5EF4-FFF2-40B4-BE49-F238E27FC236}">
                <a16:creationId xmlns:a16="http://schemas.microsoft.com/office/drawing/2014/main" id="{4ADB40C9-1E28-45D8-81B3-FE4C46B8360A}"/>
              </a:ext>
            </a:extLst>
          </p:cNvPr>
          <p:cNvGraphicFramePr>
            <a:graphicFrameLocks noGrp="1"/>
          </p:cNvGraphicFramePr>
          <p:nvPr>
            <p:extLst>
              <p:ext uri="{D42A27DB-BD31-4B8C-83A1-F6EECF244321}">
                <p14:modId xmlns:p14="http://schemas.microsoft.com/office/powerpoint/2010/main" val="3006469460"/>
              </p:ext>
            </p:extLst>
          </p:nvPr>
        </p:nvGraphicFramePr>
        <p:xfrm>
          <a:off x="838200" y="5741829"/>
          <a:ext cx="11077135" cy="741680"/>
        </p:xfrm>
        <a:graphic>
          <a:graphicData uri="http://schemas.openxmlformats.org/drawingml/2006/table">
            <a:tbl>
              <a:tblPr firstRow="1" bandRow="1">
                <a:tableStyleId>{5C22544A-7EE6-4342-B048-85BDC9FD1C3A}</a:tableStyleId>
              </a:tblPr>
              <a:tblGrid>
                <a:gridCol w="2594318">
                  <a:extLst>
                    <a:ext uri="{9D8B030D-6E8A-4147-A177-3AD203B41FA5}">
                      <a16:colId xmlns:a16="http://schemas.microsoft.com/office/drawing/2014/main" val="4265242401"/>
                    </a:ext>
                  </a:extLst>
                </a:gridCol>
                <a:gridCol w="2546252">
                  <a:extLst>
                    <a:ext uri="{9D8B030D-6E8A-4147-A177-3AD203B41FA5}">
                      <a16:colId xmlns:a16="http://schemas.microsoft.com/office/drawing/2014/main" val="3148194315"/>
                    </a:ext>
                  </a:extLst>
                </a:gridCol>
                <a:gridCol w="2222696">
                  <a:extLst>
                    <a:ext uri="{9D8B030D-6E8A-4147-A177-3AD203B41FA5}">
                      <a16:colId xmlns:a16="http://schemas.microsoft.com/office/drawing/2014/main" val="2853917650"/>
                    </a:ext>
                  </a:extLst>
                </a:gridCol>
                <a:gridCol w="1498442">
                  <a:extLst>
                    <a:ext uri="{9D8B030D-6E8A-4147-A177-3AD203B41FA5}">
                      <a16:colId xmlns:a16="http://schemas.microsoft.com/office/drawing/2014/main" val="1947398645"/>
                    </a:ext>
                  </a:extLst>
                </a:gridCol>
                <a:gridCol w="2215427">
                  <a:extLst>
                    <a:ext uri="{9D8B030D-6E8A-4147-A177-3AD203B41FA5}">
                      <a16:colId xmlns:a16="http://schemas.microsoft.com/office/drawing/2014/main" val="642136916"/>
                    </a:ext>
                  </a:extLst>
                </a:gridCol>
              </a:tblGrid>
              <a:tr h="370840">
                <a:tc>
                  <a:txBody>
                    <a:bodyPr/>
                    <a:lstStyle/>
                    <a:p>
                      <a:r>
                        <a:rPr lang="en-US" dirty="0"/>
                        <a:t>Root Mean Squared Error</a:t>
                      </a:r>
                      <a:endParaRPr lang="en-IN" dirty="0"/>
                    </a:p>
                  </a:txBody>
                  <a:tcPr/>
                </a:tc>
                <a:tc>
                  <a:txBody>
                    <a:bodyPr/>
                    <a:lstStyle/>
                    <a:p>
                      <a:r>
                        <a:rPr lang="en-US" dirty="0"/>
                        <a:t>Mean Squared Error</a:t>
                      </a:r>
                      <a:endParaRPr lang="en-IN" dirty="0"/>
                    </a:p>
                  </a:txBody>
                  <a:tcPr/>
                </a:tc>
                <a:tc>
                  <a:txBody>
                    <a:bodyPr/>
                    <a:lstStyle/>
                    <a:p>
                      <a:r>
                        <a:rPr lang="en-US" dirty="0"/>
                        <a:t>Mean Absolute Error</a:t>
                      </a:r>
                      <a:endParaRPr lang="en-IN" dirty="0"/>
                    </a:p>
                  </a:txBody>
                  <a:tcPr/>
                </a:tc>
                <a:tc>
                  <a:txBody>
                    <a:bodyPr/>
                    <a:lstStyle/>
                    <a:p>
                      <a:r>
                        <a:rPr lang="en-US" dirty="0"/>
                        <a:t>R Squared</a:t>
                      </a:r>
                      <a:endParaRPr lang="en-IN" dirty="0"/>
                    </a:p>
                  </a:txBody>
                  <a:tcPr/>
                </a:tc>
                <a:tc>
                  <a:txBody>
                    <a:bodyPr/>
                    <a:lstStyle/>
                    <a:p>
                      <a:r>
                        <a:rPr lang="en-US" dirty="0"/>
                        <a:t>Adj R Squared</a:t>
                      </a:r>
                      <a:endParaRPr lang="en-IN" dirty="0"/>
                    </a:p>
                  </a:txBody>
                  <a:tcPr/>
                </a:tc>
                <a:extLst>
                  <a:ext uri="{0D108BD9-81ED-4DB2-BD59-A6C34878D82A}">
                    <a16:rowId xmlns:a16="http://schemas.microsoft.com/office/drawing/2014/main" val="4257359869"/>
                  </a:ext>
                </a:extLst>
              </a:tr>
              <a:tr h="370840">
                <a:tc>
                  <a:txBody>
                    <a:bodyPr/>
                    <a:lstStyle/>
                    <a:p>
                      <a:pPr algn="ctr"/>
                      <a:r>
                        <a:rPr lang="en-IN" dirty="0"/>
                        <a:t>0.034</a:t>
                      </a:r>
                    </a:p>
                  </a:txBody>
                  <a:tcPr/>
                </a:tc>
                <a:tc>
                  <a:txBody>
                    <a:bodyPr/>
                    <a:lstStyle/>
                    <a:p>
                      <a:pPr algn="ctr"/>
                      <a:r>
                        <a:rPr lang="en-IN"/>
                        <a:t>0.001</a:t>
                      </a:r>
                      <a:endParaRPr lang="en-IN" dirty="0"/>
                    </a:p>
                  </a:txBody>
                  <a:tcPr/>
                </a:tc>
                <a:tc>
                  <a:txBody>
                    <a:bodyPr/>
                    <a:lstStyle/>
                    <a:p>
                      <a:pPr algn="ctr"/>
                      <a:r>
                        <a:rPr lang="en-IN" dirty="0"/>
                        <a:t>0.025</a:t>
                      </a:r>
                    </a:p>
                  </a:txBody>
                  <a:tcPr/>
                </a:tc>
                <a:tc>
                  <a:txBody>
                    <a:bodyPr/>
                    <a:lstStyle/>
                    <a:p>
                      <a:pPr algn="ctr"/>
                      <a:r>
                        <a:rPr lang="en-IN" dirty="0"/>
                        <a:t>0.986</a:t>
                      </a:r>
                    </a:p>
                  </a:txBody>
                  <a:tcPr/>
                </a:tc>
                <a:tc>
                  <a:txBody>
                    <a:bodyPr/>
                    <a:lstStyle/>
                    <a:p>
                      <a:pPr algn="ctr"/>
                      <a:r>
                        <a:rPr lang="en-IN" dirty="0"/>
                        <a:t>0.986</a:t>
                      </a:r>
                    </a:p>
                  </a:txBody>
                  <a:tcPr/>
                </a:tc>
                <a:extLst>
                  <a:ext uri="{0D108BD9-81ED-4DB2-BD59-A6C34878D82A}">
                    <a16:rowId xmlns:a16="http://schemas.microsoft.com/office/drawing/2014/main" val="1471600045"/>
                  </a:ext>
                </a:extLst>
              </a:tr>
            </a:tbl>
          </a:graphicData>
        </a:graphic>
      </p:graphicFrame>
    </p:spTree>
    <p:extLst>
      <p:ext uri="{BB962C8B-B14F-4D97-AF65-F5344CB8AC3E}">
        <p14:creationId xmlns:p14="http://schemas.microsoft.com/office/powerpoint/2010/main" val="2897559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9B6C-2E02-4694-B989-85A44688F82E}"/>
              </a:ext>
            </a:extLst>
          </p:cNvPr>
          <p:cNvSpPr>
            <a:spLocks noGrp="1"/>
          </p:cNvSpPr>
          <p:nvPr>
            <p:ph type="title"/>
          </p:nvPr>
        </p:nvSpPr>
        <p:spPr>
          <a:xfrm>
            <a:off x="838200" y="365125"/>
            <a:ext cx="10515600" cy="732155"/>
          </a:xfrm>
        </p:spPr>
        <p:txBody>
          <a:bodyPr>
            <a:normAutofit/>
          </a:bodyPr>
          <a:lstStyle/>
          <a:p>
            <a:r>
              <a:rPr lang="en-US" dirty="0">
                <a:solidFill>
                  <a:schemeClr val="tx1">
                    <a:lumMod val="50000"/>
                    <a:lumOff val="50000"/>
                  </a:schemeClr>
                </a:solidFill>
              </a:rPr>
              <a:t>Building Models(Model1)</a:t>
            </a:r>
            <a:endParaRPr lang="en-IN" dirty="0">
              <a:solidFill>
                <a:schemeClr val="tx1">
                  <a:lumMod val="50000"/>
                  <a:lumOff val="50000"/>
                </a:schemeClr>
              </a:solidFill>
            </a:endParaRPr>
          </a:p>
        </p:txBody>
      </p:sp>
      <p:sp>
        <p:nvSpPr>
          <p:cNvPr id="3" name="Content Placeholder 2">
            <a:extLst>
              <a:ext uri="{FF2B5EF4-FFF2-40B4-BE49-F238E27FC236}">
                <a16:creationId xmlns:a16="http://schemas.microsoft.com/office/drawing/2014/main" id="{3C753C61-2CC7-4CF6-84CB-1480FD5745BA}"/>
              </a:ext>
            </a:extLst>
          </p:cNvPr>
          <p:cNvSpPr>
            <a:spLocks noGrp="1"/>
          </p:cNvSpPr>
          <p:nvPr>
            <p:ph idx="1"/>
          </p:nvPr>
        </p:nvSpPr>
        <p:spPr>
          <a:xfrm>
            <a:off x="838200" y="1347322"/>
            <a:ext cx="10515600" cy="4351338"/>
          </a:xfrm>
        </p:spPr>
        <p:txBody>
          <a:bodyPr>
            <a:normAutofit/>
          </a:bodyPr>
          <a:lstStyle/>
          <a:p>
            <a:r>
              <a:rPr lang="en-US" sz="2400" dirty="0"/>
              <a:t>Same model then validated with the new set of data</a:t>
            </a:r>
          </a:p>
          <a:p>
            <a:r>
              <a:rPr lang="en-US" sz="2400" dirty="0"/>
              <a:t>New Validation Dataset: AHU </a:t>
            </a:r>
            <a:r>
              <a:rPr lang="en-US" sz="2400" dirty="0">
                <a:sym typeface="Wingdings" panose="05000000000000000000" pitchFamily="2" charset="2"/>
              </a:rPr>
              <a:t> 1 of Academic Block</a:t>
            </a:r>
          </a:p>
          <a:p>
            <a:r>
              <a:rPr lang="en-US" sz="2400" dirty="0">
                <a:sym typeface="Wingdings" panose="05000000000000000000" pitchFamily="2" charset="2"/>
              </a:rPr>
              <a:t>Same reprocessing steps performed</a:t>
            </a:r>
          </a:p>
          <a:p>
            <a:r>
              <a:rPr lang="en-US" sz="2400" dirty="0">
                <a:sym typeface="Wingdings" panose="05000000000000000000" pitchFamily="2" charset="2"/>
              </a:rPr>
              <a:t>Validation Result</a:t>
            </a:r>
            <a:endParaRPr lang="en-US" sz="2400" dirty="0"/>
          </a:p>
          <a:p>
            <a:endParaRPr lang="en-IN" sz="2400" dirty="0"/>
          </a:p>
        </p:txBody>
      </p:sp>
      <p:graphicFrame>
        <p:nvGraphicFramePr>
          <p:cNvPr id="4" name="Table 4">
            <a:extLst>
              <a:ext uri="{FF2B5EF4-FFF2-40B4-BE49-F238E27FC236}">
                <a16:creationId xmlns:a16="http://schemas.microsoft.com/office/drawing/2014/main" id="{4ADB40C9-1E28-45D8-81B3-FE4C46B8360A}"/>
              </a:ext>
            </a:extLst>
          </p:cNvPr>
          <p:cNvGraphicFramePr>
            <a:graphicFrameLocks noGrp="1"/>
          </p:cNvGraphicFramePr>
          <p:nvPr/>
        </p:nvGraphicFramePr>
        <p:xfrm>
          <a:off x="557432" y="3429000"/>
          <a:ext cx="11077135" cy="741680"/>
        </p:xfrm>
        <a:graphic>
          <a:graphicData uri="http://schemas.openxmlformats.org/drawingml/2006/table">
            <a:tbl>
              <a:tblPr firstRow="1" bandRow="1">
                <a:tableStyleId>{5C22544A-7EE6-4342-B048-85BDC9FD1C3A}</a:tableStyleId>
              </a:tblPr>
              <a:tblGrid>
                <a:gridCol w="2594318">
                  <a:extLst>
                    <a:ext uri="{9D8B030D-6E8A-4147-A177-3AD203B41FA5}">
                      <a16:colId xmlns:a16="http://schemas.microsoft.com/office/drawing/2014/main" val="4265242401"/>
                    </a:ext>
                  </a:extLst>
                </a:gridCol>
                <a:gridCol w="2546252">
                  <a:extLst>
                    <a:ext uri="{9D8B030D-6E8A-4147-A177-3AD203B41FA5}">
                      <a16:colId xmlns:a16="http://schemas.microsoft.com/office/drawing/2014/main" val="3148194315"/>
                    </a:ext>
                  </a:extLst>
                </a:gridCol>
                <a:gridCol w="2222696">
                  <a:extLst>
                    <a:ext uri="{9D8B030D-6E8A-4147-A177-3AD203B41FA5}">
                      <a16:colId xmlns:a16="http://schemas.microsoft.com/office/drawing/2014/main" val="2853917650"/>
                    </a:ext>
                  </a:extLst>
                </a:gridCol>
                <a:gridCol w="1498442">
                  <a:extLst>
                    <a:ext uri="{9D8B030D-6E8A-4147-A177-3AD203B41FA5}">
                      <a16:colId xmlns:a16="http://schemas.microsoft.com/office/drawing/2014/main" val="1947398645"/>
                    </a:ext>
                  </a:extLst>
                </a:gridCol>
                <a:gridCol w="2215427">
                  <a:extLst>
                    <a:ext uri="{9D8B030D-6E8A-4147-A177-3AD203B41FA5}">
                      <a16:colId xmlns:a16="http://schemas.microsoft.com/office/drawing/2014/main" val="642136916"/>
                    </a:ext>
                  </a:extLst>
                </a:gridCol>
              </a:tblGrid>
              <a:tr h="370840">
                <a:tc>
                  <a:txBody>
                    <a:bodyPr/>
                    <a:lstStyle/>
                    <a:p>
                      <a:r>
                        <a:rPr lang="en-US" dirty="0"/>
                        <a:t>Root Mean Squared Error</a:t>
                      </a:r>
                      <a:endParaRPr lang="en-IN" dirty="0"/>
                    </a:p>
                  </a:txBody>
                  <a:tcPr/>
                </a:tc>
                <a:tc>
                  <a:txBody>
                    <a:bodyPr/>
                    <a:lstStyle/>
                    <a:p>
                      <a:r>
                        <a:rPr lang="en-US" dirty="0"/>
                        <a:t>Mean Squared Error</a:t>
                      </a:r>
                      <a:endParaRPr lang="en-IN" dirty="0"/>
                    </a:p>
                  </a:txBody>
                  <a:tcPr/>
                </a:tc>
                <a:tc>
                  <a:txBody>
                    <a:bodyPr/>
                    <a:lstStyle/>
                    <a:p>
                      <a:r>
                        <a:rPr lang="en-US" dirty="0"/>
                        <a:t>Mean Absolute Error</a:t>
                      </a:r>
                      <a:endParaRPr lang="en-IN" dirty="0"/>
                    </a:p>
                  </a:txBody>
                  <a:tcPr/>
                </a:tc>
                <a:tc>
                  <a:txBody>
                    <a:bodyPr/>
                    <a:lstStyle/>
                    <a:p>
                      <a:r>
                        <a:rPr lang="en-US" dirty="0"/>
                        <a:t>R Squared</a:t>
                      </a:r>
                      <a:endParaRPr lang="en-IN" dirty="0"/>
                    </a:p>
                  </a:txBody>
                  <a:tcPr/>
                </a:tc>
                <a:tc>
                  <a:txBody>
                    <a:bodyPr/>
                    <a:lstStyle/>
                    <a:p>
                      <a:r>
                        <a:rPr lang="en-US" dirty="0"/>
                        <a:t>Adj R Squared</a:t>
                      </a:r>
                      <a:endParaRPr lang="en-IN" dirty="0"/>
                    </a:p>
                  </a:txBody>
                  <a:tcPr/>
                </a:tc>
                <a:extLst>
                  <a:ext uri="{0D108BD9-81ED-4DB2-BD59-A6C34878D82A}">
                    <a16:rowId xmlns:a16="http://schemas.microsoft.com/office/drawing/2014/main" val="4257359869"/>
                  </a:ext>
                </a:extLst>
              </a:tr>
              <a:tr h="370840">
                <a:tc>
                  <a:txBody>
                    <a:bodyPr/>
                    <a:lstStyle/>
                    <a:p>
                      <a:pPr algn="ctr"/>
                      <a:r>
                        <a:rPr lang="en-IN" dirty="0"/>
                        <a:t>0.041</a:t>
                      </a:r>
                    </a:p>
                  </a:txBody>
                  <a:tcPr/>
                </a:tc>
                <a:tc>
                  <a:txBody>
                    <a:bodyPr/>
                    <a:lstStyle/>
                    <a:p>
                      <a:pPr algn="ctr"/>
                      <a:r>
                        <a:rPr lang="en-IN" dirty="0"/>
                        <a:t>0.002</a:t>
                      </a:r>
                    </a:p>
                  </a:txBody>
                  <a:tcPr/>
                </a:tc>
                <a:tc>
                  <a:txBody>
                    <a:bodyPr/>
                    <a:lstStyle/>
                    <a:p>
                      <a:pPr algn="ctr"/>
                      <a:r>
                        <a:rPr lang="en-IN" dirty="0"/>
                        <a:t>0.032</a:t>
                      </a:r>
                    </a:p>
                  </a:txBody>
                  <a:tcPr/>
                </a:tc>
                <a:tc>
                  <a:txBody>
                    <a:bodyPr/>
                    <a:lstStyle/>
                    <a:p>
                      <a:pPr algn="ctr"/>
                      <a:r>
                        <a:rPr lang="en-IN" dirty="0"/>
                        <a:t>0.986</a:t>
                      </a:r>
                    </a:p>
                  </a:txBody>
                  <a:tcPr/>
                </a:tc>
                <a:tc>
                  <a:txBody>
                    <a:bodyPr/>
                    <a:lstStyle/>
                    <a:p>
                      <a:pPr algn="ctr"/>
                      <a:r>
                        <a:rPr lang="en-IN" dirty="0"/>
                        <a:t>0.986</a:t>
                      </a:r>
                    </a:p>
                  </a:txBody>
                  <a:tcPr/>
                </a:tc>
                <a:extLst>
                  <a:ext uri="{0D108BD9-81ED-4DB2-BD59-A6C34878D82A}">
                    <a16:rowId xmlns:a16="http://schemas.microsoft.com/office/drawing/2014/main" val="1471600045"/>
                  </a:ext>
                </a:extLst>
              </a:tr>
            </a:tbl>
          </a:graphicData>
        </a:graphic>
      </p:graphicFrame>
    </p:spTree>
    <p:extLst>
      <p:ext uri="{BB962C8B-B14F-4D97-AF65-F5344CB8AC3E}">
        <p14:creationId xmlns:p14="http://schemas.microsoft.com/office/powerpoint/2010/main" val="2723420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9B6C-2E02-4694-B989-85A44688F82E}"/>
              </a:ext>
            </a:extLst>
          </p:cNvPr>
          <p:cNvSpPr>
            <a:spLocks noGrp="1"/>
          </p:cNvSpPr>
          <p:nvPr>
            <p:ph type="title"/>
          </p:nvPr>
        </p:nvSpPr>
        <p:spPr>
          <a:xfrm>
            <a:off x="838200" y="365125"/>
            <a:ext cx="10515600" cy="732155"/>
          </a:xfrm>
        </p:spPr>
        <p:txBody>
          <a:bodyPr>
            <a:normAutofit/>
          </a:bodyPr>
          <a:lstStyle/>
          <a:p>
            <a:r>
              <a:rPr lang="en-US" dirty="0">
                <a:solidFill>
                  <a:schemeClr val="tx1">
                    <a:lumMod val="50000"/>
                    <a:lumOff val="50000"/>
                  </a:schemeClr>
                </a:solidFill>
              </a:rPr>
              <a:t>Building Models(Model2)</a:t>
            </a:r>
            <a:endParaRPr lang="en-IN" dirty="0">
              <a:solidFill>
                <a:schemeClr val="tx1">
                  <a:lumMod val="50000"/>
                  <a:lumOff val="50000"/>
                </a:schemeClr>
              </a:solidFill>
            </a:endParaRPr>
          </a:p>
        </p:txBody>
      </p:sp>
      <p:sp>
        <p:nvSpPr>
          <p:cNvPr id="3" name="Content Placeholder 2">
            <a:extLst>
              <a:ext uri="{FF2B5EF4-FFF2-40B4-BE49-F238E27FC236}">
                <a16:creationId xmlns:a16="http://schemas.microsoft.com/office/drawing/2014/main" id="{3C753C61-2CC7-4CF6-84CB-1480FD5745BA}"/>
              </a:ext>
            </a:extLst>
          </p:cNvPr>
          <p:cNvSpPr>
            <a:spLocks noGrp="1"/>
          </p:cNvSpPr>
          <p:nvPr>
            <p:ph idx="1"/>
          </p:nvPr>
        </p:nvSpPr>
        <p:spPr>
          <a:xfrm>
            <a:off x="838200" y="1347322"/>
            <a:ext cx="10515600" cy="4351338"/>
          </a:xfrm>
        </p:spPr>
        <p:txBody>
          <a:bodyPr>
            <a:normAutofit/>
          </a:bodyPr>
          <a:lstStyle/>
          <a:p>
            <a:r>
              <a:rPr lang="en-US" sz="2400" dirty="0"/>
              <a:t>Model Built for </a:t>
            </a:r>
            <a:r>
              <a:rPr lang="en-US" sz="2400" b="1" dirty="0"/>
              <a:t>Power estimation</a:t>
            </a:r>
            <a:r>
              <a:rPr lang="en-US" sz="2400" dirty="0"/>
              <a:t> on Academic block</a:t>
            </a:r>
          </a:p>
          <a:p>
            <a:r>
              <a:rPr lang="en-US" sz="2400" dirty="0"/>
              <a:t>Known Attributes: </a:t>
            </a:r>
            <a:r>
              <a:rPr lang="en-US" sz="2400" b="1" dirty="0"/>
              <a:t>Datetime</a:t>
            </a:r>
            <a:endParaRPr lang="en-US" sz="2400" dirty="0"/>
          </a:p>
          <a:p>
            <a:r>
              <a:rPr lang="en-US" sz="2400" dirty="0"/>
              <a:t>Target Attributes : </a:t>
            </a:r>
            <a:r>
              <a:rPr lang="en-US" sz="2400" b="1" dirty="0"/>
              <a:t>Power</a:t>
            </a:r>
            <a:endParaRPr lang="en-US" sz="2400" dirty="0"/>
          </a:p>
          <a:p>
            <a:r>
              <a:rPr lang="en-US" sz="2400" dirty="0"/>
              <a:t>Data set used: Academic Block--&gt;AHU--&gt;0</a:t>
            </a:r>
          </a:p>
          <a:p>
            <a:r>
              <a:rPr lang="en-IN" sz="2400" dirty="0" err="1"/>
              <a:t>MinMaxScaler</a:t>
            </a:r>
            <a:r>
              <a:rPr lang="en-IN" sz="2400" dirty="0"/>
              <a:t> is used to scale data to scale the data for Power</a:t>
            </a:r>
          </a:p>
          <a:p>
            <a:r>
              <a:rPr lang="en-IN" sz="2400" dirty="0"/>
              <a:t>Converted Datetime to numeric field</a:t>
            </a:r>
          </a:p>
          <a:p>
            <a:r>
              <a:rPr lang="en-US" sz="2400" dirty="0"/>
              <a:t>Split the data in Train : Test in 80 : 20 ratio</a:t>
            </a:r>
          </a:p>
          <a:p>
            <a:r>
              <a:rPr lang="en-US" sz="2400" dirty="0"/>
              <a:t>Model used: </a:t>
            </a:r>
            <a:r>
              <a:rPr lang="en-US" sz="2400" b="1" dirty="0"/>
              <a:t>Lasso Regression</a:t>
            </a:r>
          </a:p>
          <a:p>
            <a:r>
              <a:rPr lang="en-US" sz="2400" dirty="0"/>
              <a:t>Validation Result in test set </a:t>
            </a:r>
          </a:p>
          <a:p>
            <a:endParaRPr lang="en-IN" sz="2400" dirty="0"/>
          </a:p>
        </p:txBody>
      </p:sp>
      <p:graphicFrame>
        <p:nvGraphicFramePr>
          <p:cNvPr id="4" name="Table 4">
            <a:extLst>
              <a:ext uri="{FF2B5EF4-FFF2-40B4-BE49-F238E27FC236}">
                <a16:creationId xmlns:a16="http://schemas.microsoft.com/office/drawing/2014/main" id="{4ADB40C9-1E28-45D8-81B3-FE4C46B8360A}"/>
              </a:ext>
            </a:extLst>
          </p:cNvPr>
          <p:cNvGraphicFramePr>
            <a:graphicFrameLocks noGrp="1"/>
          </p:cNvGraphicFramePr>
          <p:nvPr>
            <p:extLst>
              <p:ext uri="{D42A27DB-BD31-4B8C-83A1-F6EECF244321}">
                <p14:modId xmlns:p14="http://schemas.microsoft.com/office/powerpoint/2010/main" val="547325811"/>
              </p:ext>
            </p:extLst>
          </p:nvPr>
        </p:nvGraphicFramePr>
        <p:xfrm>
          <a:off x="838200" y="5741829"/>
          <a:ext cx="11077135" cy="741680"/>
        </p:xfrm>
        <a:graphic>
          <a:graphicData uri="http://schemas.openxmlformats.org/drawingml/2006/table">
            <a:tbl>
              <a:tblPr firstRow="1" bandRow="1">
                <a:tableStyleId>{5C22544A-7EE6-4342-B048-85BDC9FD1C3A}</a:tableStyleId>
              </a:tblPr>
              <a:tblGrid>
                <a:gridCol w="2594318">
                  <a:extLst>
                    <a:ext uri="{9D8B030D-6E8A-4147-A177-3AD203B41FA5}">
                      <a16:colId xmlns:a16="http://schemas.microsoft.com/office/drawing/2014/main" val="4265242401"/>
                    </a:ext>
                  </a:extLst>
                </a:gridCol>
                <a:gridCol w="2546252">
                  <a:extLst>
                    <a:ext uri="{9D8B030D-6E8A-4147-A177-3AD203B41FA5}">
                      <a16:colId xmlns:a16="http://schemas.microsoft.com/office/drawing/2014/main" val="3148194315"/>
                    </a:ext>
                  </a:extLst>
                </a:gridCol>
                <a:gridCol w="2222696">
                  <a:extLst>
                    <a:ext uri="{9D8B030D-6E8A-4147-A177-3AD203B41FA5}">
                      <a16:colId xmlns:a16="http://schemas.microsoft.com/office/drawing/2014/main" val="2853917650"/>
                    </a:ext>
                  </a:extLst>
                </a:gridCol>
                <a:gridCol w="1498442">
                  <a:extLst>
                    <a:ext uri="{9D8B030D-6E8A-4147-A177-3AD203B41FA5}">
                      <a16:colId xmlns:a16="http://schemas.microsoft.com/office/drawing/2014/main" val="1947398645"/>
                    </a:ext>
                  </a:extLst>
                </a:gridCol>
                <a:gridCol w="2215427">
                  <a:extLst>
                    <a:ext uri="{9D8B030D-6E8A-4147-A177-3AD203B41FA5}">
                      <a16:colId xmlns:a16="http://schemas.microsoft.com/office/drawing/2014/main" val="642136916"/>
                    </a:ext>
                  </a:extLst>
                </a:gridCol>
              </a:tblGrid>
              <a:tr h="370840">
                <a:tc>
                  <a:txBody>
                    <a:bodyPr/>
                    <a:lstStyle/>
                    <a:p>
                      <a:r>
                        <a:rPr lang="en-US" dirty="0"/>
                        <a:t>Root Mean Squared Error</a:t>
                      </a:r>
                      <a:endParaRPr lang="en-IN" dirty="0"/>
                    </a:p>
                  </a:txBody>
                  <a:tcPr/>
                </a:tc>
                <a:tc>
                  <a:txBody>
                    <a:bodyPr/>
                    <a:lstStyle/>
                    <a:p>
                      <a:r>
                        <a:rPr lang="en-US" dirty="0"/>
                        <a:t>Mean Squared Error</a:t>
                      </a:r>
                      <a:endParaRPr lang="en-IN" dirty="0"/>
                    </a:p>
                  </a:txBody>
                  <a:tcPr/>
                </a:tc>
                <a:tc>
                  <a:txBody>
                    <a:bodyPr/>
                    <a:lstStyle/>
                    <a:p>
                      <a:r>
                        <a:rPr lang="en-US" dirty="0"/>
                        <a:t>Mean Absolute Error</a:t>
                      </a:r>
                      <a:endParaRPr lang="en-IN" dirty="0"/>
                    </a:p>
                  </a:txBody>
                  <a:tcPr/>
                </a:tc>
                <a:tc>
                  <a:txBody>
                    <a:bodyPr/>
                    <a:lstStyle/>
                    <a:p>
                      <a:r>
                        <a:rPr lang="en-US" dirty="0"/>
                        <a:t>R Squared</a:t>
                      </a:r>
                      <a:endParaRPr lang="en-IN" dirty="0"/>
                    </a:p>
                  </a:txBody>
                  <a:tcPr/>
                </a:tc>
                <a:tc>
                  <a:txBody>
                    <a:bodyPr/>
                    <a:lstStyle/>
                    <a:p>
                      <a:r>
                        <a:rPr lang="en-US" dirty="0"/>
                        <a:t>Adj R Squared</a:t>
                      </a:r>
                      <a:endParaRPr lang="en-IN" dirty="0"/>
                    </a:p>
                  </a:txBody>
                  <a:tcPr/>
                </a:tc>
                <a:extLst>
                  <a:ext uri="{0D108BD9-81ED-4DB2-BD59-A6C34878D82A}">
                    <a16:rowId xmlns:a16="http://schemas.microsoft.com/office/drawing/2014/main" val="4257359869"/>
                  </a:ext>
                </a:extLst>
              </a:tr>
              <a:tr h="370840">
                <a:tc>
                  <a:txBody>
                    <a:bodyPr/>
                    <a:lstStyle/>
                    <a:p>
                      <a:pPr algn="ctr"/>
                      <a:r>
                        <a:rPr lang="en-IN" dirty="0"/>
                        <a:t>0.291</a:t>
                      </a:r>
                    </a:p>
                  </a:txBody>
                  <a:tcPr/>
                </a:tc>
                <a:tc>
                  <a:txBody>
                    <a:bodyPr/>
                    <a:lstStyle/>
                    <a:p>
                      <a:pPr algn="ctr"/>
                      <a:r>
                        <a:rPr lang="en-IN" dirty="0"/>
                        <a:t>0.085</a:t>
                      </a:r>
                    </a:p>
                  </a:txBody>
                  <a:tcPr/>
                </a:tc>
                <a:tc>
                  <a:txBody>
                    <a:bodyPr/>
                    <a:lstStyle/>
                    <a:p>
                      <a:pPr algn="ctr"/>
                      <a:r>
                        <a:rPr lang="en-IN" dirty="0"/>
                        <a:t>0.282</a:t>
                      </a:r>
                    </a:p>
                  </a:txBody>
                  <a:tcPr/>
                </a:tc>
                <a:tc>
                  <a:txBody>
                    <a:bodyPr/>
                    <a:lstStyle/>
                    <a:p>
                      <a:pPr algn="ctr"/>
                      <a:r>
                        <a:rPr lang="en-IN" dirty="0"/>
                        <a:t>0.007</a:t>
                      </a:r>
                    </a:p>
                  </a:txBody>
                  <a:tcPr/>
                </a:tc>
                <a:tc>
                  <a:txBody>
                    <a:bodyPr/>
                    <a:lstStyle/>
                    <a:p>
                      <a:pPr algn="ctr"/>
                      <a:r>
                        <a:rPr lang="en-IN" dirty="0"/>
                        <a:t>0.007</a:t>
                      </a:r>
                    </a:p>
                  </a:txBody>
                  <a:tcPr/>
                </a:tc>
                <a:extLst>
                  <a:ext uri="{0D108BD9-81ED-4DB2-BD59-A6C34878D82A}">
                    <a16:rowId xmlns:a16="http://schemas.microsoft.com/office/drawing/2014/main" val="1471600045"/>
                  </a:ext>
                </a:extLst>
              </a:tr>
            </a:tbl>
          </a:graphicData>
        </a:graphic>
      </p:graphicFrame>
    </p:spTree>
    <p:extLst>
      <p:ext uri="{BB962C8B-B14F-4D97-AF65-F5344CB8AC3E}">
        <p14:creationId xmlns:p14="http://schemas.microsoft.com/office/powerpoint/2010/main" val="1245504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9B6C-2E02-4694-B989-85A44688F82E}"/>
              </a:ext>
            </a:extLst>
          </p:cNvPr>
          <p:cNvSpPr>
            <a:spLocks noGrp="1"/>
          </p:cNvSpPr>
          <p:nvPr>
            <p:ph type="title"/>
          </p:nvPr>
        </p:nvSpPr>
        <p:spPr>
          <a:xfrm>
            <a:off x="838200" y="365125"/>
            <a:ext cx="10515600" cy="732155"/>
          </a:xfrm>
        </p:spPr>
        <p:txBody>
          <a:bodyPr>
            <a:normAutofit/>
          </a:bodyPr>
          <a:lstStyle/>
          <a:p>
            <a:r>
              <a:rPr lang="en-US" dirty="0">
                <a:solidFill>
                  <a:schemeClr val="tx1">
                    <a:lumMod val="50000"/>
                    <a:lumOff val="50000"/>
                  </a:schemeClr>
                </a:solidFill>
              </a:rPr>
              <a:t>Building Models(Model2)</a:t>
            </a:r>
            <a:endParaRPr lang="en-IN" dirty="0">
              <a:solidFill>
                <a:schemeClr val="tx1">
                  <a:lumMod val="50000"/>
                  <a:lumOff val="50000"/>
                </a:schemeClr>
              </a:solidFill>
            </a:endParaRPr>
          </a:p>
        </p:txBody>
      </p:sp>
      <p:sp>
        <p:nvSpPr>
          <p:cNvPr id="3" name="Content Placeholder 2">
            <a:extLst>
              <a:ext uri="{FF2B5EF4-FFF2-40B4-BE49-F238E27FC236}">
                <a16:creationId xmlns:a16="http://schemas.microsoft.com/office/drawing/2014/main" id="{3C753C61-2CC7-4CF6-84CB-1480FD5745BA}"/>
              </a:ext>
            </a:extLst>
          </p:cNvPr>
          <p:cNvSpPr>
            <a:spLocks noGrp="1"/>
          </p:cNvSpPr>
          <p:nvPr>
            <p:ph idx="1"/>
          </p:nvPr>
        </p:nvSpPr>
        <p:spPr>
          <a:xfrm>
            <a:off x="838200" y="1347322"/>
            <a:ext cx="10515600" cy="4351338"/>
          </a:xfrm>
        </p:spPr>
        <p:txBody>
          <a:bodyPr>
            <a:normAutofit/>
          </a:bodyPr>
          <a:lstStyle/>
          <a:p>
            <a:r>
              <a:rPr lang="en-US" sz="2400" dirty="0"/>
              <a:t>Same model then validated with the new set of data</a:t>
            </a:r>
          </a:p>
          <a:p>
            <a:r>
              <a:rPr lang="en-US" sz="2400" dirty="0"/>
              <a:t>New Validation Dataset: AHU </a:t>
            </a:r>
            <a:r>
              <a:rPr lang="en-US" sz="2400" dirty="0">
                <a:sym typeface="Wingdings" panose="05000000000000000000" pitchFamily="2" charset="2"/>
              </a:rPr>
              <a:t> 1 of Academic Block</a:t>
            </a:r>
          </a:p>
          <a:p>
            <a:r>
              <a:rPr lang="en-US" sz="2400" dirty="0">
                <a:sym typeface="Wingdings" panose="05000000000000000000" pitchFamily="2" charset="2"/>
              </a:rPr>
              <a:t>Same reprocessing steps performed</a:t>
            </a:r>
          </a:p>
          <a:p>
            <a:r>
              <a:rPr lang="en-US" sz="2400" dirty="0">
                <a:sym typeface="Wingdings" panose="05000000000000000000" pitchFamily="2" charset="2"/>
              </a:rPr>
              <a:t>Validation Result</a:t>
            </a:r>
            <a:endParaRPr lang="en-US" sz="2400" dirty="0"/>
          </a:p>
          <a:p>
            <a:endParaRPr lang="en-IN" sz="2400" dirty="0"/>
          </a:p>
        </p:txBody>
      </p:sp>
      <p:graphicFrame>
        <p:nvGraphicFramePr>
          <p:cNvPr id="4" name="Table 4">
            <a:extLst>
              <a:ext uri="{FF2B5EF4-FFF2-40B4-BE49-F238E27FC236}">
                <a16:creationId xmlns:a16="http://schemas.microsoft.com/office/drawing/2014/main" id="{4ADB40C9-1E28-45D8-81B3-FE4C46B8360A}"/>
              </a:ext>
            </a:extLst>
          </p:cNvPr>
          <p:cNvGraphicFramePr>
            <a:graphicFrameLocks noGrp="1"/>
          </p:cNvGraphicFramePr>
          <p:nvPr>
            <p:extLst>
              <p:ext uri="{D42A27DB-BD31-4B8C-83A1-F6EECF244321}">
                <p14:modId xmlns:p14="http://schemas.microsoft.com/office/powerpoint/2010/main" val="3148253850"/>
              </p:ext>
            </p:extLst>
          </p:nvPr>
        </p:nvGraphicFramePr>
        <p:xfrm>
          <a:off x="557432" y="3429000"/>
          <a:ext cx="11077135" cy="741680"/>
        </p:xfrm>
        <a:graphic>
          <a:graphicData uri="http://schemas.openxmlformats.org/drawingml/2006/table">
            <a:tbl>
              <a:tblPr firstRow="1" bandRow="1">
                <a:tableStyleId>{5C22544A-7EE6-4342-B048-85BDC9FD1C3A}</a:tableStyleId>
              </a:tblPr>
              <a:tblGrid>
                <a:gridCol w="2594318">
                  <a:extLst>
                    <a:ext uri="{9D8B030D-6E8A-4147-A177-3AD203B41FA5}">
                      <a16:colId xmlns:a16="http://schemas.microsoft.com/office/drawing/2014/main" val="4265242401"/>
                    </a:ext>
                  </a:extLst>
                </a:gridCol>
                <a:gridCol w="2546252">
                  <a:extLst>
                    <a:ext uri="{9D8B030D-6E8A-4147-A177-3AD203B41FA5}">
                      <a16:colId xmlns:a16="http://schemas.microsoft.com/office/drawing/2014/main" val="3148194315"/>
                    </a:ext>
                  </a:extLst>
                </a:gridCol>
                <a:gridCol w="2222696">
                  <a:extLst>
                    <a:ext uri="{9D8B030D-6E8A-4147-A177-3AD203B41FA5}">
                      <a16:colId xmlns:a16="http://schemas.microsoft.com/office/drawing/2014/main" val="2853917650"/>
                    </a:ext>
                  </a:extLst>
                </a:gridCol>
                <a:gridCol w="1498442">
                  <a:extLst>
                    <a:ext uri="{9D8B030D-6E8A-4147-A177-3AD203B41FA5}">
                      <a16:colId xmlns:a16="http://schemas.microsoft.com/office/drawing/2014/main" val="1947398645"/>
                    </a:ext>
                  </a:extLst>
                </a:gridCol>
                <a:gridCol w="2215427">
                  <a:extLst>
                    <a:ext uri="{9D8B030D-6E8A-4147-A177-3AD203B41FA5}">
                      <a16:colId xmlns:a16="http://schemas.microsoft.com/office/drawing/2014/main" val="642136916"/>
                    </a:ext>
                  </a:extLst>
                </a:gridCol>
              </a:tblGrid>
              <a:tr h="370840">
                <a:tc>
                  <a:txBody>
                    <a:bodyPr/>
                    <a:lstStyle/>
                    <a:p>
                      <a:r>
                        <a:rPr lang="en-US" dirty="0"/>
                        <a:t>Root Mean Squared Error</a:t>
                      </a:r>
                      <a:endParaRPr lang="en-IN" dirty="0"/>
                    </a:p>
                  </a:txBody>
                  <a:tcPr/>
                </a:tc>
                <a:tc>
                  <a:txBody>
                    <a:bodyPr/>
                    <a:lstStyle/>
                    <a:p>
                      <a:r>
                        <a:rPr lang="en-US" dirty="0"/>
                        <a:t>Mean Squared Error</a:t>
                      </a:r>
                      <a:endParaRPr lang="en-IN" dirty="0"/>
                    </a:p>
                  </a:txBody>
                  <a:tcPr/>
                </a:tc>
                <a:tc>
                  <a:txBody>
                    <a:bodyPr/>
                    <a:lstStyle/>
                    <a:p>
                      <a:r>
                        <a:rPr lang="en-US" dirty="0"/>
                        <a:t>Mean Absolute Error</a:t>
                      </a:r>
                      <a:endParaRPr lang="en-IN" dirty="0"/>
                    </a:p>
                  </a:txBody>
                  <a:tcPr/>
                </a:tc>
                <a:tc>
                  <a:txBody>
                    <a:bodyPr/>
                    <a:lstStyle/>
                    <a:p>
                      <a:r>
                        <a:rPr lang="en-US" dirty="0"/>
                        <a:t>R Squared</a:t>
                      </a:r>
                      <a:endParaRPr lang="en-IN" dirty="0"/>
                    </a:p>
                  </a:txBody>
                  <a:tcPr/>
                </a:tc>
                <a:tc>
                  <a:txBody>
                    <a:bodyPr/>
                    <a:lstStyle/>
                    <a:p>
                      <a:r>
                        <a:rPr lang="en-US" dirty="0"/>
                        <a:t>Adj R Squared</a:t>
                      </a:r>
                      <a:endParaRPr lang="en-IN" dirty="0"/>
                    </a:p>
                  </a:txBody>
                  <a:tcPr/>
                </a:tc>
                <a:extLst>
                  <a:ext uri="{0D108BD9-81ED-4DB2-BD59-A6C34878D82A}">
                    <a16:rowId xmlns:a16="http://schemas.microsoft.com/office/drawing/2014/main" val="4257359869"/>
                  </a:ext>
                </a:extLst>
              </a:tr>
              <a:tr h="370840">
                <a:tc>
                  <a:txBody>
                    <a:bodyPr/>
                    <a:lstStyle/>
                    <a:p>
                      <a:pPr algn="ctr"/>
                      <a:r>
                        <a:rPr lang="en-IN" dirty="0"/>
                        <a:t>0.34</a:t>
                      </a:r>
                    </a:p>
                  </a:txBody>
                  <a:tcPr/>
                </a:tc>
                <a:tc>
                  <a:txBody>
                    <a:bodyPr/>
                    <a:lstStyle/>
                    <a:p>
                      <a:pPr algn="ctr"/>
                      <a:r>
                        <a:rPr lang="en-US" dirty="0"/>
                        <a:t>0</a:t>
                      </a:r>
                      <a:r>
                        <a:rPr lang="en-IN" dirty="0"/>
                        <a:t>.115</a:t>
                      </a:r>
                    </a:p>
                  </a:txBody>
                  <a:tcPr/>
                </a:tc>
                <a:tc>
                  <a:txBody>
                    <a:bodyPr/>
                    <a:lstStyle/>
                    <a:p>
                      <a:pPr algn="ctr"/>
                      <a:r>
                        <a:rPr lang="en-IN" dirty="0"/>
                        <a:t>0.309</a:t>
                      </a:r>
                    </a:p>
                  </a:txBody>
                  <a:tcPr/>
                </a:tc>
                <a:tc>
                  <a:txBody>
                    <a:bodyPr/>
                    <a:lstStyle/>
                    <a:p>
                      <a:pPr algn="ctr"/>
                      <a:r>
                        <a:rPr lang="en-IN" dirty="0"/>
                        <a:t>0.009</a:t>
                      </a:r>
                    </a:p>
                  </a:txBody>
                  <a:tcPr/>
                </a:tc>
                <a:tc>
                  <a:txBody>
                    <a:bodyPr/>
                    <a:lstStyle/>
                    <a:p>
                      <a:pPr algn="ctr"/>
                      <a:r>
                        <a:rPr lang="en-IN" dirty="0"/>
                        <a:t>0.009</a:t>
                      </a:r>
                    </a:p>
                  </a:txBody>
                  <a:tcPr/>
                </a:tc>
                <a:extLst>
                  <a:ext uri="{0D108BD9-81ED-4DB2-BD59-A6C34878D82A}">
                    <a16:rowId xmlns:a16="http://schemas.microsoft.com/office/drawing/2014/main" val="1471600045"/>
                  </a:ext>
                </a:extLst>
              </a:tr>
            </a:tbl>
          </a:graphicData>
        </a:graphic>
      </p:graphicFrame>
    </p:spTree>
    <p:extLst>
      <p:ext uri="{BB962C8B-B14F-4D97-AF65-F5344CB8AC3E}">
        <p14:creationId xmlns:p14="http://schemas.microsoft.com/office/powerpoint/2010/main" val="2268122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9B6C-2E02-4694-B989-85A44688F82E}"/>
              </a:ext>
            </a:extLst>
          </p:cNvPr>
          <p:cNvSpPr>
            <a:spLocks noGrp="1"/>
          </p:cNvSpPr>
          <p:nvPr>
            <p:ph type="title"/>
          </p:nvPr>
        </p:nvSpPr>
        <p:spPr>
          <a:xfrm>
            <a:off x="838200" y="365125"/>
            <a:ext cx="10515600" cy="732155"/>
          </a:xfrm>
        </p:spPr>
        <p:txBody>
          <a:bodyPr>
            <a:normAutofit/>
          </a:bodyPr>
          <a:lstStyle/>
          <a:p>
            <a:r>
              <a:rPr lang="en-US" dirty="0">
                <a:solidFill>
                  <a:schemeClr val="tx1">
                    <a:lumMod val="50000"/>
                    <a:lumOff val="50000"/>
                  </a:schemeClr>
                </a:solidFill>
              </a:rPr>
              <a:t>Conclusion</a:t>
            </a:r>
            <a:endParaRPr lang="en-IN" dirty="0">
              <a:solidFill>
                <a:schemeClr val="tx1">
                  <a:lumMod val="50000"/>
                  <a:lumOff val="50000"/>
                </a:schemeClr>
              </a:solidFill>
            </a:endParaRPr>
          </a:p>
        </p:txBody>
      </p:sp>
      <p:sp>
        <p:nvSpPr>
          <p:cNvPr id="3" name="Content Placeholder 2">
            <a:extLst>
              <a:ext uri="{FF2B5EF4-FFF2-40B4-BE49-F238E27FC236}">
                <a16:creationId xmlns:a16="http://schemas.microsoft.com/office/drawing/2014/main" id="{3C753C61-2CC7-4CF6-84CB-1480FD5745BA}"/>
              </a:ext>
            </a:extLst>
          </p:cNvPr>
          <p:cNvSpPr>
            <a:spLocks noGrp="1"/>
          </p:cNvSpPr>
          <p:nvPr>
            <p:ph idx="1"/>
          </p:nvPr>
        </p:nvSpPr>
        <p:spPr>
          <a:xfrm>
            <a:off x="838200" y="1347322"/>
            <a:ext cx="10515600" cy="4351338"/>
          </a:xfrm>
        </p:spPr>
        <p:txBody>
          <a:bodyPr>
            <a:normAutofit/>
          </a:bodyPr>
          <a:lstStyle/>
          <a:p>
            <a:r>
              <a:rPr lang="en-US" sz="2400" dirty="0"/>
              <a:t>Analysis of this dataset is very important as it can give many insights of the Electricity consumptions in the commercial buildings in IIIT Delhi</a:t>
            </a:r>
          </a:p>
          <a:p>
            <a:r>
              <a:rPr lang="en-US" sz="2400" dirty="0"/>
              <a:t>The pattern of the power consumptions can be identified and accordingly the required hardware and support system can be implemented to handle the high consumption times and carry out maintenance work in the off load periods</a:t>
            </a:r>
          </a:p>
          <a:p>
            <a:r>
              <a:rPr lang="en-US" sz="2400" dirty="0"/>
              <a:t>Load balancing can also be arranged according to the same</a:t>
            </a:r>
          </a:p>
          <a:p>
            <a:r>
              <a:rPr lang="en-US" sz="2400" dirty="0"/>
              <a:t>Here two types of model is prepared on one type of building to predict the Power consumption for a given time</a:t>
            </a:r>
          </a:p>
          <a:p>
            <a:r>
              <a:rPr lang="en-US" sz="2400" dirty="0"/>
              <a:t>Similar kind of many more models can be prepared to predict other parameters for other buildings as well which can help in planning and managing the uninterrupted </a:t>
            </a:r>
            <a:r>
              <a:rPr lang="en-US" sz="2400"/>
              <a:t>service efficiently </a:t>
            </a:r>
            <a:r>
              <a:rPr lang="en-US" sz="2400" dirty="0"/>
              <a:t>in the campus across 24*7</a:t>
            </a:r>
          </a:p>
          <a:p>
            <a:endParaRPr lang="en-IN" sz="2400" dirty="0"/>
          </a:p>
        </p:txBody>
      </p:sp>
    </p:spTree>
    <p:extLst>
      <p:ext uri="{BB962C8B-B14F-4D97-AF65-F5344CB8AC3E}">
        <p14:creationId xmlns:p14="http://schemas.microsoft.com/office/powerpoint/2010/main" val="3474054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9B6C-2E02-4694-B989-85A44688F82E}"/>
              </a:ext>
            </a:extLst>
          </p:cNvPr>
          <p:cNvSpPr>
            <a:spLocks noGrp="1"/>
          </p:cNvSpPr>
          <p:nvPr>
            <p:ph type="title"/>
          </p:nvPr>
        </p:nvSpPr>
        <p:spPr>
          <a:xfrm>
            <a:off x="3714750" y="2786697"/>
            <a:ext cx="4762500" cy="1284605"/>
          </a:xfrm>
        </p:spPr>
        <p:txBody>
          <a:bodyPr>
            <a:normAutofit/>
          </a:bodyPr>
          <a:lstStyle/>
          <a:p>
            <a:r>
              <a:rPr lang="en-US" sz="7200" dirty="0">
                <a:solidFill>
                  <a:schemeClr val="tx1">
                    <a:lumMod val="50000"/>
                    <a:lumOff val="50000"/>
                  </a:schemeClr>
                </a:solidFill>
              </a:rPr>
              <a:t>Thank You</a:t>
            </a:r>
            <a:endParaRPr lang="en-IN" sz="7200" dirty="0">
              <a:solidFill>
                <a:schemeClr val="tx1">
                  <a:lumMod val="50000"/>
                  <a:lumOff val="50000"/>
                </a:schemeClr>
              </a:solidFill>
            </a:endParaRPr>
          </a:p>
        </p:txBody>
      </p:sp>
    </p:spTree>
    <p:extLst>
      <p:ext uri="{BB962C8B-B14F-4D97-AF65-F5344CB8AC3E}">
        <p14:creationId xmlns:p14="http://schemas.microsoft.com/office/powerpoint/2010/main" val="1637361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9B6C-2E02-4694-B989-85A44688F82E}"/>
              </a:ext>
            </a:extLst>
          </p:cNvPr>
          <p:cNvSpPr>
            <a:spLocks noGrp="1"/>
          </p:cNvSpPr>
          <p:nvPr>
            <p:ph type="title"/>
          </p:nvPr>
        </p:nvSpPr>
        <p:spPr>
          <a:xfrm>
            <a:off x="838200" y="365125"/>
            <a:ext cx="10515600" cy="732155"/>
          </a:xfrm>
        </p:spPr>
        <p:txBody>
          <a:bodyPr/>
          <a:lstStyle/>
          <a:p>
            <a:r>
              <a:rPr lang="en-US" dirty="0">
                <a:solidFill>
                  <a:schemeClr val="tx1">
                    <a:lumMod val="50000"/>
                    <a:lumOff val="50000"/>
                  </a:schemeClr>
                </a:solidFill>
              </a:rPr>
              <a:t>Problem Statement</a:t>
            </a:r>
            <a:endParaRPr lang="en-IN" dirty="0">
              <a:solidFill>
                <a:schemeClr val="tx1">
                  <a:lumMod val="50000"/>
                  <a:lumOff val="50000"/>
                </a:schemeClr>
              </a:solidFill>
            </a:endParaRPr>
          </a:p>
        </p:txBody>
      </p:sp>
      <p:pic>
        <p:nvPicPr>
          <p:cNvPr id="5" name="Picture 4">
            <a:extLst>
              <a:ext uri="{FF2B5EF4-FFF2-40B4-BE49-F238E27FC236}">
                <a16:creationId xmlns:a16="http://schemas.microsoft.com/office/drawing/2014/main" id="{667AAE4B-7CB9-477C-B0B6-A0A1BD77565C}"/>
              </a:ext>
            </a:extLst>
          </p:cNvPr>
          <p:cNvPicPr>
            <a:picLocks noChangeAspect="1"/>
          </p:cNvPicPr>
          <p:nvPr/>
        </p:nvPicPr>
        <p:blipFill>
          <a:blip r:embed="rId3"/>
          <a:stretch>
            <a:fillRect/>
          </a:stretch>
        </p:blipFill>
        <p:spPr>
          <a:xfrm>
            <a:off x="4727256" y="1484283"/>
            <a:ext cx="6029325" cy="2665681"/>
          </a:xfrm>
          <a:prstGeom prst="rect">
            <a:avLst/>
          </a:prstGeom>
        </p:spPr>
      </p:pic>
      <p:graphicFrame>
        <p:nvGraphicFramePr>
          <p:cNvPr id="6" name="Table 6">
            <a:extLst>
              <a:ext uri="{FF2B5EF4-FFF2-40B4-BE49-F238E27FC236}">
                <a16:creationId xmlns:a16="http://schemas.microsoft.com/office/drawing/2014/main" id="{81D32699-F31E-47E1-A861-89AAF8A5E3D1}"/>
              </a:ext>
            </a:extLst>
          </p:cNvPr>
          <p:cNvGraphicFramePr>
            <a:graphicFrameLocks noGrp="1"/>
          </p:cNvGraphicFramePr>
          <p:nvPr>
            <p:extLst>
              <p:ext uri="{D42A27DB-BD31-4B8C-83A1-F6EECF244321}">
                <p14:modId xmlns:p14="http://schemas.microsoft.com/office/powerpoint/2010/main" val="1739583311"/>
              </p:ext>
            </p:extLst>
          </p:nvPr>
        </p:nvGraphicFramePr>
        <p:xfrm>
          <a:off x="1017560" y="4522364"/>
          <a:ext cx="6724358" cy="2042160"/>
        </p:xfrm>
        <a:graphic>
          <a:graphicData uri="http://schemas.openxmlformats.org/drawingml/2006/table">
            <a:tbl>
              <a:tblPr firstRow="1" bandRow="1">
                <a:tableStyleId>{5C22544A-7EE6-4342-B048-85BDC9FD1C3A}</a:tableStyleId>
              </a:tblPr>
              <a:tblGrid>
                <a:gridCol w="3362179">
                  <a:extLst>
                    <a:ext uri="{9D8B030D-6E8A-4147-A177-3AD203B41FA5}">
                      <a16:colId xmlns:a16="http://schemas.microsoft.com/office/drawing/2014/main" val="2946540185"/>
                    </a:ext>
                  </a:extLst>
                </a:gridCol>
                <a:gridCol w="3362179">
                  <a:extLst>
                    <a:ext uri="{9D8B030D-6E8A-4147-A177-3AD203B41FA5}">
                      <a16:colId xmlns:a16="http://schemas.microsoft.com/office/drawing/2014/main" val="29055345"/>
                    </a:ext>
                  </a:extLst>
                </a:gridCol>
              </a:tblGrid>
              <a:tr h="283249">
                <a:tc>
                  <a:txBody>
                    <a:bodyPr/>
                    <a:lstStyle/>
                    <a:p>
                      <a:pPr algn="ctr"/>
                      <a:r>
                        <a:rPr lang="en-IN" sz="1400" b="0" i="0" u="none" strike="noStrike" kern="1200" baseline="0" dirty="0">
                          <a:solidFill>
                            <a:schemeClr val="lt1"/>
                          </a:solidFill>
                          <a:latin typeface="+mn-lt"/>
                          <a:ea typeface="+mn-ea"/>
                          <a:cs typeface="+mn-cs"/>
                        </a:rPr>
                        <a:t>Data set attribute</a:t>
                      </a:r>
                      <a:endParaRPr lang="en-IN" sz="1400" dirty="0"/>
                    </a:p>
                  </a:txBody>
                  <a:tcPr/>
                </a:tc>
                <a:tc>
                  <a:txBody>
                    <a:bodyPr/>
                    <a:lstStyle/>
                    <a:p>
                      <a:pPr algn="ctr"/>
                      <a:r>
                        <a:rPr lang="en-IN" sz="1400" b="0" i="0" u="none" strike="noStrike" kern="1200" baseline="0" dirty="0">
                          <a:solidFill>
                            <a:schemeClr val="lt1"/>
                          </a:solidFill>
                          <a:latin typeface="+mn-lt"/>
                          <a:ea typeface="+mn-ea"/>
                          <a:cs typeface="+mn-cs"/>
                        </a:rPr>
                        <a:t>Value</a:t>
                      </a:r>
                      <a:endParaRPr lang="en-IN" sz="1400" dirty="0"/>
                    </a:p>
                  </a:txBody>
                  <a:tcPr/>
                </a:tc>
                <a:extLst>
                  <a:ext uri="{0D108BD9-81ED-4DB2-BD59-A6C34878D82A}">
                    <a16:rowId xmlns:a16="http://schemas.microsoft.com/office/drawing/2014/main" val="3660749202"/>
                  </a:ext>
                </a:extLst>
              </a:tr>
              <a:tr h="283249">
                <a:tc>
                  <a:txBody>
                    <a:bodyPr/>
                    <a:lstStyle/>
                    <a:p>
                      <a:pPr algn="ctr"/>
                      <a:r>
                        <a:rPr lang="en-IN" sz="1400" b="0" i="0" u="none" strike="noStrike" kern="1200" baseline="0" dirty="0">
                          <a:solidFill>
                            <a:schemeClr val="dk1"/>
                          </a:solidFill>
                          <a:latin typeface="+mn-lt"/>
                          <a:ea typeface="+mn-ea"/>
                          <a:cs typeface="+mn-cs"/>
                        </a:rPr>
                        <a:t># Smart meters</a:t>
                      </a:r>
                    </a:p>
                  </a:txBody>
                  <a:tcPr/>
                </a:tc>
                <a:tc>
                  <a:txBody>
                    <a:bodyPr/>
                    <a:lstStyle/>
                    <a:p>
                      <a:pPr algn="ctr"/>
                      <a:r>
                        <a:rPr lang="en-IN" sz="1400" b="0" i="0" u="none" strike="noStrike" kern="1200" baseline="0" dirty="0">
                          <a:solidFill>
                            <a:schemeClr val="dk1"/>
                          </a:solidFill>
                          <a:latin typeface="+mn-lt"/>
                          <a:ea typeface="+mn-ea"/>
                          <a:cs typeface="+mn-cs"/>
                        </a:rPr>
                        <a:t>200</a:t>
                      </a:r>
                      <a:endParaRPr lang="en-IN" sz="1400" dirty="0"/>
                    </a:p>
                  </a:txBody>
                  <a:tcPr/>
                </a:tc>
                <a:extLst>
                  <a:ext uri="{0D108BD9-81ED-4DB2-BD59-A6C34878D82A}">
                    <a16:rowId xmlns:a16="http://schemas.microsoft.com/office/drawing/2014/main" val="1498595344"/>
                  </a:ext>
                </a:extLst>
              </a:tr>
              <a:tr h="481523">
                <a:tc>
                  <a:txBody>
                    <a:bodyPr/>
                    <a:lstStyle/>
                    <a:p>
                      <a:pPr algn="ctr"/>
                      <a:r>
                        <a:rPr lang="en-IN" sz="1400" b="0" i="0" u="none" strike="noStrike" kern="1200" baseline="0" dirty="0">
                          <a:solidFill>
                            <a:schemeClr val="dk1"/>
                          </a:solidFill>
                          <a:latin typeface="+mn-lt"/>
                          <a:ea typeface="+mn-ea"/>
                          <a:cs typeface="+mn-cs"/>
                        </a:rPr>
                        <a:t># Electrical parameters measured</a:t>
                      </a:r>
                    </a:p>
                  </a:txBody>
                  <a:tcPr/>
                </a:tc>
                <a:tc>
                  <a:txBody>
                    <a:bodyPr/>
                    <a:lstStyle/>
                    <a:p>
                      <a:pPr algn="ctr"/>
                      <a:r>
                        <a:rPr lang="en-US" sz="1400" dirty="0"/>
                        <a:t>8</a:t>
                      </a:r>
                    </a:p>
                    <a:p>
                      <a:pPr algn="ctr"/>
                      <a:r>
                        <a:rPr lang="en-US" sz="1400" dirty="0"/>
                        <a:t>3 Important(Current, Energy and Power)</a:t>
                      </a:r>
                      <a:endParaRPr lang="en-IN" sz="1400" dirty="0"/>
                    </a:p>
                  </a:txBody>
                  <a:tcPr/>
                </a:tc>
                <a:extLst>
                  <a:ext uri="{0D108BD9-81ED-4DB2-BD59-A6C34878D82A}">
                    <a16:rowId xmlns:a16="http://schemas.microsoft.com/office/drawing/2014/main" val="237079127"/>
                  </a:ext>
                </a:extLst>
              </a:tr>
              <a:tr h="283249">
                <a:tc>
                  <a:txBody>
                    <a:bodyPr/>
                    <a:lstStyle/>
                    <a:p>
                      <a:pPr algn="ctr"/>
                      <a:r>
                        <a:rPr lang="en-IN" sz="1400" b="0" i="0" u="none" strike="noStrike" kern="1200" baseline="0" dirty="0">
                          <a:solidFill>
                            <a:schemeClr val="dk1"/>
                          </a:solidFill>
                          <a:latin typeface="+mn-lt"/>
                          <a:ea typeface="+mn-ea"/>
                          <a:cs typeface="+mn-cs"/>
                        </a:rPr>
                        <a:t># Buildings instrumented</a:t>
                      </a:r>
                    </a:p>
                  </a:txBody>
                  <a:tcPr/>
                </a:tc>
                <a:tc>
                  <a:txBody>
                    <a:bodyPr/>
                    <a:lstStyle/>
                    <a:p>
                      <a:pPr algn="ctr"/>
                      <a:r>
                        <a:rPr lang="en-US" sz="1400" dirty="0"/>
                        <a:t>6</a:t>
                      </a:r>
                      <a:endParaRPr lang="en-IN" sz="1400" dirty="0"/>
                    </a:p>
                  </a:txBody>
                  <a:tcPr/>
                </a:tc>
                <a:extLst>
                  <a:ext uri="{0D108BD9-81ED-4DB2-BD59-A6C34878D82A}">
                    <a16:rowId xmlns:a16="http://schemas.microsoft.com/office/drawing/2014/main" val="241478199"/>
                  </a:ext>
                </a:extLst>
              </a:tr>
              <a:tr h="283249">
                <a:tc>
                  <a:txBody>
                    <a:bodyPr/>
                    <a:lstStyle/>
                    <a:p>
                      <a:pPr algn="ctr"/>
                      <a:r>
                        <a:rPr lang="en-IN" sz="1400" b="0" i="0" u="none" strike="noStrike" kern="1200" baseline="0" dirty="0">
                          <a:solidFill>
                            <a:schemeClr val="dk1"/>
                          </a:solidFill>
                          <a:latin typeface="+mn-lt"/>
                          <a:ea typeface="+mn-ea"/>
                          <a:cs typeface="+mn-cs"/>
                        </a:rPr>
                        <a:t>Sampling interval</a:t>
                      </a:r>
                    </a:p>
                  </a:txBody>
                  <a:tcPr/>
                </a:tc>
                <a:tc>
                  <a:txBody>
                    <a:bodyPr/>
                    <a:lstStyle/>
                    <a:p>
                      <a:pPr algn="ctr"/>
                      <a:r>
                        <a:rPr lang="en-IN" sz="1400" b="0" i="0" u="none" strike="noStrike" kern="1200" baseline="0" dirty="0">
                          <a:solidFill>
                            <a:schemeClr val="dk1"/>
                          </a:solidFill>
                          <a:latin typeface="+mn-lt"/>
                          <a:ea typeface="+mn-ea"/>
                          <a:cs typeface="+mn-cs"/>
                        </a:rPr>
                        <a:t>30 s</a:t>
                      </a:r>
                      <a:endParaRPr lang="en-IN" sz="1400" dirty="0"/>
                    </a:p>
                  </a:txBody>
                  <a:tcPr/>
                </a:tc>
                <a:extLst>
                  <a:ext uri="{0D108BD9-81ED-4DB2-BD59-A6C34878D82A}">
                    <a16:rowId xmlns:a16="http://schemas.microsoft.com/office/drawing/2014/main" val="2688907489"/>
                  </a:ext>
                </a:extLst>
              </a:tr>
              <a:tr h="2832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kern="1200" baseline="0" dirty="0">
                          <a:solidFill>
                            <a:schemeClr val="dk1"/>
                          </a:solidFill>
                          <a:latin typeface="+mn-lt"/>
                          <a:ea typeface="+mn-ea"/>
                          <a:cs typeface="+mn-cs"/>
                        </a:rPr>
                        <a:t>Deployment period</a:t>
                      </a:r>
                      <a:endParaRPr lang="en-IN" sz="1400" dirty="0"/>
                    </a:p>
                  </a:txBody>
                  <a:tcPr/>
                </a:tc>
                <a:tc>
                  <a:txBody>
                    <a:bodyPr/>
                    <a:lstStyle/>
                    <a:p>
                      <a:pPr algn="ctr"/>
                      <a:r>
                        <a:rPr lang="en-IN" sz="1400" b="0" i="0" u="none" strike="noStrike" kern="1200" baseline="0" dirty="0">
                          <a:solidFill>
                            <a:schemeClr val="dk1"/>
                          </a:solidFill>
                          <a:latin typeface="+mn-lt"/>
                          <a:ea typeface="+mn-ea"/>
                          <a:cs typeface="+mn-cs"/>
                        </a:rPr>
                        <a:t>Aug 2013-present</a:t>
                      </a:r>
                      <a:endParaRPr lang="en-IN" sz="1400" dirty="0"/>
                    </a:p>
                  </a:txBody>
                  <a:tcPr/>
                </a:tc>
                <a:extLst>
                  <a:ext uri="{0D108BD9-81ED-4DB2-BD59-A6C34878D82A}">
                    <a16:rowId xmlns:a16="http://schemas.microsoft.com/office/drawing/2014/main" val="2524642974"/>
                  </a:ext>
                </a:extLst>
              </a:tr>
            </a:tbl>
          </a:graphicData>
        </a:graphic>
      </p:graphicFrame>
      <p:sp>
        <p:nvSpPr>
          <p:cNvPr id="3" name="Content Placeholder 2">
            <a:extLst>
              <a:ext uri="{FF2B5EF4-FFF2-40B4-BE49-F238E27FC236}">
                <a16:creationId xmlns:a16="http://schemas.microsoft.com/office/drawing/2014/main" id="{3C753C61-2CC7-4CF6-84CB-1480FD5745BA}"/>
              </a:ext>
            </a:extLst>
          </p:cNvPr>
          <p:cNvSpPr>
            <a:spLocks noGrp="1"/>
          </p:cNvSpPr>
          <p:nvPr>
            <p:ph idx="1"/>
          </p:nvPr>
        </p:nvSpPr>
        <p:spPr>
          <a:xfrm>
            <a:off x="838200" y="1136302"/>
            <a:ext cx="10515600" cy="4351338"/>
          </a:xfrm>
          <a:noFill/>
        </p:spPr>
        <p:txBody>
          <a:bodyPr>
            <a:normAutofit/>
          </a:bodyPr>
          <a:lstStyle/>
          <a:p>
            <a:r>
              <a:rPr lang="en-US" sz="2000" dirty="0"/>
              <a:t>IIIT Delhi is a modern educational campus established in 2008 and spreads over 25 acres. The Campus consists of 8 building.</a:t>
            </a:r>
          </a:p>
          <a:p>
            <a:pPr lvl="1"/>
            <a:r>
              <a:rPr lang="en-US" sz="1600" dirty="0"/>
              <a:t>Academic Block </a:t>
            </a:r>
          </a:p>
          <a:p>
            <a:pPr lvl="1"/>
            <a:r>
              <a:rPr lang="en-US" sz="1600" dirty="0"/>
              <a:t>Lecture Block</a:t>
            </a:r>
          </a:p>
          <a:p>
            <a:pPr lvl="1"/>
            <a:r>
              <a:rPr lang="en-US" sz="1600" dirty="0"/>
              <a:t>Library</a:t>
            </a:r>
          </a:p>
          <a:p>
            <a:pPr lvl="1"/>
            <a:r>
              <a:rPr lang="en-US" sz="1600" dirty="0"/>
              <a:t>Facilities building</a:t>
            </a:r>
          </a:p>
          <a:p>
            <a:pPr lvl="1"/>
            <a:r>
              <a:rPr lang="en-US" sz="1600" dirty="0"/>
              <a:t>Mess building</a:t>
            </a:r>
          </a:p>
          <a:p>
            <a:pPr lvl="1"/>
            <a:r>
              <a:rPr lang="en-US" sz="1600" dirty="0"/>
              <a:t>Faculty housing</a:t>
            </a:r>
          </a:p>
          <a:p>
            <a:pPr lvl="1"/>
            <a:r>
              <a:rPr lang="en-US" sz="1600" dirty="0"/>
              <a:t>Male and female dormitories</a:t>
            </a:r>
          </a:p>
          <a:p>
            <a:pPr lvl="1"/>
            <a:endParaRPr lang="en-US" sz="2000" dirty="0"/>
          </a:p>
          <a:p>
            <a:r>
              <a:rPr lang="en-US" sz="2000" dirty="0"/>
              <a:t>Raspberry Pi is used as controller to collect the data from the Smart Meters and stores the same.</a:t>
            </a:r>
          </a:p>
          <a:p>
            <a:endParaRPr lang="en-US" sz="2000" dirty="0"/>
          </a:p>
          <a:p>
            <a:pPr marL="0" indent="0">
              <a:buNone/>
            </a:pPr>
            <a:endParaRPr lang="en-IN" dirty="0">
              <a:solidFill>
                <a:schemeClr val="tx1">
                  <a:lumMod val="65000"/>
                  <a:lumOff val="35000"/>
                </a:schemeClr>
              </a:solidFill>
            </a:endParaRPr>
          </a:p>
        </p:txBody>
      </p:sp>
      <p:sp>
        <p:nvSpPr>
          <p:cNvPr id="12" name="Explosion: 8 Points 11">
            <a:extLst>
              <a:ext uri="{FF2B5EF4-FFF2-40B4-BE49-F238E27FC236}">
                <a16:creationId xmlns:a16="http://schemas.microsoft.com/office/drawing/2014/main" id="{B1D99FC2-7E65-4D52-A12C-458868C04B43}"/>
              </a:ext>
            </a:extLst>
          </p:cNvPr>
          <p:cNvSpPr/>
          <p:nvPr/>
        </p:nvSpPr>
        <p:spPr>
          <a:xfrm>
            <a:off x="7967902" y="4497945"/>
            <a:ext cx="4195075" cy="2240480"/>
          </a:xfrm>
          <a:prstGeom prst="irregularSeal1">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2000" dirty="0">
                <a:solidFill>
                  <a:schemeClr val="tx2"/>
                </a:solidFill>
              </a:rPr>
              <a:t>The target is to get some insights out of the collected data</a:t>
            </a:r>
          </a:p>
        </p:txBody>
      </p:sp>
    </p:spTree>
    <p:extLst>
      <p:ext uri="{BB962C8B-B14F-4D97-AF65-F5344CB8AC3E}">
        <p14:creationId xmlns:p14="http://schemas.microsoft.com/office/powerpoint/2010/main" val="3973772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9B6C-2E02-4694-B989-85A44688F82E}"/>
              </a:ext>
            </a:extLst>
          </p:cNvPr>
          <p:cNvSpPr>
            <a:spLocks noGrp="1"/>
          </p:cNvSpPr>
          <p:nvPr>
            <p:ph type="title"/>
          </p:nvPr>
        </p:nvSpPr>
        <p:spPr>
          <a:xfrm>
            <a:off x="838200" y="365125"/>
            <a:ext cx="10515600" cy="732155"/>
          </a:xfrm>
        </p:spPr>
        <p:txBody>
          <a:bodyPr>
            <a:normAutofit fontScale="90000"/>
          </a:bodyPr>
          <a:lstStyle/>
          <a:p>
            <a:r>
              <a:rPr lang="en-US" dirty="0">
                <a:solidFill>
                  <a:schemeClr val="tx1">
                    <a:lumMod val="50000"/>
                    <a:lumOff val="50000"/>
                  </a:schemeClr>
                </a:solidFill>
              </a:rPr>
              <a:t>Exploratory Analysis and Feature Engineering</a:t>
            </a:r>
            <a:br>
              <a:rPr lang="en-US" dirty="0">
                <a:solidFill>
                  <a:schemeClr val="tx1">
                    <a:lumMod val="50000"/>
                    <a:lumOff val="50000"/>
                  </a:schemeClr>
                </a:solidFill>
              </a:rPr>
            </a:br>
            <a:r>
              <a:rPr lang="en-US" sz="2700" dirty="0">
                <a:solidFill>
                  <a:schemeClr val="tx1">
                    <a:lumMod val="50000"/>
                    <a:lumOff val="50000"/>
                  </a:schemeClr>
                </a:solidFill>
              </a:rPr>
              <a:t>(Data Analyzed: </a:t>
            </a:r>
            <a:r>
              <a:rPr lang="en-IN" sz="2700" dirty="0">
                <a:solidFill>
                  <a:schemeClr val="tx1">
                    <a:lumMod val="50000"/>
                    <a:lumOff val="50000"/>
                  </a:schemeClr>
                </a:solidFill>
              </a:rPr>
              <a:t>Academic Block </a:t>
            </a:r>
            <a:r>
              <a:rPr lang="en-IN" sz="2700" dirty="0">
                <a:solidFill>
                  <a:schemeClr val="tx1">
                    <a:lumMod val="50000"/>
                    <a:lumOff val="50000"/>
                  </a:schemeClr>
                </a:solidFill>
                <a:sym typeface="Wingdings" panose="05000000000000000000" pitchFamily="2" charset="2"/>
              </a:rPr>
              <a:t> </a:t>
            </a:r>
            <a:r>
              <a:rPr lang="en-IN" sz="2700" dirty="0">
                <a:solidFill>
                  <a:schemeClr val="tx1">
                    <a:lumMod val="50000"/>
                    <a:lumOff val="50000"/>
                  </a:schemeClr>
                </a:solidFill>
              </a:rPr>
              <a:t>AHU </a:t>
            </a:r>
            <a:r>
              <a:rPr lang="en-IN" sz="2700" dirty="0">
                <a:solidFill>
                  <a:schemeClr val="tx1">
                    <a:lumMod val="50000"/>
                    <a:lumOff val="50000"/>
                  </a:schemeClr>
                </a:solidFill>
                <a:sym typeface="Wingdings" panose="05000000000000000000" pitchFamily="2" charset="2"/>
              </a:rPr>
              <a:t> </a:t>
            </a:r>
            <a:r>
              <a:rPr lang="en-IN" sz="2700" dirty="0">
                <a:solidFill>
                  <a:schemeClr val="tx1">
                    <a:lumMod val="50000"/>
                    <a:lumOff val="50000"/>
                  </a:schemeClr>
                </a:solidFill>
              </a:rPr>
              <a:t>0</a:t>
            </a:r>
            <a:r>
              <a:rPr lang="en-US" sz="2700" dirty="0">
                <a:solidFill>
                  <a:schemeClr val="tx1">
                    <a:lumMod val="50000"/>
                    <a:lumOff val="50000"/>
                  </a:schemeClr>
                </a:solidFill>
              </a:rPr>
              <a:t>)</a:t>
            </a:r>
            <a:endParaRPr lang="en-IN" dirty="0">
              <a:solidFill>
                <a:schemeClr val="tx1">
                  <a:lumMod val="50000"/>
                  <a:lumOff val="50000"/>
                </a:schemeClr>
              </a:solidFill>
            </a:endParaRPr>
          </a:p>
        </p:txBody>
      </p:sp>
      <p:sp>
        <p:nvSpPr>
          <p:cNvPr id="3" name="Content Placeholder 2">
            <a:extLst>
              <a:ext uri="{FF2B5EF4-FFF2-40B4-BE49-F238E27FC236}">
                <a16:creationId xmlns:a16="http://schemas.microsoft.com/office/drawing/2014/main" id="{3C753C61-2CC7-4CF6-84CB-1480FD5745BA}"/>
              </a:ext>
            </a:extLst>
          </p:cNvPr>
          <p:cNvSpPr>
            <a:spLocks noGrp="1"/>
          </p:cNvSpPr>
          <p:nvPr>
            <p:ph idx="1"/>
          </p:nvPr>
        </p:nvSpPr>
        <p:spPr>
          <a:xfrm>
            <a:off x="838200" y="1136302"/>
            <a:ext cx="10515600" cy="4351338"/>
          </a:xfrm>
        </p:spPr>
        <p:txBody>
          <a:bodyPr>
            <a:normAutofit fontScale="62500" lnSpcReduction="20000"/>
          </a:bodyPr>
          <a:lstStyle/>
          <a:p>
            <a:endParaRPr lang="en-US" sz="4000" dirty="0"/>
          </a:p>
          <a:p>
            <a:r>
              <a:rPr lang="en-IN" sz="4000" dirty="0"/>
              <a:t>Important information gathered from the collected data</a:t>
            </a:r>
          </a:p>
          <a:p>
            <a:pPr lvl="1"/>
            <a:r>
              <a:rPr lang="en-IN" sz="2600" dirty="0"/>
              <a:t>Max Current Consumption: 8.053977012634277 at 2014-06-22 12:48:18</a:t>
            </a:r>
          </a:p>
          <a:p>
            <a:pPr lvl="1"/>
            <a:r>
              <a:rPr lang="en-IN" sz="2600" dirty="0"/>
              <a:t>Min Current Consumption: 1.2000004272077216e-17</a:t>
            </a:r>
          </a:p>
          <a:p>
            <a:pPr lvl="1"/>
            <a:r>
              <a:rPr lang="en-IN" sz="2600" dirty="0"/>
              <a:t>Mean Current Consumption: 2.047353882242044</a:t>
            </a:r>
          </a:p>
          <a:p>
            <a:pPr lvl="1"/>
            <a:r>
              <a:rPr lang="en-IN" sz="2600" dirty="0"/>
              <a:t>Median of Current Consumption: 1.2000004272077216e-17 </a:t>
            </a:r>
          </a:p>
          <a:p>
            <a:pPr lvl="1"/>
            <a:endParaRPr lang="en-IN" sz="2600" dirty="0"/>
          </a:p>
          <a:p>
            <a:pPr lvl="1"/>
            <a:r>
              <a:rPr lang="en-IN" sz="2600" dirty="0"/>
              <a:t>Max Power Consumption: 4367.14111328125 at 2014-06-22 07:13:00</a:t>
            </a:r>
          </a:p>
          <a:p>
            <a:pPr lvl="1"/>
            <a:r>
              <a:rPr lang="en-IN" sz="2600" dirty="0"/>
              <a:t>Min Power Consumption: 1.2000004272077216e-17</a:t>
            </a:r>
          </a:p>
          <a:p>
            <a:pPr lvl="1"/>
            <a:r>
              <a:rPr lang="en-IN" sz="2600" dirty="0"/>
              <a:t>Mean Power Consumption: 1108.174470019525</a:t>
            </a:r>
          </a:p>
          <a:p>
            <a:pPr lvl="1"/>
            <a:r>
              <a:rPr lang="en-IN" sz="2600" dirty="0"/>
              <a:t>Median of Power Consumption: 1.2000004272077216e-17 </a:t>
            </a:r>
          </a:p>
          <a:p>
            <a:pPr lvl="1"/>
            <a:endParaRPr lang="en-IN" sz="2600" dirty="0"/>
          </a:p>
          <a:p>
            <a:pPr lvl="1"/>
            <a:r>
              <a:rPr lang="en-IN" sz="2600" dirty="0"/>
              <a:t>Max Energy Consumption: 2919778.5 at 2014-07-01 03:59:47</a:t>
            </a:r>
          </a:p>
          <a:p>
            <a:pPr lvl="1"/>
            <a:r>
              <a:rPr lang="en-IN" sz="2600" dirty="0"/>
              <a:t>Min Energy Consumption: 2122005.25</a:t>
            </a:r>
          </a:p>
          <a:p>
            <a:pPr lvl="1"/>
            <a:r>
              <a:rPr lang="en-IN" sz="2600" dirty="0"/>
              <a:t>Mean Energy Consumption: 2498458.914761982</a:t>
            </a:r>
          </a:p>
          <a:p>
            <a:pPr lvl="1"/>
            <a:r>
              <a:rPr lang="en-IN" sz="2600" dirty="0"/>
              <a:t>Median of Energy Consumption: 2457087.5</a:t>
            </a:r>
          </a:p>
          <a:p>
            <a:pPr marL="0" indent="0">
              <a:buNone/>
            </a:pPr>
            <a:endParaRPr lang="en-IN" dirty="0"/>
          </a:p>
        </p:txBody>
      </p:sp>
    </p:spTree>
    <p:extLst>
      <p:ext uri="{BB962C8B-B14F-4D97-AF65-F5344CB8AC3E}">
        <p14:creationId xmlns:p14="http://schemas.microsoft.com/office/powerpoint/2010/main" val="1809158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9B6C-2E02-4694-B989-85A44688F82E}"/>
              </a:ext>
            </a:extLst>
          </p:cNvPr>
          <p:cNvSpPr>
            <a:spLocks noGrp="1"/>
          </p:cNvSpPr>
          <p:nvPr>
            <p:ph type="title"/>
          </p:nvPr>
        </p:nvSpPr>
        <p:spPr>
          <a:xfrm>
            <a:off x="838200" y="365125"/>
            <a:ext cx="10515600" cy="732155"/>
          </a:xfrm>
        </p:spPr>
        <p:txBody>
          <a:bodyPr>
            <a:normAutofit fontScale="90000"/>
          </a:bodyPr>
          <a:lstStyle/>
          <a:p>
            <a:r>
              <a:rPr lang="en-US" dirty="0">
                <a:solidFill>
                  <a:schemeClr val="tx1">
                    <a:lumMod val="50000"/>
                    <a:lumOff val="50000"/>
                  </a:schemeClr>
                </a:solidFill>
              </a:rPr>
              <a:t>Exploratory Analysis and Feature Engineering</a:t>
            </a:r>
            <a:br>
              <a:rPr lang="en-US" dirty="0">
                <a:solidFill>
                  <a:schemeClr val="tx1">
                    <a:lumMod val="50000"/>
                    <a:lumOff val="50000"/>
                  </a:schemeClr>
                </a:solidFill>
              </a:rPr>
            </a:br>
            <a:r>
              <a:rPr lang="en-US" sz="2700" dirty="0">
                <a:solidFill>
                  <a:schemeClr val="tx1">
                    <a:lumMod val="50000"/>
                    <a:lumOff val="50000"/>
                  </a:schemeClr>
                </a:solidFill>
              </a:rPr>
              <a:t>(Data Analyzed: </a:t>
            </a:r>
            <a:r>
              <a:rPr lang="en-IN" sz="2700" dirty="0">
                <a:solidFill>
                  <a:schemeClr val="tx1">
                    <a:lumMod val="50000"/>
                    <a:lumOff val="50000"/>
                  </a:schemeClr>
                </a:solidFill>
              </a:rPr>
              <a:t>Academic Block </a:t>
            </a:r>
            <a:r>
              <a:rPr lang="en-IN" sz="2700" dirty="0">
                <a:solidFill>
                  <a:schemeClr val="tx1">
                    <a:lumMod val="50000"/>
                    <a:lumOff val="50000"/>
                  </a:schemeClr>
                </a:solidFill>
                <a:sym typeface="Wingdings" panose="05000000000000000000" pitchFamily="2" charset="2"/>
              </a:rPr>
              <a:t> </a:t>
            </a:r>
            <a:r>
              <a:rPr lang="en-IN" sz="2700" dirty="0">
                <a:solidFill>
                  <a:schemeClr val="tx1">
                    <a:lumMod val="50000"/>
                    <a:lumOff val="50000"/>
                  </a:schemeClr>
                </a:solidFill>
              </a:rPr>
              <a:t>AHU </a:t>
            </a:r>
            <a:r>
              <a:rPr lang="en-IN" sz="2700" dirty="0">
                <a:solidFill>
                  <a:schemeClr val="tx1">
                    <a:lumMod val="50000"/>
                    <a:lumOff val="50000"/>
                  </a:schemeClr>
                </a:solidFill>
                <a:sym typeface="Wingdings" panose="05000000000000000000" pitchFamily="2" charset="2"/>
              </a:rPr>
              <a:t> </a:t>
            </a:r>
            <a:r>
              <a:rPr lang="en-IN" sz="2700" dirty="0">
                <a:solidFill>
                  <a:schemeClr val="tx1">
                    <a:lumMod val="50000"/>
                    <a:lumOff val="50000"/>
                  </a:schemeClr>
                </a:solidFill>
              </a:rPr>
              <a:t>0</a:t>
            </a:r>
            <a:r>
              <a:rPr lang="en-US" sz="2700" dirty="0">
                <a:solidFill>
                  <a:schemeClr val="tx1">
                    <a:lumMod val="50000"/>
                    <a:lumOff val="50000"/>
                  </a:schemeClr>
                </a:solidFill>
              </a:rPr>
              <a:t>)</a:t>
            </a:r>
            <a:endParaRPr lang="en-IN" dirty="0">
              <a:solidFill>
                <a:schemeClr val="tx1">
                  <a:lumMod val="50000"/>
                  <a:lumOff val="50000"/>
                </a:schemeClr>
              </a:solidFill>
            </a:endParaRPr>
          </a:p>
        </p:txBody>
      </p:sp>
      <p:sp>
        <p:nvSpPr>
          <p:cNvPr id="3" name="Content Placeholder 2">
            <a:extLst>
              <a:ext uri="{FF2B5EF4-FFF2-40B4-BE49-F238E27FC236}">
                <a16:creationId xmlns:a16="http://schemas.microsoft.com/office/drawing/2014/main" id="{3C753C61-2CC7-4CF6-84CB-1480FD5745BA}"/>
              </a:ext>
            </a:extLst>
          </p:cNvPr>
          <p:cNvSpPr>
            <a:spLocks noGrp="1"/>
          </p:cNvSpPr>
          <p:nvPr>
            <p:ph idx="1"/>
          </p:nvPr>
        </p:nvSpPr>
        <p:spPr>
          <a:xfrm>
            <a:off x="838200" y="1136302"/>
            <a:ext cx="10515600" cy="4351338"/>
          </a:xfrm>
        </p:spPr>
        <p:txBody>
          <a:bodyPr>
            <a:normAutofit/>
          </a:bodyPr>
          <a:lstStyle/>
          <a:p>
            <a:pPr marL="0" indent="0">
              <a:buNone/>
            </a:pPr>
            <a:endParaRPr lang="en-US" dirty="0"/>
          </a:p>
          <a:p>
            <a:r>
              <a:rPr lang="en-US" dirty="0"/>
              <a:t>Plots created from the data</a:t>
            </a:r>
          </a:p>
          <a:p>
            <a:pPr lvl="1"/>
            <a:r>
              <a:rPr lang="en-US" dirty="0"/>
              <a:t>Average Current, Energy and Power consumption in different hours of the day</a:t>
            </a:r>
            <a:endParaRPr lang="en-IN" dirty="0"/>
          </a:p>
        </p:txBody>
      </p:sp>
      <p:pic>
        <p:nvPicPr>
          <p:cNvPr id="16" name="Picture 15">
            <a:extLst>
              <a:ext uri="{FF2B5EF4-FFF2-40B4-BE49-F238E27FC236}">
                <a16:creationId xmlns:a16="http://schemas.microsoft.com/office/drawing/2014/main" id="{6894A700-1A46-4CC4-BEEE-B11C58F2C76D}"/>
              </a:ext>
            </a:extLst>
          </p:cNvPr>
          <p:cNvPicPr>
            <a:picLocks noChangeAspect="1"/>
          </p:cNvPicPr>
          <p:nvPr/>
        </p:nvPicPr>
        <p:blipFill>
          <a:blip r:embed="rId3"/>
          <a:stretch>
            <a:fillRect/>
          </a:stretch>
        </p:blipFill>
        <p:spPr>
          <a:xfrm>
            <a:off x="1327897" y="2644725"/>
            <a:ext cx="7759832" cy="3848149"/>
          </a:xfrm>
          <a:prstGeom prst="rect">
            <a:avLst/>
          </a:prstGeom>
        </p:spPr>
      </p:pic>
      <p:sp>
        <p:nvSpPr>
          <p:cNvPr id="12" name="Thought Bubble: Cloud 11">
            <a:extLst>
              <a:ext uri="{FF2B5EF4-FFF2-40B4-BE49-F238E27FC236}">
                <a16:creationId xmlns:a16="http://schemas.microsoft.com/office/drawing/2014/main" id="{BA61B732-72D7-4ED9-810D-3B5B36986587}"/>
              </a:ext>
            </a:extLst>
          </p:cNvPr>
          <p:cNvSpPr/>
          <p:nvPr/>
        </p:nvSpPr>
        <p:spPr>
          <a:xfrm>
            <a:off x="8623494" y="2428122"/>
            <a:ext cx="3568505" cy="178192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Observation: Power and Current are related to each other but Energy is somewhat inversely related </a:t>
            </a:r>
            <a:endParaRPr lang="en-IN" sz="1400" dirty="0"/>
          </a:p>
        </p:txBody>
      </p:sp>
    </p:spTree>
    <p:extLst>
      <p:ext uri="{BB962C8B-B14F-4D97-AF65-F5344CB8AC3E}">
        <p14:creationId xmlns:p14="http://schemas.microsoft.com/office/powerpoint/2010/main" val="1661953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9B6C-2E02-4694-B989-85A44688F82E}"/>
              </a:ext>
            </a:extLst>
          </p:cNvPr>
          <p:cNvSpPr>
            <a:spLocks noGrp="1"/>
          </p:cNvSpPr>
          <p:nvPr>
            <p:ph type="title"/>
          </p:nvPr>
        </p:nvSpPr>
        <p:spPr>
          <a:xfrm>
            <a:off x="838200" y="365125"/>
            <a:ext cx="10515600" cy="732155"/>
          </a:xfrm>
        </p:spPr>
        <p:txBody>
          <a:bodyPr>
            <a:normAutofit fontScale="90000"/>
          </a:bodyPr>
          <a:lstStyle/>
          <a:p>
            <a:r>
              <a:rPr lang="en-US" dirty="0">
                <a:solidFill>
                  <a:schemeClr val="tx1">
                    <a:lumMod val="50000"/>
                    <a:lumOff val="50000"/>
                  </a:schemeClr>
                </a:solidFill>
              </a:rPr>
              <a:t>Exploratory Analysis and Feature Engineering</a:t>
            </a:r>
            <a:br>
              <a:rPr lang="en-US" dirty="0">
                <a:solidFill>
                  <a:schemeClr val="tx1">
                    <a:lumMod val="50000"/>
                    <a:lumOff val="50000"/>
                  </a:schemeClr>
                </a:solidFill>
              </a:rPr>
            </a:br>
            <a:r>
              <a:rPr lang="en-US" sz="2700" dirty="0">
                <a:solidFill>
                  <a:schemeClr val="tx1">
                    <a:lumMod val="50000"/>
                    <a:lumOff val="50000"/>
                  </a:schemeClr>
                </a:solidFill>
              </a:rPr>
              <a:t>(Data Analyzed: </a:t>
            </a:r>
            <a:r>
              <a:rPr lang="en-IN" sz="2700" dirty="0">
                <a:solidFill>
                  <a:schemeClr val="tx1">
                    <a:lumMod val="50000"/>
                    <a:lumOff val="50000"/>
                  </a:schemeClr>
                </a:solidFill>
              </a:rPr>
              <a:t>Academic Block </a:t>
            </a:r>
            <a:r>
              <a:rPr lang="en-IN" sz="2700" dirty="0">
                <a:solidFill>
                  <a:schemeClr val="tx1">
                    <a:lumMod val="50000"/>
                    <a:lumOff val="50000"/>
                  </a:schemeClr>
                </a:solidFill>
                <a:sym typeface="Wingdings" panose="05000000000000000000" pitchFamily="2" charset="2"/>
              </a:rPr>
              <a:t> </a:t>
            </a:r>
            <a:r>
              <a:rPr lang="en-IN" sz="2700" dirty="0">
                <a:solidFill>
                  <a:schemeClr val="tx1">
                    <a:lumMod val="50000"/>
                    <a:lumOff val="50000"/>
                  </a:schemeClr>
                </a:solidFill>
              </a:rPr>
              <a:t>AHU </a:t>
            </a:r>
            <a:r>
              <a:rPr lang="en-IN" sz="2700" dirty="0">
                <a:solidFill>
                  <a:schemeClr val="tx1">
                    <a:lumMod val="50000"/>
                    <a:lumOff val="50000"/>
                  </a:schemeClr>
                </a:solidFill>
                <a:sym typeface="Wingdings" panose="05000000000000000000" pitchFamily="2" charset="2"/>
              </a:rPr>
              <a:t> </a:t>
            </a:r>
            <a:r>
              <a:rPr lang="en-IN" sz="2700" dirty="0">
                <a:solidFill>
                  <a:schemeClr val="tx1">
                    <a:lumMod val="50000"/>
                    <a:lumOff val="50000"/>
                  </a:schemeClr>
                </a:solidFill>
              </a:rPr>
              <a:t>0</a:t>
            </a:r>
            <a:r>
              <a:rPr lang="en-US" sz="2700" dirty="0">
                <a:solidFill>
                  <a:schemeClr val="tx1">
                    <a:lumMod val="50000"/>
                    <a:lumOff val="50000"/>
                  </a:schemeClr>
                </a:solidFill>
              </a:rPr>
              <a:t>)</a:t>
            </a:r>
            <a:endParaRPr lang="en-IN" dirty="0">
              <a:solidFill>
                <a:schemeClr val="tx1">
                  <a:lumMod val="50000"/>
                  <a:lumOff val="50000"/>
                </a:schemeClr>
              </a:solidFill>
            </a:endParaRPr>
          </a:p>
        </p:txBody>
      </p:sp>
      <p:sp>
        <p:nvSpPr>
          <p:cNvPr id="3" name="Content Placeholder 2">
            <a:extLst>
              <a:ext uri="{FF2B5EF4-FFF2-40B4-BE49-F238E27FC236}">
                <a16:creationId xmlns:a16="http://schemas.microsoft.com/office/drawing/2014/main" id="{3C753C61-2CC7-4CF6-84CB-1480FD5745BA}"/>
              </a:ext>
            </a:extLst>
          </p:cNvPr>
          <p:cNvSpPr>
            <a:spLocks noGrp="1"/>
          </p:cNvSpPr>
          <p:nvPr>
            <p:ph idx="1"/>
          </p:nvPr>
        </p:nvSpPr>
        <p:spPr>
          <a:xfrm>
            <a:off x="838200" y="1136302"/>
            <a:ext cx="10515600" cy="4351338"/>
          </a:xfrm>
        </p:spPr>
        <p:txBody>
          <a:bodyPr>
            <a:normAutofit/>
          </a:bodyPr>
          <a:lstStyle/>
          <a:p>
            <a:pPr lvl="1"/>
            <a:endParaRPr lang="en-IN" dirty="0"/>
          </a:p>
          <a:p>
            <a:pPr lvl="1"/>
            <a:r>
              <a:rPr lang="en-US" dirty="0"/>
              <a:t>Heatmap to check for correlation</a:t>
            </a:r>
            <a:endParaRPr lang="en-IN" dirty="0"/>
          </a:p>
        </p:txBody>
      </p:sp>
      <p:pic>
        <p:nvPicPr>
          <p:cNvPr id="5" name="Picture 4">
            <a:extLst>
              <a:ext uri="{FF2B5EF4-FFF2-40B4-BE49-F238E27FC236}">
                <a16:creationId xmlns:a16="http://schemas.microsoft.com/office/drawing/2014/main" id="{2517ADA4-D43F-47C7-8459-AA5D5BCFF116}"/>
              </a:ext>
            </a:extLst>
          </p:cNvPr>
          <p:cNvPicPr>
            <a:picLocks noChangeAspect="1"/>
          </p:cNvPicPr>
          <p:nvPr/>
        </p:nvPicPr>
        <p:blipFill>
          <a:blip r:embed="rId3"/>
          <a:stretch>
            <a:fillRect/>
          </a:stretch>
        </p:blipFill>
        <p:spPr>
          <a:xfrm>
            <a:off x="1398123" y="2405575"/>
            <a:ext cx="7140966" cy="3756073"/>
          </a:xfrm>
          <a:prstGeom prst="rect">
            <a:avLst/>
          </a:prstGeom>
        </p:spPr>
      </p:pic>
      <p:sp>
        <p:nvSpPr>
          <p:cNvPr id="12" name="Thought Bubble: Cloud 11">
            <a:extLst>
              <a:ext uri="{FF2B5EF4-FFF2-40B4-BE49-F238E27FC236}">
                <a16:creationId xmlns:a16="http://schemas.microsoft.com/office/drawing/2014/main" id="{BA61B732-72D7-4ED9-810D-3B5B36986587}"/>
              </a:ext>
            </a:extLst>
          </p:cNvPr>
          <p:cNvSpPr/>
          <p:nvPr/>
        </p:nvSpPr>
        <p:spPr>
          <a:xfrm>
            <a:off x="8262537" y="2538036"/>
            <a:ext cx="3596528" cy="178192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Observation:</a:t>
            </a:r>
          </a:p>
          <a:p>
            <a:pPr algn="ctr"/>
            <a:r>
              <a:rPr lang="en-US" sz="1600" dirty="0"/>
              <a:t>Current and Power are Highly correlated, Energy is not correlated with Hour</a:t>
            </a:r>
            <a:endParaRPr lang="en-IN" sz="1600" dirty="0"/>
          </a:p>
        </p:txBody>
      </p:sp>
    </p:spTree>
    <p:extLst>
      <p:ext uri="{BB962C8B-B14F-4D97-AF65-F5344CB8AC3E}">
        <p14:creationId xmlns:p14="http://schemas.microsoft.com/office/powerpoint/2010/main" val="389058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9B6C-2E02-4694-B989-85A44688F82E}"/>
              </a:ext>
            </a:extLst>
          </p:cNvPr>
          <p:cNvSpPr>
            <a:spLocks noGrp="1"/>
          </p:cNvSpPr>
          <p:nvPr>
            <p:ph type="title"/>
          </p:nvPr>
        </p:nvSpPr>
        <p:spPr>
          <a:xfrm>
            <a:off x="838200" y="365125"/>
            <a:ext cx="10515600" cy="732155"/>
          </a:xfrm>
        </p:spPr>
        <p:txBody>
          <a:bodyPr>
            <a:normAutofit fontScale="90000"/>
          </a:bodyPr>
          <a:lstStyle/>
          <a:p>
            <a:r>
              <a:rPr lang="en-US" dirty="0">
                <a:solidFill>
                  <a:schemeClr val="tx1">
                    <a:lumMod val="50000"/>
                    <a:lumOff val="50000"/>
                  </a:schemeClr>
                </a:solidFill>
              </a:rPr>
              <a:t>Exploratory Analysis and Feature Engineering</a:t>
            </a:r>
            <a:br>
              <a:rPr lang="en-US" dirty="0">
                <a:solidFill>
                  <a:schemeClr val="tx1">
                    <a:lumMod val="50000"/>
                    <a:lumOff val="50000"/>
                  </a:schemeClr>
                </a:solidFill>
              </a:rPr>
            </a:br>
            <a:r>
              <a:rPr lang="en-US" sz="2700" dirty="0">
                <a:solidFill>
                  <a:schemeClr val="tx1">
                    <a:lumMod val="50000"/>
                    <a:lumOff val="50000"/>
                  </a:schemeClr>
                </a:solidFill>
              </a:rPr>
              <a:t>(Data Analyzed: </a:t>
            </a:r>
            <a:r>
              <a:rPr lang="en-IN" sz="2700" dirty="0">
                <a:solidFill>
                  <a:schemeClr val="tx1">
                    <a:lumMod val="50000"/>
                    <a:lumOff val="50000"/>
                  </a:schemeClr>
                </a:solidFill>
              </a:rPr>
              <a:t>Academic Block </a:t>
            </a:r>
            <a:r>
              <a:rPr lang="en-IN" sz="2700" dirty="0">
                <a:solidFill>
                  <a:schemeClr val="tx1">
                    <a:lumMod val="50000"/>
                    <a:lumOff val="50000"/>
                  </a:schemeClr>
                </a:solidFill>
                <a:sym typeface="Wingdings" panose="05000000000000000000" pitchFamily="2" charset="2"/>
              </a:rPr>
              <a:t> </a:t>
            </a:r>
            <a:r>
              <a:rPr lang="en-IN" sz="2700" dirty="0">
                <a:solidFill>
                  <a:schemeClr val="tx1">
                    <a:lumMod val="50000"/>
                    <a:lumOff val="50000"/>
                  </a:schemeClr>
                </a:solidFill>
              </a:rPr>
              <a:t>AHU </a:t>
            </a:r>
            <a:r>
              <a:rPr lang="en-IN" sz="2700" dirty="0">
                <a:solidFill>
                  <a:schemeClr val="tx1">
                    <a:lumMod val="50000"/>
                    <a:lumOff val="50000"/>
                  </a:schemeClr>
                </a:solidFill>
                <a:sym typeface="Wingdings" panose="05000000000000000000" pitchFamily="2" charset="2"/>
              </a:rPr>
              <a:t> </a:t>
            </a:r>
            <a:r>
              <a:rPr lang="en-IN" sz="2700" dirty="0">
                <a:solidFill>
                  <a:schemeClr val="tx1">
                    <a:lumMod val="50000"/>
                    <a:lumOff val="50000"/>
                  </a:schemeClr>
                </a:solidFill>
              </a:rPr>
              <a:t>0</a:t>
            </a:r>
            <a:r>
              <a:rPr lang="en-US" sz="2700" dirty="0">
                <a:solidFill>
                  <a:schemeClr val="tx1">
                    <a:lumMod val="50000"/>
                    <a:lumOff val="50000"/>
                  </a:schemeClr>
                </a:solidFill>
              </a:rPr>
              <a:t>)</a:t>
            </a:r>
            <a:endParaRPr lang="en-IN" dirty="0">
              <a:solidFill>
                <a:schemeClr val="tx1">
                  <a:lumMod val="50000"/>
                  <a:lumOff val="50000"/>
                </a:schemeClr>
              </a:solidFill>
            </a:endParaRPr>
          </a:p>
        </p:txBody>
      </p:sp>
      <p:sp>
        <p:nvSpPr>
          <p:cNvPr id="3" name="Content Placeholder 2">
            <a:extLst>
              <a:ext uri="{FF2B5EF4-FFF2-40B4-BE49-F238E27FC236}">
                <a16:creationId xmlns:a16="http://schemas.microsoft.com/office/drawing/2014/main" id="{3C753C61-2CC7-4CF6-84CB-1480FD5745BA}"/>
              </a:ext>
            </a:extLst>
          </p:cNvPr>
          <p:cNvSpPr>
            <a:spLocks noGrp="1"/>
          </p:cNvSpPr>
          <p:nvPr>
            <p:ph idx="1"/>
          </p:nvPr>
        </p:nvSpPr>
        <p:spPr>
          <a:xfrm>
            <a:off x="838200" y="1136302"/>
            <a:ext cx="10515600" cy="4351338"/>
          </a:xfrm>
        </p:spPr>
        <p:txBody>
          <a:bodyPr>
            <a:normAutofit/>
          </a:bodyPr>
          <a:lstStyle/>
          <a:p>
            <a:pPr lvl="1"/>
            <a:endParaRPr lang="en-IN" dirty="0"/>
          </a:p>
          <a:p>
            <a:pPr lvl="1"/>
            <a:r>
              <a:rPr lang="en-IN" dirty="0"/>
              <a:t>Average Power consumption for each hour</a:t>
            </a:r>
          </a:p>
        </p:txBody>
      </p:sp>
      <p:pic>
        <p:nvPicPr>
          <p:cNvPr id="11" name="Picture 10">
            <a:extLst>
              <a:ext uri="{FF2B5EF4-FFF2-40B4-BE49-F238E27FC236}">
                <a16:creationId xmlns:a16="http://schemas.microsoft.com/office/drawing/2014/main" id="{96D9C8CD-E005-4682-8703-6BD14FEC930B}"/>
              </a:ext>
            </a:extLst>
          </p:cNvPr>
          <p:cNvPicPr>
            <a:picLocks noChangeAspect="1"/>
          </p:cNvPicPr>
          <p:nvPr/>
        </p:nvPicPr>
        <p:blipFill>
          <a:blip r:embed="rId3"/>
          <a:stretch>
            <a:fillRect/>
          </a:stretch>
        </p:blipFill>
        <p:spPr>
          <a:xfrm>
            <a:off x="951820" y="2208629"/>
            <a:ext cx="7995232" cy="4186584"/>
          </a:xfrm>
          <a:prstGeom prst="rect">
            <a:avLst/>
          </a:prstGeom>
        </p:spPr>
      </p:pic>
      <p:sp>
        <p:nvSpPr>
          <p:cNvPr id="12" name="Thought Bubble: Cloud 11">
            <a:extLst>
              <a:ext uri="{FF2B5EF4-FFF2-40B4-BE49-F238E27FC236}">
                <a16:creationId xmlns:a16="http://schemas.microsoft.com/office/drawing/2014/main" id="{BA61B732-72D7-4ED9-810D-3B5B36986587}"/>
              </a:ext>
            </a:extLst>
          </p:cNvPr>
          <p:cNvSpPr/>
          <p:nvPr/>
        </p:nvSpPr>
        <p:spPr>
          <a:xfrm>
            <a:off x="8262537" y="2538036"/>
            <a:ext cx="3596528" cy="178192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Observation:</a:t>
            </a:r>
          </a:p>
          <a:p>
            <a:pPr algn="ctr"/>
            <a:r>
              <a:rPr lang="en-US" sz="1600" dirty="0"/>
              <a:t>Power Consumption is high mainly between 2-12 o’clock and very low from 7PM to Midnight</a:t>
            </a:r>
            <a:endParaRPr lang="en-IN" sz="1600" dirty="0"/>
          </a:p>
        </p:txBody>
      </p:sp>
    </p:spTree>
    <p:extLst>
      <p:ext uri="{BB962C8B-B14F-4D97-AF65-F5344CB8AC3E}">
        <p14:creationId xmlns:p14="http://schemas.microsoft.com/office/powerpoint/2010/main" val="2156404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9B6C-2E02-4694-B989-85A44688F82E}"/>
              </a:ext>
            </a:extLst>
          </p:cNvPr>
          <p:cNvSpPr>
            <a:spLocks noGrp="1"/>
          </p:cNvSpPr>
          <p:nvPr>
            <p:ph type="title"/>
          </p:nvPr>
        </p:nvSpPr>
        <p:spPr>
          <a:xfrm>
            <a:off x="838200" y="365125"/>
            <a:ext cx="10515600" cy="732155"/>
          </a:xfrm>
        </p:spPr>
        <p:txBody>
          <a:bodyPr>
            <a:normAutofit fontScale="90000"/>
          </a:bodyPr>
          <a:lstStyle/>
          <a:p>
            <a:r>
              <a:rPr lang="en-US" dirty="0">
                <a:solidFill>
                  <a:schemeClr val="tx1">
                    <a:lumMod val="50000"/>
                    <a:lumOff val="50000"/>
                  </a:schemeClr>
                </a:solidFill>
              </a:rPr>
              <a:t>Exploratory Analysis and Feature Engineering</a:t>
            </a:r>
            <a:br>
              <a:rPr lang="en-US" dirty="0">
                <a:solidFill>
                  <a:schemeClr val="tx1">
                    <a:lumMod val="50000"/>
                    <a:lumOff val="50000"/>
                  </a:schemeClr>
                </a:solidFill>
              </a:rPr>
            </a:br>
            <a:r>
              <a:rPr lang="en-US" sz="2700" dirty="0">
                <a:solidFill>
                  <a:schemeClr val="tx1">
                    <a:lumMod val="50000"/>
                    <a:lumOff val="50000"/>
                  </a:schemeClr>
                </a:solidFill>
              </a:rPr>
              <a:t>(Data Analyzed: </a:t>
            </a:r>
            <a:r>
              <a:rPr lang="en-IN" sz="2700" dirty="0">
                <a:solidFill>
                  <a:schemeClr val="tx1">
                    <a:lumMod val="50000"/>
                    <a:lumOff val="50000"/>
                  </a:schemeClr>
                </a:solidFill>
              </a:rPr>
              <a:t>Academic Block </a:t>
            </a:r>
            <a:r>
              <a:rPr lang="en-IN" sz="2700" dirty="0">
                <a:solidFill>
                  <a:schemeClr val="tx1">
                    <a:lumMod val="50000"/>
                    <a:lumOff val="50000"/>
                  </a:schemeClr>
                </a:solidFill>
                <a:sym typeface="Wingdings" panose="05000000000000000000" pitchFamily="2" charset="2"/>
              </a:rPr>
              <a:t> </a:t>
            </a:r>
            <a:r>
              <a:rPr lang="en-IN" sz="2700" dirty="0">
                <a:solidFill>
                  <a:schemeClr val="tx1">
                    <a:lumMod val="50000"/>
                    <a:lumOff val="50000"/>
                  </a:schemeClr>
                </a:solidFill>
              </a:rPr>
              <a:t>AHU </a:t>
            </a:r>
            <a:r>
              <a:rPr lang="en-IN" sz="2700" dirty="0">
                <a:solidFill>
                  <a:schemeClr val="tx1">
                    <a:lumMod val="50000"/>
                    <a:lumOff val="50000"/>
                  </a:schemeClr>
                </a:solidFill>
                <a:sym typeface="Wingdings" panose="05000000000000000000" pitchFamily="2" charset="2"/>
              </a:rPr>
              <a:t> </a:t>
            </a:r>
            <a:r>
              <a:rPr lang="en-IN" sz="2700" dirty="0">
                <a:solidFill>
                  <a:schemeClr val="tx1">
                    <a:lumMod val="50000"/>
                    <a:lumOff val="50000"/>
                  </a:schemeClr>
                </a:solidFill>
              </a:rPr>
              <a:t>0</a:t>
            </a:r>
            <a:r>
              <a:rPr lang="en-US" sz="2700" dirty="0">
                <a:solidFill>
                  <a:schemeClr val="tx1">
                    <a:lumMod val="50000"/>
                    <a:lumOff val="50000"/>
                  </a:schemeClr>
                </a:solidFill>
              </a:rPr>
              <a:t>)</a:t>
            </a:r>
            <a:endParaRPr lang="en-IN" dirty="0">
              <a:solidFill>
                <a:schemeClr val="tx1">
                  <a:lumMod val="50000"/>
                  <a:lumOff val="50000"/>
                </a:schemeClr>
              </a:solidFill>
            </a:endParaRPr>
          </a:p>
        </p:txBody>
      </p:sp>
      <p:sp>
        <p:nvSpPr>
          <p:cNvPr id="3" name="Content Placeholder 2">
            <a:extLst>
              <a:ext uri="{FF2B5EF4-FFF2-40B4-BE49-F238E27FC236}">
                <a16:creationId xmlns:a16="http://schemas.microsoft.com/office/drawing/2014/main" id="{3C753C61-2CC7-4CF6-84CB-1480FD5745BA}"/>
              </a:ext>
            </a:extLst>
          </p:cNvPr>
          <p:cNvSpPr>
            <a:spLocks noGrp="1"/>
          </p:cNvSpPr>
          <p:nvPr>
            <p:ph idx="1"/>
          </p:nvPr>
        </p:nvSpPr>
        <p:spPr>
          <a:xfrm>
            <a:off x="838200" y="1136302"/>
            <a:ext cx="10515600" cy="4351338"/>
          </a:xfrm>
        </p:spPr>
        <p:txBody>
          <a:bodyPr>
            <a:normAutofit/>
          </a:bodyPr>
          <a:lstStyle/>
          <a:p>
            <a:pPr lvl="1"/>
            <a:endParaRPr lang="en-IN" dirty="0"/>
          </a:p>
          <a:p>
            <a:pPr lvl="1"/>
            <a:r>
              <a:rPr lang="en-IN" dirty="0"/>
              <a:t>Average Power consumption for each Month</a:t>
            </a:r>
          </a:p>
        </p:txBody>
      </p:sp>
      <p:pic>
        <p:nvPicPr>
          <p:cNvPr id="5" name="Picture 4">
            <a:extLst>
              <a:ext uri="{FF2B5EF4-FFF2-40B4-BE49-F238E27FC236}">
                <a16:creationId xmlns:a16="http://schemas.microsoft.com/office/drawing/2014/main" id="{A4A7649B-9631-4A3B-983E-27F8AAA92D59}"/>
              </a:ext>
            </a:extLst>
          </p:cNvPr>
          <p:cNvPicPr>
            <a:picLocks noChangeAspect="1"/>
          </p:cNvPicPr>
          <p:nvPr/>
        </p:nvPicPr>
        <p:blipFill>
          <a:blip r:embed="rId3"/>
          <a:stretch>
            <a:fillRect/>
          </a:stretch>
        </p:blipFill>
        <p:spPr>
          <a:xfrm>
            <a:off x="1734456" y="2200955"/>
            <a:ext cx="6044978" cy="3834085"/>
          </a:xfrm>
          <a:prstGeom prst="rect">
            <a:avLst/>
          </a:prstGeom>
        </p:spPr>
      </p:pic>
      <p:sp>
        <p:nvSpPr>
          <p:cNvPr id="8" name="Thought Bubble: Cloud 7">
            <a:extLst>
              <a:ext uri="{FF2B5EF4-FFF2-40B4-BE49-F238E27FC236}">
                <a16:creationId xmlns:a16="http://schemas.microsoft.com/office/drawing/2014/main" id="{935FA542-75AB-46E8-BDF5-58E5E766E2C5}"/>
              </a:ext>
            </a:extLst>
          </p:cNvPr>
          <p:cNvSpPr/>
          <p:nvPr/>
        </p:nvSpPr>
        <p:spPr>
          <a:xfrm>
            <a:off x="7256222" y="2253709"/>
            <a:ext cx="3596528" cy="178192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Observation:</a:t>
            </a:r>
          </a:p>
          <a:p>
            <a:pPr algn="ctr"/>
            <a:r>
              <a:rPr lang="en-US" sz="1600" dirty="0"/>
              <a:t>Power Consumption is high in July as compared to June</a:t>
            </a:r>
            <a:endParaRPr lang="en-IN" sz="1600" dirty="0"/>
          </a:p>
        </p:txBody>
      </p:sp>
    </p:spTree>
    <p:extLst>
      <p:ext uri="{BB962C8B-B14F-4D97-AF65-F5344CB8AC3E}">
        <p14:creationId xmlns:p14="http://schemas.microsoft.com/office/powerpoint/2010/main" val="3779742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9B6C-2E02-4694-B989-85A44688F82E}"/>
              </a:ext>
            </a:extLst>
          </p:cNvPr>
          <p:cNvSpPr>
            <a:spLocks noGrp="1"/>
          </p:cNvSpPr>
          <p:nvPr>
            <p:ph type="title"/>
          </p:nvPr>
        </p:nvSpPr>
        <p:spPr>
          <a:xfrm>
            <a:off x="838200" y="365125"/>
            <a:ext cx="10515600" cy="732155"/>
          </a:xfrm>
        </p:spPr>
        <p:txBody>
          <a:bodyPr>
            <a:normAutofit fontScale="90000"/>
          </a:bodyPr>
          <a:lstStyle/>
          <a:p>
            <a:r>
              <a:rPr lang="en-US" dirty="0">
                <a:solidFill>
                  <a:schemeClr val="tx1">
                    <a:lumMod val="50000"/>
                    <a:lumOff val="50000"/>
                  </a:schemeClr>
                </a:solidFill>
              </a:rPr>
              <a:t>Exploratory Analysis and Feature Engineering</a:t>
            </a:r>
            <a:br>
              <a:rPr lang="en-US" dirty="0">
                <a:solidFill>
                  <a:schemeClr val="tx1">
                    <a:lumMod val="50000"/>
                    <a:lumOff val="50000"/>
                  </a:schemeClr>
                </a:solidFill>
              </a:rPr>
            </a:br>
            <a:r>
              <a:rPr lang="en-US" sz="2700" dirty="0">
                <a:solidFill>
                  <a:schemeClr val="tx1">
                    <a:lumMod val="50000"/>
                    <a:lumOff val="50000"/>
                  </a:schemeClr>
                </a:solidFill>
              </a:rPr>
              <a:t>(Data Analyzed: </a:t>
            </a:r>
            <a:r>
              <a:rPr lang="en-IN" sz="2700" dirty="0">
                <a:solidFill>
                  <a:schemeClr val="tx1">
                    <a:lumMod val="50000"/>
                    <a:lumOff val="50000"/>
                  </a:schemeClr>
                </a:solidFill>
              </a:rPr>
              <a:t>Academic Block </a:t>
            </a:r>
            <a:r>
              <a:rPr lang="en-IN" sz="2700" dirty="0">
                <a:solidFill>
                  <a:schemeClr val="tx1">
                    <a:lumMod val="50000"/>
                    <a:lumOff val="50000"/>
                  </a:schemeClr>
                </a:solidFill>
                <a:sym typeface="Wingdings" panose="05000000000000000000" pitchFamily="2" charset="2"/>
              </a:rPr>
              <a:t> </a:t>
            </a:r>
            <a:r>
              <a:rPr lang="en-IN" sz="2700" dirty="0">
                <a:solidFill>
                  <a:schemeClr val="tx1">
                    <a:lumMod val="50000"/>
                    <a:lumOff val="50000"/>
                  </a:schemeClr>
                </a:solidFill>
              </a:rPr>
              <a:t>AHU </a:t>
            </a:r>
            <a:r>
              <a:rPr lang="en-IN" sz="2700" dirty="0">
                <a:solidFill>
                  <a:schemeClr val="tx1">
                    <a:lumMod val="50000"/>
                    <a:lumOff val="50000"/>
                  </a:schemeClr>
                </a:solidFill>
                <a:sym typeface="Wingdings" panose="05000000000000000000" pitchFamily="2" charset="2"/>
              </a:rPr>
              <a:t> </a:t>
            </a:r>
            <a:r>
              <a:rPr lang="en-IN" sz="2700" dirty="0">
                <a:solidFill>
                  <a:schemeClr val="tx1">
                    <a:lumMod val="50000"/>
                    <a:lumOff val="50000"/>
                  </a:schemeClr>
                </a:solidFill>
              </a:rPr>
              <a:t>0</a:t>
            </a:r>
            <a:r>
              <a:rPr lang="en-US" sz="2700" dirty="0">
                <a:solidFill>
                  <a:schemeClr val="tx1">
                    <a:lumMod val="50000"/>
                    <a:lumOff val="50000"/>
                  </a:schemeClr>
                </a:solidFill>
              </a:rPr>
              <a:t>)</a:t>
            </a:r>
            <a:endParaRPr lang="en-IN" dirty="0">
              <a:solidFill>
                <a:schemeClr val="tx1">
                  <a:lumMod val="50000"/>
                  <a:lumOff val="50000"/>
                </a:schemeClr>
              </a:solidFill>
            </a:endParaRPr>
          </a:p>
        </p:txBody>
      </p:sp>
      <p:sp>
        <p:nvSpPr>
          <p:cNvPr id="3" name="Content Placeholder 2">
            <a:extLst>
              <a:ext uri="{FF2B5EF4-FFF2-40B4-BE49-F238E27FC236}">
                <a16:creationId xmlns:a16="http://schemas.microsoft.com/office/drawing/2014/main" id="{3C753C61-2CC7-4CF6-84CB-1480FD5745BA}"/>
              </a:ext>
            </a:extLst>
          </p:cNvPr>
          <p:cNvSpPr>
            <a:spLocks noGrp="1"/>
          </p:cNvSpPr>
          <p:nvPr>
            <p:ph idx="1"/>
          </p:nvPr>
        </p:nvSpPr>
        <p:spPr>
          <a:xfrm>
            <a:off x="838200" y="1136302"/>
            <a:ext cx="10515600" cy="4351338"/>
          </a:xfrm>
        </p:spPr>
        <p:txBody>
          <a:bodyPr>
            <a:normAutofit/>
          </a:bodyPr>
          <a:lstStyle/>
          <a:p>
            <a:pPr lvl="1"/>
            <a:endParaRPr lang="en-IN" dirty="0"/>
          </a:p>
          <a:p>
            <a:pPr lvl="1"/>
            <a:r>
              <a:rPr lang="en-IN" dirty="0"/>
              <a:t>Average Power consumption for each Day of Month</a:t>
            </a:r>
          </a:p>
        </p:txBody>
      </p:sp>
      <p:pic>
        <p:nvPicPr>
          <p:cNvPr id="6" name="Picture 5">
            <a:extLst>
              <a:ext uri="{FF2B5EF4-FFF2-40B4-BE49-F238E27FC236}">
                <a16:creationId xmlns:a16="http://schemas.microsoft.com/office/drawing/2014/main" id="{FE2E11EC-12D3-4F31-9AAA-210B8402720A}"/>
              </a:ext>
            </a:extLst>
          </p:cNvPr>
          <p:cNvPicPr>
            <a:picLocks noChangeAspect="1"/>
          </p:cNvPicPr>
          <p:nvPr/>
        </p:nvPicPr>
        <p:blipFill>
          <a:blip r:embed="rId3"/>
          <a:stretch>
            <a:fillRect/>
          </a:stretch>
        </p:blipFill>
        <p:spPr>
          <a:xfrm>
            <a:off x="1223815" y="2114550"/>
            <a:ext cx="8229674" cy="4609807"/>
          </a:xfrm>
          <a:prstGeom prst="rect">
            <a:avLst/>
          </a:prstGeom>
        </p:spPr>
      </p:pic>
      <p:sp>
        <p:nvSpPr>
          <p:cNvPr id="7" name="Thought Bubble: Cloud 6">
            <a:extLst>
              <a:ext uri="{FF2B5EF4-FFF2-40B4-BE49-F238E27FC236}">
                <a16:creationId xmlns:a16="http://schemas.microsoft.com/office/drawing/2014/main" id="{25A07C78-794B-4D78-B554-B5DE1D3EA600}"/>
              </a:ext>
            </a:extLst>
          </p:cNvPr>
          <p:cNvSpPr/>
          <p:nvPr/>
        </p:nvSpPr>
        <p:spPr>
          <a:xfrm>
            <a:off x="8679878" y="1828800"/>
            <a:ext cx="3249525" cy="189734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Observation: </a:t>
            </a:r>
            <a:r>
              <a:rPr lang="en-US" sz="1600" dirty="0"/>
              <a:t>Power consumption is maximum at the end of the month and almost zero on 8</a:t>
            </a:r>
            <a:r>
              <a:rPr lang="en-US" sz="1600" baseline="30000" dirty="0"/>
              <a:t>th</a:t>
            </a:r>
            <a:r>
              <a:rPr lang="en-US" sz="1600" dirty="0"/>
              <a:t>,15</a:t>
            </a:r>
            <a:r>
              <a:rPr lang="en-US" sz="1600" baseline="30000" dirty="0"/>
              <a:t>th</a:t>
            </a:r>
            <a:r>
              <a:rPr lang="en-US" sz="1600" dirty="0"/>
              <a:t> and 29th</a:t>
            </a:r>
            <a:endParaRPr lang="en-US" sz="1600" b="1" dirty="0"/>
          </a:p>
        </p:txBody>
      </p:sp>
    </p:spTree>
    <p:extLst>
      <p:ext uri="{BB962C8B-B14F-4D97-AF65-F5344CB8AC3E}">
        <p14:creationId xmlns:p14="http://schemas.microsoft.com/office/powerpoint/2010/main" val="1868519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9B6C-2E02-4694-B989-85A44688F82E}"/>
              </a:ext>
            </a:extLst>
          </p:cNvPr>
          <p:cNvSpPr>
            <a:spLocks noGrp="1"/>
          </p:cNvSpPr>
          <p:nvPr>
            <p:ph type="title"/>
          </p:nvPr>
        </p:nvSpPr>
        <p:spPr>
          <a:xfrm>
            <a:off x="838200" y="365125"/>
            <a:ext cx="10515600" cy="732155"/>
          </a:xfrm>
        </p:spPr>
        <p:txBody>
          <a:bodyPr>
            <a:normAutofit fontScale="90000"/>
          </a:bodyPr>
          <a:lstStyle/>
          <a:p>
            <a:r>
              <a:rPr lang="en-US" dirty="0">
                <a:solidFill>
                  <a:schemeClr val="tx1">
                    <a:lumMod val="50000"/>
                    <a:lumOff val="50000"/>
                  </a:schemeClr>
                </a:solidFill>
              </a:rPr>
              <a:t>Exploratory Analysis and Feature Engineering</a:t>
            </a:r>
            <a:br>
              <a:rPr lang="en-US" dirty="0">
                <a:solidFill>
                  <a:schemeClr val="tx1">
                    <a:lumMod val="50000"/>
                    <a:lumOff val="50000"/>
                  </a:schemeClr>
                </a:solidFill>
              </a:rPr>
            </a:br>
            <a:r>
              <a:rPr lang="en-US" sz="2700" dirty="0">
                <a:solidFill>
                  <a:schemeClr val="tx1">
                    <a:lumMod val="50000"/>
                    <a:lumOff val="50000"/>
                  </a:schemeClr>
                </a:solidFill>
              </a:rPr>
              <a:t>(Data Analyzed: </a:t>
            </a:r>
            <a:r>
              <a:rPr lang="en-IN" sz="2700" dirty="0">
                <a:solidFill>
                  <a:schemeClr val="tx1">
                    <a:lumMod val="50000"/>
                    <a:lumOff val="50000"/>
                  </a:schemeClr>
                </a:solidFill>
              </a:rPr>
              <a:t>Academic Block </a:t>
            </a:r>
            <a:r>
              <a:rPr lang="en-IN" sz="2700" dirty="0">
                <a:solidFill>
                  <a:schemeClr val="tx1">
                    <a:lumMod val="50000"/>
                    <a:lumOff val="50000"/>
                  </a:schemeClr>
                </a:solidFill>
                <a:sym typeface="Wingdings" panose="05000000000000000000" pitchFamily="2" charset="2"/>
              </a:rPr>
              <a:t> </a:t>
            </a:r>
            <a:r>
              <a:rPr lang="en-IN" sz="2700" dirty="0">
                <a:solidFill>
                  <a:schemeClr val="tx1">
                    <a:lumMod val="50000"/>
                    <a:lumOff val="50000"/>
                  </a:schemeClr>
                </a:solidFill>
              </a:rPr>
              <a:t>AHU </a:t>
            </a:r>
            <a:r>
              <a:rPr lang="en-IN" sz="2700" dirty="0">
                <a:solidFill>
                  <a:schemeClr val="tx1">
                    <a:lumMod val="50000"/>
                    <a:lumOff val="50000"/>
                  </a:schemeClr>
                </a:solidFill>
                <a:sym typeface="Wingdings" panose="05000000000000000000" pitchFamily="2" charset="2"/>
              </a:rPr>
              <a:t> </a:t>
            </a:r>
            <a:r>
              <a:rPr lang="en-IN" sz="2700" dirty="0">
                <a:solidFill>
                  <a:schemeClr val="tx1">
                    <a:lumMod val="50000"/>
                    <a:lumOff val="50000"/>
                  </a:schemeClr>
                </a:solidFill>
              </a:rPr>
              <a:t>0</a:t>
            </a:r>
            <a:r>
              <a:rPr lang="en-US" sz="2700" dirty="0">
                <a:solidFill>
                  <a:schemeClr val="tx1">
                    <a:lumMod val="50000"/>
                    <a:lumOff val="50000"/>
                  </a:schemeClr>
                </a:solidFill>
              </a:rPr>
              <a:t>)</a:t>
            </a:r>
            <a:endParaRPr lang="en-IN" dirty="0">
              <a:solidFill>
                <a:schemeClr val="tx1">
                  <a:lumMod val="50000"/>
                  <a:lumOff val="50000"/>
                </a:schemeClr>
              </a:solidFill>
            </a:endParaRPr>
          </a:p>
        </p:txBody>
      </p:sp>
      <p:sp>
        <p:nvSpPr>
          <p:cNvPr id="3" name="Content Placeholder 2">
            <a:extLst>
              <a:ext uri="{FF2B5EF4-FFF2-40B4-BE49-F238E27FC236}">
                <a16:creationId xmlns:a16="http://schemas.microsoft.com/office/drawing/2014/main" id="{3C753C61-2CC7-4CF6-84CB-1480FD5745BA}"/>
              </a:ext>
            </a:extLst>
          </p:cNvPr>
          <p:cNvSpPr>
            <a:spLocks noGrp="1"/>
          </p:cNvSpPr>
          <p:nvPr>
            <p:ph idx="1"/>
          </p:nvPr>
        </p:nvSpPr>
        <p:spPr>
          <a:xfrm>
            <a:off x="838200" y="1136302"/>
            <a:ext cx="10515600" cy="4351338"/>
          </a:xfrm>
        </p:spPr>
        <p:txBody>
          <a:bodyPr>
            <a:normAutofit/>
          </a:bodyPr>
          <a:lstStyle/>
          <a:p>
            <a:pPr lvl="1"/>
            <a:endParaRPr lang="en-IN" dirty="0"/>
          </a:p>
          <a:p>
            <a:pPr lvl="1"/>
            <a:r>
              <a:rPr lang="en-IN" dirty="0"/>
              <a:t>Average Power consumption for each Day of Week</a:t>
            </a:r>
          </a:p>
        </p:txBody>
      </p:sp>
      <p:pic>
        <p:nvPicPr>
          <p:cNvPr id="5" name="Picture 4">
            <a:extLst>
              <a:ext uri="{FF2B5EF4-FFF2-40B4-BE49-F238E27FC236}">
                <a16:creationId xmlns:a16="http://schemas.microsoft.com/office/drawing/2014/main" id="{43164C8D-D67D-45FE-BA64-779769592748}"/>
              </a:ext>
            </a:extLst>
          </p:cNvPr>
          <p:cNvPicPr>
            <a:picLocks noChangeAspect="1"/>
          </p:cNvPicPr>
          <p:nvPr/>
        </p:nvPicPr>
        <p:blipFill>
          <a:blip r:embed="rId3"/>
          <a:stretch>
            <a:fillRect/>
          </a:stretch>
        </p:blipFill>
        <p:spPr>
          <a:xfrm>
            <a:off x="1631121" y="1962370"/>
            <a:ext cx="7414406" cy="4733925"/>
          </a:xfrm>
          <a:prstGeom prst="rect">
            <a:avLst/>
          </a:prstGeom>
        </p:spPr>
      </p:pic>
      <p:sp>
        <p:nvSpPr>
          <p:cNvPr id="7" name="Thought Bubble: Cloud 6">
            <a:extLst>
              <a:ext uri="{FF2B5EF4-FFF2-40B4-BE49-F238E27FC236}">
                <a16:creationId xmlns:a16="http://schemas.microsoft.com/office/drawing/2014/main" id="{1FCFB791-7ED5-4925-853B-D8DE906A8B11}"/>
              </a:ext>
            </a:extLst>
          </p:cNvPr>
          <p:cNvSpPr/>
          <p:nvPr/>
        </p:nvSpPr>
        <p:spPr>
          <a:xfrm>
            <a:off x="8117171" y="1962370"/>
            <a:ext cx="3596528" cy="178192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Observation:</a:t>
            </a:r>
          </a:p>
          <a:p>
            <a:pPr algn="ctr"/>
            <a:r>
              <a:rPr lang="en-US" sz="1600" dirty="0"/>
              <a:t>Power Consumption is minimum on Sunday and maximum on Tuesday</a:t>
            </a:r>
            <a:endParaRPr lang="en-IN" sz="1600" baseline="30000" dirty="0"/>
          </a:p>
        </p:txBody>
      </p:sp>
    </p:spTree>
    <p:extLst>
      <p:ext uri="{BB962C8B-B14F-4D97-AF65-F5344CB8AC3E}">
        <p14:creationId xmlns:p14="http://schemas.microsoft.com/office/powerpoint/2010/main" val="994591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1660</TotalTime>
  <Words>2345</Words>
  <Application>Microsoft Office PowerPoint</Application>
  <PresentationFormat>Widescreen</PresentationFormat>
  <Paragraphs>242</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Helvetica Neue</vt:lpstr>
      <vt:lpstr>Office Theme</vt:lpstr>
      <vt:lpstr>Commercial Building Energy Dataset Analysis using Data Science</vt:lpstr>
      <vt:lpstr>Problem Statement</vt:lpstr>
      <vt:lpstr>Exploratory Analysis and Feature Engineering (Data Analyzed: Academic Block  AHU  0)</vt:lpstr>
      <vt:lpstr>Exploratory Analysis and Feature Engineering (Data Analyzed: Academic Block  AHU  0)</vt:lpstr>
      <vt:lpstr>Exploratory Analysis and Feature Engineering (Data Analyzed: Academic Block  AHU  0)</vt:lpstr>
      <vt:lpstr>Exploratory Analysis and Feature Engineering (Data Analyzed: Academic Block  AHU  0)</vt:lpstr>
      <vt:lpstr>Exploratory Analysis and Feature Engineering (Data Analyzed: Academic Block  AHU  0)</vt:lpstr>
      <vt:lpstr>Exploratory Analysis and Feature Engineering (Data Analyzed: Academic Block  AHU  0)</vt:lpstr>
      <vt:lpstr>Exploratory Analysis and Feature Engineering (Data Analyzed: Academic Block  AHU  0)</vt:lpstr>
      <vt:lpstr>Exploratory Analysis and Feature Engineering (Data Analyzed: Lecture Block  AHU  0)</vt:lpstr>
      <vt:lpstr>Exploratory Analysis and Feature Engineering (Data Comparison: Lecture Block(AHU  0) and Academic Block(AHU  0)</vt:lpstr>
      <vt:lpstr>Exploratory Analysis and Feature Engineering (Data Comparison: Lecture Block(Floor Total  1) and Academic Block(Floor Total  1)</vt:lpstr>
      <vt:lpstr>Building Models(Model1)</vt:lpstr>
      <vt:lpstr>Building Models(Model1)</vt:lpstr>
      <vt:lpstr>Building Models(Model2)</vt:lpstr>
      <vt:lpstr>Building Models(Model2)</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Commercial Building Energy Dataset Analysis using Data Science</dc:title>
  <dc:creator>Sudip</dc:creator>
  <cp:lastModifiedBy>Sudip</cp:lastModifiedBy>
  <cp:revision>25</cp:revision>
  <dcterms:created xsi:type="dcterms:W3CDTF">2021-10-19T05:53:10Z</dcterms:created>
  <dcterms:modified xsi:type="dcterms:W3CDTF">2021-10-20T09:33:37Z</dcterms:modified>
</cp:coreProperties>
</file>