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6"/>
  </p:notesMasterIdLst>
  <p:handoutMasterIdLst>
    <p:handoutMasterId r:id="rId17"/>
  </p:handoutMasterIdLst>
  <p:sldIdLst>
    <p:sldId id="299" r:id="rId5"/>
    <p:sldId id="300" r:id="rId6"/>
    <p:sldId id="292" r:id="rId7"/>
    <p:sldId id="266" r:id="rId8"/>
    <p:sldId id="295" r:id="rId9"/>
    <p:sldId id="301" r:id="rId10"/>
    <p:sldId id="293" r:id="rId11"/>
    <p:sldId id="283" r:id="rId12"/>
    <p:sldId id="296" r:id="rId13"/>
    <p:sldId id="289" r:id="rId14"/>
    <p:sldId id="30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CC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6" autoAdjust="0"/>
    <p:restoredTop sz="95388" autoAdjust="0"/>
  </p:normalViewPr>
  <p:slideViewPr>
    <p:cSldViewPr snapToGrid="0" showGuides="1">
      <p:cViewPr varScale="1">
        <p:scale>
          <a:sx n="81" d="100"/>
          <a:sy n="81" d="100"/>
        </p:scale>
        <p:origin x="883" y="6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CF48FC-D54F-482D-BC28-B4BA3B1960A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293A6F-B77A-4FCF-86DA-7855AE4A5F75}">
      <dgm:prSet custT="1"/>
      <dgm:spPr/>
      <dgm:t>
        <a:bodyPr/>
        <a:lstStyle/>
        <a:p>
          <a:r>
            <a:rPr lang="en-US" sz="2000" dirty="0"/>
            <a:t>Dual-model pipeline</a:t>
          </a:r>
          <a:r>
            <a:rPr lang="en-US" sz="2400" dirty="0"/>
            <a:t>:</a:t>
          </a:r>
          <a:endParaRPr lang="en-IN" sz="2400" dirty="0"/>
        </a:p>
      </dgm:t>
    </dgm:pt>
    <dgm:pt modelId="{C2865255-EA28-4F7C-AA62-E89665A3A6A7}" type="parTrans" cxnId="{A13479F6-640A-4DF8-B6C8-D694CA71F1D9}">
      <dgm:prSet/>
      <dgm:spPr/>
      <dgm:t>
        <a:bodyPr/>
        <a:lstStyle/>
        <a:p>
          <a:endParaRPr lang="en-IN"/>
        </a:p>
      </dgm:t>
    </dgm:pt>
    <dgm:pt modelId="{A5AD2574-2019-4802-98EB-3622C0E2D75E}" type="sibTrans" cxnId="{A13479F6-640A-4DF8-B6C8-D694CA71F1D9}">
      <dgm:prSet/>
      <dgm:spPr/>
      <dgm:t>
        <a:bodyPr/>
        <a:lstStyle/>
        <a:p>
          <a:endParaRPr lang="en-IN"/>
        </a:p>
      </dgm:t>
    </dgm:pt>
    <dgm:pt modelId="{DC261683-3EBF-413D-B33C-3EB22DAFB5B5}">
      <dgm:prSet custT="1"/>
      <dgm:spPr/>
      <dgm:t>
        <a:bodyPr/>
        <a:lstStyle/>
        <a:p>
          <a:r>
            <a:rPr lang="en-US" sz="2000" dirty="0"/>
            <a:t>Structured data ML model for initial classification (Healthy/RA/OA).</a:t>
          </a:r>
          <a:endParaRPr lang="en-IN" sz="2000" dirty="0"/>
        </a:p>
      </dgm:t>
    </dgm:pt>
    <dgm:pt modelId="{DD25A52F-9F88-4781-8E2C-9CA3605C90FC}" type="parTrans" cxnId="{E6D62852-98BE-408F-B2BE-11B7CA5F90C5}">
      <dgm:prSet/>
      <dgm:spPr/>
      <dgm:t>
        <a:bodyPr/>
        <a:lstStyle/>
        <a:p>
          <a:endParaRPr lang="en-IN"/>
        </a:p>
      </dgm:t>
    </dgm:pt>
    <dgm:pt modelId="{4091A17A-8DEE-4664-9D48-FE179A7079E8}" type="sibTrans" cxnId="{E6D62852-98BE-408F-B2BE-11B7CA5F90C5}">
      <dgm:prSet/>
      <dgm:spPr/>
      <dgm:t>
        <a:bodyPr/>
        <a:lstStyle/>
        <a:p>
          <a:endParaRPr lang="en-IN"/>
        </a:p>
      </dgm:t>
    </dgm:pt>
    <dgm:pt modelId="{6876E099-763C-4127-9B79-D4AAE6F2E1BF}">
      <dgm:prSet custT="1"/>
      <dgm:spPr/>
      <dgm:t>
        <a:bodyPr/>
        <a:lstStyle/>
        <a:p>
          <a:r>
            <a:rPr lang="en-US" sz="2000" dirty="0"/>
            <a:t>CNN-based model for predicting OA severity from X-rays.</a:t>
          </a:r>
          <a:endParaRPr lang="en-IN" sz="2000" dirty="0"/>
        </a:p>
      </dgm:t>
    </dgm:pt>
    <dgm:pt modelId="{CD0271CD-2ED4-4A5F-8002-258D75A533F0}" type="parTrans" cxnId="{5479BC3E-F743-4517-A77E-8E1CEFD54ED1}">
      <dgm:prSet/>
      <dgm:spPr/>
      <dgm:t>
        <a:bodyPr/>
        <a:lstStyle/>
        <a:p>
          <a:endParaRPr lang="en-IN"/>
        </a:p>
      </dgm:t>
    </dgm:pt>
    <dgm:pt modelId="{E2E2C42B-E286-4740-AC17-B32D64F4DE98}" type="sibTrans" cxnId="{5479BC3E-F743-4517-A77E-8E1CEFD54ED1}">
      <dgm:prSet/>
      <dgm:spPr/>
      <dgm:t>
        <a:bodyPr/>
        <a:lstStyle/>
        <a:p>
          <a:endParaRPr lang="en-IN"/>
        </a:p>
      </dgm:t>
    </dgm:pt>
    <dgm:pt modelId="{776A3206-D2AA-49C8-98A2-884D32513AD3}">
      <dgm:prSet custT="1"/>
      <dgm:spPr/>
      <dgm:t>
        <a:bodyPr/>
        <a:lstStyle/>
        <a:p>
          <a:r>
            <a:rPr lang="en-US" sz="2000" dirty="0"/>
            <a:t>High accuracy in classification (up to 94.5%) using Random Forest.</a:t>
          </a:r>
          <a:endParaRPr lang="en-IN" sz="2000" dirty="0"/>
        </a:p>
      </dgm:t>
    </dgm:pt>
    <dgm:pt modelId="{EA14B674-7A18-4CB8-A34E-A866527DC596}" type="parTrans" cxnId="{D925D2F6-B371-4C41-8BCA-4B5ECE87A8DD}">
      <dgm:prSet/>
      <dgm:spPr/>
      <dgm:t>
        <a:bodyPr/>
        <a:lstStyle/>
        <a:p>
          <a:endParaRPr lang="en-IN"/>
        </a:p>
      </dgm:t>
    </dgm:pt>
    <dgm:pt modelId="{9C0DF1ED-B6D6-45DF-A3DF-912610967826}" type="sibTrans" cxnId="{D925D2F6-B371-4C41-8BCA-4B5ECE87A8DD}">
      <dgm:prSet/>
      <dgm:spPr/>
      <dgm:t>
        <a:bodyPr/>
        <a:lstStyle/>
        <a:p>
          <a:endParaRPr lang="en-IN"/>
        </a:p>
      </dgm:t>
    </dgm:pt>
    <dgm:pt modelId="{2196B349-7994-4003-AE09-799A33456B57}">
      <dgm:prSet custT="1"/>
      <dgm:spPr/>
      <dgm:t>
        <a:bodyPr/>
        <a:lstStyle/>
        <a:p>
          <a:r>
            <a:rPr lang="en-US" sz="2000" dirty="0"/>
            <a:t>Integration of medical image preprocessing and deep learning for severity grading</a:t>
          </a:r>
          <a:r>
            <a:rPr lang="en-US" sz="1700" dirty="0"/>
            <a:t>.</a:t>
          </a:r>
          <a:endParaRPr lang="en-IN" sz="1700" dirty="0"/>
        </a:p>
      </dgm:t>
    </dgm:pt>
    <dgm:pt modelId="{009F2ED7-DB97-4FDE-A945-DA169FC17440}" type="parTrans" cxnId="{08FB2B71-C2C4-444A-A56E-6906ED53C00E}">
      <dgm:prSet/>
      <dgm:spPr/>
      <dgm:t>
        <a:bodyPr/>
        <a:lstStyle/>
        <a:p>
          <a:endParaRPr lang="en-IN"/>
        </a:p>
      </dgm:t>
    </dgm:pt>
    <dgm:pt modelId="{6DB9CC24-32CA-4A98-81ED-87FD867FBDBB}" type="sibTrans" cxnId="{08FB2B71-C2C4-444A-A56E-6906ED53C00E}">
      <dgm:prSet/>
      <dgm:spPr/>
      <dgm:t>
        <a:bodyPr/>
        <a:lstStyle/>
        <a:p>
          <a:endParaRPr lang="en-IN"/>
        </a:p>
      </dgm:t>
    </dgm:pt>
    <dgm:pt modelId="{8CAFD859-ECB1-4462-841A-C2964CFEE946}" type="pres">
      <dgm:prSet presAssocID="{2DCF48FC-D54F-482D-BC28-B4BA3B1960A1}" presName="Name0" presStyleCnt="0">
        <dgm:presLayoutVars>
          <dgm:dir/>
          <dgm:animLvl val="lvl"/>
          <dgm:resizeHandles val="exact"/>
        </dgm:presLayoutVars>
      </dgm:prSet>
      <dgm:spPr/>
    </dgm:pt>
    <dgm:pt modelId="{77553B1A-8B8E-494B-877A-DABB63625D55}" type="pres">
      <dgm:prSet presAssocID="{2196B349-7994-4003-AE09-799A33456B57}" presName="boxAndChildren" presStyleCnt="0"/>
      <dgm:spPr/>
    </dgm:pt>
    <dgm:pt modelId="{5FB3655A-0A86-4DEC-A2BC-E3065131EC79}" type="pres">
      <dgm:prSet presAssocID="{2196B349-7994-4003-AE09-799A33456B57}" presName="parentTextBox" presStyleLbl="node1" presStyleIdx="0" presStyleCnt="5"/>
      <dgm:spPr/>
    </dgm:pt>
    <dgm:pt modelId="{01FFFFAD-1C2F-41C4-8242-1823DDC2A3DF}" type="pres">
      <dgm:prSet presAssocID="{9C0DF1ED-B6D6-45DF-A3DF-912610967826}" presName="sp" presStyleCnt="0"/>
      <dgm:spPr/>
    </dgm:pt>
    <dgm:pt modelId="{1B67C806-D7B6-49E5-8681-A1D4E22B4C21}" type="pres">
      <dgm:prSet presAssocID="{776A3206-D2AA-49C8-98A2-884D32513AD3}" presName="arrowAndChildren" presStyleCnt="0"/>
      <dgm:spPr/>
    </dgm:pt>
    <dgm:pt modelId="{89582E42-D4E7-471E-BFC4-B4C82B4DF9C2}" type="pres">
      <dgm:prSet presAssocID="{776A3206-D2AA-49C8-98A2-884D32513AD3}" presName="parentTextArrow" presStyleLbl="node1" presStyleIdx="1" presStyleCnt="5"/>
      <dgm:spPr/>
    </dgm:pt>
    <dgm:pt modelId="{17A55D86-6A2B-4023-B48E-2A4DE9441AB3}" type="pres">
      <dgm:prSet presAssocID="{E2E2C42B-E286-4740-AC17-B32D64F4DE98}" presName="sp" presStyleCnt="0"/>
      <dgm:spPr/>
    </dgm:pt>
    <dgm:pt modelId="{B77B3E39-7FBE-483F-B282-31765EF025C5}" type="pres">
      <dgm:prSet presAssocID="{6876E099-763C-4127-9B79-D4AAE6F2E1BF}" presName="arrowAndChildren" presStyleCnt="0"/>
      <dgm:spPr/>
    </dgm:pt>
    <dgm:pt modelId="{2C971B08-A9C2-4FA7-9425-89451AD497B9}" type="pres">
      <dgm:prSet presAssocID="{6876E099-763C-4127-9B79-D4AAE6F2E1BF}" presName="parentTextArrow" presStyleLbl="node1" presStyleIdx="2" presStyleCnt="5"/>
      <dgm:spPr/>
    </dgm:pt>
    <dgm:pt modelId="{473998F9-A961-40FA-B357-8BA830024C16}" type="pres">
      <dgm:prSet presAssocID="{4091A17A-8DEE-4664-9D48-FE179A7079E8}" presName="sp" presStyleCnt="0"/>
      <dgm:spPr/>
    </dgm:pt>
    <dgm:pt modelId="{920F0880-1EA1-4739-836E-6292F1BE9EBC}" type="pres">
      <dgm:prSet presAssocID="{DC261683-3EBF-413D-B33C-3EB22DAFB5B5}" presName="arrowAndChildren" presStyleCnt="0"/>
      <dgm:spPr/>
    </dgm:pt>
    <dgm:pt modelId="{AB17DDE2-02DE-4ACB-B5A7-2C4A2DA3BAFD}" type="pres">
      <dgm:prSet presAssocID="{DC261683-3EBF-413D-B33C-3EB22DAFB5B5}" presName="parentTextArrow" presStyleLbl="node1" presStyleIdx="3" presStyleCnt="5"/>
      <dgm:spPr/>
    </dgm:pt>
    <dgm:pt modelId="{2C2311FA-C1C9-4382-9BCC-B1A0BB870A10}" type="pres">
      <dgm:prSet presAssocID="{A5AD2574-2019-4802-98EB-3622C0E2D75E}" presName="sp" presStyleCnt="0"/>
      <dgm:spPr/>
    </dgm:pt>
    <dgm:pt modelId="{15569924-A9AF-4EF9-A523-0AC946EF97C8}" type="pres">
      <dgm:prSet presAssocID="{8B293A6F-B77A-4FCF-86DA-7855AE4A5F75}" presName="arrowAndChildren" presStyleCnt="0"/>
      <dgm:spPr/>
    </dgm:pt>
    <dgm:pt modelId="{B0CE4020-3A9C-47A0-A4F9-EC83814A7C0F}" type="pres">
      <dgm:prSet presAssocID="{8B293A6F-B77A-4FCF-86DA-7855AE4A5F75}" presName="parentTextArrow" presStyleLbl="node1" presStyleIdx="4" presStyleCnt="5"/>
      <dgm:spPr/>
    </dgm:pt>
  </dgm:ptLst>
  <dgm:cxnLst>
    <dgm:cxn modelId="{5479BC3E-F743-4517-A77E-8E1CEFD54ED1}" srcId="{2DCF48FC-D54F-482D-BC28-B4BA3B1960A1}" destId="{6876E099-763C-4127-9B79-D4AAE6F2E1BF}" srcOrd="2" destOrd="0" parTransId="{CD0271CD-2ED4-4A5F-8002-258D75A533F0}" sibTransId="{E2E2C42B-E286-4740-AC17-B32D64F4DE98}"/>
    <dgm:cxn modelId="{5F9A303F-F8AF-4B26-9FBD-853C104DEA9A}" type="presOf" srcId="{8B293A6F-B77A-4FCF-86DA-7855AE4A5F75}" destId="{B0CE4020-3A9C-47A0-A4F9-EC83814A7C0F}" srcOrd="0" destOrd="0" presId="urn:microsoft.com/office/officeart/2005/8/layout/process4"/>
    <dgm:cxn modelId="{08FB2B71-C2C4-444A-A56E-6906ED53C00E}" srcId="{2DCF48FC-D54F-482D-BC28-B4BA3B1960A1}" destId="{2196B349-7994-4003-AE09-799A33456B57}" srcOrd="4" destOrd="0" parTransId="{009F2ED7-DB97-4FDE-A945-DA169FC17440}" sibTransId="{6DB9CC24-32CA-4A98-81ED-87FD867FBDBB}"/>
    <dgm:cxn modelId="{E6D62852-98BE-408F-B2BE-11B7CA5F90C5}" srcId="{2DCF48FC-D54F-482D-BC28-B4BA3B1960A1}" destId="{DC261683-3EBF-413D-B33C-3EB22DAFB5B5}" srcOrd="1" destOrd="0" parTransId="{DD25A52F-9F88-4781-8E2C-9CA3605C90FC}" sibTransId="{4091A17A-8DEE-4664-9D48-FE179A7079E8}"/>
    <dgm:cxn modelId="{F905E254-EB1A-4EB2-AB45-D2C7703773AE}" type="presOf" srcId="{2DCF48FC-D54F-482D-BC28-B4BA3B1960A1}" destId="{8CAFD859-ECB1-4462-841A-C2964CFEE946}" srcOrd="0" destOrd="0" presId="urn:microsoft.com/office/officeart/2005/8/layout/process4"/>
    <dgm:cxn modelId="{0F186A9D-F8DD-4FFA-BEA2-9BE17D656E71}" type="presOf" srcId="{2196B349-7994-4003-AE09-799A33456B57}" destId="{5FB3655A-0A86-4DEC-A2BC-E3065131EC79}" srcOrd="0" destOrd="0" presId="urn:microsoft.com/office/officeart/2005/8/layout/process4"/>
    <dgm:cxn modelId="{50ED46AA-706D-490E-942A-463303BF2AB9}" type="presOf" srcId="{DC261683-3EBF-413D-B33C-3EB22DAFB5B5}" destId="{AB17DDE2-02DE-4ACB-B5A7-2C4A2DA3BAFD}" srcOrd="0" destOrd="0" presId="urn:microsoft.com/office/officeart/2005/8/layout/process4"/>
    <dgm:cxn modelId="{0368FEAE-C107-425C-9E43-48CBBD246E6D}" type="presOf" srcId="{6876E099-763C-4127-9B79-D4AAE6F2E1BF}" destId="{2C971B08-A9C2-4FA7-9425-89451AD497B9}" srcOrd="0" destOrd="0" presId="urn:microsoft.com/office/officeart/2005/8/layout/process4"/>
    <dgm:cxn modelId="{3774D7EC-8D1F-4A30-8D71-6D1C4580787F}" type="presOf" srcId="{776A3206-D2AA-49C8-98A2-884D32513AD3}" destId="{89582E42-D4E7-471E-BFC4-B4C82B4DF9C2}" srcOrd="0" destOrd="0" presId="urn:microsoft.com/office/officeart/2005/8/layout/process4"/>
    <dgm:cxn modelId="{A13479F6-640A-4DF8-B6C8-D694CA71F1D9}" srcId="{2DCF48FC-D54F-482D-BC28-B4BA3B1960A1}" destId="{8B293A6F-B77A-4FCF-86DA-7855AE4A5F75}" srcOrd="0" destOrd="0" parTransId="{C2865255-EA28-4F7C-AA62-E89665A3A6A7}" sibTransId="{A5AD2574-2019-4802-98EB-3622C0E2D75E}"/>
    <dgm:cxn modelId="{D925D2F6-B371-4C41-8BCA-4B5ECE87A8DD}" srcId="{2DCF48FC-D54F-482D-BC28-B4BA3B1960A1}" destId="{776A3206-D2AA-49C8-98A2-884D32513AD3}" srcOrd="3" destOrd="0" parTransId="{EA14B674-7A18-4CB8-A34E-A866527DC596}" sibTransId="{9C0DF1ED-B6D6-45DF-A3DF-912610967826}"/>
    <dgm:cxn modelId="{C0F4D414-CC8B-40CE-B547-346947E70890}" type="presParOf" srcId="{8CAFD859-ECB1-4462-841A-C2964CFEE946}" destId="{77553B1A-8B8E-494B-877A-DABB63625D55}" srcOrd="0" destOrd="0" presId="urn:microsoft.com/office/officeart/2005/8/layout/process4"/>
    <dgm:cxn modelId="{443E4B6D-D3C7-4833-844D-BA017A28593C}" type="presParOf" srcId="{77553B1A-8B8E-494B-877A-DABB63625D55}" destId="{5FB3655A-0A86-4DEC-A2BC-E3065131EC79}" srcOrd="0" destOrd="0" presId="urn:microsoft.com/office/officeart/2005/8/layout/process4"/>
    <dgm:cxn modelId="{3BE59EFE-2C62-4AB0-B5CF-524E954C1BD0}" type="presParOf" srcId="{8CAFD859-ECB1-4462-841A-C2964CFEE946}" destId="{01FFFFAD-1C2F-41C4-8242-1823DDC2A3DF}" srcOrd="1" destOrd="0" presId="urn:microsoft.com/office/officeart/2005/8/layout/process4"/>
    <dgm:cxn modelId="{85393B67-7BB1-4A47-B04D-2856EC72D488}" type="presParOf" srcId="{8CAFD859-ECB1-4462-841A-C2964CFEE946}" destId="{1B67C806-D7B6-49E5-8681-A1D4E22B4C21}" srcOrd="2" destOrd="0" presId="urn:microsoft.com/office/officeart/2005/8/layout/process4"/>
    <dgm:cxn modelId="{6B1DD5D4-1BC5-4C1A-B7D4-94F6E0838CDA}" type="presParOf" srcId="{1B67C806-D7B6-49E5-8681-A1D4E22B4C21}" destId="{89582E42-D4E7-471E-BFC4-B4C82B4DF9C2}" srcOrd="0" destOrd="0" presId="urn:microsoft.com/office/officeart/2005/8/layout/process4"/>
    <dgm:cxn modelId="{1A47912C-51E7-4BC6-9BBD-5C6B88B305FD}" type="presParOf" srcId="{8CAFD859-ECB1-4462-841A-C2964CFEE946}" destId="{17A55D86-6A2B-4023-B48E-2A4DE9441AB3}" srcOrd="3" destOrd="0" presId="urn:microsoft.com/office/officeart/2005/8/layout/process4"/>
    <dgm:cxn modelId="{14ABCA83-956B-49DA-AED3-44BFB3CA2E14}" type="presParOf" srcId="{8CAFD859-ECB1-4462-841A-C2964CFEE946}" destId="{B77B3E39-7FBE-483F-B282-31765EF025C5}" srcOrd="4" destOrd="0" presId="urn:microsoft.com/office/officeart/2005/8/layout/process4"/>
    <dgm:cxn modelId="{312FA188-E66E-47DE-9FF2-9ACA8348E3B0}" type="presParOf" srcId="{B77B3E39-7FBE-483F-B282-31765EF025C5}" destId="{2C971B08-A9C2-4FA7-9425-89451AD497B9}" srcOrd="0" destOrd="0" presId="urn:microsoft.com/office/officeart/2005/8/layout/process4"/>
    <dgm:cxn modelId="{16F09409-DAC3-4D2C-8B17-73D5B671D232}" type="presParOf" srcId="{8CAFD859-ECB1-4462-841A-C2964CFEE946}" destId="{473998F9-A961-40FA-B357-8BA830024C16}" srcOrd="5" destOrd="0" presId="urn:microsoft.com/office/officeart/2005/8/layout/process4"/>
    <dgm:cxn modelId="{CF28EE9F-D860-4D1A-8FFF-FC562BF5DF9F}" type="presParOf" srcId="{8CAFD859-ECB1-4462-841A-C2964CFEE946}" destId="{920F0880-1EA1-4739-836E-6292F1BE9EBC}" srcOrd="6" destOrd="0" presId="urn:microsoft.com/office/officeart/2005/8/layout/process4"/>
    <dgm:cxn modelId="{80AD5534-9010-49D0-AC9A-4771655CE7D8}" type="presParOf" srcId="{920F0880-1EA1-4739-836E-6292F1BE9EBC}" destId="{AB17DDE2-02DE-4ACB-B5A7-2C4A2DA3BAFD}" srcOrd="0" destOrd="0" presId="urn:microsoft.com/office/officeart/2005/8/layout/process4"/>
    <dgm:cxn modelId="{A3A9797B-D821-4BAB-ABAB-93F86389A3A1}" type="presParOf" srcId="{8CAFD859-ECB1-4462-841A-C2964CFEE946}" destId="{2C2311FA-C1C9-4382-9BCC-B1A0BB870A10}" srcOrd="7" destOrd="0" presId="urn:microsoft.com/office/officeart/2005/8/layout/process4"/>
    <dgm:cxn modelId="{3EE7A96B-8F92-4989-8B22-70988E8A910D}" type="presParOf" srcId="{8CAFD859-ECB1-4462-841A-C2964CFEE946}" destId="{15569924-A9AF-4EF9-A523-0AC946EF97C8}" srcOrd="8" destOrd="0" presId="urn:microsoft.com/office/officeart/2005/8/layout/process4"/>
    <dgm:cxn modelId="{346EC80D-D0E2-480C-98F0-7500C707A330}" type="presParOf" srcId="{15569924-A9AF-4EF9-A523-0AC946EF97C8}" destId="{B0CE4020-3A9C-47A0-A4F9-EC83814A7C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CF48FC-D54F-482D-BC28-B4BA3B1960A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293A6F-B77A-4FCF-86DA-7855AE4A5F75}">
      <dgm:prSet custT="1"/>
      <dgm:spPr/>
      <dgm:t>
        <a:bodyPr/>
        <a:lstStyle/>
        <a:p>
          <a:r>
            <a:rPr lang="en-US" sz="2000" dirty="0"/>
            <a:t>Login / Registration- Go to Dashboard</a:t>
          </a:r>
          <a:endParaRPr lang="en-IN" sz="2400" dirty="0"/>
        </a:p>
      </dgm:t>
    </dgm:pt>
    <dgm:pt modelId="{C2865255-EA28-4F7C-AA62-E89665A3A6A7}" type="parTrans" cxnId="{A13479F6-640A-4DF8-B6C8-D694CA71F1D9}">
      <dgm:prSet/>
      <dgm:spPr/>
      <dgm:t>
        <a:bodyPr/>
        <a:lstStyle/>
        <a:p>
          <a:endParaRPr lang="en-IN"/>
        </a:p>
      </dgm:t>
    </dgm:pt>
    <dgm:pt modelId="{A5AD2574-2019-4802-98EB-3622C0E2D75E}" type="sibTrans" cxnId="{A13479F6-640A-4DF8-B6C8-D694CA71F1D9}">
      <dgm:prSet/>
      <dgm:spPr/>
      <dgm:t>
        <a:bodyPr/>
        <a:lstStyle/>
        <a:p>
          <a:endParaRPr lang="en-IN"/>
        </a:p>
      </dgm:t>
    </dgm:pt>
    <dgm:pt modelId="{DC261683-3EBF-413D-B33C-3EB22DAFB5B5}">
      <dgm:prSet custT="1"/>
      <dgm:spPr/>
      <dgm:t>
        <a:bodyPr/>
        <a:lstStyle/>
        <a:p>
          <a:r>
            <a:rPr lang="en-US" sz="2000" dirty="0"/>
            <a:t>Machine Learning model for initial classification – Rheumatoid Arthritis/Osteoarthritis/Healthy</a:t>
          </a:r>
          <a:endParaRPr lang="en-IN" sz="2000" dirty="0"/>
        </a:p>
      </dgm:t>
    </dgm:pt>
    <dgm:pt modelId="{DD25A52F-9F88-4781-8E2C-9CA3605C90FC}" type="parTrans" cxnId="{E6D62852-98BE-408F-B2BE-11B7CA5F90C5}">
      <dgm:prSet/>
      <dgm:spPr/>
      <dgm:t>
        <a:bodyPr/>
        <a:lstStyle/>
        <a:p>
          <a:endParaRPr lang="en-IN"/>
        </a:p>
      </dgm:t>
    </dgm:pt>
    <dgm:pt modelId="{4091A17A-8DEE-4664-9D48-FE179A7079E8}" type="sibTrans" cxnId="{E6D62852-98BE-408F-B2BE-11B7CA5F90C5}">
      <dgm:prSet/>
      <dgm:spPr/>
      <dgm:t>
        <a:bodyPr/>
        <a:lstStyle/>
        <a:p>
          <a:endParaRPr lang="en-IN"/>
        </a:p>
      </dgm:t>
    </dgm:pt>
    <dgm:pt modelId="{6876E099-763C-4127-9B79-D4AAE6F2E1BF}">
      <dgm:prSet custT="1"/>
      <dgm:spPr/>
      <dgm:t>
        <a:bodyPr/>
        <a:lstStyle/>
        <a:p>
          <a:r>
            <a:rPr lang="en-US" sz="2000" dirty="0"/>
            <a:t>If OA, go to another page and upload X-ray for severity prediction</a:t>
          </a:r>
          <a:endParaRPr lang="en-IN" sz="2000" dirty="0"/>
        </a:p>
      </dgm:t>
    </dgm:pt>
    <dgm:pt modelId="{CD0271CD-2ED4-4A5F-8002-258D75A533F0}" type="parTrans" cxnId="{5479BC3E-F743-4517-A77E-8E1CEFD54ED1}">
      <dgm:prSet/>
      <dgm:spPr/>
      <dgm:t>
        <a:bodyPr/>
        <a:lstStyle/>
        <a:p>
          <a:endParaRPr lang="en-IN"/>
        </a:p>
      </dgm:t>
    </dgm:pt>
    <dgm:pt modelId="{E2E2C42B-E286-4740-AC17-B32D64F4DE98}" type="sibTrans" cxnId="{5479BC3E-F743-4517-A77E-8E1CEFD54ED1}">
      <dgm:prSet/>
      <dgm:spPr/>
      <dgm:t>
        <a:bodyPr/>
        <a:lstStyle/>
        <a:p>
          <a:endParaRPr lang="en-IN"/>
        </a:p>
      </dgm:t>
    </dgm:pt>
    <dgm:pt modelId="{776A3206-D2AA-49C8-98A2-884D32513AD3}">
      <dgm:prSet custT="1"/>
      <dgm:spPr/>
      <dgm:t>
        <a:bodyPr/>
        <a:lstStyle/>
        <a:p>
          <a:r>
            <a:rPr lang="en-US" sz="2000" dirty="0"/>
            <a:t>CNN-based model for predicting OA severity from X-rays</a:t>
          </a:r>
          <a:endParaRPr lang="en-IN" sz="2000" dirty="0"/>
        </a:p>
      </dgm:t>
    </dgm:pt>
    <dgm:pt modelId="{EA14B674-7A18-4CB8-A34E-A866527DC596}" type="parTrans" cxnId="{D925D2F6-B371-4C41-8BCA-4B5ECE87A8DD}">
      <dgm:prSet/>
      <dgm:spPr/>
      <dgm:t>
        <a:bodyPr/>
        <a:lstStyle/>
        <a:p>
          <a:endParaRPr lang="en-IN"/>
        </a:p>
      </dgm:t>
    </dgm:pt>
    <dgm:pt modelId="{9C0DF1ED-B6D6-45DF-A3DF-912610967826}" type="sibTrans" cxnId="{D925D2F6-B371-4C41-8BCA-4B5ECE87A8DD}">
      <dgm:prSet/>
      <dgm:spPr/>
      <dgm:t>
        <a:bodyPr/>
        <a:lstStyle/>
        <a:p>
          <a:endParaRPr lang="en-IN"/>
        </a:p>
      </dgm:t>
    </dgm:pt>
    <dgm:pt modelId="{2196B349-7994-4003-AE09-799A33456B57}">
      <dgm:prSet custT="1"/>
      <dgm:spPr/>
      <dgm:t>
        <a:bodyPr/>
        <a:lstStyle/>
        <a:p>
          <a:r>
            <a:rPr lang="en-US" sz="2000" dirty="0"/>
            <a:t>System displays results and suggest for exercises or doctor recommendation</a:t>
          </a:r>
          <a:endParaRPr lang="en-IN" sz="1700" dirty="0"/>
        </a:p>
      </dgm:t>
    </dgm:pt>
    <dgm:pt modelId="{009F2ED7-DB97-4FDE-A945-DA169FC17440}" type="parTrans" cxnId="{08FB2B71-C2C4-444A-A56E-6906ED53C00E}">
      <dgm:prSet/>
      <dgm:spPr/>
      <dgm:t>
        <a:bodyPr/>
        <a:lstStyle/>
        <a:p>
          <a:endParaRPr lang="en-IN"/>
        </a:p>
      </dgm:t>
    </dgm:pt>
    <dgm:pt modelId="{6DB9CC24-32CA-4A98-81ED-87FD867FBDBB}" type="sibTrans" cxnId="{08FB2B71-C2C4-444A-A56E-6906ED53C00E}">
      <dgm:prSet/>
      <dgm:spPr/>
      <dgm:t>
        <a:bodyPr/>
        <a:lstStyle/>
        <a:p>
          <a:endParaRPr lang="en-IN"/>
        </a:p>
      </dgm:t>
    </dgm:pt>
    <dgm:pt modelId="{5830E754-667E-4B6C-9D81-5706D331AFF9}" type="pres">
      <dgm:prSet presAssocID="{2DCF48FC-D54F-482D-BC28-B4BA3B1960A1}" presName="Name0" presStyleCnt="0">
        <dgm:presLayoutVars>
          <dgm:dir/>
          <dgm:resizeHandles val="exact"/>
        </dgm:presLayoutVars>
      </dgm:prSet>
      <dgm:spPr/>
    </dgm:pt>
    <dgm:pt modelId="{20DF4C60-C5C0-47FB-9CB2-C34051767FF1}" type="pres">
      <dgm:prSet presAssocID="{2DCF48FC-D54F-482D-BC28-B4BA3B1960A1}" presName="arrow" presStyleLbl="bgShp" presStyleIdx="0" presStyleCnt="1"/>
      <dgm:spPr/>
    </dgm:pt>
    <dgm:pt modelId="{0EEA86FA-1E3C-45AB-90E4-83C139CF4A1B}" type="pres">
      <dgm:prSet presAssocID="{2DCF48FC-D54F-482D-BC28-B4BA3B1960A1}" presName="points" presStyleCnt="0"/>
      <dgm:spPr/>
    </dgm:pt>
    <dgm:pt modelId="{6AE0099B-97E7-4D42-B776-A02D7BFCA4A1}" type="pres">
      <dgm:prSet presAssocID="{8B293A6F-B77A-4FCF-86DA-7855AE4A5F75}" presName="compositeA" presStyleCnt="0"/>
      <dgm:spPr/>
    </dgm:pt>
    <dgm:pt modelId="{3DEB6BC1-B476-4918-8C4F-10AECBE1FBCF}" type="pres">
      <dgm:prSet presAssocID="{8B293A6F-B77A-4FCF-86DA-7855AE4A5F75}" presName="textA" presStyleLbl="revTx" presStyleIdx="0" presStyleCnt="5" custScaleX="118162">
        <dgm:presLayoutVars>
          <dgm:bulletEnabled val="1"/>
        </dgm:presLayoutVars>
      </dgm:prSet>
      <dgm:spPr/>
    </dgm:pt>
    <dgm:pt modelId="{D4B7BE59-DF30-493C-92FA-50EA1433B622}" type="pres">
      <dgm:prSet presAssocID="{8B293A6F-B77A-4FCF-86DA-7855AE4A5F75}" presName="circleA" presStyleLbl="node1" presStyleIdx="0" presStyleCnt="5"/>
      <dgm:spPr/>
    </dgm:pt>
    <dgm:pt modelId="{27DBCD64-D6F3-45B2-933F-AFB3DD1CE785}" type="pres">
      <dgm:prSet presAssocID="{8B293A6F-B77A-4FCF-86DA-7855AE4A5F75}" presName="spaceA" presStyleCnt="0"/>
      <dgm:spPr/>
    </dgm:pt>
    <dgm:pt modelId="{EB922214-25F0-4F5F-ABEF-E90C629A787C}" type="pres">
      <dgm:prSet presAssocID="{A5AD2574-2019-4802-98EB-3622C0E2D75E}" presName="space" presStyleCnt="0"/>
      <dgm:spPr/>
    </dgm:pt>
    <dgm:pt modelId="{1845F17D-F491-42C4-A30C-4828037BB250}" type="pres">
      <dgm:prSet presAssocID="{DC261683-3EBF-413D-B33C-3EB22DAFB5B5}" presName="compositeB" presStyleCnt="0"/>
      <dgm:spPr/>
    </dgm:pt>
    <dgm:pt modelId="{E401EC9F-9C6D-4267-BFE4-38CBC2EDA15F}" type="pres">
      <dgm:prSet presAssocID="{DC261683-3EBF-413D-B33C-3EB22DAFB5B5}" presName="textB" presStyleLbl="revTx" presStyleIdx="1" presStyleCnt="5" custScaleX="150886">
        <dgm:presLayoutVars>
          <dgm:bulletEnabled val="1"/>
        </dgm:presLayoutVars>
      </dgm:prSet>
      <dgm:spPr/>
    </dgm:pt>
    <dgm:pt modelId="{DFAD7BC0-0DD4-474E-A339-5F1F31F2FB53}" type="pres">
      <dgm:prSet presAssocID="{DC261683-3EBF-413D-B33C-3EB22DAFB5B5}" presName="circleB" presStyleLbl="node1" presStyleIdx="1" presStyleCnt="5"/>
      <dgm:spPr/>
    </dgm:pt>
    <dgm:pt modelId="{5151C90B-FE47-4C11-A5C4-BC8819E64C94}" type="pres">
      <dgm:prSet presAssocID="{DC261683-3EBF-413D-B33C-3EB22DAFB5B5}" presName="spaceB" presStyleCnt="0"/>
      <dgm:spPr/>
    </dgm:pt>
    <dgm:pt modelId="{DADB7D05-8216-4374-B702-01A790EB2EED}" type="pres">
      <dgm:prSet presAssocID="{4091A17A-8DEE-4664-9D48-FE179A7079E8}" presName="space" presStyleCnt="0"/>
      <dgm:spPr/>
    </dgm:pt>
    <dgm:pt modelId="{B028C996-E958-4F88-B3E8-26E9B09E9B6B}" type="pres">
      <dgm:prSet presAssocID="{6876E099-763C-4127-9B79-D4AAE6F2E1BF}" presName="compositeA" presStyleCnt="0"/>
      <dgm:spPr/>
    </dgm:pt>
    <dgm:pt modelId="{F96E044F-4CC4-4D7D-AA8A-30F708F86089}" type="pres">
      <dgm:prSet presAssocID="{6876E099-763C-4127-9B79-D4AAE6F2E1BF}" presName="textA" presStyleLbl="revTx" presStyleIdx="2" presStyleCnt="5" custScaleX="154073">
        <dgm:presLayoutVars>
          <dgm:bulletEnabled val="1"/>
        </dgm:presLayoutVars>
      </dgm:prSet>
      <dgm:spPr/>
    </dgm:pt>
    <dgm:pt modelId="{DAE34D02-291B-4BCD-8B99-7D022BB0553F}" type="pres">
      <dgm:prSet presAssocID="{6876E099-763C-4127-9B79-D4AAE6F2E1BF}" presName="circleA" presStyleLbl="node1" presStyleIdx="2" presStyleCnt="5"/>
      <dgm:spPr/>
    </dgm:pt>
    <dgm:pt modelId="{51AE64BE-DC46-4460-ACD9-CC0F4CD33DCE}" type="pres">
      <dgm:prSet presAssocID="{6876E099-763C-4127-9B79-D4AAE6F2E1BF}" presName="spaceA" presStyleCnt="0"/>
      <dgm:spPr/>
    </dgm:pt>
    <dgm:pt modelId="{3B49BEEB-0BFE-492D-A361-3D69592DEF80}" type="pres">
      <dgm:prSet presAssocID="{E2E2C42B-E286-4740-AC17-B32D64F4DE98}" presName="space" presStyleCnt="0"/>
      <dgm:spPr/>
    </dgm:pt>
    <dgm:pt modelId="{1C3ED661-889D-4686-868A-2864B6231D88}" type="pres">
      <dgm:prSet presAssocID="{776A3206-D2AA-49C8-98A2-884D32513AD3}" presName="compositeB" presStyleCnt="0"/>
      <dgm:spPr/>
    </dgm:pt>
    <dgm:pt modelId="{98545A4A-56B4-4B56-AAB7-9948607B59DD}" type="pres">
      <dgm:prSet presAssocID="{776A3206-D2AA-49C8-98A2-884D32513AD3}" presName="textB" presStyleLbl="revTx" presStyleIdx="3" presStyleCnt="5" custScaleX="115230">
        <dgm:presLayoutVars>
          <dgm:bulletEnabled val="1"/>
        </dgm:presLayoutVars>
      </dgm:prSet>
      <dgm:spPr/>
    </dgm:pt>
    <dgm:pt modelId="{2A01E291-4AA6-4432-8549-C883935819C9}" type="pres">
      <dgm:prSet presAssocID="{776A3206-D2AA-49C8-98A2-884D32513AD3}" presName="circleB" presStyleLbl="node1" presStyleIdx="3" presStyleCnt="5"/>
      <dgm:spPr/>
    </dgm:pt>
    <dgm:pt modelId="{549C4437-69AC-4E91-9AC5-34B198D590FE}" type="pres">
      <dgm:prSet presAssocID="{776A3206-D2AA-49C8-98A2-884D32513AD3}" presName="spaceB" presStyleCnt="0"/>
      <dgm:spPr/>
    </dgm:pt>
    <dgm:pt modelId="{ABA4D1E0-F30F-4B9A-AA4F-9EED42E5F1C7}" type="pres">
      <dgm:prSet presAssocID="{9C0DF1ED-B6D6-45DF-A3DF-912610967826}" presName="space" presStyleCnt="0"/>
      <dgm:spPr/>
    </dgm:pt>
    <dgm:pt modelId="{DE5DF9D7-67DF-49E8-9A2D-77E277336153}" type="pres">
      <dgm:prSet presAssocID="{2196B349-7994-4003-AE09-799A33456B57}" presName="compositeA" presStyleCnt="0"/>
      <dgm:spPr/>
    </dgm:pt>
    <dgm:pt modelId="{44FE01C9-7315-41C1-9865-29ADC0278F71}" type="pres">
      <dgm:prSet presAssocID="{2196B349-7994-4003-AE09-799A33456B57}" presName="textA" presStyleLbl="revTx" presStyleIdx="4" presStyleCnt="5" custScaleX="153757">
        <dgm:presLayoutVars>
          <dgm:bulletEnabled val="1"/>
        </dgm:presLayoutVars>
      </dgm:prSet>
      <dgm:spPr/>
    </dgm:pt>
    <dgm:pt modelId="{867CEFA0-16FD-4F49-8FF0-8E2ED53E7B50}" type="pres">
      <dgm:prSet presAssocID="{2196B349-7994-4003-AE09-799A33456B57}" presName="circleA" presStyleLbl="node1" presStyleIdx="4" presStyleCnt="5"/>
      <dgm:spPr/>
    </dgm:pt>
    <dgm:pt modelId="{7ED87133-FD6B-4BB7-949B-DA4A4EBFD0CE}" type="pres">
      <dgm:prSet presAssocID="{2196B349-7994-4003-AE09-799A33456B57}" presName="spaceA" presStyleCnt="0"/>
      <dgm:spPr/>
    </dgm:pt>
  </dgm:ptLst>
  <dgm:cxnLst>
    <dgm:cxn modelId="{5479BC3E-F743-4517-A77E-8E1CEFD54ED1}" srcId="{2DCF48FC-D54F-482D-BC28-B4BA3B1960A1}" destId="{6876E099-763C-4127-9B79-D4AAE6F2E1BF}" srcOrd="2" destOrd="0" parTransId="{CD0271CD-2ED4-4A5F-8002-258D75A533F0}" sibTransId="{E2E2C42B-E286-4740-AC17-B32D64F4DE98}"/>
    <dgm:cxn modelId="{39C12566-5C66-4E95-92D2-1DE4E33812BD}" type="presOf" srcId="{2196B349-7994-4003-AE09-799A33456B57}" destId="{44FE01C9-7315-41C1-9865-29ADC0278F71}" srcOrd="0" destOrd="0" presId="urn:microsoft.com/office/officeart/2005/8/layout/hProcess11"/>
    <dgm:cxn modelId="{08FB2B71-C2C4-444A-A56E-6906ED53C00E}" srcId="{2DCF48FC-D54F-482D-BC28-B4BA3B1960A1}" destId="{2196B349-7994-4003-AE09-799A33456B57}" srcOrd="4" destOrd="0" parTransId="{009F2ED7-DB97-4FDE-A945-DA169FC17440}" sibTransId="{6DB9CC24-32CA-4A98-81ED-87FD867FBDBB}"/>
    <dgm:cxn modelId="{E6D62852-98BE-408F-B2BE-11B7CA5F90C5}" srcId="{2DCF48FC-D54F-482D-BC28-B4BA3B1960A1}" destId="{DC261683-3EBF-413D-B33C-3EB22DAFB5B5}" srcOrd="1" destOrd="0" parTransId="{DD25A52F-9F88-4781-8E2C-9CA3605C90FC}" sibTransId="{4091A17A-8DEE-4664-9D48-FE179A7079E8}"/>
    <dgm:cxn modelId="{6326A278-1FA8-4895-9196-65DF579C5021}" type="presOf" srcId="{8B293A6F-B77A-4FCF-86DA-7855AE4A5F75}" destId="{3DEB6BC1-B476-4918-8C4F-10AECBE1FBCF}" srcOrd="0" destOrd="0" presId="urn:microsoft.com/office/officeart/2005/8/layout/hProcess11"/>
    <dgm:cxn modelId="{564DC193-70A8-46C0-86B0-4AA3A3E7459A}" type="presOf" srcId="{DC261683-3EBF-413D-B33C-3EB22DAFB5B5}" destId="{E401EC9F-9C6D-4267-BFE4-38CBC2EDA15F}" srcOrd="0" destOrd="0" presId="urn:microsoft.com/office/officeart/2005/8/layout/hProcess11"/>
    <dgm:cxn modelId="{41314AAC-7206-45C8-AD71-DDAD2C29209F}" type="presOf" srcId="{6876E099-763C-4127-9B79-D4AAE6F2E1BF}" destId="{F96E044F-4CC4-4D7D-AA8A-30F708F86089}" srcOrd="0" destOrd="0" presId="urn:microsoft.com/office/officeart/2005/8/layout/hProcess11"/>
    <dgm:cxn modelId="{68AE9AD6-DCAC-4419-95D5-9BEB01AC71E9}" type="presOf" srcId="{2DCF48FC-D54F-482D-BC28-B4BA3B1960A1}" destId="{5830E754-667E-4B6C-9D81-5706D331AFF9}" srcOrd="0" destOrd="0" presId="urn:microsoft.com/office/officeart/2005/8/layout/hProcess11"/>
    <dgm:cxn modelId="{A13479F6-640A-4DF8-B6C8-D694CA71F1D9}" srcId="{2DCF48FC-D54F-482D-BC28-B4BA3B1960A1}" destId="{8B293A6F-B77A-4FCF-86DA-7855AE4A5F75}" srcOrd="0" destOrd="0" parTransId="{C2865255-EA28-4F7C-AA62-E89665A3A6A7}" sibTransId="{A5AD2574-2019-4802-98EB-3622C0E2D75E}"/>
    <dgm:cxn modelId="{D925D2F6-B371-4C41-8BCA-4B5ECE87A8DD}" srcId="{2DCF48FC-D54F-482D-BC28-B4BA3B1960A1}" destId="{776A3206-D2AA-49C8-98A2-884D32513AD3}" srcOrd="3" destOrd="0" parTransId="{EA14B674-7A18-4CB8-A34E-A866527DC596}" sibTransId="{9C0DF1ED-B6D6-45DF-A3DF-912610967826}"/>
    <dgm:cxn modelId="{23381AF7-B269-4DDC-AFAE-BE22B5E47820}" type="presOf" srcId="{776A3206-D2AA-49C8-98A2-884D32513AD3}" destId="{98545A4A-56B4-4B56-AAB7-9948607B59DD}" srcOrd="0" destOrd="0" presId="urn:microsoft.com/office/officeart/2005/8/layout/hProcess11"/>
    <dgm:cxn modelId="{40EF5B89-F6D6-462A-AB98-6A7CF0E97EED}" type="presParOf" srcId="{5830E754-667E-4B6C-9D81-5706D331AFF9}" destId="{20DF4C60-C5C0-47FB-9CB2-C34051767FF1}" srcOrd="0" destOrd="0" presId="urn:microsoft.com/office/officeart/2005/8/layout/hProcess11"/>
    <dgm:cxn modelId="{8ECC2167-719D-4693-8DF8-8A4E931B0037}" type="presParOf" srcId="{5830E754-667E-4B6C-9D81-5706D331AFF9}" destId="{0EEA86FA-1E3C-45AB-90E4-83C139CF4A1B}" srcOrd="1" destOrd="0" presId="urn:microsoft.com/office/officeart/2005/8/layout/hProcess11"/>
    <dgm:cxn modelId="{D3A4A310-16E8-4E51-94B1-FABB720A19CD}" type="presParOf" srcId="{0EEA86FA-1E3C-45AB-90E4-83C139CF4A1B}" destId="{6AE0099B-97E7-4D42-B776-A02D7BFCA4A1}" srcOrd="0" destOrd="0" presId="urn:microsoft.com/office/officeart/2005/8/layout/hProcess11"/>
    <dgm:cxn modelId="{F7AEDB92-216B-4805-BC82-9A2323C3E6BF}" type="presParOf" srcId="{6AE0099B-97E7-4D42-B776-A02D7BFCA4A1}" destId="{3DEB6BC1-B476-4918-8C4F-10AECBE1FBCF}" srcOrd="0" destOrd="0" presId="urn:microsoft.com/office/officeart/2005/8/layout/hProcess11"/>
    <dgm:cxn modelId="{3AA12CA7-0EF4-4AA7-AA5A-549B8E4F3FCE}" type="presParOf" srcId="{6AE0099B-97E7-4D42-B776-A02D7BFCA4A1}" destId="{D4B7BE59-DF30-493C-92FA-50EA1433B622}" srcOrd="1" destOrd="0" presId="urn:microsoft.com/office/officeart/2005/8/layout/hProcess11"/>
    <dgm:cxn modelId="{E949F111-EFF6-49F3-9F40-FE15A7D2E387}" type="presParOf" srcId="{6AE0099B-97E7-4D42-B776-A02D7BFCA4A1}" destId="{27DBCD64-D6F3-45B2-933F-AFB3DD1CE785}" srcOrd="2" destOrd="0" presId="urn:microsoft.com/office/officeart/2005/8/layout/hProcess11"/>
    <dgm:cxn modelId="{88E6EA93-FBA9-4203-901F-8BF632AAE728}" type="presParOf" srcId="{0EEA86FA-1E3C-45AB-90E4-83C139CF4A1B}" destId="{EB922214-25F0-4F5F-ABEF-E90C629A787C}" srcOrd="1" destOrd="0" presId="urn:microsoft.com/office/officeart/2005/8/layout/hProcess11"/>
    <dgm:cxn modelId="{7FA94FA8-0BAE-408E-B677-A0527A78D185}" type="presParOf" srcId="{0EEA86FA-1E3C-45AB-90E4-83C139CF4A1B}" destId="{1845F17D-F491-42C4-A30C-4828037BB250}" srcOrd="2" destOrd="0" presId="urn:microsoft.com/office/officeart/2005/8/layout/hProcess11"/>
    <dgm:cxn modelId="{DBE42C4B-316A-4E26-B79E-09D4C4E7FDA1}" type="presParOf" srcId="{1845F17D-F491-42C4-A30C-4828037BB250}" destId="{E401EC9F-9C6D-4267-BFE4-38CBC2EDA15F}" srcOrd="0" destOrd="0" presId="urn:microsoft.com/office/officeart/2005/8/layout/hProcess11"/>
    <dgm:cxn modelId="{AAFDF72E-120E-425A-BB76-2AF963D8A4F8}" type="presParOf" srcId="{1845F17D-F491-42C4-A30C-4828037BB250}" destId="{DFAD7BC0-0DD4-474E-A339-5F1F31F2FB53}" srcOrd="1" destOrd="0" presId="urn:microsoft.com/office/officeart/2005/8/layout/hProcess11"/>
    <dgm:cxn modelId="{C7173F2B-D2DB-4809-AB64-A3E4EE0FAFB8}" type="presParOf" srcId="{1845F17D-F491-42C4-A30C-4828037BB250}" destId="{5151C90B-FE47-4C11-A5C4-BC8819E64C94}" srcOrd="2" destOrd="0" presId="urn:microsoft.com/office/officeart/2005/8/layout/hProcess11"/>
    <dgm:cxn modelId="{1ABA425C-FBE9-43A2-B980-DABA729F719B}" type="presParOf" srcId="{0EEA86FA-1E3C-45AB-90E4-83C139CF4A1B}" destId="{DADB7D05-8216-4374-B702-01A790EB2EED}" srcOrd="3" destOrd="0" presId="urn:microsoft.com/office/officeart/2005/8/layout/hProcess11"/>
    <dgm:cxn modelId="{0A72124E-B6A6-4A49-9CD1-E821E033E4FB}" type="presParOf" srcId="{0EEA86FA-1E3C-45AB-90E4-83C139CF4A1B}" destId="{B028C996-E958-4F88-B3E8-26E9B09E9B6B}" srcOrd="4" destOrd="0" presId="urn:microsoft.com/office/officeart/2005/8/layout/hProcess11"/>
    <dgm:cxn modelId="{2C56921A-4996-410D-9580-3C27ABB091CB}" type="presParOf" srcId="{B028C996-E958-4F88-B3E8-26E9B09E9B6B}" destId="{F96E044F-4CC4-4D7D-AA8A-30F708F86089}" srcOrd="0" destOrd="0" presId="urn:microsoft.com/office/officeart/2005/8/layout/hProcess11"/>
    <dgm:cxn modelId="{6C1D88EB-1B6F-4FB6-9049-95F72FFD56CE}" type="presParOf" srcId="{B028C996-E958-4F88-B3E8-26E9B09E9B6B}" destId="{DAE34D02-291B-4BCD-8B99-7D022BB0553F}" srcOrd="1" destOrd="0" presId="urn:microsoft.com/office/officeart/2005/8/layout/hProcess11"/>
    <dgm:cxn modelId="{05E63CD5-233E-4042-AE84-3234D545A02E}" type="presParOf" srcId="{B028C996-E958-4F88-B3E8-26E9B09E9B6B}" destId="{51AE64BE-DC46-4460-ACD9-CC0F4CD33DCE}" srcOrd="2" destOrd="0" presId="urn:microsoft.com/office/officeart/2005/8/layout/hProcess11"/>
    <dgm:cxn modelId="{F044043A-C077-4782-8CF0-39791288EAC5}" type="presParOf" srcId="{0EEA86FA-1E3C-45AB-90E4-83C139CF4A1B}" destId="{3B49BEEB-0BFE-492D-A361-3D69592DEF80}" srcOrd="5" destOrd="0" presId="urn:microsoft.com/office/officeart/2005/8/layout/hProcess11"/>
    <dgm:cxn modelId="{565D8A0A-AB3B-4E53-B3A1-5916290F6D63}" type="presParOf" srcId="{0EEA86FA-1E3C-45AB-90E4-83C139CF4A1B}" destId="{1C3ED661-889D-4686-868A-2864B6231D88}" srcOrd="6" destOrd="0" presId="urn:microsoft.com/office/officeart/2005/8/layout/hProcess11"/>
    <dgm:cxn modelId="{7F04AD17-C00E-4D1E-A8F2-9BBD3F1A429E}" type="presParOf" srcId="{1C3ED661-889D-4686-868A-2864B6231D88}" destId="{98545A4A-56B4-4B56-AAB7-9948607B59DD}" srcOrd="0" destOrd="0" presId="urn:microsoft.com/office/officeart/2005/8/layout/hProcess11"/>
    <dgm:cxn modelId="{13A8DDE6-0657-46AB-B5E1-8F0A63C5250A}" type="presParOf" srcId="{1C3ED661-889D-4686-868A-2864B6231D88}" destId="{2A01E291-4AA6-4432-8549-C883935819C9}" srcOrd="1" destOrd="0" presId="urn:microsoft.com/office/officeart/2005/8/layout/hProcess11"/>
    <dgm:cxn modelId="{3BCD6CDE-7CAB-4A11-8D34-9CD1239F8926}" type="presParOf" srcId="{1C3ED661-889D-4686-868A-2864B6231D88}" destId="{549C4437-69AC-4E91-9AC5-34B198D590FE}" srcOrd="2" destOrd="0" presId="urn:microsoft.com/office/officeart/2005/8/layout/hProcess11"/>
    <dgm:cxn modelId="{58946E48-B8AE-4368-94AB-431955133328}" type="presParOf" srcId="{0EEA86FA-1E3C-45AB-90E4-83C139CF4A1B}" destId="{ABA4D1E0-F30F-4B9A-AA4F-9EED42E5F1C7}" srcOrd="7" destOrd="0" presId="urn:microsoft.com/office/officeart/2005/8/layout/hProcess11"/>
    <dgm:cxn modelId="{C258BB87-CF50-4DF8-B5A6-6C4804527913}" type="presParOf" srcId="{0EEA86FA-1E3C-45AB-90E4-83C139CF4A1B}" destId="{DE5DF9D7-67DF-49E8-9A2D-77E277336153}" srcOrd="8" destOrd="0" presId="urn:microsoft.com/office/officeart/2005/8/layout/hProcess11"/>
    <dgm:cxn modelId="{C9D4A808-64CA-4A67-B7AD-E7F37B175A13}" type="presParOf" srcId="{DE5DF9D7-67DF-49E8-9A2D-77E277336153}" destId="{44FE01C9-7315-41C1-9865-29ADC0278F71}" srcOrd="0" destOrd="0" presId="urn:microsoft.com/office/officeart/2005/8/layout/hProcess11"/>
    <dgm:cxn modelId="{64AE9193-064C-433A-91D7-7E35BCB18CC7}" type="presParOf" srcId="{DE5DF9D7-67DF-49E8-9A2D-77E277336153}" destId="{867CEFA0-16FD-4F49-8FF0-8E2ED53E7B50}" srcOrd="1" destOrd="0" presId="urn:microsoft.com/office/officeart/2005/8/layout/hProcess11"/>
    <dgm:cxn modelId="{001D3900-803C-449C-808A-7F1DB8495CFC}" type="presParOf" srcId="{DE5DF9D7-67DF-49E8-9A2D-77E277336153}" destId="{7ED87133-FD6B-4BB7-949B-DA4A4EBFD0C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3655A-0A86-4DEC-A2BC-E3065131EC79}">
      <dsp:nvSpPr>
        <dsp:cNvPr id="0" name=""/>
        <dsp:cNvSpPr/>
      </dsp:nvSpPr>
      <dsp:spPr>
        <a:xfrm>
          <a:off x="0" y="3838901"/>
          <a:ext cx="10613559" cy="629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Integration of medical image preprocessing and deep learning for severity grading</a:t>
          </a:r>
          <a:r>
            <a:rPr lang="en-US" sz="1700" kern="1200" dirty="0"/>
            <a:t>.</a:t>
          </a:r>
          <a:endParaRPr lang="en-IN" sz="1700" kern="1200" dirty="0"/>
        </a:p>
      </dsp:txBody>
      <dsp:txXfrm>
        <a:off x="0" y="3838901"/>
        <a:ext cx="10613559" cy="629803"/>
      </dsp:txXfrm>
    </dsp:sp>
    <dsp:sp modelId="{89582E42-D4E7-471E-BFC4-B4C82B4DF9C2}">
      <dsp:nvSpPr>
        <dsp:cNvPr id="0" name=""/>
        <dsp:cNvSpPr/>
      </dsp:nvSpPr>
      <dsp:spPr>
        <a:xfrm rot="10800000">
          <a:off x="0" y="2879710"/>
          <a:ext cx="10613559" cy="9686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accuracy in classification (up to 94.5%) using Random Forest.</a:t>
          </a:r>
          <a:endParaRPr lang="en-IN" sz="2000" kern="1200" dirty="0"/>
        </a:p>
      </dsp:txBody>
      <dsp:txXfrm rot="10800000">
        <a:off x="0" y="2879710"/>
        <a:ext cx="10613559" cy="629392"/>
      </dsp:txXfrm>
    </dsp:sp>
    <dsp:sp modelId="{2C971B08-A9C2-4FA7-9425-89451AD497B9}">
      <dsp:nvSpPr>
        <dsp:cNvPr id="0" name=""/>
        <dsp:cNvSpPr/>
      </dsp:nvSpPr>
      <dsp:spPr>
        <a:xfrm rot="10800000">
          <a:off x="0" y="1920519"/>
          <a:ext cx="10613559" cy="9686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CNN-based model for predicting OA severity from X-rays.</a:t>
          </a:r>
          <a:endParaRPr lang="en-IN" sz="2000" kern="1200" dirty="0"/>
        </a:p>
      </dsp:txBody>
      <dsp:txXfrm rot="10800000">
        <a:off x="0" y="1920519"/>
        <a:ext cx="10613559" cy="629392"/>
      </dsp:txXfrm>
    </dsp:sp>
    <dsp:sp modelId="{AB17DDE2-02DE-4ACB-B5A7-2C4A2DA3BAFD}">
      <dsp:nvSpPr>
        <dsp:cNvPr id="0" name=""/>
        <dsp:cNvSpPr/>
      </dsp:nvSpPr>
      <dsp:spPr>
        <a:xfrm rot="10800000">
          <a:off x="0" y="961328"/>
          <a:ext cx="10613559" cy="9686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Structured data ML model for initial classification (Healthy/RA/OA).</a:t>
          </a:r>
          <a:endParaRPr lang="en-IN" sz="2000" kern="1200" dirty="0"/>
        </a:p>
      </dsp:txBody>
      <dsp:txXfrm rot="10800000">
        <a:off x="0" y="961328"/>
        <a:ext cx="10613559" cy="629392"/>
      </dsp:txXfrm>
    </dsp:sp>
    <dsp:sp modelId="{B0CE4020-3A9C-47A0-A4F9-EC83814A7C0F}">
      <dsp:nvSpPr>
        <dsp:cNvPr id="0" name=""/>
        <dsp:cNvSpPr/>
      </dsp:nvSpPr>
      <dsp:spPr>
        <a:xfrm rot="10800000">
          <a:off x="0" y="2137"/>
          <a:ext cx="10613559" cy="96863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Dual-model pipeline</a:t>
          </a:r>
          <a:r>
            <a:rPr lang="en-US" sz="2400" kern="1200" dirty="0"/>
            <a:t>:</a:t>
          </a:r>
          <a:endParaRPr lang="en-IN" sz="2400" kern="1200" dirty="0"/>
        </a:p>
      </dsp:txBody>
      <dsp:txXfrm rot="10800000">
        <a:off x="0" y="2137"/>
        <a:ext cx="10613559" cy="629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F4C60-C5C0-47FB-9CB2-C34051767FF1}">
      <dsp:nvSpPr>
        <dsp:cNvPr id="0" name=""/>
        <dsp:cNvSpPr/>
      </dsp:nvSpPr>
      <dsp:spPr>
        <a:xfrm>
          <a:off x="0" y="1341252"/>
          <a:ext cx="10613559" cy="178833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B6BC1-B476-4918-8C4F-10AECBE1FBCF}">
      <dsp:nvSpPr>
        <dsp:cNvPr id="0" name=""/>
        <dsp:cNvSpPr/>
      </dsp:nvSpPr>
      <dsp:spPr>
        <a:xfrm>
          <a:off x="1607" y="0"/>
          <a:ext cx="1584489" cy="17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Login / Registration- Go to Dashboard</a:t>
          </a:r>
          <a:endParaRPr lang="en-IN" sz="2400" kern="1200" dirty="0"/>
        </a:p>
      </dsp:txBody>
      <dsp:txXfrm>
        <a:off x="1607" y="0"/>
        <a:ext cx="1584489" cy="1788336"/>
      </dsp:txXfrm>
    </dsp:sp>
    <dsp:sp modelId="{D4B7BE59-DF30-493C-92FA-50EA1433B622}">
      <dsp:nvSpPr>
        <dsp:cNvPr id="0" name=""/>
        <dsp:cNvSpPr/>
      </dsp:nvSpPr>
      <dsp:spPr>
        <a:xfrm>
          <a:off x="570310" y="2011878"/>
          <a:ext cx="447084" cy="44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EC9F-9C6D-4267-BFE4-38CBC2EDA15F}">
      <dsp:nvSpPr>
        <dsp:cNvPr id="0" name=""/>
        <dsp:cNvSpPr/>
      </dsp:nvSpPr>
      <dsp:spPr>
        <a:xfrm>
          <a:off x="1653144" y="2682505"/>
          <a:ext cx="2023300" cy="17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 model for initial classification – Rheumatoid Arthritis/Osteoarthritis/Healthy</a:t>
          </a:r>
          <a:endParaRPr lang="en-IN" sz="2000" kern="1200" dirty="0"/>
        </a:p>
      </dsp:txBody>
      <dsp:txXfrm>
        <a:off x="1653144" y="2682505"/>
        <a:ext cx="2023300" cy="1788336"/>
      </dsp:txXfrm>
    </dsp:sp>
    <dsp:sp modelId="{DFAD7BC0-0DD4-474E-A339-5F1F31F2FB53}">
      <dsp:nvSpPr>
        <dsp:cNvPr id="0" name=""/>
        <dsp:cNvSpPr/>
      </dsp:nvSpPr>
      <dsp:spPr>
        <a:xfrm>
          <a:off x="2441252" y="2011878"/>
          <a:ext cx="447084" cy="44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044F-4CC4-4D7D-AA8A-30F708F86089}">
      <dsp:nvSpPr>
        <dsp:cNvPr id="0" name=""/>
        <dsp:cNvSpPr/>
      </dsp:nvSpPr>
      <dsp:spPr>
        <a:xfrm>
          <a:off x="3743492" y="0"/>
          <a:ext cx="2066036" cy="17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OA, go to another page and upload X-ray for severity prediction</a:t>
          </a:r>
          <a:endParaRPr lang="en-IN" sz="2000" kern="1200" dirty="0"/>
        </a:p>
      </dsp:txBody>
      <dsp:txXfrm>
        <a:off x="3743492" y="0"/>
        <a:ext cx="2066036" cy="1788336"/>
      </dsp:txXfrm>
    </dsp:sp>
    <dsp:sp modelId="{DAE34D02-291B-4BCD-8B99-7D022BB0553F}">
      <dsp:nvSpPr>
        <dsp:cNvPr id="0" name=""/>
        <dsp:cNvSpPr/>
      </dsp:nvSpPr>
      <dsp:spPr>
        <a:xfrm>
          <a:off x="4552968" y="2011878"/>
          <a:ext cx="447084" cy="44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45A4A-56B4-4B56-AAB7-9948607B59DD}">
      <dsp:nvSpPr>
        <dsp:cNvPr id="0" name=""/>
        <dsp:cNvSpPr/>
      </dsp:nvSpPr>
      <dsp:spPr>
        <a:xfrm>
          <a:off x="5876576" y="2682505"/>
          <a:ext cx="1545172" cy="17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CNN-based model for predicting OA severity from X-rays</a:t>
          </a:r>
          <a:endParaRPr lang="en-IN" sz="2000" kern="1200" dirty="0"/>
        </a:p>
      </dsp:txBody>
      <dsp:txXfrm>
        <a:off x="5876576" y="2682505"/>
        <a:ext cx="1545172" cy="1788336"/>
      </dsp:txXfrm>
    </dsp:sp>
    <dsp:sp modelId="{2A01E291-4AA6-4432-8549-C883935819C9}">
      <dsp:nvSpPr>
        <dsp:cNvPr id="0" name=""/>
        <dsp:cNvSpPr/>
      </dsp:nvSpPr>
      <dsp:spPr>
        <a:xfrm>
          <a:off x="6425620" y="2011878"/>
          <a:ext cx="447084" cy="44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E01C9-7315-41C1-9865-29ADC0278F71}">
      <dsp:nvSpPr>
        <dsp:cNvPr id="0" name=""/>
        <dsp:cNvSpPr/>
      </dsp:nvSpPr>
      <dsp:spPr>
        <a:xfrm>
          <a:off x="7488796" y="0"/>
          <a:ext cx="2061799" cy="178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displays results and suggest for exercises or doctor recommendation</a:t>
          </a:r>
          <a:endParaRPr lang="en-IN" sz="1700" kern="1200" dirty="0"/>
        </a:p>
      </dsp:txBody>
      <dsp:txXfrm>
        <a:off x="7488796" y="0"/>
        <a:ext cx="2061799" cy="1788336"/>
      </dsp:txXfrm>
    </dsp:sp>
    <dsp:sp modelId="{867CEFA0-16FD-4F49-8FF0-8E2ED53E7B50}">
      <dsp:nvSpPr>
        <dsp:cNvPr id="0" name=""/>
        <dsp:cNvSpPr/>
      </dsp:nvSpPr>
      <dsp:spPr>
        <a:xfrm>
          <a:off x="8296153" y="2011878"/>
          <a:ext cx="447084" cy="4470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49D6-BE39-19D4-6E63-E133EED0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B937A-358F-C4F1-AE57-09BEC6600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089AD-148B-281E-F2C3-6BE092FD5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48574-1817-BCE2-0ADB-1775264F5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0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347F-7176-142D-E81A-4F5E3A5E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82CC5-32AD-3EE7-CDA5-0A059F609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83D65-A56F-1F1C-C940-FF58257DA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6F8ED-D472-3029-ED19-C815B6A39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3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chaelkevin001/arthritis-clinical-dataset-using-blood-repo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kaggle.com/datasets/shashwatwork/knee-osteoarthritis-dataset-with-seve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40CDBEC-0965-9D49-CFCC-3736338C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FF8F64A7-5579-1861-083A-27076E027330}"/>
              </a:ext>
            </a:extLst>
          </p:cNvPr>
          <p:cNvSpPr/>
          <p:nvPr/>
        </p:nvSpPr>
        <p:spPr>
          <a:xfrm>
            <a:off x="5201219" y="1047832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ArthoAid-Smart Arthritis Detection System using AI</a:t>
            </a:r>
            <a:endParaRPr lang="en-US" sz="3708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12FBB-FE72-0265-FF1F-685E9258C364}"/>
              </a:ext>
            </a:extLst>
          </p:cNvPr>
          <p:cNvSpPr txBox="1"/>
          <p:nvPr/>
        </p:nvSpPr>
        <p:spPr>
          <a:xfrm>
            <a:off x="5201219" y="5071120"/>
            <a:ext cx="483756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Under the guidance of</a:t>
            </a:r>
          </a:p>
          <a:p>
            <a:pPr defTabSz="1097280"/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Dr. Indrajit Bhattacharya</a:t>
            </a:r>
          </a:p>
          <a:p>
            <a:pPr defTabSz="109728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Assistant Professor, </a:t>
            </a:r>
          </a:p>
          <a:p>
            <a:pPr defTabSz="1097280"/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Dept. of CA, KGEC</a:t>
            </a:r>
            <a:endParaRPr lang="en-IN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760A24-399F-B9C1-0F5A-D44A6B0823F0}"/>
              </a:ext>
            </a:extLst>
          </p:cNvPr>
          <p:cNvSpPr txBox="1">
            <a:spLocks/>
          </p:cNvSpPr>
          <p:nvPr/>
        </p:nvSpPr>
        <p:spPr>
          <a:xfrm>
            <a:off x="8534401" y="4899747"/>
            <a:ext cx="3657599" cy="1664089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Presented by:      </a:t>
            </a:r>
          </a:p>
          <a:p>
            <a:pPr marL="0" indent="0" algn="just">
              <a:buNone/>
            </a:pPr>
            <a:r>
              <a:rPr lang="en-US" sz="2000" dirty="0"/>
              <a:t>Souvik Dey [10271023035] </a:t>
            </a:r>
          </a:p>
          <a:p>
            <a:pPr marL="0" indent="0" algn="just">
              <a:buNone/>
            </a:pPr>
            <a:r>
              <a:rPr lang="en-US" sz="2000" dirty="0"/>
              <a:t>Sudip Patra [10271023038] </a:t>
            </a:r>
          </a:p>
          <a:p>
            <a:pPr marL="0" indent="0" algn="just">
              <a:buNone/>
            </a:pPr>
            <a:r>
              <a:rPr lang="en-US" sz="2000" dirty="0"/>
              <a:t>Aditya Mallick [10271023002</a:t>
            </a:r>
            <a:r>
              <a:rPr lang="en-US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4CDCE-0070-627F-7615-220921197D3E}"/>
              </a:ext>
            </a:extLst>
          </p:cNvPr>
          <p:cNvSpPr txBox="1"/>
          <p:nvPr/>
        </p:nvSpPr>
        <p:spPr>
          <a:xfrm>
            <a:off x="5605428" y="2480573"/>
            <a:ext cx="5488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97280">
              <a:spcBef>
                <a:spcPts val="600"/>
              </a:spcBef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Dept. of Computer Application</a:t>
            </a:r>
          </a:p>
          <a:p>
            <a:pPr algn="ctr" defTabSz="1097280">
              <a:spcBef>
                <a:spcPts val="600"/>
              </a:spcBef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Kalyani Government Engineering College</a:t>
            </a:r>
          </a:p>
          <a:p>
            <a:pPr algn="ctr" defTabSz="1097280">
              <a:spcBef>
                <a:spcPts val="600"/>
              </a:spcBef>
            </a:pPr>
            <a:r>
              <a:rPr lang="en-IN" sz="2000" dirty="0">
                <a:solidFill>
                  <a:prstClr val="black"/>
                </a:solidFill>
                <a:latin typeface="Calibri" panose="020F0502020204030204"/>
              </a:rPr>
              <a:t>Maulana Abul Kalam Azad University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43814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2" y="796747"/>
            <a:ext cx="10557848" cy="707446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Conclusion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796F7F54-2055-51AE-5CF8-3D0B2C12AF8B}"/>
              </a:ext>
            </a:extLst>
          </p:cNvPr>
          <p:cNvSpPr/>
          <p:nvPr/>
        </p:nvSpPr>
        <p:spPr>
          <a:xfrm>
            <a:off x="1009185" y="2221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654B1BF-0094-C399-2436-BF53A88D6D08}"/>
              </a:ext>
            </a:extLst>
          </p:cNvPr>
          <p:cNvSpPr/>
          <p:nvPr/>
        </p:nvSpPr>
        <p:spPr>
          <a:xfrm>
            <a:off x="863411" y="41021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13BBDF4E-5B86-F196-DE6D-58782DFA632E}"/>
              </a:ext>
            </a:extLst>
          </p:cNvPr>
          <p:cNvSpPr/>
          <p:nvPr/>
        </p:nvSpPr>
        <p:spPr>
          <a:xfrm>
            <a:off x="6685275" y="2221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60C820DF-68EF-67AD-41A5-F5771DF66305}"/>
              </a:ext>
            </a:extLst>
          </p:cNvPr>
          <p:cNvSpPr/>
          <p:nvPr/>
        </p:nvSpPr>
        <p:spPr>
          <a:xfrm>
            <a:off x="6685275" y="42154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1EEE6287-9258-94A7-D735-83A007C7632F}"/>
              </a:ext>
            </a:extLst>
          </p:cNvPr>
          <p:cNvSpPr/>
          <p:nvPr/>
        </p:nvSpPr>
        <p:spPr>
          <a:xfrm>
            <a:off x="1691155" y="2299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AI-Powered Early Diagnosis</a:t>
            </a:r>
            <a:endParaRPr lang="en-US" sz="22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A90A7D64-34D1-FCE1-207B-FA4906BBE5D3}"/>
              </a:ext>
            </a:extLst>
          </p:cNvPr>
          <p:cNvSpPr/>
          <p:nvPr/>
        </p:nvSpPr>
        <p:spPr>
          <a:xfrm>
            <a:off x="1691154" y="41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Cost-Effective &amp; Scalable</a:t>
            </a:r>
            <a:endParaRPr lang="en-US" sz="220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92521EA-177B-2CE0-A6CC-41311B226A76}"/>
              </a:ext>
            </a:extLst>
          </p:cNvPr>
          <p:cNvSpPr/>
          <p:nvPr/>
        </p:nvSpPr>
        <p:spPr>
          <a:xfrm>
            <a:off x="7460433" y="2326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Technological Integration</a:t>
            </a:r>
            <a:endParaRPr lang="en-US" sz="220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A5968368-1B05-547A-1DF2-8AA86E8E1DB0}"/>
              </a:ext>
            </a:extLst>
          </p:cNvPr>
          <p:cNvSpPr/>
          <p:nvPr/>
        </p:nvSpPr>
        <p:spPr>
          <a:xfrm>
            <a:off x="7460434" y="4293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Ready for Future Clinical Use</a:t>
            </a:r>
            <a:endParaRPr lang="en-US" sz="220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B39B9998-690B-AA50-BB98-A664C2147422}"/>
              </a:ext>
            </a:extLst>
          </p:cNvPr>
          <p:cNvSpPr/>
          <p:nvPr/>
        </p:nvSpPr>
        <p:spPr>
          <a:xfrm>
            <a:off x="7460433" y="2758418"/>
            <a:ext cx="4400261" cy="1160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Combines Machine Learning, Deep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 Learning, and software engineering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efficiently.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982D9C0-CC22-D20D-EB0F-1637EB41D0C2}"/>
              </a:ext>
            </a:extLst>
          </p:cNvPr>
          <p:cNvSpPr/>
          <p:nvPr/>
        </p:nvSpPr>
        <p:spPr>
          <a:xfrm>
            <a:off x="1691154" y="4618543"/>
            <a:ext cx="5066517" cy="71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Designed for affordable deployment in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clinics, including rural healthcare centers.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1B976D57-77F8-04BB-5BAD-1447D5AC121E}"/>
              </a:ext>
            </a:extLst>
          </p:cNvPr>
          <p:cNvSpPr/>
          <p:nvPr/>
        </p:nvSpPr>
        <p:spPr>
          <a:xfrm>
            <a:off x="1691155" y="2731431"/>
            <a:ext cx="5066517" cy="1160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Provides an effective, AI-based tool to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 support early detection and management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of arthritis.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5C58E7BB-08CB-6037-94D6-97F2369D12D1}"/>
              </a:ext>
            </a:extLst>
          </p:cNvPr>
          <p:cNvSpPr/>
          <p:nvPr/>
        </p:nvSpPr>
        <p:spPr>
          <a:xfrm>
            <a:off x="7460434" y="4725730"/>
            <a:ext cx="3408651" cy="104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With enhancements, the system holds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strong potential for real-world medical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 adoption.</a:t>
            </a:r>
            <a:endParaRPr lang="en-US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CAE73-46C9-D4DA-ADB0-9652559DB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3505348-C473-84C3-673A-CF66DEE4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2" y="796747"/>
            <a:ext cx="10557848" cy="707446"/>
          </a:xfrm>
        </p:spPr>
        <p:txBody>
          <a:bodyPr>
            <a:normAutofit/>
          </a:bodyPr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63804-E6FD-1023-2E15-36AF3D046AD2}"/>
              </a:ext>
            </a:extLst>
          </p:cNvPr>
          <p:cNvSpPr txBox="1"/>
          <p:nvPr/>
        </p:nvSpPr>
        <p:spPr>
          <a:xfrm>
            <a:off x="1036948" y="1847653"/>
            <a:ext cx="1032208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[1] M.J.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Lespasio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et al., Knee osteoarthritis: a primer, Perm. J. (2017) 21. </a:t>
            </a:r>
          </a:p>
          <a:p>
            <a:endParaRPr lang="en-IN" sz="2000" dirty="0">
              <a:solidFill>
                <a:srgbClr val="403C4E"/>
              </a:solidFill>
              <a:latin typeface="Calisto MT" panose="02040603050505030304" pitchFamily="18" charset="0"/>
              <a:ea typeface="Open Sans" pitchFamily="34" charset="-122"/>
              <a:cs typeface="Open Sans" pitchFamily="34" charset="-120"/>
            </a:endParaRPr>
          </a:p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[2] A.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Courties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J. Sellam, F. Berenbaum, Metabolic syndrome-associated osteoarthritis, Curr.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Opin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Rheumatol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. 29 (2) (2017) 214–222. </a:t>
            </a:r>
          </a:p>
          <a:p>
            <a:endParaRPr lang="en-IN" sz="2000" dirty="0">
              <a:solidFill>
                <a:srgbClr val="403C4E"/>
              </a:solidFill>
              <a:latin typeface="Calisto MT" panose="02040603050505030304" pitchFamily="18" charset="0"/>
              <a:ea typeface="Open Sans" pitchFamily="34" charset="-122"/>
              <a:cs typeface="Open Sans" pitchFamily="34" charset="-120"/>
            </a:endParaRPr>
          </a:p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[3] F.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Cabitza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A.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Locoro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G.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Banfi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Machine learning in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orthopedics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: a literature review, Frontiers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Bioengin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Biotechn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. (2018) 6. </a:t>
            </a:r>
          </a:p>
          <a:p>
            <a:endParaRPr lang="en-IN" sz="2000" dirty="0">
              <a:solidFill>
                <a:srgbClr val="403C4E"/>
              </a:solidFill>
              <a:latin typeface="Calisto MT" panose="02040603050505030304" pitchFamily="18" charset="0"/>
              <a:ea typeface="Open Sans" pitchFamily="34" charset="-122"/>
              <a:cs typeface="Open Sans" pitchFamily="34" charset="-120"/>
            </a:endParaRPr>
          </a:p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[4] A.C. </a:t>
            </a:r>
            <a:r>
              <a:rPr lang="en-IN" sz="2000" dirty="0" err="1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Staugaard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, Robotics and AI: an Introduction to Applied Machine Intelligence, Prentice-Hall Englewood Cliffs, 1987.</a:t>
            </a:r>
          </a:p>
          <a:p>
            <a:endParaRPr lang="en-IN" sz="2000" dirty="0">
              <a:solidFill>
                <a:srgbClr val="403C4E"/>
              </a:solidFill>
              <a:latin typeface="Calisto MT" panose="02040603050505030304" pitchFamily="18" charset="0"/>
              <a:ea typeface="Open Sans" pitchFamily="34" charset="-122"/>
              <a:cs typeface="Open Sans" pitchFamily="34" charset="-120"/>
            </a:endParaRPr>
          </a:p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Dataset 1 – Kaggle (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https://www.kaggle.com/datasets/michaelkevin001/arthritis-clinical-dataset-using-blood-report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)</a:t>
            </a:r>
          </a:p>
          <a:p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Dataset 2 – Kaggle (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https://www.kaggle.com/datasets/shashwatwork/knee-osteoarthritis-dataset-with-severity</a:t>
            </a:r>
            <a:r>
              <a:rPr lang="en-IN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4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4E1C1098-B67F-D7C5-F4BE-F503C590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85" y="878487"/>
            <a:ext cx="3657600" cy="725317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Index </a:t>
            </a:r>
            <a:r>
              <a:rPr lang="en-US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A0417-C72B-D1EA-AA5E-93DE015EA563}"/>
              </a:ext>
            </a:extLst>
          </p:cNvPr>
          <p:cNvSpPr txBox="1"/>
          <p:nvPr/>
        </p:nvSpPr>
        <p:spPr>
          <a:xfrm>
            <a:off x="1168924" y="1819375"/>
            <a:ext cx="3450210" cy="4750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 Objectives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 Motivation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 Innovation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Work-flow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 Current Status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US" sz="3200" dirty="0"/>
              <a:t> Future Plan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IN" sz="3200" dirty="0"/>
              <a:t> Limitation</a:t>
            </a:r>
          </a:p>
          <a:p>
            <a:pPr marL="396000" indent="-342900">
              <a:spcBef>
                <a:spcPts val="800"/>
              </a:spcBef>
              <a:buFont typeface="+mj-lt"/>
              <a:buAutoNum type="arabicPeriod"/>
            </a:pPr>
            <a:r>
              <a:rPr lang="en-IN" sz="3200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397228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831353"/>
            <a:ext cx="3657600" cy="725317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Objectives </a:t>
            </a:r>
            <a:r>
              <a:rPr lang="en-US" dirty="0"/>
              <a:t>	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63D34FA-641B-4BC5-D8FE-540439CF8524}"/>
              </a:ext>
            </a:extLst>
          </p:cNvPr>
          <p:cNvSpPr/>
          <p:nvPr/>
        </p:nvSpPr>
        <p:spPr>
          <a:xfrm>
            <a:off x="848435" y="2232364"/>
            <a:ext cx="4916262" cy="1685092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r>
              <a:rPr lang="en-US" sz="2400" b="1" dirty="0">
                <a:latin typeface="Calisto MT" panose="02040603050505030304" pitchFamily="18" charset="0"/>
              </a:rPr>
              <a:t>Patient Classification :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Use Machine Learning to classify individuals as Healthy, RA, or OA patients</a:t>
            </a:r>
            <a:r>
              <a:rPr lang="en-US" sz="2000" dirty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C49203F-9A3B-C0D2-6C8A-7D957ECEE616}"/>
              </a:ext>
            </a:extLst>
          </p:cNvPr>
          <p:cNvSpPr/>
          <p:nvPr/>
        </p:nvSpPr>
        <p:spPr>
          <a:xfrm>
            <a:off x="6526268" y="2232364"/>
            <a:ext cx="5163993" cy="1685092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r>
              <a:rPr lang="en-US" sz="2400" b="1" dirty="0">
                <a:latin typeface="Calisto MT" panose="02040603050505030304" pitchFamily="18" charset="0"/>
              </a:rPr>
              <a:t>OA Severity Grading :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Apply Deep Learning (CNN) to assess the severity of Osteoarthritis from knee X-rays.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3CF6C14-B3ED-3B4F-96B9-FFBDBE3A62DB}"/>
              </a:ext>
            </a:extLst>
          </p:cNvPr>
          <p:cNvSpPr/>
          <p:nvPr/>
        </p:nvSpPr>
        <p:spPr>
          <a:xfrm>
            <a:off x="3664085" y="4341555"/>
            <a:ext cx="5724365" cy="1685092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r>
              <a:rPr lang="en-US" sz="2400" b="1" dirty="0">
                <a:latin typeface="Calisto MT" panose="02040603050505030304" pitchFamily="18" charset="0"/>
              </a:rPr>
              <a:t>Accessible Healthcare Tool :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Develop a low-cost, user-friendly support tool for arthritis that helps reduce misdiagnosis and improve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89" y="688554"/>
            <a:ext cx="11292839" cy="906619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Motivation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114270C-B84B-119E-61E2-D844966ED4B5}"/>
              </a:ext>
            </a:extLst>
          </p:cNvPr>
          <p:cNvSpPr/>
          <p:nvPr/>
        </p:nvSpPr>
        <p:spPr>
          <a:xfrm>
            <a:off x="825875" y="23804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A7BD3B3-23C6-BCD3-0E56-2CE148F1F902}"/>
              </a:ext>
            </a:extLst>
          </p:cNvPr>
          <p:cNvSpPr/>
          <p:nvPr/>
        </p:nvSpPr>
        <p:spPr>
          <a:xfrm>
            <a:off x="1577028" y="2458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Global Impact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4E32F7D-B707-CCEA-F779-6D03A9C43CB1}"/>
              </a:ext>
            </a:extLst>
          </p:cNvPr>
          <p:cNvSpPr/>
          <p:nvPr/>
        </p:nvSpPr>
        <p:spPr>
          <a:xfrm>
            <a:off x="1577027" y="2919762"/>
            <a:ext cx="3408651" cy="71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Arthritis affects millions of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 people worldwide.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2C8E890D-B4B2-D982-D92F-7A13418A922E}"/>
              </a:ext>
            </a:extLst>
          </p:cNvPr>
          <p:cNvSpPr/>
          <p:nvPr/>
        </p:nvSpPr>
        <p:spPr>
          <a:xfrm>
            <a:off x="6068260" y="43736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851B7EA-1246-F0E5-2C86-538B2BE69F69}"/>
              </a:ext>
            </a:extLst>
          </p:cNvPr>
          <p:cNvSpPr/>
          <p:nvPr/>
        </p:nvSpPr>
        <p:spPr>
          <a:xfrm>
            <a:off x="6068260" y="24094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AEA07CB4-3C2E-401D-D9A4-E5C9121DBFD5}"/>
              </a:ext>
            </a:extLst>
          </p:cNvPr>
          <p:cNvSpPr/>
          <p:nvPr/>
        </p:nvSpPr>
        <p:spPr>
          <a:xfrm>
            <a:off x="825875" y="43736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9D519DC-5D47-7201-498D-743E219A0290}"/>
              </a:ext>
            </a:extLst>
          </p:cNvPr>
          <p:cNvSpPr/>
          <p:nvPr/>
        </p:nvSpPr>
        <p:spPr>
          <a:xfrm>
            <a:off x="6824801" y="24529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Need for Early Detection</a:t>
            </a:r>
            <a:endParaRPr lang="en-US" sz="22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C2E1352-F637-CCEB-9170-44E2E754C5B6}"/>
              </a:ext>
            </a:extLst>
          </p:cNvPr>
          <p:cNvSpPr/>
          <p:nvPr/>
        </p:nvSpPr>
        <p:spPr>
          <a:xfrm>
            <a:off x="1577027" y="4451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Role of AI</a:t>
            </a:r>
            <a:endParaRPr lang="en-US" sz="2200" b="1" dirty="0">
              <a:solidFill>
                <a:srgbClr val="403C4E"/>
              </a:solidFill>
              <a:latin typeface="Merriweather Bold" pitchFamily="34" charset="0"/>
              <a:ea typeface="Merriweather Bold" pitchFamily="34" charset="-122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3B2928DF-8129-7554-A564-10635D66F4AA}"/>
              </a:ext>
            </a:extLst>
          </p:cNvPr>
          <p:cNvSpPr/>
          <p:nvPr/>
        </p:nvSpPr>
        <p:spPr>
          <a:xfrm>
            <a:off x="6824801" y="4451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Practical Approach</a:t>
            </a:r>
            <a:endParaRPr lang="en-US" sz="2200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09066BE7-15E6-3005-05DB-FA563F817A96}"/>
              </a:ext>
            </a:extLst>
          </p:cNvPr>
          <p:cNvSpPr/>
          <p:nvPr/>
        </p:nvSpPr>
        <p:spPr>
          <a:xfrm>
            <a:off x="1577027" y="4880879"/>
            <a:ext cx="3960172" cy="148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Combination of Machine Learning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and Deep Learning can build smart,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accessible diagnostic tools.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7D99F3A6-342D-BFC3-DBE7-9C9169D43E44}"/>
              </a:ext>
            </a:extLst>
          </p:cNvPr>
          <p:cNvSpPr/>
          <p:nvPr/>
        </p:nvSpPr>
        <p:spPr>
          <a:xfrm>
            <a:off x="6824802" y="2904099"/>
            <a:ext cx="4035704" cy="938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Early diagnosis prevents joint damage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and disability.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D596E131-FA67-E99A-DA76-B12E8776CA32}"/>
              </a:ext>
            </a:extLst>
          </p:cNvPr>
          <p:cNvSpPr/>
          <p:nvPr/>
        </p:nvSpPr>
        <p:spPr>
          <a:xfrm>
            <a:off x="6824801" y="4883956"/>
            <a:ext cx="4743449" cy="1293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X-rays are affordable and widely used,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03C4E"/>
                </a:solidFill>
                <a:latin typeface="Calisto MT" panose="02040603050505030304" pitchFamily="18" charset="0"/>
                <a:ea typeface="Open Sans" pitchFamily="34" charset="-122"/>
                <a:cs typeface="Open Sans" pitchFamily="34" charset="-120"/>
              </a:rPr>
              <a:t> making them ideal for severity prediction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600" y="923019"/>
            <a:ext cx="3606800" cy="669456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Innovation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DA6FEB-3C99-B660-5D64-5E22D9808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571830"/>
              </p:ext>
            </p:extLst>
          </p:nvPr>
        </p:nvGraphicFramePr>
        <p:xfrm>
          <a:off x="789220" y="1821595"/>
          <a:ext cx="10613559" cy="447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9469-1EBA-A8D5-8DEC-E264586B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AEB0-D5D0-88AC-A643-990A41668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600" y="923019"/>
            <a:ext cx="3606800" cy="669456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Work-flow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9E7501-A974-AC5D-A43F-29C3CD4F2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097248"/>
              </p:ext>
            </p:extLst>
          </p:nvPr>
        </p:nvGraphicFramePr>
        <p:xfrm>
          <a:off x="789220" y="1821595"/>
          <a:ext cx="10613559" cy="447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45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10" y="825551"/>
            <a:ext cx="11505979" cy="732785"/>
          </a:xfrm>
        </p:spPr>
        <p:txBody>
          <a:bodyPr/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Current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31" y="1558336"/>
            <a:ext cx="5569333" cy="4693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39C29513-CE0D-FB7E-8797-C6C1C5741607}"/>
              </a:ext>
            </a:extLst>
          </p:cNvPr>
          <p:cNvSpPr/>
          <p:nvPr/>
        </p:nvSpPr>
        <p:spPr>
          <a:xfrm>
            <a:off x="526667" y="2130141"/>
            <a:ext cx="5476569" cy="3806831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r>
              <a:rPr lang="en-US" sz="2800" b="1" dirty="0">
                <a:latin typeface="Calisto MT" panose="02040603050505030304" pitchFamily="18" charset="0"/>
              </a:rPr>
              <a:t>Completed</a:t>
            </a:r>
            <a:r>
              <a:rPr lang="en-US" sz="2600" b="1" dirty="0">
                <a:latin typeface="Calisto MT" panose="0204060305050503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Clinical data collection and preprocessing.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Model 1 (ML-based classification using RF, </a:t>
            </a:r>
            <a:r>
              <a:rPr lang="en-US" sz="2600" dirty="0" err="1">
                <a:latin typeface="Calisto MT" panose="02040603050505030304" pitchFamily="18" charset="0"/>
              </a:rPr>
              <a:t>XGBoost</a:t>
            </a:r>
            <a:r>
              <a:rPr lang="en-US" sz="2600" dirty="0">
                <a:latin typeface="Calisto MT" panose="02040603050505030304" pitchFamily="18" charset="0"/>
              </a:rPr>
              <a:t>, Logistic Regression).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Achieved highest accuracy: 94.5% with Random Forest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B6832A26-42CF-E651-7FE0-65078167F779}"/>
              </a:ext>
            </a:extLst>
          </p:cNvPr>
          <p:cNvSpPr/>
          <p:nvPr/>
        </p:nvSpPr>
        <p:spPr>
          <a:xfrm>
            <a:off x="6281528" y="2130141"/>
            <a:ext cx="5476569" cy="3806831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alisto MT" panose="02040603050505030304" pitchFamily="18" charset="0"/>
              </a:rPr>
              <a:t>In Progress</a:t>
            </a:r>
            <a:r>
              <a:rPr lang="en-US" sz="2600" dirty="0">
                <a:latin typeface="Calisto MT" panose="0204060305050503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Calisto MT" panose="02040603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Building CNN model for X-ray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Frontend and backend development for user interface and prediction display.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Calisto MT" panose="02040603050505030304" pitchFamily="18" charset="0"/>
              </a:rPr>
              <a:t>Nearby doctor recommendations on RA or OA severity.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0585" y="820908"/>
            <a:ext cx="3330829" cy="670560"/>
          </a:xfrm>
          <a:noFill/>
        </p:spPr>
        <p:txBody>
          <a:bodyPr/>
          <a:lstStyle/>
          <a:p>
            <a:r>
              <a:rPr lang="en-US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Future Plan</a:t>
            </a: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33BDCC74-19F9-C463-F9B9-E5FF7E30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7" y="2277387"/>
            <a:ext cx="1020723" cy="1224796"/>
          </a:xfrm>
          <a:prstGeom prst="rect">
            <a:avLst/>
          </a:prstGeom>
        </p:spPr>
      </p:pic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3706A6A-9C0F-1101-6AAF-177A72B9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57" y="4166528"/>
            <a:ext cx="1020723" cy="122479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1B0B6534-9386-2988-ED53-B55877097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478" y="2277387"/>
            <a:ext cx="1020723" cy="1224796"/>
          </a:xfrm>
          <a:prstGeom prst="rect">
            <a:avLst/>
          </a:prstGeom>
        </p:spPr>
      </p:pic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6C6EA3AE-7E6F-5816-F45E-A8B2343F9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478" y="4166528"/>
            <a:ext cx="1020723" cy="12247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BD21D6-0C66-6927-3422-316857227F25}"/>
              </a:ext>
            </a:extLst>
          </p:cNvPr>
          <p:cNvSpPr txBox="1"/>
          <p:nvPr/>
        </p:nvSpPr>
        <p:spPr>
          <a:xfrm>
            <a:off x="1848224" y="2234771"/>
            <a:ext cx="2320037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3C4E"/>
                </a:solidFill>
                <a:effectLst/>
                <a:uLnTx/>
                <a:uFillTx/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User Feedback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989CC9-FF7D-128E-5F5F-03F7FF3DDA1B}"/>
              </a:ext>
            </a:extLst>
          </p:cNvPr>
          <p:cNvSpPr txBox="1"/>
          <p:nvPr/>
        </p:nvSpPr>
        <p:spPr>
          <a:xfrm>
            <a:off x="1857651" y="4171962"/>
            <a:ext cx="2320037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3C4E"/>
                </a:solidFill>
                <a:effectLst/>
                <a:uLnTx/>
                <a:uFillTx/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Mobile Support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6C229-F3B1-E467-4CCA-4913897D7BA4}"/>
              </a:ext>
            </a:extLst>
          </p:cNvPr>
          <p:cNvSpPr txBox="1"/>
          <p:nvPr/>
        </p:nvSpPr>
        <p:spPr>
          <a:xfrm>
            <a:off x="7035779" y="2234771"/>
            <a:ext cx="2320037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3C4E"/>
                </a:solidFill>
                <a:effectLst/>
                <a:uLnTx/>
                <a:uFillTx/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Explainable AI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F3D8E-A547-D3D1-6623-7F5B07004F29}"/>
              </a:ext>
            </a:extLst>
          </p:cNvPr>
          <p:cNvSpPr txBox="1"/>
          <p:nvPr/>
        </p:nvSpPr>
        <p:spPr>
          <a:xfrm>
            <a:off x="7035779" y="4166528"/>
            <a:ext cx="2958350" cy="40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03C4E"/>
                </a:solidFill>
                <a:effectLst/>
                <a:uLnTx/>
                <a:uFillTx/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Dataset Expansion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B16200-BA46-21E9-52E0-291D0A7F23B6}"/>
              </a:ext>
            </a:extLst>
          </p:cNvPr>
          <p:cNvSpPr txBox="1"/>
          <p:nvPr/>
        </p:nvSpPr>
        <p:spPr>
          <a:xfrm>
            <a:off x="1857651" y="2635073"/>
            <a:ext cx="388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Allow users to give feedback on prediction accuracy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30E07-5205-BBA3-EB7D-1E72AA2125DD}"/>
              </a:ext>
            </a:extLst>
          </p:cNvPr>
          <p:cNvSpPr txBox="1"/>
          <p:nvPr/>
        </p:nvSpPr>
        <p:spPr>
          <a:xfrm>
            <a:off x="1848224" y="4531641"/>
            <a:ext cx="388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Make the system mobile-friendly or develop a mobile app.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620B8-682B-77C9-5CD1-29DC462509D7}"/>
              </a:ext>
            </a:extLst>
          </p:cNvPr>
          <p:cNvSpPr txBox="1"/>
          <p:nvPr/>
        </p:nvSpPr>
        <p:spPr>
          <a:xfrm>
            <a:off x="7035779" y="2642595"/>
            <a:ext cx="440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Use Grad-CAM to show important areas in X-ray predictions.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03E0B-989F-1E83-E987-6DEBBE45E50F}"/>
              </a:ext>
            </a:extLst>
          </p:cNvPr>
          <p:cNvSpPr txBox="1"/>
          <p:nvPr/>
        </p:nvSpPr>
        <p:spPr>
          <a:xfrm>
            <a:off x="7035779" y="4531641"/>
            <a:ext cx="388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Add more RA X-rays to enable RA severity prediction.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A774E-0AAC-B6F7-E65E-9A878586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9311">
            <a:off x="3275363" y="1752770"/>
            <a:ext cx="5083255" cy="4753044"/>
          </a:xfrm>
          <a:prstGeom prst="rect">
            <a:avLst/>
          </a:prstGeom>
        </p:spPr>
      </p:pic>
      <p:sp>
        <p:nvSpPr>
          <p:cNvPr id="9" name="Title 10">
            <a:extLst>
              <a:ext uri="{FF2B5EF4-FFF2-40B4-BE49-F238E27FC236}">
                <a16:creationId xmlns:a16="http://schemas.microsoft.com/office/drawing/2014/main" id="{DC1F0FB4-9A64-1F62-6648-D3936566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52" y="602153"/>
            <a:ext cx="4461057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</a:rPr>
              <a:t>Limitation</a:t>
            </a:r>
            <a:endParaRPr lang="en-US" sz="4450" b="1" dirty="0">
              <a:solidFill>
                <a:srgbClr val="403C4E"/>
              </a:solidFill>
              <a:latin typeface="Merriweather Bold" pitchFamily="34" charset="0"/>
              <a:ea typeface="Merriweather Bold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846F0E-0A80-440E-3867-2DF13BD72481}"/>
              </a:ext>
            </a:extLst>
          </p:cNvPr>
          <p:cNvSpPr txBox="1"/>
          <p:nvPr/>
        </p:nvSpPr>
        <p:spPr>
          <a:xfrm>
            <a:off x="183443" y="2800913"/>
            <a:ext cx="3207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alisto MT" panose="02040603050505030304" pitchFamily="18" charset="0"/>
              </a:rPr>
              <a:t>Limited X-ray Data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  <a:p>
            <a:pPr algn="r"/>
            <a:r>
              <a:rPr lang="en-US" sz="2000" dirty="0">
                <a:latin typeface="Calisto MT" panose="02040603050505030304" pitchFamily="18" charset="0"/>
              </a:rPr>
              <a:t>Hard to get high-quality labeled X-rays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45B6B-937F-6DD3-50C4-A5C2A1F319B6}"/>
              </a:ext>
            </a:extLst>
          </p:cNvPr>
          <p:cNvSpPr txBox="1"/>
          <p:nvPr/>
        </p:nvSpPr>
        <p:spPr>
          <a:xfrm>
            <a:off x="7023652" y="1899953"/>
            <a:ext cx="3771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Variable Accuracy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 Model performance may vary on unseen clinical settings or different populations.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9DD4F-B207-2B07-FBD4-BB2A7D897FAD}"/>
              </a:ext>
            </a:extLst>
          </p:cNvPr>
          <p:cNvSpPr txBox="1"/>
          <p:nvPr/>
        </p:nvSpPr>
        <p:spPr>
          <a:xfrm>
            <a:off x="8242852" y="3596068"/>
            <a:ext cx="2981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Needs Internet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Full system needs internet if used online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92505-C972-5CE3-4CC4-D4206511A1E3}"/>
              </a:ext>
            </a:extLst>
          </p:cNvPr>
          <p:cNvSpPr txBox="1"/>
          <p:nvPr/>
        </p:nvSpPr>
        <p:spPr>
          <a:xfrm>
            <a:off x="7489350" y="5330723"/>
            <a:ext cx="3305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Not All Types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  <a:p>
            <a:r>
              <a:rPr lang="en-US" sz="2000" dirty="0">
                <a:latin typeface="Calisto MT" panose="02040603050505030304" pitchFamily="18" charset="0"/>
              </a:rPr>
              <a:t>Doesn’t detect every arthritis type (e.g., psoriatic).</a:t>
            </a:r>
            <a:endParaRPr lang="en-IN" sz="2000" dirty="0">
              <a:latin typeface="Calisto MT" panose="02040603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49A0C-3912-D3E5-A279-FFB7A65BFB5C}"/>
              </a:ext>
            </a:extLst>
          </p:cNvPr>
          <p:cNvSpPr txBox="1"/>
          <p:nvPr/>
        </p:nvSpPr>
        <p:spPr>
          <a:xfrm>
            <a:off x="409389" y="4698856"/>
            <a:ext cx="3305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latin typeface="Calisto MT" panose="02040603050505030304" pitchFamily="18" charset="0"/>
              </a:rPr>
              <a:t>Hard to Explain</a:t>
            </a:r>
            <a:r>
              <a:rPr lang="en-US" sz="2000" dirty="0">
                <a:latin typeface="Calisto MT" panose="02040603050505030304" pitchFamily="18" charset="0"/>
              </a:rPr>
              <a:t> </a:t>
            </a:r>
          </a:p>
          <a:p>
            <a:pPr algn="r"/>
            <a:r>
              <a:rPr lang="en-US" sz="2000" dirty="0">
                <a:latin typeface="Calisto MT" panose="02040603050505030304" pitchFamily="18" charset="0"/>
              </a:rPr>
              <a:t>Deep learning results are tough to interpret without visuals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89622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documentManagement/types"/>
    <ds:schemaRef ds:uri="230e9df3-be65-4c73-a93b-d1236ebd677e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sharepoint/v3"/>
    <ds:schemaRef ds:uri="http://schemas.openxmlformats.org/package/2006/metadata/core-properties"/>
    <ds:schemaRef ds:uri="http://purl.org/dc/dcmitype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461</TotalTime>
  <Words>712</Words>
  <Application>Microsoft Office PowerPoint</Application>
  <PresentationFormat>Widescreen</PresentationFormat>
  <Paragraphs>121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Gill Sans MT</vt:lpstr>
      <vt:lpstr>Merriweather Bold</vt:lpstr>
      <vt:lpstr>Open Sans</vt:lpstr>
      <vt:lpstr>Wingdings 2</vt:lpstr>
      <vt:lpstr>DividendVTI</vt:lpstr>
      <vt:lpstr>PowerPoint Presentation</vt:lpstr>
      <vt:lpstr>Index  </vt:lpstr>
      <vt:lpstr>Objectives  </vt:lpstr>
      <vt:lpstr>Motivation</vt:lpstr>
      <vt:lpstr>Innovation</vt:lpstr>
      <vt:lpstr>Work-flow</vt:lpstr>
      <vt:lpstr>Current Status</vt:lpstr>
      <vt:lpstr>Future Plan</vt:lpstr>
      <vt:lpstr>Limitation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Mallick</dc:creator>
  <cp:lastModifiedBy>Souvik Dey</cp:lastModifiedBy>
  <cp:revision>13</cp:revision>
  <dcterms:created xsi:type="dcterms:W3CDTF">2025-05-04T17:51:09Z</dcterms:created>
  <dcterms:modified xsi:type="dcterms:W3CDTF">2025-05-07T18:10:03Z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