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68" r:id="rId14"/>
    <p:sldId id="269" r:id="rId15"/>
    <p:sldId id="285" r:id="rId16"/>
    <p:sldId id="286" r:id="rId17"/>
    <p:sldId id="287" r:id="rId18"/>
    <p:sldId id="288" r:id="rId19"/>
    <p:sldId id="289" r:id="rId20"/>
    <p:sldId id="290" r:id="rId21"/>
    <p:sldId id="293" r:id="rId22"/>
    <p:sldId id="271" r:id="rId23"/>
    <p:sldId id="272" r:id="rId24"/>
    <p:sldId id="291" r:id="rId25"/>
    <p:sldId id="29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329890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404236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4116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4450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4686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1027075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356795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353603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28323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D2704-2894-4654-9B93-6120FF438834}"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387582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9D2704-2894-4654-9B93-6120FF438834}"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68050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D2704-2894-4654-9B93-6120FF438834}" type="datetimeFigureOut">
              <a:rPr lang="en-IN" smtClean="0"/>
              <a:t>14-05-2023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49955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D2704-2894-4654-9B93-6120FF438834}" type="datetimeFigureOut">
              <a:rPr lang="en-IN" smtClean="0"/>
              <a:t>14-05-2023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109836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D2704-2894-4654-9B93-6120FF438834}" type="datetimeFigureOut">
              <a:rPr lang="en-IN" smtClean="0"/>
              <a:t>14-05-2023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106513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9D2704-2894-4654-9B93-6120FF438834}"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01F89C-8190-4308-ABF3-08448BF6AA67}" type="slidenum">
              <a:rPr lang="en-IN" smtClean="0"/>
              <a:t>‹#›</a:t>
            </a:fld>
            <a:endParaRPr lang="en-IN"/>
          </a:p>
        </p:txBody>
      </p:sp>
    </p:spTree>
    <p:extLst>
      <p:ext uri="{BB962C8B-B14F-4D97-AF65-F5344CB8AC3E}">
        <p14:creationId xmlns:p14="http://schemas.microsoft.com/office/powerpoint/2010/main" val="294585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01F89C-8190-4308-ABF3-08448BF6AA67}" type="slidenum">
              <a:rPr lang="en-IN" smtClean="0"/>
              <a:t>‹#›</a:t>
            </a:fld>
            <a:endParaRPr lang="en-IN"/>
          </a:p>
        </p:txBody>
      </p:sp>
      <p:sp>
        <p:nvSpPr>
          <p:cNvPr id="5" name="Date Placeholder 4"/>
          <p:cNvSpPr>
            <a:spLocks noGrp="1"/>
          </p:cNvSpPr>
          <p:nvPr>
            <p:ph type="dt" sz="half" idx="10"/>
          </p:nvPr>
        </p:nvSpPr>
        <p:spPr/>
        <p:txBody>
          <a:bodyPr/>
          <a:lstStyle/>
          <a:p>
            <a:fld id="{679D2704-2894-4654-9B93-6120FF438834}" type="datetimeFigureOut">
              <a:rPr lang="en-IN" smtClean="0"/>
              <a:t>14-05-2023</a:t>
            </a:fld>
            <a:endParaRPr lang="en-IN"/>
          </a:p>
        </p:txBody>
      </p:sp>
    </p:spTree>
    <p:extLst>
      <p:ext uri="{BB962C8B-B14F-4D97-AF65-F5344CB8AC3E}">
        <p14:creationId xmlns:p14="http://schemas.microsoft.com/office/powerpoint/2010/main" val="119628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9D2704-2894-4654-9B93-6120FF438834}" type="datetimeFigureOut">
              <a:rPr lang="en-IN" smtClean="0"/>
              <a:t>14-05-2023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1F89C-8190-4308-ABF3-08448BF6AA67}" type="slidenum">
              <a:rPr lang="en-IN" smtClean="0"/>
              <a:t>‹#›</a:t>
            </a:fld>
            <a:endParaRPr lang="en-IN"/>
          </a:p>
        </p:txBody>
      </p:sp>
    </p:spTree>
    <p:extLst>
      <p:ext uri="{BB962C8B-B14F-4D97-AF65-F5344CB8AC3E}">
        <p14:creationId xmlns:p14="http://schemas.microsoft.com/office/powerpoint/2010/main" val="33987284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ieeexplore.ieee.org/document/794380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abstract/document/8303878" TargetMode="External"/><Relationship Id="rId2" Type="http://schemas.openxmlformats.org/officeDocument/2006/relationships/hyperlink" Target="https://ieeexplore.ieee.org/abstract/document/6945379" TargetMode="External"/><Relationship Id="rId1" Type="http://schemas.openxmlformats.org/officeDocument/2006/relationships/slideLayout" Target="../slideLayouts/slideLayout7.xml"/><Relationship Id="rId5" Type="http://schemas.openxmlformats.org/officeDocument/2006/relationships/hyperlink" Target="https://ieeexplore.ieee.org/abstract/document/9380228" TargetMode="External"/><Relationship Id="rId4" Type="http://schemas.openxmlformats.org/officeDocument/2006/relationships/hyperlink" Target="https://ieeexplore.ieee.org/abstract/document/749696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DEA0-3CB2-7F16-FEA1-22CBA78C7DCA}"/>
              </a:ext>
            </a:extLst>
          </p:cNvPr>
          <p:cNvSpPr>
            <a:spLocks noGrp="1"/>
          </p:cNvSpPr>
          <p:nvPr>
            <p:ph type="ctrTitle"/>
          </p:nvPr>
        </p:nvSpPr>
        <p:spPr>
          <a:xfrm>
            <a:off x="1507067" y="837398"/>
            <a:ext cx="7766936" cy="3213438"/>
          </a:xfrm>
        </p:spPr>
        <p:txBody>
          <a:bodyPr>
            <a:noAutofit/>
          </a:bodyPr>
          <a:lstStyle/>
          <a:p>
            <a:pPr algn="ctr"/>
            <a:r>
              <a:rPr lang="en-US" sz="4000" b="1" dirty="0">
                <a:solidFill>
                  <a:schemeClr val="tx1"/>
                </a:solidFill>
                <a:effectLst/>
                <a:latin typeface="Times New Roman" panose="02020603050405020304" pitchFamily="18" charset="0"/>
                <a:ea typeface="Times New Roman" panose="02020603050405020304" pitchFamily="18" charset="0"/>
              </a:rPr>
              <a:t>DESIGN AND ANALYSIS OF ANTENNAS FOR NANO-SATELITE</a:t>
            </a:r>
            <a:br>
              <a:rPr lang="en-IN" sz="4000" b="1" dirty="0">
                <a:solidFill>
                  <a:schemeClr val="tx1"/>
                </a:solidFill>
                <a:effectLst/>
                <a:latin typeface="Times New Roman" panose="02020603050405020304" pitchFamily="18" charset="0"/>
                <a:ea typeface="Times New Roman" panose="02020603050405020304" pitchFamily="18" charset="0"/>
              </a:rPr>
            </a:br>
            <a:endParaRPr lang="en-IN" sz="4000" b="1" dirty="0">
              <a:solidFill>
                <a:schemeClr val="tx1"/>
              </a:solidFill>
            </a:endParaRPr>
          </a:p>
        </p:txBody>
      </p:sp>
      <p:sp>
        <p:nvSpPr>
          <p:cNvPr id="3" name="Subtitle 2">
            <a:extLst>
              <a:ext uri="{FF2B5EF4-FFF2-40B4-BE49-F238E27FC236}">
                <a16:creationId xmlns:a16="http://schemas.microsoft.com/office/drawing/2014/main" id="{B227AFB0-5756-BC14-312C-6C2367AA69DB}"/>
              </a:ext>
            </a:extLst>
          </p:cNvPr>
          <p:cNvSpPr>
            <a:spLocks noGrp="1"/>
          </p:cNvSpPr>
          <p:nvPr>
            <p:ph type="subTitle" idx="1"/>
          </p:nvPr>
        </p:nvSpPr>
        <p:spPr>
          <a:xfrm>
            <a:off x="1420439" y="4745254"/>
            <a:ext cx="7766936" cy="1076246"/>
          </a:xfrm>
        </p:spPr>
        <p:txBody>
          <a:bodyPr>
            <a:normAutofit/>
          </a:bodyPr>
          <a:lstStyle/>
          <a:p>
            <a:r>
              <a:rPr lang="en-IN" sz="2800" dirty="0">
                <a:solidFill>
                  <a:schemeClr val="accent1">
                    <a:lumMod val="50000"/>
                  </a:schemeClr>
                </a:solidFill>
                <a:latin typeface="Segoe UI Semibold" panose="020B0702040204020203" pitchFamily="34" charset="0"/>
                <a:cs typeface="Segoe UI Semibold" panose="020B0702040204020203" pitchFamily="34" charset="0"/>
              </a:rPr>
              <a:t>-SUDIP NAYAK, 3</a:t>
            </a:r>
            <a:r>
              <a:rPr lang="en-IN" sz="2800" baseline="30000" dirty="0">
                <a:solidFill>
                  <a:schemeClr val="accent1">
                    <a:lumMod val="50000"/>
                  </a:schemeClr>
                </a:solidFill>
                <a:latin typeface="Segoe UI Semibold" panose="020B0702040204020203" pitchFamily="34" charset="0"/>
                <a:cs typeface="Segoe UI Semibold" panose="020B0702040204020203" pitchFamily="34" charset="0"/>
              </a:rPr>
              <a:t>RD</a:t>
            </a:r>
            <a:r>
              <a:rPr lang="en-IN" sz="2800" dirty="0">
                <a:solidFill>
                  <a:schemeClr val="accent1">
                    <a:lumMod val="50000"/>
                  </a:schemeClr>
                </a:solidFill>
                <a:latin typeface="Segoe UI Semibold" panose="020B0702040204020203" pitchFamily="34" charset="0"/>
                <a:cs typeface="Segoe UI Semibold" panose="020B0702040204020203" pitchFamily="34" charset="0"/>
              </a:rPr>
              <a:t> YEAR (6</a:t>
            </a:r>
            <a:r>
              <a:rPr lang="en-IN" sz="2800" baseline="30000" dirty="0">
                <a:solidFill>
                  <a:schemeClr val="accent1">
                    <a:lumMod val="50000"/>
                  </a:schemeClr>
                </a:solidFill>
                <a:latin typeface="Segoe UI Semibold" panose="020B0702040204020203" pitchFamily="34" charset="0"/>
                <a:cs typeface="Segoe UI Semibold" panose="020B0702040204020203" pitchFamily="34" charset="0"/>
              </a:rPr>
              <a:t>TH</a:t>
            </a:r>
            <a:r>
              <a:rPr lang="en-IN" sz="2800" dirty="0">
                <a:solidFill>
                  <a:schemeClr val="accent1">
                    <a:lumMod val="50000"/>
                  </a:schemeClr>
                </a:solidFill>
                <a:latin typeface="Segoe UI Semibold" panose="020B0702040204020203" pitchFamily="34" charset="0"/>
                <a:cs typeface="Segoe UI Semibold" panose="020B0702040204020203" pitchFamily="34" charset="0"/>
              </a:rPr>
              <a:t> SEM,B220061)</a:t>
            </a:r>
          </a:p>
        </p:txBody>
      </p:sp>
    </p:spTree>
    <p:extLst>
      <p:ext uri="{BB962C8B-B14F-4D97-AF65-F5344CB8AC3E}">
        <p14:creationId xmlns:p14="http://schemas.microsoft.com/office/powerpoint/2010/main" val="1237362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D65E-18C7-3513-CA84-0D3CE4D10F1F}"/>
              </a:ext>
            </a:extLst>
          </p:cNvPr>
          <p:cNvSpPr>
            <a:spLocks noGrp="1"/>
          </p:cNvSpPr>
          <p:nvPr>
            <p:ph type="title"/>
          </p:nvPr>
        </p:nvSpPr>
        <p:spPr/>
        <p:txBody>
          <a:bodyPr>
            <a:normAutofit/>
          </a:bodyPr>
          <a:lstStyle/>
          <a:p>
            <a:pPr algn="ctr"/>
            <a:r>
              <a:rPr lang="en-IN" sz="6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OBJECTIVE</a:t>
            </a:r>
            <a:endParaRPr lang="en-IN" sz="6000" dirty="0"/>
          </a:p>
        </p:txBody>
      </p:sp>
      <p:sp>
        <p:nvSpPr>
          <p:cNvPr id="3" name="Content Placeholder 2">
            <a:extLst>
              <a:ext uri="{FF2B5EF4-FFF2-40B4-BE49-F238E27FC236}">
                <a16:creationId xmlns:a16="http://schemas.microsoft.com/office/drawing/2014/main" id="{C970A789-D8C4-BBC5-140F-FB5C05B0699F}"/>
              </a:ext>
            </a:extLst>
          </p:cNvPr>
          <p:cNvSpPr>
            <a:spLocks noGrp="1"/>
          </p:cNvSpPr>
          <p:nvPr>
            <p:ph idx="1"/>
          </p:nvPr>
        </p:nvSpPr>
        <p:spPr/>
        <p:txBody>
          <a:bodyPr/>
          <a:lstStyle/>
          <a:p>
            <a:pPr>
              <a:buFont typeface="Arial" panose="020B0604020202020204" pitchFamily="34" charset="0"/>
              <a:buChar char="•"/>
            </a:pPr>
            <a:r>
              <a:rPr lang="en-US" dirty="0"/>
              <a:t>The objectives of this project are:</a:t>
            </a:r>
          </a:p>
          <a:p>
            <a:pPr marL="0" indent="0">
              <a:buNone/>
            </a:pPr>
            <a:r>
              <a:rPr lang="en-US" dirty="0"/>
              <a:t>1)Utilize CST Software for the design of communication systems in nano-satellites.</a:t>
            </a:r>
          </a:p>
          <a:p>
            <a:pPr marL="0" indent="0">
              <a:buNone/>
            </a:pPr>
            <a:r>
              <a:rPr lang="en-US" dirty="0"/>
              <a:t>2) Conduct a quantitative analysis of different monopole antenna designs, focusing on their ability to effectively overcome challenges specific to nano-satellites.</a:t>
            </a:r>
          </a:p>
          <a:p>
            <a:pPr marL="0" indent="0">
              <a:buNone/>
            </a:pPr>
            <a:r>
              <a:rPr lang="en-US" dirty="0"/>
              <a:t>3) Perform a thorough and qualitative analysis of monopole antennas, considering parameters such as mass, size, gain, beam steerability, polarization style, operational bandwidth, and losses.</a:t>
            </a:r>
            <a:endParaRPr lang="en-IN" dirty="0"/>
          </a:p>
        </p:txBody>
      </p:sp>
    </p:spTree>
    <p:extLst>
      <p:ext uri="{BB962C8B-B14F-4D97-AF65-F5344CB8AC3E}">
        <p14:creationId xmlns:p14="http://schemas.microsoft.com/office/powerpoint/2010/main" val="284476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EF1-194E-5250-E7BC-540A16D790AC}"/>
              </a:ext>
            </a:extLst>
          </p:cNvPr>
          <p:cNvSpPr>
            <a:spLocks noGrp="1"/>
          </p:cNvSpPr>
          <p:nvPr>
            <p:ph type="title"/>
          </p:nvPr>
        </p:nvSpPr>
        <p:spPr/>
        <p:txBody>
          <a:bodyPr>
            <a:normAutofit/>
          </a:bodyPr>
          <a:lstStyle/>
          <a:p>
            <a:pPr algn="ctr"/>
            <a:r>
              <a:rPr lang="en-IN" sz="5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PROBLEM STATEMENT</a:t>
            </a:r>
            <a:endParaRPr lang="en-IN" sz="5400" dirty="0"/>
          </a:p>
        </p:txBody>
      </p:sp>
      <p:sp>
        <p:nvSpPr>
          <p:cNvPr id="3" name="Content Placeholder 2">
            <a:extLst>
              <a:ext uri="{FF2B5EF4-FFF2-40B4-BE49-F238E27FC236}">
                <a16:creationId xmlns:a16="http://schemas.microsoft.com/office/drawing/2014/main" id="{50471B14-590E-974F-A44B-4496E5E0ECFF}"/>
              </a:ext>
            </a:extLst>
          </p:cNvPr>
          <p:cNvSpPr>
            <a:spLocks noGrp="1"/>
          </p:cNvSpPr>
          <p:nvPr>
            <p:ph idx="1"/>
          </p:nvPr>
        </p:nvSpPr>
        <p:spPr>
          <a:xfrm>
            <a:off x="677333" y="2160589"/>
            <a:ext cx="10382093" cy="4413466"/>
          </a:xfrm>
        </p:spPr>
        <p:txBody>
          <a:bodyPr>
            <a:normAutofit fontScale="92500" lnSpcReduction="10000"/>
          </a:bodyPr>
          <a:lstStyle/>
          <a:p>
            <a:pPr algn="just">
              <a:buFont typeface="Arial" panose="020B0604020202020204" pitchFamily="34" charset="0"/>
              <a:buChar char="•"/>
            </a:pPr>
            <a:r>
              <a:rPr lang="en-US" sz="1800" dirty="0">
                <a:solidFill>
                  <a:schemeClr val="tx1"/>
                </a:solidFill>
                <a:effectLst/>
                <a:latin typeface="Arial" panose="020B0604020202020204" pitchFamily="34" charset="0"/>
                <a:ea typeface="Times-Roman"/>
                <a:cs typeface="Arial" panose="020B0604020202020204" pitchFamily="34" charset="0"/>
              </a:rPr>
              <a:t>Due to the special environment in space and the requirements of modern small satellites, antenna designs for modem small satellites have many challenges. The main challenges include: </a:t>
            </a:r>
            <a:endParaRPr lang="en-IN" sz="180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p>
            <a:pPr marL="0" lvl="0" indent="0" algn="just">
              <a:buNone/>
            </a:pPr>
            <a:r>
              <a:rPr lang="en-US" sz="1800" dirty="0">
                <a:solidFill>
                  <a:schemeClr val="tx1"/>
                </a:solidFill>
                <a:effectLst/>
                <a:latin typeface="Arial" panose="020B0604020202020204" pitchFamily="34" charset="0"/>
                <a:ea typeface="Times-Roman"/>
                <a:cs typeface="Arial" panose="020B0604020202020204" pitchFamily="34" charset="0"/>
              </a:rPr>
              <a:t> 1) Antennas must be highly reliable, as it is difficult to replace the antenna in space. Antennas must be very small, have low mass, be highly efficient, and be low cost, due to the stringent requirements of small size, low mass, and low cost of modem small satellites. </a:t>
            </a:r>
            <a:endParaRPr lang="en-US" sz="1800" dirty="0">
              <a:solidFill>
                <a:schemeClr val="tx1"/>
              </a:solidFill>
              <a:latin typeface="Arial" panose="020B0604020202020204" pitchFamily="34" charset="0"/>
              <a:ea typeface="Times-Roman"/>
              <a:cs typeface="Arial" panose="020B0604020202020204" pitchFamily="34" charset="0"/>
            </a:endParaRPr>
          </a:p>
          <a:p>
            <a:endParaRPr lang="en-US" sz="1800" dirty="0">
              <a:solidFill>
                <a:schemeClr val="tx1"/>
              </a:solidFill>
              <a:latin typeface="Arial" panose="020B0604020202020204" pitchFamily="34" charset="0"/>
              <a:ea typeface="Times-Roman"/>
              <a:cs typeface="Arial" panose="020B0604020202020204" pitchFamily="34" charset="0"/>
            </a:endParaRPr>
          </a:p>
          <a:p>
            <a:pPr marL="0" indent="0">
              <a:buNone/>
            </a:pPr>
            <a:r>
              <a:rPr lang="en-US" sz="1800" dirty="0">
                <a:solidFill>
                  <a:schemeClr val="tx1"/>
                </a:solidFill>
                <a:latin typeface="Arial" panose="020B0604020202020204" pitchFamily="34" charset="0"/>
                <a:ea typeface="Times-Roman"/>
                <a:cs typeface="Arial" panose="020B0604020202020204" pitchFamily="34" charset="0"/>
              </a:rPr>
              <a:t>2) </a:t>
            </a:r>
            <a:r>
              <a:rPr lang="en-US" sz="1800" dirty="0">
                <a:solidFill>
                  <a:schemeClr val="tx1"/>
                </a:solidFill>
                <a:effectLst/>
                <a:latin typeface="Arial" panose="020B0604020202020204" pitchFamily="34" charset="0"/>
                <a:ea typeface="Times-Roman"/>
                <a:cs typeface="Arial" panose="020B0604020202020204" pitchFamily="34" charset="0"/>
              </a:rPr>
              <a:t>High data rates require a high antenna gain. However, the very limited space available on modem small satellites makes it difficult to accommodate a high-gain antenna, which usually consists of bulky and complicated reflector antennas or antenna arrays. Costly pointing will also be needed for high-gain antennas</a:t>
            </a:r>
            <a:endParaRPr lang="en-IN" sz="1800" dirty="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In summary, the antenna design for modern small satellites must address the challenges of high reliability, compact size, low mass, high efficiency, and affordability, while also finding innovative solutions to enable high data rates within the limitations of limited space and complex deployment mechanisms.</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43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4289-8D05-D61F-C6CE-25F3A101176D}"/>
              </a:ext>
            </a:extLst>
          </p:cNvPr>
          <p:cNvSpPr>
            <a:spLocks noGrp="1"/>
          </p:cNvSpPr>
          <p:nvPr>
            <p:ph type="title"/>
          </p:nvPr>
        </p:nvSpPr>
        <p:spPr/>
        <p:txBody>
          <a:bodyPr>
            <a:normAutofit/>
          </a:bodyPr>
          <a:lstStyle/>
          <a:p>
            <a:pPr algn="ctr"/>
            <a:r>
              <a:rPr lang="en-IN" sz="48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SOFTWARE USED FOR DESIGNING</a:t>
            </a:r>
            <a:endParaRPr lang="en-IN" sz="4800" dirty="0"/>
          </a:p>
        </p:txBody>
      </p:sp>
      <p:sp>
        <p:nvSpPr>
          <p:cNvPr id="3" name="Content Placeholder 2">
            <a:extLst>
              <a:ext uri="{FF2B5EF4-FFF2-40B4-BE49-F238E27FC236}">
                <a16:creationId xmlns:a16="http://schemas.microsoft.com/office/drawing/2014/main" id="{9A70C47A-DA1A-8D57-DA11-BE0AAEA394B2}"/>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CST Studio Suite® stands as a prominent electromagnetic simulation tool, offering a diverse set of solvers suitable for a wide range of applications. One notable application of CST Studio Suite involves the design and positioning of antennas and other radio-frequency components. Specifically, the software enables the simulation of antenna radiation patterns, performance evaluation, and assessment of antenna coupling within realistic environments.</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CST Studio Suite serves as a comprehensive tool for creating various antenna types, encompassing horns, reflectors, wire antennas, printed antennas, and arrays. Its versatile capabilities facilitate the design and optimization of these antenna configurations to meet specific requirements.</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Primarily utilized across industries such as telecommunications, defense, automotive, aerospace, electronics, and medical equipment, CST Studio Suite serves as a powerful electromagnetic design tool. Its application spans diverse sectors where electromagnetic simulations are crucial for achieving optimal performance and reliability.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734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82EC-EEF7-F0D4-E23F-0B708D5122F4}"/>
              </a:ext>
            </a:extLst>
          </p:cNvPr>
          <p:cNvSpPr>
            <a:spLocks noGrp="1"/>
          </p:cNvSpPr>
          <p:nvPr>
            <p:ph type="title"/>
          </p:nvPr>
        </p:nvSpPr>
        <p:spPr/>
        <p:txBody>
          <a:bodyPr>
            <a:normAutofit/>
          </a:bodyPr>
          <a:lstStyle/>
          <a:p>
            <a:pPr algn="ctr"/>
            <a:r>
              <a:rPr lang="en-IN" sz="6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IMPLEMENTATION</a:t>
            </a:r>
            <a:endParaRPr lang="en-IN" sz="6000" dirty="0"/>
          </a:p>
        </p:txBody>
      </p:sp>
      <p:sp>
        <p:nvSpPr>
          <p:cNvPr id="3" name="Content Placeholder 2">
            <a:extLst>
              <a:ext uri="{FF2B5EF4-FFF2-40B4-BE49-F238E27FC236}">
                <a16:creationId xmlns:a16="http://schemas.microsoft.com/office/drawing/2014/main" id="{26C62214-6DA8-219E-DB2F-59C121E752FE}"/>
              </a:ext>
            </a:extLst>
          </p:cNvPr>
          <p:cNvSpPr>
            <a:spLocks noGrp="1"/>
          </p:cNvSpPr>
          <p:nvPr>
            <p:ph idx="1"/>
          </p:nvPr>
        </p:nvSpPr>
        <p:spPr>
          <a:xfrm>
            <a:off x="677333" y="2160589"/>
            <a:ext cx="10131837" cy="4442342"/>
          </a:xfrm>
        </p:spPr>
        <p:txBody>
          <a:bodyPr>
            <a:normAutofit/>
          </a:bodyPr>
          <a:lstStyle/>
          <a:p>
            <a:pPr marL="0" indent="0">
              <a:buNone/>
            </a:pPr>
            <a:r>
              <a:rPr lang="en-IN" sz="1800" dirty="0"/>
              <a:t>Given below are the three formulas used for designing the monopole </a:t>
            </a:r>
          </a:p>
          <a:p>
            <a:pPr marL="0" indent="0">
              <a:buNone/>
            </a:pPr>
            <a:r>
              <a:rPr lang="en-IN" sz="1800" dirty="0"/>
              <a:t>antenna : </a:t>
            </a:r>
          </a:p>
          <a:p>
            <a:pPr marL="0" indent="0">
              <a:buNone/>
            </a:pPr>
            <a:r>
              <a:rPr lang="en-IN" sz="1800" dirty="0"/>
              <a:t>L = 142.5 / f ( MHz) </a:t>
            </a:r>
          </a:p>
          <a:p>
            <a:pPr marL="0" indent="0">
              <a:buNone/>
            </a:pPr>
            <a:r>
              <a:rPr lang="en-IN" sz="1800" dirty="0"/>
              <a:t>Pole Length = L/2 </a:t>
            </a:r>
          </a:p>
          <a:p>
            <a:pPr marL="0" indent="0">
              <a:buNone/>
            </a:pPr>
            <a:r>
              <a:rPr lang="en-IN" sz="1800" dirty="0"/>
              <a:t>Radius = 0.008 * ( c/f )  </a:t>
            </a:r>
          </a:p>
          <a:p>
            <a:pPr marL="0" indent="0">
              <a:buNone/>
            </a:pPr>
            <a:r>
              <a:rPr lang="en-IN" sz="1800" dirty="0"/>
              <a:t>Here we are designing a monopole antenna operating in the frequency of 2.5GHz . </a:t>
            </a:r>
          </a:p>
          <a:p>
            <a:pPr marL="0" indent="0">
              <a:buNone/>
            </a:pPr>
            <a:r>
              <a:rPr lang="en-IN" sz="1800" dirty="0"/>
              <a:t>Frequency Minimum:2 GHz </a:t>
            </a:r>
          </a:p>
          <a:p>
            <a:pPr marL="0" indent="0">
              <a:buNone/>
            </a:pPr>
            <a:r>
              <a:rPr lang="en-IN" sz="1800" dirty="0"/>
              <a:t>Frequency Maximum: 3 GHz</a:t>
            </a:r>
          </a:p>
          <a:p>
            <a:pPr marL="0" indent="0">
              <a:buNone/>
            </a:pPr>
            <a:r>
              <a:rPr lang="en-IN" sz="1800" dirty="0" err="1"/>
              <a:t>Lamda</a:t>
            </a:r>
            <a:r>
              <a:rPr lang="en-IN" sz="1800" dirty="0"/>
              <a:t>=119.5mm</a:t>
            </a:r>
          </a:p>
          <a:p>
            <a:pPr marL="0" indent="0">
              <a:buNone/>
            </a:pPr>
            <a:r>
              <a:rPr lang="en-IN" sz="1800" dirty="0"/>
              <a:t>Radius=lambda/1000</a:t>
            </a:r>
          </a:p>
          <a:p>
            <a:pPr marL="0" indent="0">
              <a:buNone/>
            </a:pPr>
            <a:r>
              <a:rPr lang="en-IN" sz="1800" dirty="0"/>
              <a:t>Gap=2mm</a:t>
            </a:r>
            <a:endParaRPr lang="en-IN" dirty="0"/>
          </a:p>
        </p:txBody>
      </p:sp>
    </p:spTree>
    <p:extLst>
      <p:ext uri="{BB962C8B-B14F-4D97-AF65-F5344CB8AC3E}">
        <p14:creationId xmlns:p14="http://schemas.microsoft.com/office/powerpoint/2010/main" val="363399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845F-10B6-8972-8583-FE63C7CC3C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C0EC07-A522-426A-F844-74465F08111D}"/>
              </a:ext>
            </a:extLst>
          </p:cNvPr>
          <p:cNvSpPr>
            <a:spLocks noGrp="1"/>
          </p:cNvSpPr>
          <p:nvPr>
            <p:ph idx="1"/>
          </p:nvPr>
        </p:nvSpPr>
        <p:spPr/>
        <p:txBody>
          <a:bodyPr/>
          <a:lstStyle/>
          <a:p>
            <a:pPr marL="0" indent="0">
              <a:buNone/>
            </a:pPr>
            <a:r>
              <a:rPr lang="en-IN" sz="3600" b="1" u="sng" dirty="0">
                <a:solidFill>
                  <a:schemeClr val="accent1"/>
                </a:solidFill>
              </a:rPr>
              <a:t>For reflector antenna</a:t>
            </a:r>
          </a:p>
          <a:p>
            <a:pPr>
              <a:buFont typeface="Arial" panose="020B0604020202020204" pitchFamily="34" charset="0"/>
              <a:buChar char="•"/>
            </a:pPr>
            <a:endParaRPr lang="en-IN" sz="1800" dirty="0"/>
          </a:p>
          <a:p>
            <a:pPr>
              <a:buFont typeface="Arial" panose="020B0604020202020204" pitchFamily="34" charset="0"/>
              <a:buChar char="•"/>
            </a:pPr>
            <a:r>
              <a:rPr lang="en-IN" sz="1800" dirty="0"/>
              <a:t>Reflector spacing = 0.25λmm</a:t>
            </a:r>
          </a:p>
          <a:p>
            <a:pPr>
              <a:buFont typeface="Arial" panose="020B0604020202020204" pitchFamily="34" charset="0"/>
              <a:buChar char="•"/>
            </a:pPr>
            <a:r>
              <a:rPr lang="en-IN" sz="1800" dirty="0"/>
              <a:t>Lambda(for 2.4GHz)=0.89*119.92mm</a:t>
            </a:r>
          </a:p>
          <a:p>
            <a:pPr>
              <a:buFont typeface="Arial" panose="020B0604020202020204" pitchFamily="34" charset="0"/>
              <a:buChar char="•"/>
            </a:pPr>
            <a:r>
              <a:rPr lang="en-IN" sz="1800" dirty="0"/>
              <a:t>Gap=2mm</a:t>
            </a:r>
          </a:p>
          <a:p>
            <a:pPr>
              <a:buFont typeface="Arial" panose="020B0604020202020204" pitchFamily="34" charset="0"/>
              <a:buChar char="•"/>
            </a:pPr>
            <a:r>
              <a:rPr lang="en-IN" sz="1800" dirty="0"/>
              <a:t>The PEC type of material was taken into consideration for designing our monopole antenna due to its strength of weight ratio ,having very low coefficient of friction and also because being a nice conductor. 50 O</a:t>
            </a:r>
            <a:r>
              <a:rPr lang="en-US" sz="1800" dirty="0"/>
              <a:t>hm impedance was taken to match the transmission line. </a:t>
            </a:r>
          </a:p>
          <a:p>
            <a:endParaRPr lang="en-IN" dirty="0"/>
          </a:p>
        </p:txBody>
      </p:sp>
    </p:spTree>
    <p:extLst>
      <p:ext uri="{BB962C8B-B14F-4D97-AF65-F5344CB8AC3E}">
        <p14:creationId xmlns:p14="http://schemas.microsoft.com/office/powerpoint/2010/main" val="4102481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C496-2FA5-5ED7-BD2F-B1586D3F5FBF}"/>
              </a:ext>
            </a:extLst>
          </p:cNvPr>
          <p:cNvSpPr>
            <a:spLocks noGrp="1"/>
          </p:cNvSpPr>
          <p:nvPr>
            <p:ph type="title"/>
          </p:nvPr>
        </p:nvSpPr>
        <p:spPr/>
        <p:txBody>
          <a:bodyPr>
            <a:normAutofit/>
          </a:bodyPr>
          <a:lstStyle/>
          <a:p>
            <a:pPr algn="ctr"/>
            <a:r>
              <a:rPr lang="en-IN" sz="5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SIMULATION AND ANALYSIS</a:t>
            </a:r>
            <a:endParaRPr lang="en-IN" sz="5400" dirty="0"/>
          </a:p>
        </p:txBody>
      </p:sp>
      <p:pic>
        <p:nvPicPr>
          <p:cNvPr id="3" name="Picture 2">
            <a:extLst>
              <a:ext uri="{FF2B5EF4-FFF2-40B4-BE49-F238E27FC236}">
                <a16:creationId xmlns:a16="http://schemas.microsoft.com/office/drawing/2014/main" id="{029B7DC4-09D6-407C-8332-B2F6B989BDF6}"/>
              </a:ext>
            </a:extLst>
          </p:cNvPr>
          <p:cNvPicPr>
            <a:picLocks noChangeAspect="1"/>
          </p:cNvPicPr>
          <p:nvPr/>
        </p:nvPicPr>
        <p:blipFill>
          <a:blip r:embed="rId2"/>
          <a:stretch>
            <a:fillRect/>
          </a:stretch>
        </p:blipFill>
        <p:spPr>
          <a:xfrm>
            <a:off x="8191328" y="1457085"/>
            <a:ext cx="3875314" cy="3770575"/>
          </a:xfrm>
          <a:prstGeom prst="rect">
            <a:avLst/>
          </a:prstGeom>
          <a:noFill/>
          <a:ln>
            <a:noFill/>
          </a:ln>
        </p:spPr>
      </p:pic>
      <p:pic>
        <p:nvPicPr>
          <p:cNvPr id="4" name="Picture 3">
            <a:extLst>
              <a:ext uri="{FF2B5EF4-FFF2-40B4-BE49-F238E27FC236}">
                <a16:creationId xmlns:a16="http://schemas.microsoft.com/office/drawing/2014/main" id="{E6A277E5-BE88-4EED-A8D4-DCD40E1FC95B}"/>
              </a:ext>
            </a:extLst>
          </p:cNvPr>
          <p:cNvPicPr>
            <a:picLocks noChangeAspect="1"/>
          </p:cNvPicPr>
          <p:nvPr/>
        </p:nvPicPr>
        <p:blipFill>
          <a:blip r:embed="rId3"/>
          <a:stretch>
            <a:fillRect/>
          </a:stretch>
        </p:blipFill>
        <p:spPr>
          <a:xfrm>
            <a:off x="125358" y="3762212"/>
            <a:ext cx="4637965" cy="2930896"/>
          </a:xfrm>
          <a:prstGeom prst="rect">
            <a:avLst/>
          </a:prstGeom>
          <a:noFill/>
          <a:ln>
            <a:noFill/>
          </a:ln>
        </p:spPr>
      </p:pic>
      <p:sp>
        <p:nvSpPr>
          <p:cNvPr id="6" name="TextBox 5">
            <a:extLst>
              <a:ext uri="{FF2B5EF4-FFF2-40B4-BE49-F238E27FC236}">
                <a16:creationId xmlns:a16="http://schemas.microsoft.com/office/drawing/2014/main" id="{9455F4D8-EA5B-04BA-5C93-01896E07CFFA}"/>
              </a:ext>
            </a:extLst>
          </p:cNvPr>
          <p:cNvSpPr txBox="1"/>
          <p:nvPr/>
        </p:nvSpPr>
        <p:spPr>
          <a:xfrm>
            <a:off x="3047198" y="2062833"/>
            <a:ext cx="6097604" cy="369332"/>
          </a:xfrm>
          <a:prstGeom prst="rect">
            <a:avLst/>
          </a:prstGeom>
          <a:noFill/>
        </p:spPr>
        <p:txBody>
          <a:bodyPr wrap="square">
            <a:spAutoFit/>
          </a:bodyPr>
          <a:lstStyle/>
          <a:p>
            <a:pPr marL="12700">
              <a:lnSpc>
                <a:spcPct val="100000"/>
              </a:lnSpc>
              <a:spcBef>
                <a:spcPts val="100"/>
              </a:spcBef>
            </a:pPr>
            <a:r>
              <a:rPr lang="en-IN" sz="1800" spc="-5" dirty="0">
                <a:latin typeface="Times New Roman"/>
                <a:cs typeface="Times New Roman"/>
              </a:rPr>
              <a:t>Fig </a:t>
            </a:r>
            <a:r>
              <a:rPr lang="en-IN" sz="1800" dirty="0">
                <a:latin typeface="Times New Roman"/>
                <a:cs typeface="Times New Roman"/>
              </a:rPr>
              <a:t>: </a:t>
            </a:r>
            <a:r>
              <a:rPr lang="en-IN" sz="1800" spc="-5" dirty="0">
                <a:latin typeface="Times New Roman"/>
                <a:cs typeface="Times New Roman"/>
              </a:rPr>
              <a:t>Monopole Antenna</a:t>
            </a:r>
            <a:r>
              <a:rPr lang="en-IN" sz="1800" spc="-185" dirty="0">
                <a:latin typeface="Times New Roman"/>
                <a:cs typeface="Times New Roman"/>
              </a:rPr>
              <a:t> </a:t>
            </a:r>
            <a:r>
              <a:rPr lang="en-IN" sz="1800" spc="-5" dirty="0">
                <a:latin typeface="Times New Roman"/>
                <a:cs typeface="Times New Roman"/>
              </a:rPr>
              <a:t>with Reflector antenna </a:t>
            </a:r>
            <a:endParaRPr lang="en-IN" sz="1800" dirty="0">
              <a:latin typeface="Times New Roman"/>
              <a:cs typeface="Times New Roman"/>
            </a:endParaRPr>
          </a:p>
        </p:txBody>
      </p:sp>
      <p:sp>
        <p:nvSpPr>
          <p:cNvPr id="8" name="TextBox 7">
            <a:extLst>
              <a:ext uri="{FF2B5EF4-FFF2-40B4-BE49-F238E27FC236}">
                <a16:creationId xmlns:a16="http://schemas.microsoft.com/office/drawing/2014/main" id="{B5D4034A-4660-CB5E-603C-8F78E8919B03}"/>
              </a:ext>
            </a:extLst>
          </p:cNvPr>
          <p:cNvSpPr txBox="1"/>
          <p:nvPr/>
        </p:nvSpPr>
        <p:spPr>
          <a:xfrm>
            <a:off x="5142526" y="5744001"/>
            <a:ext cx="6097604" cy="369332"/>
          </a:xfrm>
          <a:prstGeom prst="rect">
            <a:avLst/>
          </a:prstGeom>
          <a:noFill/>
        </p:spPr>
        <p:txBody>
          <a:bodyPr wrap="square">
            <a:spAutoFit/>
          </a:bodyPr>
          <a:lstStyle/>
          <a:p>
            <a:r>
              <a:rPr lang="en-IN" sz="1800" dirty="0">
                <a:latin typeface="Times New Roman" panose="02020603050405020304" pitchFamily="18" charset="0"/>
                <a:ea typeface="SimSun" panose="02010600030101010101" pitchFamily="2" charset="-122"/>
              </a:rPr>
              <a:t>Fig : J</a:t>
            </a:r>
            <a:r>
              <a:rPr lang="en-IN" sz="1800" dirty="0">
                <a:effectLst/>
                <a:latin typeface="Times New Roman" panose="02020603050405020304" pitchFamily="18" charset="0"/>
                <a:ea typeface="SimSun" panose="02010600030101010101" pitchFamily="2" charset="-122"/>
              </a:rPr>
              <a:t>unction of two monopole antenna </a:t>
            </a:r>
            <a:endParaRPr lang="en-IN" sz="1800" dirty="0"/>
          </a:p>
        </p:txBody>
      </p:sp>
    </p:spTree>
    <p:extLst>
      <p:ext uri="{BB962C8B-B14F-4D97-AF65-F5344CB8AC3E}">
        <p14:creationId xmlns:p14="http://schemas.microsoft.com/office/powerpoint/2010/main" val="374041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B11C-0A94-FEF2-5EA6-FE211C9FD230}"/>
              </a:ext>
            </a:extLst>
          </p:cNvPr>
          <p:cNvSpPr>
            <a:spLocks noGrp="1"/>
          </p:cNvSpPr>
          <p:nvPr>
            <p:ph type="title"/>
          </p:nvPr>
        </p:nvSpPr>
        <p:spPr>
          <a:xfrm>
            <a:off x="792837" y="147588"/>
            <a:ext cx="8596668" cy="1320800"/>
          </a:xfrm>
        </p:spPr>
        <p:txBody>
          <a:bodyPr/>
          <a:lstStyle/>
          <a:p>
            <a:pPr algn="ctr"/>
            <a:r>
              <a:rPr lang="en-IN"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IN" sz="6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RESULT</a:t>
            </a:r>
            <a:endParaRPr lang="en-IN" sz="6000" dirty="0"/>
          </a:p>
        </p:txBody>
      </p:sp>
      <p:pic>
        <p:nvPicPr>
          <p:cNvPr id="3" name="Picture 2">
            <a:extLst>
              <a:ext uri="{FF2B5EF4-FFF2-40B4-BE49-F238E27FC236}">
                <a16:creationId xmlns:a16="http://schemas.microsoft.com/office/drawing/2014/main" id="{C87F7E55-295F-45C9-8AAB-5B9EBF68286C}"/>
              </a:ext>
            </a:extLst>
          </p:cNvPr>
          <p:cNvPicPr>
            <a:picLocks noChangeAspect="1"/>
          </p:cNvPicPr>
          <p:nvPr/>
        </p:nvPicPr>
        <p:blipFill>
          <a:blip r:embed="rId2"/>
          <a:stretch>
            <a:fillRect/>
          </a:stretch>
        </p:blipFill>
        <p:spPr>
          <a:xfrm>
            <a:off x="1429038" y="1253806"/>
            <a:ext cx="8071098" cy="4657131"/>
          </a:xfrm>
          <a:prstGeom prst="rect">
            <a:avLst/>
          </a:prstGeom>
          <a:noFill/>
          <a:ln>
            <a:noFill/>
          </a:ln>
        </p:spPr>
      </p:pic>
      <p:sp>
        <p:nvSpPr>
          <p:cNvPr id="4" name="TextBox 3">
            <a:extLst>
              <a:ext uri="{FF2B5EF4-FFF2-40B4-BE49-F238E27FC236}">
                <a16:creationId xmlns:a16="http://schemas.microsoft.com/office/drawing/2014/main" id="{78C7257C-5092-4C08-978E-70C330C1C751}"/>
              </a:ext>
            </a:extLst>
          </p:cNvPr>
          <p:cNvSpPr txBox="1"/>
          <p:nvPr/>
        </p:nvSpPr>
        <p:spPr>
          <a:xfrm>
            <a:off x="2836244" y="5910937"/>
            <a:ext cx="6096000" cy="75148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endParaRPr lang="en-US" sz="1800" dirty="0">
              <a:latin typeface="Times New Roman"/>
              <a:cs typeface="Times New Roman"/>
            </a:endParaRPr>
          </a:p>
          <a:p>
            <a:pPr marL="12700">
              <a:lnSpc>
                <a:spcPct val="100000"/>
              </a:lnSpc>
              <a:spcBef>
                <a:spcPts val="100"/>
              </a:spcBef>
            </a:pPr>
            <a:r>
              <a:rPr lang="en-US" sz="2400" spc="-5" dirty="0">
                <a:latin typeface="Times New Roman"/>
                <a:cs typeface="Times New Roman"/>
              </a:rPr>
              <a:t>Fig </a:t>
            </a:r>
            <a:r>
              <a:rPr lang="en-US" sz="2400" dirty="0">
                <a:latin typeface="Times New Roman"/>
                <a:cs typeface="Times New Roman"/>
              </a:rPr>
              <a:t>: </a:t>
            </a:r>
            <a:r>
              <a:rPr lang="en-US" sz="2400" spc="-25" dirty="0">
                <a:latin typeface="Times New Roman"/>
                <a:cs typeface="Times New Roman"/>
              </a:rPr>
              <a:t>S11 </a:t>
            </a:r>
            <a:r>
              <a:rPr lang="en-US" sz="2400" dirty="0">
                <a:latin typeface="Times New Roman"/>
                <a:cs typeface="Times New Roman"/>
              </a:rPr>
              <a:t>of </a:t>
            </a:r>
            <a:r>
              <a:rPr lang="en-US" sz="2400" spc="-5" dirty="0">
                <a:latin typeface="Times New Roman"/>
                <a:cs typeface="Times New Roman"/>
              </a:rPr>
              <a:t>the monopole</a:t>
            </a:r>
            <a:r>
              <a:rPr lang="en-US" sz="2400" spc="-65" dirty="0">
                <a:latin typeface="Times New Roman"/>
                <a:cs typeface="Times New Roman"/>
              </a:rPr>
              <a:t> </a:t>
            </a:r>
            <a:r>
              <a:rPr lang="en-US" sz="2400" spc="-5" dirty="0">
                <a:latin typeface="Times New Roman"/>
                <a:cs typeface="Times New Roman"/>
              </a:rPr>
              <a:t>antenna</a:t>
            </a:r>
            <a:endParaRPr lang="en-US" sz="2400" dirty="0">
              <a:latin typeface="Times New Roman"/>
              <a:cs typeface="Times New Roman"/>
            </a:endParaRPr>
          </a:p>
        </p:txBody>
      </p:sp>
    </p:spTree>
    <p:extLst>
      <p:ext uri="{BB962C8B-B14F-4D97-AF65-F5344CB8AC3E}">
        <p14:creationId xmlns:p14="http://schemas.microsoft.com/office/powerpoint/2010/main" val="188928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CF03-AF52-CA92-CB66-044BD45D1649}"/>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ADE3C6C4-EBED-4C1C-86CF-8192F485BDD9}"/>
              </a:ext>
            </a:extLst>
          </p:cNvPr>
          <p:cNvPicPr>
            <a:picLocks noChangeAspect="1"/>
          </p:cNvPicPr>
          <p:nvPr/>
        </p:nvPicPr>
        <p:blipFill>
          <a:blip r:embed="rId2"/>
          <a:stretch>
            <a:fillRect/>
          </a:stretch>
        </p:blipFill>
        <p:spPr>
          <a:xfrm>
            <a:off x="405774" y="484424"/>
            <a:ext cx="8868228" cy="5542642"/>
          </a:xfrm>
          <a:prstGeom prst="rect">
            <a:avLst/>
          </a:prstGeom>
          <a:noFill/>
          <a:ln>
            <a:noFill/>
          </a:ln>
        </p:spPr>
      </p:pic>
      <p:sp>
        <p:nvSpPr>
          <p:cNvPr id="6" name="TextBox 5">
            <a:extLst>
              <a:ext uri="{FF2B5EF4-FFF2-40B4-BE49-F238E27FC236}">
                <a16:creationId xmlns:a16="http://schemas.microsoft.com/office/drawing/2014/main" id="{2B4958D3-3324-81BC-16CA-C5B1E27159D5}"/>
              </a:ext>
            </a:extLst>
          </p:cNvPr>
          <p:cNvSpPr txBox="1"/>
          <p:nvPr/>
        </p:nvSpPr>
        <p:spPr>
          <a:xfrm>
            <a:off x="2192153" y="6248400"/>
            <a:ext cx="6097604" cy="369332"/>
          </a:xfrm>
          <a:prstGeom prst="rect">
            <a:avLst/>
          </a:prstGeom>
          <a:noFill/>
        </p:spPr>
        <p:txBody>
          <a:bodyPr wrap="square">
            <a:spAutoFit/>
          </a:bodyPr>
          <a:lstStyle/>
          <a:p>
            <a:pPr marL="12700">
              <a:lnSpc>
                <a:spcPct val="100000"/>
              </a:lnSpc>
              <a:spcBef>
                <a:spcPts val="100"/>
              </a:spcBef>
            </a:pPr>
            <a:r>
              <a:rPr lang="en-US" sz="1800" spc="-5" dirty="0">
                <a:latin typeface="Times New Roman"/>
                <a:cs typeface="Times New Roman"/>
              </a:rPr>
              <a:t>Fig </a:t>
            </a:r>
            <a:r>
              <a:rPr lang="en-US" sz="1800" dirty="0">
                <a:latin typeface="Times New Roman"/>
                <a:cs typeface="Times New Roman"/>
              </a:rPr>
              <a:t>: </a:t>
            </a:r>
            <a:r>
              <a:rPr lang="en-US" sz="1800" spc="-5" dirty="0">
                <a:latin typeface="Times New Roman"/>
                <a:cs typeface="Times New Roman"/>
              </a:rPr>
              <a:t>Monopole </a:t>
            </a:r>
            <a:r>
              <a:rPr lang="en-US" sz="1800" spc="-30" dirty="0">
                <a:latin typeface="Times New Roman"/>
                <a:cs typeface="Times New Roman"/>
              </a:rPr>
              <a:t>Voltage </a:t>
            </a:r>
            <a:r>
              <a:rPr lang="en-US" sz="1800" spc="-5" dirty="0">
                <a:latin typeface="Times New Roman"/>
                <a:cs typeface="Times New Roman"/>
              </a:rPr>
              <a:t>Standing </a:t>
            </a:r>
            <a:r>
              <a:rPr lang="en-US" sz="1800" spc="-35" dirty="0">
                <a:latin typeface="Times New Roman"/>
                <a:cs typeface="Times New Roman"/>
              </a:rPr>
              <a:t>Wave </a:t>
            </a:r>
            <a:r>
              <a:rPr lang="en-US" sz="1800" spc="-5" dirty="0">
                <a:latin typeface="Times New Roman"/>
                <a:cs typeface="Times New Roman"/>
              </a:rPr>
              <a:t>Ratio</a:t>
            </a:r>
            <a:r>
              <a:rPr lang="en-US" sz="1800" spc="-40" dirty="0">
                <a:latin typeface="Times New Roman"/>
                <a:cs typeface="Times New Roman"/>
              </a:rPr>
              <a:t> </a:t>
            </a:r>
            <a:r>
              <a:rPr lang="en-US" sz="1800" dirty="0">
                <a:latin typeface="Times New Roman"/>
                <a:cs typeface="Times New Roman"/>
              </a:rPr>
              <a:t>(VSWR).</a:t>
            </a:r>
          </a:p>
        </p:txBody>
      </p:sp>
    </p:spTree>
    <p:extLst>
      <p:ext uri="{BB962C8B-B14F-4D97-AF65-F5344CB8AC3E}">
        <p14:creationId xmlns:p14="http://schemas.microsoft.com/office/powerpoint/2010/main" val="83848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416D54-71F1-4871-A34F-8F4D0B11F550}"/>
              </a:ext>
            </a:extLst>
          </p:cNvPr>
          <p:cNvPicPr>
            <a:picLocks noChangeAspect="1"/>
          </p:cNvPicPr>
          <p:nvPr/>
        </p:nvPicPr>
        <p:blipFill>
          <a:blip r:embed="rId2"/>
          <a:stretch>
            <a:fillRect/>
          </a:stretch>
        </p:blipFill>
        <p:spPr>
          <a:xfrm>
            <a:off x="200336" y="88537"/>
            <a:ext cx="9673771" cy="5660650"/>
          </a:xfrm>
          <a:prstGeom prst="rect">
            <a:avLst/>
          </a:prstGeom>
          <a:noFill/>
          <a:ln>
            <a:noFill/>
          </a:ln>
        </p:spPr>
      </p:pic>
      <p:sp>
        <p:nvSpPr>
          <p:cNvPr id="4" name="TextBox 3">
            <a:extLst>
              <a:ext uri="{FF2B5EF4-FFF2-40B4-BE49-F238E27FC236}">
                <a16:creationId xmlns:a16="http://schemas.microsoft.com/office/drawing/2014/main" id="{4891A781-23F5-BE96-09D8-4C4DF47750C7}"/>
              </a:ext>
            </a:extLst>
          </p:cNvPr>
          <p:cNvSpPr txBox="1"/>
          <p:nvPr/>
        </p:nvSpPr>
        <p:spPr>
          <a:xfrm>
            <a:off x="1605013" y="6076567"/>
            <a:ext cx="6097604" cy="369332"/>
          </a:xfrm>
          <a:prstGeom prst="rect">
            <a:avLst/>
          </a:prstGeom>
          <a:noFill/>
        </p:spPr>
        <p:txBody>
          <a:bodyPr wrap="square">
            <a:spAutoFit/>
          </a:bodyPr>
          <a:lstStyle/>
          <a:p>
            <a:pPr marL="12700">
              <a:lnSpc>
                <a:spcPct val="100000"/>
              </a:lnSpc>
              <a:spcBef>
                <a:spcPts val="100"/>
              </a:spcBef>
            </a:pPr>
            <a:r>
              <a:rPr lang="en-US" sz="1800" spc="-5" dirty="0">
                <a:latin typeface="Times New Roman"/>
                <a:cs typeface="Times New Roman"/>
              </a:rPr>
              <a:t>Fig </a:t>
            </a:r>
            <a:r>
              <a:rPr lang="en-US" sz="1800" dirty="0">
                <a:latin typeface="Times New Roman"/>
                <a:cs typeface="Times New Roman"/>
              </a:rPr>
              <a:t>: </a:t>
            </a:r>
            <a:r>
              <a:rPr lang="en-US" sz="1800" spc="-5" dirty="0" err="1">
                <a:latin typeface="Times New Roman"/>
                <a:cs typeface="Times New Roman"/>
              </a:rPr>
              <a:t>Farfield</a:t>
            </a:r>
            <a:r>
              <a:rPr lang="en-US" sz="1800" spc="-5" dirty="0">
                <a:latin typeface="Times New Roman"/>
                <a:cs typeface="Times New Roman"/>
              </a:rPr>
              <a:t> </a:t>
            </a:r>
            <a:r>
              <a:rPr lang="en-US" sz="1800" dirty="0">
                <a:latin typeface="Times New Roman"/>
                <a:cs typeface="Times New Roman"/>
              </a:rPr>
              <a:t>directivity for </a:t>
            </a:r>
            <a:r>
              <a:rPr lang="en-US" sz="1800" spc="-5" dirty="0">
                <a:latin typeface="Times New Roman"/>
                <a:cs typeface="Times New Roman"/>
              </a:rPr>
              <a:t>monopole</a:t>
            </a:r>
            <a:r>
              <a:rPr lang="en-US" sz="1800" spc="-85" dirty="0">
                <a:latin typeface="Times New Roman"/>
                <a:cs typeface="Times New Roman"/>
              </a:rPr>
              <a:t> </a:t>
            </a:r>
            <a:r>
              <a:rPr lang="en-US" sz="1800" spc="-5" dirty="0">
                <a:latin typeface="Times New Roman"/>
                <a:cs typeface="Times New Roman"/>
              </a:rPr>
              <a:t>antenna</a:t>
            </a:r>
            <a:endParaRPr lang="en-US" sz="1800" dirty="0">
              <a:latin typeface="Times New Roman"/>
              <a:cs typeface="Times New Roman"/>
            </a:endParaRPr>
          </a:p>
        </p:txBody>
      </p:sp>
    </p:spTree>
    <p:extLst>
      <p:ext uri="{BB962C8B-B14F-4D97-AF65-F5344CB8AC3E}">
        <p14:creationId xmlns:p14="http://schemas.microsoft.com/office/powerpoint/2010/main" val="22252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469E47-3FC1-4F6F-86EB-6C3FCFCE062D}"/>
              </a:ext>
            </a:extLst>
          </p:cNvPr>
          <p:cNvPicPr>
            <a:picLocks noChangeAspect="1"/>
          </p:cNvPicPr>
          <p:nvPr/>
        </p:nvPicPr>
        <p:blipFill>
          <a:blip r:embed="rId2"/>
          <a:stretch>
            <a:fillRect/>
          </a:stretch>
        </p:blipFill>
        <p:spPr>
          <a:xfrm>
            <a:off x="118260" y="188678"/>
            <a:ext cx="4120515" cy="2534285"/>
          </a:xfrm>
          <a:prstGeom prst="rect">
            <a:avLst/>
          </a:prstGeom>
          <a:noFill/>
          <a:ln>
            <a:noFill/>
          </a:ln>
        </p:spPr>
      </p:pic>
      <p:pic>
        <p:nvPicPr>
          <p:cNvPr id="3" name="Picture 2">
            <a:extLst>
              <a:ext uri="{FF2B5EF4-FFF2-40B4-BE49-F238E27FC236}">
                <a16:creationId xmlns:a16="http://schemas.microsoft.com/office/drawing/2014/main" id="{ACEAD224-4C1E-4C38-A1D1-93A4B2C8287F}"/>
              </a:ext>
            </a:extLst>
          </p:cNvPr>
          <p:cNvPicPr>
            <a:picLocks noChangeAspect="1"/>
          </p:cNvPicPr>
          <p:nvPr/>
        </p:nvPicPr>
        <p:blipFill>
          <a:blip r:embed="rId3"/>
          <a:stretch>
            <a:fillRect/>
          </a:stretch>
        </p:blipFill>
        <p:spPr>
          <a:xfrm>
            <a:off x="7302132" y="188678"/>
            <a:ext cx="3978910" cy="2628900"/>
          </a:xfrm>
          <a:prstGeom prst="rect">
            <a:avLst/>
          </a:prstGeom>
          <a:noFill/>
          <a:ln>
            <a:noFill/>
          </a:ln>
        </p:spPr>
      </p:pic>
      <p:pic>
        <p:nvPicPr>
          <p:cNvPr id="4" name="Picture 3">
            <a:extLst>
              <a:ext uri="{FF2B5EF4-FFF2-40B4-BE49-F238E27FC236}">
                <a16:creationId xmlns:a16="http://schemas.microsoft.com/office/drawing/2014/main" id="{609C2249-80F9-49B6-8739-77731DD2AA3F}"/>
              </a:ext>
            </a:extLst>
          </p:cNvPr>
          <p:cNvPicPr>
            <a:picLocks noChangeAspect="1"/>
          </p:cNvPicPr>
          <p:nvPr/>
        </p:nvPicPr>
        <p:blipFill>
          <a:blip r:embed="rId4"/>
          <a:stretch>
            <a:fillRect/>
          </a:stretch>
        </p:blipFill>
        <p:spPr>
          <a:xfrm>
            <a:off x="3664117" y="3515779"/>
            <a:ext cx="3920490" cy="2771775"/>
          </a:xfrm>
          <a:prstGeom prst="rect">
            <a:avLst/>
          </a:prstGeom>
          <a:noFill/>
          <a:ln>
            <a:noFill/>
          </a:ln>
        </p:spPr>
      </p:pic>
      <p:sp>
        <p:nvSpPr>
          <p:cNvPr id="6" name="TextBox 5">
            <a:extLst>
              <a:ext uri="{FF2B5EF4-FFF2-40B4-BE49-F238E27FC236}">
                <a16:creationId xmlns:a16="http://schemas.microsoft.com/office/drawing/2014/main" id="{875271C6-3F57-95FA-8CCB-47F2C5D72797}"/>
              </a:ext>
            </a:extLst>
          </p:cNvPr>
          <p:cNvSpPr txBox="1"/>
          <p:nvPr/>
        </p:nvSpPr>
        <p:spPr>
          <a:xfrm>
            <a:off x="118260" y="2817578"/>
            <a:ext cx="6097604" cy="369332"/>
          </a:xfrm>
          <a:prstGeom prst="rect">
            <a:avLst/>
          </a:prstGeom>
          <a:noFill/>
        </p:spPr>
        <p:txBody>
          <a:bodyPr wrap="square">
            <a:spAutoFit/>
          </a:bodyPr>
          <a:lstStyle/>
          <a:p>
            <a:r>
              <a:rPr lang="en-IN" sz="1800" b="1" dirty="0">
                <a:effectLst/>
                <a:latin typeface="Times New Roman" panose="02020603050405020304" pitchFamily="18" charset="0"/>
                <a:ea typeface="SimSun" panose="02010600030101010101" pitchFamily="2" charset="-122"/>
              </a:rPr>
              <a:t>Far field directivity at absolute phi=0</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658B0AE6-95EC-8FBC-E23E-2145CED6C092}"/>
              </a:ext>
            </a:extLst>
          </p:cNvPr>
          <p:cNvSpPr txBox="1"/>
          <p:nvPr/>
        </p:nvSpPr>
        <p:spPr>
          <a:xfrm>
            <a:off x="7302132" y="2961781"/>
            <a:ext cx="6097604" cy="369332"/>
          </a:xfrm>
          <a:prstGeom prst="rect">
            <a:avLst/>
          </a:prstGeom>
          <a:noFill/>
        </p:spPr>
        <p:txBody>
          <a:bodyPr wrap="square">
            <a:spAutoFit/>
          </a:bodyPr>
          <a:lstStyle/>
          <a:p>
            <a:r>
              <a:rPr lang="en-IN" sz="1800" b="1" dirty="0">
                <a:effectLst/>
                <a:latin typeface="Times New Roman" panose="02020603050405020304" pitchFamily="18" charset="0"/>
                <a:ea typeface="SimSun" panose="02010600030101010101" pitchFamily="2" charset="-122"/>
              </a:rPr>
              <a:t>Far field directivity at absolute phi=90</a:t>
            </a:r>
            <a:endParaRPr lang="en-IN" dirty="0"/>
          </a:p>
        </p:txBody>
      </p:sp>
      <p:sp>
        <p:nvSpPr>
          <p:cNvPr id="10" name="TextBox 9">
            <a:extLst>
              <a:ext uri="{FF2B5EF4-FFF2-40B4-BE49-F238E27FC236}">
                <a16:creationId xmlns:a16="http://schemas.microsoft.com/office/drawing/2014/main" id="{222E3E27-DA36-DC43-4A70-CF36C55E6A7D}"/>
              </a:ext>
            </a:extLst>
          </p:cNvPr>
          <p:cNvSpPr txBox="1"/>
          <p:nvPr/>
        </p:nvSpPr>
        <p:spPr>
          <a:xfrm>
            <a:off x="3580599" y="6431757"/>
            <a:ext cx="6699182" cy="369332"/>
          </a:xfrm>
          <a:prstGeom prst="rect">
            <a:avLst/>
          </a:prstGeom>
          <a:noFill/>
        </p:spPr>
        <p:txBody>
          <a:bodyPr wrap="square">
            <a:spAutoFit/>
          </a:bodyPr>
          <a:lstStyle/>
          <a:p>
            <a:r>
              <a:rPr lang="en-IN" sz="1800" b="1" dirty="0">
                <a:effectLst/>
                <a:latin typeface="Times New Roman" panose="02020603050405020304" pitchFamily="18" charset="0"/>
                <a:ea typeface="SimSun" panose="02010600030101010101" pitchFamily="2" charset="-122"/>
                <a:cs typeface="Times New Roman" panose="02020603050405020304" pitchFamily="18" charset="0"/>
              </a:rPr>
              <a:t>Far field directivity at absolute theta=90</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735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BF9A-E918-A75F-498F-C2377E77FA64}"/>
              </a:ext>
            </a:extLst>
          </p:cNvPr>
          <p:cNvSpPr>
            <a:spLocks noGrp="1"/>
          </p:cNvSpPr>
          <p:nvPr>
            <p:ph type="title"/>
          </p:nvPr>
        </p:nvSpPr>
        <p:spPr/>
        <p:txBody>
          <a:bodyPr>
            <a:normAutofit/>
          </a:bodyPr>
          <a:lstStyle/>
          <a:p>
            <a:pPr algn="ctr"/>
            <a:r>
              <a:rPr lang="en-IN" sz="66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INTRODUCTION</a:t>
            </a:r>
            <a:endParaRPr lang="en-IN" sz="6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EF5A6E45-FC25-B5EF-4235-50158F579207}"/>
              </a:ext>
            </a:extLst>
          </p:cNvPr>
          <p:cNvSpPr>
            <a:spLocks noGrp="1"/>
          </p:cNvSpPr>
          <p:nvPr>
            <p:ph idx="1"/>
          </p:nvPr>
        </p:nvSpPr>
        <p:spPr>
          <a:xfrm>
            <a:off x="677334" y="2160589"/>
            <a:ext cx="8149032" cy="4519344"/>
          </a:xfrm>
        </p:spPr>
        <p:txBody>
          <a:bodyPr>
            <a:normAutofit/>
          </a:bodyPr>
          <a:lstStyle/>
          <a:p>
            <a:pPr marL="379095" marR="5080" indent="-367030">
              <a:lnSpc>
                <a:spcPct val="114599"/>
              </a:lnSpc>
              <a:spcBef>
                <a:spcPts val="100"/>
              </a:spcBef>
              <a:buFont typeface="Arial" panose="020B0604020202020204" pitchFamily="34" charset="0"/>
              <a:buChar char="•"/>
              <a:tabLst>
                <a:tab pos="379095" algn="l"/>
                <a:tab pos="379730" algn="l"/>
              </a:tabLst>
            </a:pPr>
            <a:r>
              <a:rPr lang="en-US" sz="1800" spc="-5" dirty="0">
                <a:solidFill>
                  <a:schemeClr val="tx1"/>
                </a:solidFill>
                <a:latin typeface="Arial" panose="020B0604020202020204" pitchFamily="34" charset="0"/>
                <a:cs typeface="Arial" panose="020B0604020202020204" pitchFamily="34" charset="0"/>
              </a:rPr>
              <a:t>Small satellite is </a:t>
            </a:r>
            <a:r>
              <a:rPr lang="en-US" sz="1800" dirty="0">
                <a:solidFill>
                  <a:schemeClr val="tx1"/>
                </a:solidFill>
                <a:latin typeface="Arial" panose="020B0604020202020204" pitchFamily="34" charset="0"/>
                <a:cs typeface="Arial" panose="020B0604020202020204" pitchFamily="34" charset="0"/>
              </a:rPr>
              <a:t>of </a:t>
            </a:r>
            <a:r>
              <a:rPr lang="en-US" sz="1800" spc="-5" dirty="0">
                <a:solidFill>
                  <a:schemeClr val="tx1"/>
                </a:solidFill>
                <a:latin typeface="Arial" panose="020B0604020202020204" pitchFamily="34" charset="0"/>
                <a:cs typeface="Arial" panose="020B0604020202020204" pitchFamily="34" charset="0"/>
              </a:rPr>
              <a:t>low mass and size, </a:t>
            </a:r>
            <a:r>
              <a:rPr lang="en-US" sz="1800" dirty="0">
                <a:solidFill>
                  <a:schemeClr val="tx1"/>
                </a:solidFill>
                <a:latin typeface="Arial" panose="020B0604020202020204" pitchFamily="34" charset="0"/>
                <a:cs typeface="Arial" panose="020B0604020202020204" pitchFamily="34" charset="0"/>
              </a:rPr>
              <a:t>usually</a:t>
            </a:r>
            <a:r>
              <a:rPr lang="en-US" sz="1800" spc="-5" dirty="0">
                <a:solidFill>
                  <a:schemeClr val="tx1"/>
                </a:solidFill>
                <a:latin typeface="Arial" panose="020B0604020202020204" pitchFamily="34" charset="0"/>
                <a:cs typeface="Arial" panose="020B0604020202020204" pitchFamily="34" charset="0"/>
              </a:rPr>
              <a:t> between 1-10kg(2-22 </a:t>
            </a:r>
            <a:r>
              <a:rPr lang="en-US" sz="1800" spc="-5" dirty="0" err="1">
                <a:solidFill>
                  <a:schemeClr val="tx1"/>
                </a:solidFill>
                <a:latin typeface="Arial" panose="020B0604020202020204" pitchFamily="34" charset="0"/>
                <a:cs typeface="Arial" panose="020B0604020202020204" pitchFamily="34" charset="0"/>
              </a:rPr>
              <a:t>lbs</a:t>
            </a:r>
            <a:r>
              <a:rPr lang="en-US" sz="1800" spc="-5" dirty="0">
                <a:solidFill>
                  <a:schemeClr val="tx1"/>
                </a:solidFill>
                <a:latin typeface="Arial" panose="020B0604020202020204" pitchFamily="34" charset="0"/>
                <a:cs typeface="Arial" panose="020B0604020202020204" pitchFamily="34" charset="0"/>
              </a:rPr>
              <a:t>).</a:t>
            </a:r>
          </a:p>
          <a:p>
            <a:pPr marL="379095" marR="5080" indent="-367030">
              <a:lnSpc>
                <a:spcPct val="114599"/>
              </a:lnSpc>
              <a:spcBef>
                <a:spcPts val="100"/>
              </a:spcBef>
              <a:buFont typeface="Arial" panose="020B0604020202020204" pitchFamily="34" charset="0"/>
              <a:buChar char="•"/>
              <a:tabLst>
                <a:tab pos="379095" algn="l"/>
                <a:tab pos="379730" algn="l"/>
              </a:tabLst>
            </a:pP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r>
              <a:rPr lang="en-US" sz="18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majority</a:t>
            </a:r>
            <a:r>
              <a:rPr lang="en-US" sz="18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of</a:t>
            </a:r>
            <a:r>
              <a:rPr lang="en-US" sz="1800"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a:t>
            </a:r>
            <a:r>
              <a:rPr lang="en-US" sz="18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nano-satellites</a:t>
            </a:r>
            <a:r>
              <a:rPr lang="en-US" sz="18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launched</a:t>
            </a:r>
            <a:r>
              <a:rPr lang="en-US" sz="18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so</a:t>
            </a:r>
            <a:r>
              <a:rPr lang="en-US" sz="1800" spc="-2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far are intended to operate in the amateur VHF (144-146</a:t>
            </a:r>
            <a:r>
              <a:rPr lang="en-US" sz="18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MHz)</a:t>
            </a:r>
            <a:r>
              <a:rPr lang="en-US" sz="1800" spc="-5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and</a:t>
            </a:r>
            <a:r>
              <a:rPr lang="en-US" sz="1800" spc="-5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UHF</a:t>
            </a:r>
            <a:r>
              <a:rPr lang="en-US" sz="1800"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(435-438</a:t>
            </a:r>
            <a:r>
              <a:rPr lang="en-US" sz="1800" spc="-5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MHz)</a:t>
            </a:r>
            <a:r>
              <a:rPr lang="en-US" sz="1800" spc="-5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frequency</a:t>
            </a:r>
            <a:r>
              <a:rPr lang="en-US" sz="1800"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bands.</a:t>
            </a:r>
            <a:endParaRPr lang="en-US" sz="1800" spc="-5" dirty="0">
              <a:solidFill>
                <a:schemeClr val="tx1"/>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Pursuing cost-effective space missions for the future.</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Miniaturized satellites provide a cost-effective design option that can be mass-produced easily.</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Creating opportunities for accomplishing missions that were previously impossible with larger satellites, including:</a:t>
            </a:r>
          </a:p>
          <a:p>
            <a:pPr lvl="1">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a:t>
            </a:r>
            <a:r>
              <a:rPr lang="en-US" sz="1800" b="0" i="0" dirty="0">
                <a:solidFill>
                  <a:schemeClr val="tx1"/>
                </a:solidFill>
                <a:effectLst/>
                <a:latin typeface="Arial" panose="020B0604020202020204" pitchFamily="34" charset="0"/>
                <a:cs typeface="Arial" panose="020B0604020202020204" pitchFamily="34" charset="0"/>
              </a:rPr>
              <a:t>Facilitating accessibility for companies of all sizes and types.</a:t>
            </a:r>
          </a:p>
          <a:p>
            <a:pPr lvl="1">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Reducing development times.</a:t>
            </a:r>
          </a:p>
          <a:p>
            <a:pPr lvl="1">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Incorporating the latest technology advancements.</a:t>
            </a:r>
          </a:p>
          <a:p>
            <a:pPr marL="0" indent="0" algn="l">
              <a:buNone/>
            </a:pPr>
            <a:endParaRPr lang="en-US" sz="1800" dirty="0">
              <a:latin typeface="Times New Roman"/>
              <a:cs typeface="Times New Roman"/>
            </a:endParaRPr>
          </a:p>
        </p:txBody>
      </p:sp>
      <p:pic>
        <p:nvPicPr>
          <p:cNvPr id="4" name="Picture 3">
            <a:extLst>
              <a:ext uri="{FF2B5EF4-FFF2-40B4-BE49-F238E27FC236}">
                <a16:creationId xmlns:a16="http://schemas.microsoft.com/office/drawing/2014/main" id="{FF3B3543-71CA-9B23-7BBC-8978B49EF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383" y="2175309"/>
            <a:ext cx="3368843" cy="4682691"/>
          </a:xfrm>
          <a:prstGeom prst="rect">
            <a:avLst/>
          </a:prstGeom>
        </p:spPr>
      </p:pic>
    </p:spTree>
    <p:extLst>
      <p:ext uri="{BB962C8B-B14F-4D97-AF65-F5344CB8AC3E}">
        <p14:creationId xmlns:p14="http://schemas.microsoft.com/office/powerpoint/2010/main" val="288046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52E8A9-CE3D-4CE0-AF90-D426E4266706}"/>
              </a:ext>
            </a:extLst>
          </p:cNvPr>
          <p:cNvPicPr>
            <a:picLocks noChangeAspect="1"/>
          </p:cNvPicPr>
          <p:nvPr/>
        </p:nvPicPr>
        <p:blipFill>
          <a:blip r:embed="rId2"/>
          <a:stretch>
            <a:fillRect/>
          </a:stretch>
        </p:blipFill>
        <p:spPr>
          <a:xfrm>
            <a:off x="325612" y="374756"/>
            <a:ext cx="8787949" cy="5492469"/>
          </a:xfrm>
          <a:prstGeom prst="rect">
            <a:avLst/>
          </a:prstGeom>
          <a:noFill/>
          <a:ln>
            <a:noFill/>
          </a:ln>
        </p:spPr>
      </p:pic>
      <p:sp>
        <p:nvSpPr>
          <p:cNvPr id="4" name="TextBox 3">
            <a:extLst>
              <a:ext uri="{FF2B5EF4-FFF2-40B4-BE49-F238E27FC236}">
                <a16:creationId xmlns:a16="http://schemas.microsoft.com/office/drawing/2014/main" id="{5C56D2D0-CA40-70B3-CB02-302DA9085AA8}"/>
              </a:ext>
            </a:extLst>
          </p:cNvPr>
          <p:cNvSpPr txBox="1"/>
          <p:nvPr/>
        </p:nvSpPr>
        <p:spPr>
          <a:xfrm>
            <a:off x="1670784" y="6131292"/>
            <a:ext cx="6193056" cy="369332"/>
          </a:xfrm>
          <a:prstGeom prst="rect">
            <a:avLst/>
          </a:prstGeom>
          <a:noFill/>
        </p:spPr>
        <p:txBody>
          <a:bodyPr wrap="square">
            <a:spAutoFit/>
          </a:bodyPr>
          <a:lstStyle/>
          <a:p>
            <a:pPr marL="12700">
              <a:lnSpc>
                <a:spcPct val="100000"/>
              </a:lnSpc>
              <a:spcBef>
                <a:spcPts val="100"/>
              </a:spcBef>
            </a:pPr>
            <a:r>
              <a:rPr lang="en-US" sz="1800" spc="-5" dirty="0">
                <a:latin typeface="Times New Roman"/>
                <a:cs typeface="Times New Roman"/>
              </a:rPr>
              <a:t>Fig </a:t>
            </a:r>
            <a:r>
              <a:rPr lang="en-US" sz="1800" dirty="0">
                <a:latin typeface="Times New Roman"/>
                <a:cs typeface="Times New Roman"/>
              </a:rPr>
              <a:t>: </a:t>
            </a:r>
            <a:r>
              <a:rPr lang="en-US" sz="1800" spc="-5" dirty="0" err="1">
                <a:latin typeface="Times New Roman"/>
                <a:cs typeface="Times New Roman"/>
              </a:rPr>
              <a:t>Farfield</a:t>
            </a:r>
            <a:r>
              <a:rPr lang="en-US" sz="1800" spc="-5" dirty="0">
                <a:latin typeface="Times New Roman"/>
                <a:cs typeface="Times New Roman"/>
              </a:rPr>
              <a:t> </a:t>
            </a:r>
            <a:r>
              <a:rPr lang="en-US" sz="1800" dirty="0">
                <a:latin typeface="Times New Roman"/>
                <a:cs typeface="Times New Roman"/>
              </a:rPr>
              <a:t>directivity for </a:t>
            </a:r>
            <a:r>
              <a:rPr lang="en-US" sz="1800" spc="-5" dirty="0">
                <a:latin typeface="Times New Roman"/>
                <a:cs typeface="Times New Roman"/>
              </a:rPr>
              <a:t>monopole</a:t>
            </a:r>
            <a:r>
              <a:rPr lang="en-US" sz="1800" spc="-85" dirty="0">
                <a:latin typeface="Times New Roman"/>
                <a:cs typeface="Times New Roman"/>
              </a:rPr>
              <a:t> </a:t>
            </a:r>
            <a:r>
              <a:rPr lang="en-US" sz="1800" spc="-5" dirty="0">
                <a:latin typeface="Times New Roman"/>
                <a:cs typeface="Times New Roman"/>
              </a:rPr>
              <a:t>antenna</a:t>
            </a:r>
            <a:endParaRPr lang="en-US" sz="1800" dirty="0">
              <a:latin typeface="Times New Roman"/>
              <a:cs typeface="Times New Roman"/>
            </a:endParaRPr>
          </a:p>
        </p:txBody>
      </p:sp>
    </p:spTree>
    <p:extLst>
      <p:ext uri="{BB962C8B-B14F-4D97-AF65-F5344CB8AC3E}">
        <p14:creationId xmlns:p14="http://schemas.microsoft.com/office/powerpoint/2010/main" val="204894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8A3E-D819-418D-691E-44206953A768}"/>
              </a:ext>
            </a:extLst>
          </p:cNvPr>
          <p:cNvSpPr>
            <a:spLocks noGrp="1"/>
          </p:cNvSpPr>
          <p:nvPr>
            <p:ph type="title"/>
          </p:nvPr>
        </p:nvSpPr>
        <p:spPr/>
        <p:txBody>
          <a:bodyPr>
            <a:normAutofit/>
          </a:bodyPr>
          <a:lstStyle/>
          <a:p>
            <a:pPr algn="ctr"/>
            <a:r>
              <a:rPr lang="en-IN" sz="5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EXPECTATIONS IN FUTURE</a:t>
            </a:r>
            <a:endParaRPr lang="en-IN" sz="5400" dirty="0">
              <a:solidFill>
                <a:schemeClr val="tx1"/>
              </a:solidFill>
            </a:endParaRPr>
          </a:p>
        </p:txBody>
      </p:sp>
      <p:sp>
        <p:nvSpPr>
          <p:cNvPr id="4" name="TextBox 3">
            <a:extLst>
              <a:ext uri="{FF2B5EF4-FFF2-40B4-BE49-F238E27FC236}">
                <a16:creationId xmlns:a16="http://schemas.microsoft.com/office/drawing/2014/main" id="{EA37241D-C541-5F74-65BA-7E949524702A}"/>
              </a:ext>
            </a:extLst>
          </p:cNvPr>
          <p:cNvSpPr txBox="1"/>
          <p:nvPr/>
        </p:nvSpPr>
        <p:spPr>
          <a:xfrm>
            <a:off x="511237" y="2302180"/>
            <a:ext cx="8596668" cy="4126066"/>
          </a:xfrm>
          <a:prstGeom prst="rect">
            <a:avLst/>
          </a:prstGeom>
          <a:noFill/>
        </p:spPr>
        <p:txBody>
          <a:bodyPr wrap="square">
            <a:spAutoFit/>
          </a:bodyPr>
          <a:lstStyle/>
          <a:p>
            <a:pPr marL="363855" marR="5080" indent="-351790">
              <a:lnSpc>
                <a:spcPct val="148400"/>
              </a:lnSpc>
              <a:spcBef>
                <a:spcPts val="100"/>
              </a:spcBef>
              <a:buClr>
                <a:schemeClr val="accent1"/>
              </a:buClr>
              <a:buFont typeface="Arial" panose="020B0604020202020204" pitchFamily="34" charset="0"/>
              <a:buChar char="•"/>
              <a:tabLst>
                <a:tab pos="363855" algn="l"/>
                <a:tab pos="364490" algn="l"/>
              </a:tabLst>
            </a:pPr>
            <a:r>
              <a:rPr lang="en-US" sz="1800" spc="-5" dirty="0">
                <a:latin typeface="Times New Roman"/>
                <a:cs typeface="Times New Roman"/>
              </a:rPr>
              <a:t>Nano Satellite technology is an attractive </a:t>
            </a:r>
            <a:r>
              <a:rPr lang="en-US" sz="1800" spc="-10" dirty="0">
                <a:latin typeface="Times New Roman"/>
                <a:cs typeface="Times New Roman"/>
              </a:rPr>
              <a:t>emerging </a:t>
            </a:r>
            <a:r>
              <a:rPr lang="en-US" sz="1800" spc="-5" dirty="0">
                <a:latin typeface="Times New Roman"/>
                <a:cs typeface="Times New Roman"/>
              </a:rPr>
              <a:t>alternative to conventional  satellites in </a:t>
            </a:r>
            <a:r>
              <a:rPr lang="en-US" sz="1800" dirty="0">
                <a:latin typeface="Times New Roman"/>
                <a:cs typeface="Times New Roman"/>
              </a:rPr>
              <a:t>radio </a:t>
            </a:r>
            <a:r>
              <a:rPr lang="en-US" sz="1800" spc="-15" dirty="0">
                <a:latin typeface="Times New Roman"/>
                <a:cs typeface="Times New Roman"/>
              </a:rPr>
              <a:t>astronomy, </a:t>
            </a:r>
            <a:r>
              <a:rPr lang="en-US" sz="1800" spc="-5" dirty="0">
                <a:latin typeface="Times New Roman"/>
                <a:cs typeface="Times New Roman"/>
              </a:rPr>
              <a:t>earth </a:t>
            </a:r>
            <a:r>
              <a:rPr lang="en-US" sz="1800" dirty="0">
                <a:latin typeface="Times New Roman"/>
                <a:cs typeface="Times New Roman"/>
              </a:rPr>
              <a:t>observation, </a:t>
            </a:r>
            <a:r>
              <a:rPr lang="en-US" sz="1800" spc="-5" dirty="0">
                <a:latin typeface="Times New Roman"/>
                <a:cs typeface="Times New Roman"/>
              </a:rPr>
              <a:t>weather </a:t>
            </a:r>
            <a:r>
              <a:rPr lang="en-US" sz="1800" dirty="0">
                <a:latin typeface="Times New Roman"/>
                <a:cs typeface="Times New Roman"/>
              </a:rPr>
              <a:t>forecasting, </a:t>
            </a:r>
            <a:r>
              <a:rPr lang="en-US" sz="1800" spc="-5" dirty="0">
                <a:latin typeface="Times New Roman"/>
                <a:cs typeface="Times New Roman"/>
              </a:rPr>
              <a:t>space </a:t>
            </a:r>
            <a:r>
              <a:rPr lang="en-US" sz="1800" dirty="0">
                <a:latin typeface="Times New Roman"/>
                <a:cs typeface="Times New Roman"/>
              </a:rPr>
              <a:t>research,  </a:t>
            </a:r>
            <a:r>
              <a:rPr lang="en-US" sz="1800" spc="-5" dirty="0">
                <a:latin typeface="Times New Roman"/>
                <a:cs typeface="Times New Roman"/>
              </a:rPr>
              <a:t>and</a:t>
            </a:r>
            <a:r>
              <a:rPr lang="en-US" sz="1800" spc="-10" dirty="0">
                <a:latin typeface="Times New Roman"/>
                <a:cs typeface="Times New Roman"/>
              </a:rPr>
              <a:t> </a:t>
            </a:r>
            <a:r>
              <a:rPr lang="en-US" sz="1800" spc="-5" dirty="0">
                <a:latin typeface="Times New Roman"/>
                <a:cs typeface="Times New Roman"/>
              </a:rPr>
              <a:t>communications.</a:t>
            </a:r>
            <a:endParaRPr lang="en-US" sz="1800" dirty="0">
              <a:latin typeface="Times New Roman"/>
              <a:cs typeface="Times New Roman"/>
            </a:endParaRPr>
          </a:p>
          <a:p>
            <a:pPr marL="363855" indent="-351790">
              <a:lnSpc>
                <a:spcPct val="100000"/>
              </a:lnSpc>
              <a:spcBef>
                <a:spcPts val="930"/>
              </a:spcBef>
              <a:buClr>
                <a:schemeClr val="accent1"/>
              </a:buClr>
              <a:buFont typeface="Arial" panose="020B0604020202020204" pitchFamily="34" charset="0"/>
              <a:buChar char="•"/>
              <a:tabLst>
                <a:tab pos="363855" algn="l"/>
                <a:tab pos="364490" algn="l"/>
              </a:tabLst>
            </a:pPr>
            <a:r>
              <a:rPr lang="en-US" sz="1800" dirty="0">
                <a:latin typeface="Times New Roman"/>
                <a:cs typeface="Times New Roman"/>
              </a:rPr>
              <a:t>Its relatively </a:t>
            </a:r>
            <a:r>
              <a:rPr lang="en-US" sz="1800" spc="-5" dirty="0">
                <a:latin typeface="Times New Roman"/>
                <a:cs typeface="Times New Roman"/>
              </a:rPr>
              <a:t>short </a:t>
            </a:r>
            <a:r>
              <a:rPr lang="en-US" sz="1800" dirty="0">
                <a:latin typeface="Times New Roman"/>
                <a:cs typeface="Times New Roman"/>
              </a:rPr>
              <a:t>development </a:t>
            </a:r>
            <a:r>
              <a:rPr lang="en-US" sz="1800" spc="-5" dirty="0">
                <a:latin typeface="Times New Roman"/>
                <a:cs typeface="Times New Roman"/>
              </a:rPr>
              <a:t>time and cost efficiency are the attractive</a:t>
            </a:r>
            <a:r>
              <a:rPr lang="en-US" sz="1800" spc="-45" dirty="0">
                <a:latin typeface="Times New Roman"/>
                <a:cs typeface="Times New Roman"/>
              </a:rPr>
              <a:t> </a:t>
            </a:r>
            <a:r>
              <a:rPr lang="en-US" sz="1800" dirty="0">
                <a:latin typeface="Times New Roman"/>
                <a:cs typeface="Times New Roman"/>
              </a:rPr>
              <a:t>features.</a:t>
            </a:r>
          </a:p>
          <a:p>
            <a:pPr marL="363855" marR="1040765" indent="-351790">
              <a:lnSpc>
                <a:spcPct val="148400"/>
              </a:lnSpc>
              <a:buClr>
                <a:schemeClr val="accent1"/>
              </a:buClr>
              <a:buFont typeface="Arial" panose="020B0604020202020204" pitchFamily="34" charset="0"/>
              <a:buChar char="•"/>
              <a:tabLst>
                <a:tab pos="363855" algn="l"/>
                <a:tab pos="364490" algn="l"/>
              </a:tabLst>
            </a:pPr>
            <a:r>
              <a:rPr lang="en-US" sz="1800" spc="-5" dirty="0">
                <a:latin typeface="Times New Roman"/>
                <a:cs typeface="Times New Roman"/>
              </a:rPr>
              <a:t>Nano satellites are ideal </a:t>
            </a:r>
            <a:r>
              <a:rPr lang="en-US" sz="1800" dirty="0">
                <a:latin typeface="Times New Roman"/>
                <a:cs typeface="Times New Roman"/>
              </a:rPr>
              <a:t>for </a:t>
            </a:r>
            <a:r>
              <a:rPr lang="en-US" sz="1800" spc="-5" dirty="0">
                <a:latin typeface="Times New Roman"/>
                <a:cs typeface="Times New Roman"/>
              </a:rPr>
              <a:t>testing </a:t>
            </a:r>
            <a:r>
              <a:rPr lang="en-US" sz="1800" dirty="0">
                <a:latin typeface="Times New Roman"/>
                <a:cs typeface="Times New Roman"/>
              </a:rPr>
              <a:t>new </a:t>
            </a:r>
            <a:r>
              <a:rPr lang="en-US" sz="1800" spc="-5" dirty="0">
                <a:latin typeface="Times New Roman"/>
                <a:cs typeface="Times New Roman"/>
              </a:rPr>
              <a:t>technologies in space </a:t>
            </a:r>
            <a:r>
              <a:rPr lang="en-US" sz="1800" dirty="0">
                <a:latin typeface="Times New Roman"/>
                <a:cs typeface="Times New Roman"/>
              </a:rPr>
              <a:t>(In-Orbit  </a:t>
            </a:r>
            <a:r>
              <a:rPr lang="en-US" sz="1800" spc="-5" dirty="0">
                <a:latin typeface="Times New Roman"/>
                <a:cs typeface="Times New Roman"/>
              </a:rPr>
              <a:t>Demonstration).</a:t>
            </a:r>
            <a:endParaRPr lang="en-US" sz="1800" dirty="0">
              <a:latin typeface="Times New Roman"/>
              <a:cs typeface="Times New Roman"/>
            </a:endParaRPr>
          </a:p>
          <a:p>
            <a:pPr marL="363855" marR="571500" indent="-351790">
              <a:lnSpc>
                <a:spcPct val="148400"/>
              </a:lnSpc>
              <a:buClr>
                <a:schemeClr val="accent1"/>
              </a:buClr>
              <a:buFont typeface="Arial" panose="020B0604020202020204" pitchFamily="34" charset="0"/>
              <a:buChar char="•"/>
              <a:tabLst>
                <a:tab pos="363855" algn="l"/>
                <a:tab pos="364490" algn="l"/>
              </a:tabLst>
            </a:pPr>
            <a:r>
              <a:rPr lang="en-US" sz="1800" spc="-20" dirty="0">
                <a:latin typeface="Times New Roman"/>
                <a:cs typeface="Times New Roman"/>
              </a:rPr>
              <a:t>Typical </a:t>
            </a:r>
            <a:r>
              <a:rPr lang="en-US" sz="1800" dirty="0">
                <a:latin typeface="Times New Roman"/>
                <a:cs typeface="Times New Roman"/>
              </a:rPr>
              <a:t>uses of </a:t>
            </a:r>
            <a:r>
              <a:rPr lang="en-US" sz="1800" spc="-5" dirty="0">
                <a:latin typeface="Times New Roman"/>
                <a:cs typeface="Times New Roman"/>
              </a:rPr>
              <a:t>Nano-satellites call </a:t>
            </a:r>
            <a:r>
              <a:rPr lang="en-US" sz="1800" dirty="0">
                <a:latin typeface="Times New Roman"/>
                <a:cs typeface="Times New Roman"/>
              </a:rPr>
              <a:t>for high data processing </a:t>
            </a:r>
            <a:r>
              <a:rPr lang="en-US" sz="1800" spc="-5" dirty="0">
                <a:latin typeface="Times New Roman"/>
                <a:cs typeface="Times New Roman"/>
              </a:rPr>
              <a:t>and transmission  capacities.</a:t>
            </a:r>
            <a:endParaRPr lang="en-US" sz="1800" dirty="0">
              <a:latin typeface="Times New Roman"/>
              <a:cs typeface="Times New Roman"/>
            </a:endParaRPr>
          </a:p>
          <a:p>
            <a:pPr marL="363855" marR="505459" indent="-351790">
              <a:lnSpc>
                <a:spcPct val="148400"/>
              </a:lnSpc>
              <a:buClr>
                <a:schemeClr val="accent1"/>
              </a:buClr>
              <a:buFont typeface="Arial" panose="020B0604020202020204" pitchFamily="34" charset="0"/>
              <a:buChar char="•"/>
              <a:tabLst>
                <a:tab pos="363855" algn="l"/>
                <a:tab pos="364490" algn="l"/>
              </a:tabLst>
            </a:pPr>
            <a:r>
              <a:rPr lang="en-US" sz="1800" spc="-5" dirty="0">
                <a:latin typeface="Times New Roman"/>
                <a:cs typeface="Times New Roman"/>
              </a:rPr>
              <a:t>These small satellites </a:t>
            </a:r>
            <a:r>
              <a:rPr lang="en-US" sz="1800" dirty="0">
                <a:latin typeface="Times New Roman"/>
                <a:cs typeface="Times New Roman"/>
              </a:rPr>
              <a:t>provide </a:t>
            </a:r>
            <a:r>
              <a:rPr lang="en-US" sz="1800" spc="-5" dirty="0">
                <a:latin typeface="Times New Roman"/>
                <a:cs typeface="Times New Roman"/>
              </a:rPr>
              <a:t>affordable access to space </a:t>
            </a:r>
            <a:r>
              <a:rPr lang="en-US" sz="1800" dirty="0">
                <a:latin typeface="Times New Roman"/>
                <a:cs typeface="Times New Roman"/>
              </a:rPr>
              <a:t>for </a:t>
            </a:r>
            <a:r>
              <a:rPr lang="en-US" sz="1800" spc="-5" dirty="0">
                <a:latin typeface="Times New Roman"/>
                <a:cs typeface="Times New Roman"/>
              </a:rPr>
              <a:t>small companies,  </a:t>
            </a:r>
            <a:r>
              <a:rPr lang="en-US" sz="1800" dirty="0">
                <a:latin typeface="Times New Roman"/>
                <a:cs typeface="Times New Roman"/>
              </a:rPr>
              <a:t>research </a:t>
            </a:r>
            <a:r>
              <a:rPr lang="en-US" sz="1800" spc="-5" dirty="0">
                <a:latin typeface="Times New Roman"/>
                <a:cs typeface="Times New Roman"/>
              </a:rPr>
              <a:t>institutes and</a:t>
            </a:r>
            <a:r>
              <a:rPr lang="en-US" sz="1800" spc="-10" dirty="0">
                <a:latin typeface="Times New Roman"/>
                <a:cs typeface="Times New Roman"/>
              </a:rPr>
              <a:t> </a:t>
            </a:r>
            <a:r>
              <a:rPr lang="en-US" sz="1800" dirty="0">
                <a:latin typeface="Times New Roman"/>
                <a:cs typeface="Times New Roman"/>
              </a:rPr>
              <a:t>universities</a:t>
            </a:r>
            <a:endParaRPr lang="en-IN" sz="1800" dirty="0"/>
          </a:p>
        </p:txBody>
      </p:sp>
    </p:spTree>
    <p:extLst>
      <p:ext uri="{BB962C8B-B14F-4D97-AF65-F5344CB8AC3E}">
        <p14:creationId xmlns:p14="http://schemas.microsoft.com/office/powerpoint/2010/main" val="232045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8F9A-0843-4CE3-417E-2E03C7B5E418}"/>
              </a:ext>
            </a:extLst>
          </p:cNvPr>
          <p:cNvSpPr>
            <a:spLocks noGrp="1"/>
          </p:cNvSpPr>
          <p:nvPr>
            <p:ph type="title"/>
          </p:nvPr>
        </p:nvSpPr>
        <p:spPr/>
        <p:txBody>
          <a:bodyPr>
            <a:normAutofit/>
          </a:bodyPr>
          <a:lstStyle/>
          <a:p>
            <a:pPr algn="ctr"/>
            <a:r>
              <a:rPr lang="en-IN" sz="66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CONCLUSION</a:t>
            </a:r>
            <a:endParaRPr lang="en-IN" sz="6600" dirty="0"/>
          </a:p>
        </p:txBody>
      </p:sp>
      <p:sp>
        <p:nvSpPr>
          <p:cNvPr id="3" name="Content Placeholder 2">
            <a:extLst>
              <a:ext uri="{FF2B5EF4-FFF2-40B4-BE49-F238E27FC236}">
                <a16:creationId xmlns:a16="http://schemas.microsoft.com/office/drawing/2014/main" id="{D59C7B3B-4D0B-5745-6EC4-FF3473218482}"/>
              </a:ext>
            </a:extLst>
          </p:cNvPr>
          <p:cNvSpPr>
            <a:spLocks noGrp="1"/>
          </p:cNvSpPr>
          <p:nvPr>
            <p:ph idx="1"/>
          </p:nvPr>
        </p:nvSpPr>
        <p:spPr/>
        <p:txBody>
          <a:bodyPr>
            <a:normAutofit fontScale="92500" lnSpcReduction="10000"/>
          </a:bodyPr>
          <a:lstStyle/>
          <a:p>
            <a:pPr algn="l"/>
            <a:r>
              <a:rPr lang="en-US" b="0" i="0" dirty="0">
                <a:solidFill>
                  <a:schemeClr val="tx1"/>
                </a:solidFill>
                <a:effectLst/>
                <a:latin typeface="Arial" panose="020B0604020202020204" pitchFamily="34" charset="0"/>
                <a:cs typeface="Arial" panose="020B0604020202020204" pitchFamily="34" charset="0"/>
              </a:rPr>
              <a:t>This project focuses on the simulations and analysis conducted on a monopole antenna designed specifically for nano-satellites operating in the S-band frequency range. The antenna's performance was simulated using CST Software, allowing for the calculation of parameters such as S11, VSWR, and gain at the intended frequency of operation. The simulated results exhibited a close resemblance to the expected outcomes.</a:t>
            </a:r>
          </a:p>
          <a:p>
            <a:pPr algn="l"/>
            <a:r>
              <a:rPr lang="en-US" b="0" i="0" dirty="0">
                <a:solidFill>
                  <a:schemeClr val="tx1"/>
                </a:solidFill>
                <a:effectLst/>
                <a:latin typeface="Arial" panose="020B0604020202020204" pitchFamily="34" charset="0"/>
                <a:cs typeface="Arial" panose="020B0604020202020204" pitchFamily="34" charset="0"/>
              </a:rPr>
              <a:t>The monopole antenna showcased an omnidirectional radiation pattern, meaning it emitted power equally in all azimuthal directions perpendicular to the antenna. However, the power distribution varied with the elevation angle, resulting in a gradual decrease of radiation towards the zenith of the antenna axis. Additionally, the monopole antenna primarily radiated vertically polarized radio waves.</a:t>
            </a:r>
          </a:p>
          <a:p>
            <a:pPr algn="l"/>
            <a:r>
              <a:rPr lang="en-US" b="0" i="0" dirty="0">
                <a:solidFill>
                  <a:schemeClr val="tx1"/>
                </a:solidFill>
                <a:effectLst/>
                <a:latin typeface="Arial" panose="020B0604020202020204" pitchFamily="34" charset="0"/>
                <a:cs typeface="Arial" panose="020B0604020202020204" pitchFamily="34" charset="0"/>
              </a:rPr>
              <a:t>In summary, through CST Software simulations and analysis, the monopole antenna's performance in terms of its radiation pattern, power distribution, and polarization characteristics were successfully evaluated, aligning with the anticipated outcomes for nano-satellite applications.</a:t>
            </a:r>
          </a:p>
          <a:p>
            <a:endParaRPr lang="en-IN" dirty="0"/>
          </a:p>
        </p:txBody>
      </p:sp>
    </p:spTree>
    <p:extLst>
      <p:ext uri="{BB962C8B-B14F-4D97-AF65-F5344CB8AC3E}">
        <p14:creationId xmlns:p14="http://schemas.microsoft.com/office/powerpoint/2010/main" val="4236378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1362-AF25-B7E3-16D3-C54E40F9A500}"/>
              </a:ext>
            </a:extLst>
          </p:cNvPr>
          <p:cNvSpPr>
            <a:spLocks noGrp="1"/>
          </p:cNvSpPr>
          <p:nvPr>
            <p:ph type="title"/>
          </p:nvPr>
        </p:nvSpPr>
        <p:spPr/>
        <p:txBody>
          <a:bodyPr>
            <a:normAutofit/>
          </a:bodyPr>
          <a:lstStyle/>
          <a:p>
            <a:pPr algn="ctr"/>
            <a:r>
              <a:rPr lang="en-IN" sz="6600" spc="-10" dirty="0">
                <a:solidFill>
                  <a:schemeClr val="tx1"/>
                </a:solidFill>
              </a:rPr>
              <a:t>REFERENCES</a:t>
            </a:r>
            <a:endParaRPr lang="en-IN" sz="6600" dirty="0"/>
          </a:p>
        </p:txBody>
      </p:sp>
      <p:sp>
        <p:nvSpPr>
          <p:cNvPr id="3" name="Content Placeholder 2">
            <a:extLst>
              <a:ext uri="{FF2B5EF4-FFF2-40B4-BE49-F238E27FC236}">
                <a16:creationId xmlns:a16="http://schemas.microsoft.com/office/drawing/2014/main" id="{DEE349B1-9DA3-3AE8-4D5A-87BB687D1D8B}"/>
              </a:ext>
            </a:extLst>
          </p:cNvPr>
          <p:cNvSpPr>
            <a:spLocks noGrp="1"/>
          </p:cNvSpPr>
          <p:nvPr>
            <p:ph idx="1"/>
          </p:nvPr>
        </p:nvSpPr>
        <p:spPr>
          <a:xfrm>
            <a:off x="677334" y="2160589"/>
            <a:ext cx="10497598" cy="4625222"/>
          </a:xfrm>
        </p:spPr>
        <p:txBody>
          <a:bodyPr>
            <a:normAutofit/>
          </a:bodyPr>
          <a:lstStyle/>
          <a:p>
            <a:pPr marL="342900" indent="-34290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 Gao et al., "Antennas for Modern Small Satellites", IEEE Antennas and Propagation Magazine, vol. 51, no. 4, pp. 40-56, 2009. </a:t>
            </a:r>
            <a:endParaRPr lang="en-US" sz="1800"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N.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Annavarapu</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 S.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Cheela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K. S.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Sadasivan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 robust low power communications architecture for nano- satellites," 2016 IEEE Aerospace Conference, Big Sky, MT, 2016, pp. 1-9</a:t>
            </a:r>
            <a:endParaRPr lang="en-IN" sz="1800" dirty="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Design and analysis of antennas for a nano-satellite;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Kshitij</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Sandeep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Sadasivan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Srinivasan N. Shalini;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Bhagath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Singh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Cheela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Nirav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Annavarapu</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https://ieeexplore.ieee.org/document/7943809</a:t>
            </a:r>
            <a:endParaRPr lang="en-IN" sz="1800" u="sng" dirty="0">
              <a:solidFill>
                <a:srgbClr val="000000"/>
              </a:solidFill>
              <a:latin typeface="Calibri" panose="020F0502020204030204" pitchFamily="34" charset="0"/>
              <a:ea typeface="SimSun"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New S / C band Monopole antenna design for satellite application, Conference: 2021 IEEE International Conference on Design &amp; Test of Integrated Micro &amp;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NanoSystems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(DTS)https://www.researchgate.net/publication/354126021_New_S_C_band_Monopole_ante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nna_design_for_satellite_application</a:t>
            </a:r>
            <a:endParaRPr lang="en-US" sz="1800"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Compact Antenna for Small Satellite Applications [Antenna Applications Corner], M. T. Islam; </a:t>
            </a:r>
            <a:r>
              <a:rPr lang="en-US" sz="1800" dirty="0" err="1">
                <a:effectLst/>
                <a:latin typeface="Times New Roman" panose="02020603050405020304" pitchFamily="18" charset="0"/>
                <a:ea typeface="SimSun" panose="02010600030101010101" pitchFamily="2" charset="-122"/>
              </a:rPr>
              <a:t>Mengu</a:t>
            </a:r>
            <a:r>
              <a:rPr lang="en-US" sz="1800" dirty="0">
                <a:effectLst/>
                <a:latin typeface="Times New Roman" panose="02020603050405020304" pitchFamily="18" charset="0"/>
                <a:ea typeface="SimSun" panose="02010600030101010101" pitchFamily="2" charset="-122"/>
              </a:rPr>
              <a:t> Cho; M. </a:t>
            </a:r>
            <a:r>
              <a:rPr lang="en-US" sz="1800" dirty="0" err="1">
                <a:effectLst/>
                <a:latin typeface="Times New Roman" panose="02020603050405020304" pitchFamily="18" charset="0"/>
                <a:ea typeface="SimSun" panose="02010600030101010101" pitchFamily="2" charset="-122"/>
              </a:rPr>
              <a:t>Samsuzzaman</a:t>
            </a:r>
            <a:r>
              <a:rPr lang="en-US" sz="1800" dirty="0">
                <a:effectLst/>
                <a:latin typeface="Times New Roman" panose="02020603050405020304" pitchFamily="18" charset="0"/>
                <a:ea typeface="SimSun" panose="02010600030101010101" pitchFamily="2" charset="-122"/>
              </a:rPr>
              <a:t>; S. Kibria,  https://ieeexplore.ieee.org/abstract/document/7109243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389666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E31E16-B8F8-F634-DFE1-20638B0EB4F8}"/>
              </a:ext>
            </a:extLst>
          </p:cNvPr>
          <p:cNvSpPr txBox="1"/>
          <p:nvPr/>
        </p:nvSpPr>
        <p:spPr>
          <a:xfrm>
            <a:off x="500514" y="615251"/>
            <a:ext cx="8645892" cy="3970318"/>
          </a:xfrm>
          <a:prstGeom prst="rect">
            <a:avLst/>
          </a:prstGeom>
          <a:noFill/>
        </p:spPr>
        <p:txBody>
          <a:bodyPr wrap="square">
            <a:spAutoFit/>
          </a:bodyPr>
          <a:lstStyle/>
          <a:p>
            <a:pPr marL="342900" indent="-342900" algn="just">
              <a:buClr>
                <a:schemeClr val="accent1"/>
              </a:buClr>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Technology Trends and Challenges of Antennas for Satellite Communication Systems,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YahyaRahmatSamii;ArthuC.Densmore,</a:t>
            </a:r>
            <a:r>
              <a:rPr lang="en-US" sz="1800" u="sng"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a:t>
            </a:r>
            <a:r>
              <a:rPr lang="en-US" sz="1800" u="sng"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2"/>
              </a:rPr>
              <a:t>://ieeexplore.ieee.org/abstract/document/6945379</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p>
          <a:p>
            <a:pPr marL="342900" indent="-342900" algn="just">
              <a:buClr>
                <a:schemeClr val="accent1"/>
              </a:buClr>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Issue Small Satellites, Steven Gao; Martin N. Sweeting; Shinichi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Nakasuka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Simon Peter Worden, </a:t>
            </a:r>
            <a:r>
              <a:rPr lang="en-US" sz="1800" u="sng"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https://ieeexplore.ieee.org/abstract/document/8303878</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dirty="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buClr>
                <a:schemeClr val="accent1"/>
              </a:buClr>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UHF Deployable Helical Antennas for CubeSats, Joseph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Costantine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Youssef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Tawk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Ignacio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Maqueda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Maria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Sakovsky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Gina Olson; Sergio Pellegrino; </a:t>
            </a:r>
            <a:r>
              <a:rPr lang="en-US" sz="1800" u="sng"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https://ieeexplore.ieee.org/abstract/document/7496961</a:t>
            </a:r>
            <a:endParaRPr lang="en-IN" sz="1800" u="sng" dirty="0">
              <a:solidFill>
                <a:srgbClr val="000000"/>
              </a:solidFill>
              <a:latin typeface="Calibri" panose="020F0502020204030204" pitchFamily="34" charset="0"/>
              <a:ea typeface="SimSun" panose="02010600030101010101" pitchFamily="2" charset="-122"/>
              <a:cs typeface="Times New Roman" panose="02020603050405020304" pitchFamily="18" charset="0"/>
            </a:endParaRPr>
          </a:p>
          <a:p>
            <a:pPr marL="342900" indent="-342900" algn="just">
              <a:buClr>
                <a:schemeClr val="accent1"/>
              </a:buClr>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Antenna Designs for CubeSats: A Review;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Suhila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Abulgasem</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Faisel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Tubbal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Raad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Raad;PanagiotisIoannisTheoharis;SininLu;Saeid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Iranmanesh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5"/>
              </a:rPr>
              <a:t>https://ieeexplore.ieee.org/abstract/document/9380228</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dirty="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buClr>
                <a:schemeClr val="accent1"/>
              </a:buClr>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Characteristic Modes Analysis of Non-Uniform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Metasurface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Superstrate for Nanosatellite Antenna Design, Francesco Alessio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Dicandia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Simone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Genovesi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https://ieeexplore.ieee.org/document/9207886</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57137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8D17C-50F0-5823-607F-80A1638494FF}"/>
              </a:ext>
            </a:extLst>
          </p:cNvPr>
          <p:cNvSpPr txBox="1"/>
          <p:nvPr/>
        </p:nvSpPr>
        <p:spPr>
          <a:xfrm>
            <a:off x="1961147" y="667168"/>
            <a:ext cx="6614962" cy="4708981"/>
          </a:xfrm>
          <a:prstGeom prst="rect">
            <a:avLst/>
          </a:prstGeom>
          <a:noFill/>
        </p:spPr>
        <p:txBody>
          <a:bodyPr wrap="square">
            <a:spAutoFit/>
          </a:bodyPr>
          <a:lstStyle/>
          <a:p>
            <a:pPr algn="ctr"/>
            <a:r>
              <a:rPr lang="en-IN" sz="15000" dirty="0"/>
              <a:t>THANK YOU</a:t>
            </a:r>
          </a:p>
        </p:txBody>
      </p:sp>
    </p:spTree>
    <p:extLst>
      <p:ext uri="{BB962C8B-B14F-4D97-AF65-F5344CB8AC3E}">
        <p14:creationId xmlns:p14="http://schemas.microsoft.com/office/powerpoint/2010/main" val="117456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720B-25F5-5C74-B8D5-0604609C30F0}"/>
              </a:ext>
            </a:extLst>
          </p:cNvPr>
          <p:cNvSpPr>
            <a:spLocks noGrp="1"/>
          </p:cNvSpPr>
          <p:nvPr>
            <p:ph type="title"/>
          </p:nvPr>
        </p:nvSpPr>
        <p:spPr/>
        <p:txBody>
          <a:bodyPr>
            <a:normAutofit/>
          </a:bodyPr>
          <a:lstStyle/>
          <a:p>
            <a:r>
              <a:rPr lang="en-IN" sz="5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INTRESTS AND ADVANTAGES</a:t>
            </a:r>
            <a:endParaRPr lang="en-IN" sz="5400" dirty="0"/>
          </a:p>
        </p:txBody>
      </p:sp>
      <p:sp>
        <p:nvSpPr>
          <p:cNvPr id="3" name="Content Placeholder 2">
            <a:extLst>
              <a:ext uri="{FF2B5EF4-FFF2-40B4-BE49-F238E27FC236}">
                <a16:creationId xmlns:a16="http://schemas.microsoft.com/office/drawing/2014/main" id="{9501DE5B-DF9F-BCBD-1BDA-957B18DC8544}"/>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Nano-satellites have revolutionized the space industry by providing a cost-effective way to explore and study space. </a:t>
            </a:r>
          </a:p>
          <a:p>
            <a:pPr>
              <a:buFont typeface="Arial" panose="020B0604020202020204" pitchFamily="34" charset="0"/>
              <a:buChar char="•"/>
            </a:pPr>
            <a:r>
              <a:rPr lang="en-US" dirty="0">
                <a:latin typeface="Arial" panose="020B0604020202020204" pitchFamily="34" charset="0"/>
                <a:cs typeface="Arial" panose="020B0604020202020204" pitchFamily="34" charset="0"/>
              </a:rPr>
              <a:t>These small satellites are equipped with various instruments, including antennas, that enable them to communicate with Earth and other satellites. </a:t>
            </a:r>
          </a:p>
          <a:p>
            <a:pPr>
              <a:buFont typeface="Arial" panose="020B0604020202020204" pitchFamily="34" charset="0"/>
              <a:buChar char="•"/>
            </a:pPr>
            <a:r>
              <a:rPr lang="en-US" dirty="0">
                <a:latin typeface="Arial" panose="020B0604020202020204" pitchFamily="34" charset="0"/>
                <a:cs typeface="Arial" panose="020B0604020202020204" pitchFamily="34" charset="0"/>
              </a:rPr>
              <a:t>Antennas play a critical role in the success of a nano-satellite mission as they facilitate communication and data transfer.</a:t>
            </a:r>
            <a:endParaRPr lang="en-US"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Designers have begun to address these promises by leveraging new technologies and implementing highly efficient designs, aiming to align with the low-cost model while offering remarkable capabilities at exceptionally affordable prices.</a:t>
            </a:r>
          </a:p>
          <a:p>
            <a:pP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Recognizing the immense possibilities arising from maximizing this trend, the scientific community has already acknowledged the requirement for multiple small-scale and cost-effective spacecraft to fulfill a wide range of missions</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6404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CE20-B1A4-0FB4-8A9D-F1AE2ED6F9DA}"/>
              </a:ext>
            </a:extLst>
          </p:cNvPr>
          <p:cNvSpPr>
            <a:spLocks noGrp="1"/>
          </p:cNvSpPr>
          <p:nvPr>
            <p:ph type="title"/>
          </p:nvPr>
        </p:nvSpPr>
        <p:spPr>
          <a:xfrm>
            <a:off x="677333" y="609600"/>
            <a:ext cx="10333967" cy="1320800"/>
          </a:xfrm>
        </p:spPr>
        <p:txBody>
          <a:bodyPr>
            <a:noAutofit/>
          </a:bodyPr>
          <a:lstStyle/>
          <a:p>
            <a:r>
              <a:rPr lang="en-IN" sz="4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TYPES OF ANTENNAS FOR NANO-SATELITE</a:t>
            </a:r>
            <a:endParaRPr lang="en-IN" sz="4400" dirty="0"/>
          </a:p>
        </p:txBody>
      </p:sp>
      <p:sp>
        <p:nvSpPr>
          <p:cNvPr id="3" name="Content Placeholder 2">
            <a:extLst>
              <a:ext uri="{FF2B5EF4-FFF2-40B4-BE49-F238E27FC236}">
                <a16:creationId xmlns:a16="http://schemas.microsoft.com/office/drawing/2014/main" id="{FC9423BF-6DF0-AA79-0428-D7F8D18E9179}"/>
              </a:ext>
            </a:extLst>
          </p:cNvPr>
          <p:cNvSpPr>
            <a:spLocks noGrp="1"/>
          </p:cNvSpPr>
          <p:nvPr>
            <p:ph idx="1"/>
          </p:nvPr>
        </p:nvSpPr>
        <p:spPr>
          <a:xfrm>
            <a:off x="677334" y="2160589"/>
            <a:ext cx="8004653" cy="3880773"/>
          </a:xfrm>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There are several types of antennas used in nano-satellites, including patch antennas, helical antennas, and dipole antennas. Patch antennas are commonly used due to their small size and low weight. They are also easy to manufacture and can be integrated into the satellite's structure.</a:t>
            </a:r>
          </a:p>
          <a:p>
            <a:pPr marL="0" indent="0">
              <a:buNone/>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Helical antennas are another type of antenna used in nano-satellites. They have a higher gain than patch antennas, making them ideal for long-range communication. However, they are larger and heavier than patch antennas and require more power to operate.</a:t>
            </a:r>
          </a:p>
          <a:p>
            <a:endParaRPr lang="en-IN" dirty="0"/>
          </a:p>
        </p:txBody>
      </p:sp>
      <p:pic>
        <p:nvPicPr>
          <p:cNvPr id="5" name="Picture 4">
            <a:extLst>
              <a:ext uri="{FF2B5EF4-FFF2-40B4-BE49-F238E27FC236}">
                <a16:creationId xmlns:a16="http://schemas.microsoft.com/office/drawing/2014/main" id="{3F1C8005-A2C1-5AFF-67CC-B2479AD9F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1987" y="2021305"/>
            <a:ext cx="3510013" cy="4836695"/>
          </a:xfrm>
          <a:prstGeom prst="rect">
            <a:avLst/>
          </a:prstGeom>
        </p:spPr>
      </p:pic>
    </p:spTree>
    <p:extLst>
      <p:ext uri="{BB962C8B-B14F-4D97-AF65-F5344CB8AC3E}">
        <p14:creationId xmlns:p14="http://schemas.microsoft.com/office/powerpoint/2010/main" val="31569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E377-DBAF-F734-BA7B-E414E6DBC662}"/>
              </a:ext>
            </a:extLst>
          </p:cNvPr>
          <p:cNvSpPr>
            <a:spLocks noGrp="1"/>
          </p:cNvSpPr>
          <p:nvPr>
            <p:ph type="title"/>
          </p:nvPr>
        </p:nvSpPr>
        <p:spPr>
          <a:xfrm>
            <a:off x="677334" y="609600"/>
            <a:ext cx="8596668" cy="1373204"/>
          </a:xfrm>
        </p:spPr>
        <p:txBody>
          <a:bodyPr/>
          <a:lstStyle/>
          <a:p>
            <a:pPr algn="ctr"/>
            <a:r>
              <a:rPr lang="en-IN" sz="36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SOME IMPORTANT TOPICS IN NANO-SATELITE MECHANISMS</a:t>
            </a:r>
            <a:endParaRPr lang="en-IN" dirty="0"/>
          </a:p>
        </p:txBody>
      </p:sp>
      <p:sp>
        <p:nvSpPr>
          <p:cNvPr id="3" name="Content Placeholder 2">
            <a:extLst>
              <a:ext uri="{FF2B5EF4-FFF2-40B4-BE49-F238E27FC236}">
                <a16:creationId xmlns:a16="http://schemas.microsoft.com/office/drawing/2014/main" id="{39F27A06-52E0-C098-3F1F-E0ED2755F67C}"/>
              </a:ext>
            </a:extLst>
          </p:cNvPr>
          <p:cNvSpPr>
            <a:spLocks noGrp="1"/>
          </p:cNvSpPr>
          <p:nvPr>
            <p:ph idx="1"/>
          </p:nvPr>
        </p:nvSpPr>
        <p:spPr/>
        <p:txBody>
          <a:bodyPr/>
          <a:lstStyle/>
          <a:p>
            <a:pPr>
              <a:buFont typeface="Arial" panose="020B0604020202020204" pitchFamily="34" charset="0"/>
              <a:buChar char="•"/>
            </a:pPr>
            <a:r>
              <a:rPr lang="en-US" b="1" u="sng" dirty="0"/>
              <a:t>Launch loads</a:t>
            </a:r>
            <a:r>
              <a:rPr lang="en-US" dirty="0"/>
              <a:t>: often categorized into four types with different frequency domains. </a:t>
            </a:r>
          </a:p>
          <a:p>
            <a:pPr>
              <a:buAutoNum type="arabicParenBoth"/>
            </a:pPr>
            <a:r>
              <a:rPr lang="en-US" b="1" u="sng" dirty="0"/>
              <a:t>Quasi-static acceleration load</a:t>
            </a:r>
            <a:r>
              <a:rPr lang="en-US" dirty="0"/>
              <a:t>:  The acceleration in the direction of flight caused by an engine’s thrust (about 10G). </a:t>
            </a:r>
          </a:p>
          <a:p>
            <a:pPr>
              <a:buAutoNum type="arabicParenBoth"/>
            </a:pPr>
            <a:r>
              <a:rPr lang="en-US" b="1" u="sng" dirty="0"/>
              <a:t>Sine vibration load</a:t>
            </a:r>
            <a:r>
              <a:rPr lang="en-US" dirty="0"/>
              <a:t>:  Caused by rocket vibration with a large peak at 10 to 30 Hz, under 100Hz. </a:t>
            </a:r>
          </a:p>
          <a:p>
            <a:pPr>
              <a:buAutoNum type="arabicParenBoth"/>
            </a:pPr>
            <a:r>
              <a:rPr lang="en-US" b="1" u="sng" dirty="0"/>
              <a:t>Random vibration load</a:t>
            </a:r>
            <a:r>
              <a:rPr lang="en-US" dirty="0"/>
              <a:t> = acoustic load: The acoustic vibrations from the engine jets are propagated from the mechanical interface. Additionally, in the atmosphere, acoustic loads are applied directly through the fairing. </a:t>
            </a:r>
          </a:p>
          <a:p>
            <a:pPr>
              <a:buAutoNum type="arabicParenBoth"/>
            </a:pPr>
            <a:r>
              <a:rPr lang="en-US" b="1" u="sng" dirty="0"/>
              <a:t>Shock load</a:t>
            </a:r>
            <a:r>
              <a:rPr lang="en-US" dirty="0"/>
              <a:t>: Shocks caused by explosions of pyrotechnics and separation of spacecraft.</a:t>
            </a:r>
            <a:endParaRPr lang="en-IN" dirty="0"/>
          </a:p>
        </p:txBody>
      </p:sp>
    </p:spTree>
    <p:extLst>
      <p:ext uri="{BB962C8B-B14F-4D97-AF65-F5344CB8AC3E}">
        <p14:creationId xmlns:p14="http://schemas.microsoft.com/office/powerpoint/2010/main" val="315394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FD8F-2D69-A5AD-D7F3-C4E0A1F9AE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5BBFD3-5D56-C346-A540-103484BF967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u="sng" dirty="0"/>
              <a:t>Tribology</a:t>
            </a:r>
            <a:r>
              <a:rPr lang="en-US" dirty="0"/>
              <a:t>: Tribology is the science and engineering of interacting surfaces in relative motion, including lubrication, friction, wear, galling, and bearing design. The high vacuum environment in space has the following effects on sliding parts of a mechanism. </a:t>
            </a:r>
          </a:p>
          <a:p>
            <a:pPr>
              <a:buFont typeface="Arial" panose="020B0604020202020204" pitchFamily="34" charset="0"/>
              <a:buChar char="•"/>
            </a:pPr>
            <a:r>
              <a:rPr lang="en-US" b="1" u="sng" dirty="0"/>
              <a:t>Evaporation of lubricants</a:t>
            </a:r>
            <a:r>
              <a:rPr lang="en-US" dirty="0"/>
              <a:t>: In low pressure, even solid state lubricants evaporate. Evaporation should be considered, especially for liquid lubricants such as oil and grease.</a:t>
            </a:r>
          </a:p>
          <a:p>
            <a:pPr>
              <a:buFont typeface="Arial" panose="020B0604020202020204" pitchFamily="34" charset="0"/>
              <a:buChar char="•"/>
            </a:pPr>
            <a:r>
              <a:rPr lang="en-US" b="1" u="sng" dirty="0"/>
              <a:t>Cold welding</a:t>
            </a:r>
            <a:r>
              <a:rPr lang="en-US" dirty="0"/>
              <a:t>: Metal surfaces stick together due to an increase in the friction coefficient. This is caused by delays in the formation of molecular absorption layer/oxidized layer (protective layer = low friction). </a:t>
            </a:r>
          </a:p>
          <a:p>
            <a:pPr marL="0" indent="0">
              <a:buNone/>
            </a:pPr>
            <a:r>
              <a:rPr lang="en-US" dirty="0"/>
              <a:t> After the protective layer is worn off on a metal contact surface due to launch vibrations, etc. (=fretting wear), in the air, oxidation occurs quickly and the protective layer is repaired. </a:t>
            </a:r>
          </a:p>
          <a:p>
            <a:pPr marL="0" indent="0">
              <a:buNone/>
            </a:pPr>
            <a:r>
              <a:rPr lang="en-US" dirty="0"/>
              <a:t>In contrast, in a vacuum, repair is slow and the worn surfaces touch each other, resulting in high friction.</a:t>
            </a:r>
            <a:endParaRPr lang="en-IN" dirty="0"/>
          </a:p>
        </p:txBody>
      </p:sp>
    </p:spTree>
    <p:extLst>
      <p:ext uri="{BB962C8B-B14F-4D97-AF65-F5344CB8AC3E}">
        <p14:creationId xmlns:p14="http://schemas.microsoft.com/office/powerpoint/2010/main" val="395934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876F-BFB7-2041-F7F8-61885F24DD4E}"/>
              </a:ext>
            </a:extLst>
          </p:cNvPr>
          <p:cNvSpPr>
            <a:spLocks noGrp="1"/>
          </p:cNvSpPr>
          <p:nvPr>
            <p:ph type="title"/>
          </p:nvPr>
        </p:nvSpPr>
        <p:spPr/>
        <p:txBody>
          <a:bodyPr>
            <a:normAutofit/>
          </a:bodyPr>
          <a:lstStyle/>
          <a:p>
            <a:pPr algn="ctr"/>
            <a:r>
              <a:rPr lang="en-IN" sz="6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AS WE KNOW………</a:t>
            </a:r>
            <a:endParaRPr lang="en-IN" sz="6000" dirty="0"/>
          </a:p>
        </p:txBody>
      </p:sp>
      <p:sp>
        <p:nvSpPr>
          <p:cNvPr id="3" name="Content Placeholder 2">
            <a:extLst>
              <a:ext uri="{FF2B5EF4-FFF2-40B4-BE49-F238E27FC236}">
                <a16:creationId xmlns:a16="http://schemas.microsoft.com/office/drawing/2014/main" id="{B7D03853-25E6-07A6-9CEB-57B71E5C3632}"/>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Antennas designed for nano-satellite communications primarily focus on achieving coverage for concealed areas. However, the stringent weight and size limitations of nano-satellites impose significant constraints on antenna design options. In particular, the space available for antennas is often shared with solar cells, further limiting the available area. Additionally, certain antenna designs for nano-satellites require deployment mechanisms, such as wire antennas like monopole antenna and dipole antenna, as well as patch antennas.</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A critical consideration in antenna deployment is the potential impact on the overall system and mission success. Any issues or failures in the deployment mechanism can result in mission failure. One possible solution to address this deployment challenge is the utilization of planar antennas, specifically slot antennas and micro-strip patch antennas. However, these planar antennas often exhibit low gains and efficiency.</a:t>
            </a:r>
          </a:p>
          <a:p>
            <a:endParaRPr lang="en-IN" dirty="0"/>
          </a:p>
        </p:txBody>
      </p:sp>
    </p:spTree>
    <p:extLst>
      <p:ext uri="{BB962C8B-B14F-4D97-AF65-F5344CB8AC3E}">
        <p14:creationId xmlns:p14="http://schemas.microsoft.com/office/powerpoint/2010/main" val="243771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E45B-32B4-B045-E921-CBFDB20E97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AC4825-6DD7-EF81-D952-AAFEB8C26767}"/>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For instance, currently available 2.5 GHz patch antennas suitable for nano-satellites typically exhibit a maximum gain of only 0.9 dB, with a bandwidth of 1500 </a:t>
            </a:r>
            <a:r>
              <a:rPr lang="en-US" b="0" i="0" dirty="0" err="1">
                <a:solidFill>
                  <a:schemeClr val="tx1"/>
                </a:solidFill>
                <a:effectLst/>
                <a:latin typeface="Arial" panose="020B0604020202020204" pitchFamily="34" charset="0"/>
                <a:cs typeface="Arial" panose="020B0604020202020204" pitchFamily="34" charset="0"/>
              </a:rPr>
              <a:t>MHz.</a:t>
            </a:r>
            <a:r>
              <a:rPr lang="en-US" b="0" i="0" dirty="0">
                <a:solidFill>
                  <a:schemeClr val="tx1"/>
                </a:solidFill>
                <a:effectLst/>
                <a:latin typeface="Arial" panose="020B0604020202020204" pitchFamily="34" charset="0"/>
                <a:cs typeface="Arial" panose="020B0604020202020204" pitchFamily="34" charset="0"/>
              </a:rPr>
              <a:t> In the case of slot antennas, the maximum gain reaches 4 dB, but the resulting bandwidth is significantly narrower at only 110 </a:t>
            </a:r>
            <a:r>
              <a:rPr lang="en-US" b="0" i="0" dirty="0" err="1">
                <a:solidFill>
                  <a:schemeClr val="tx1"/>
                </a:solidFill>
                <a:effectLst/>
                <a:latin typeface="Arial" panose="020B0604020202020204" pitchFamily="34" charset="0"/>
                <a:cs typeface="Arial" panose="020B0604020202020204" pitchFamily="34" charset="0"/>
              </a:rPr>
              <a:t>MHz.</a:t>
            </a:r>
            <a:r>
              <a:rPr lang="en-US" b="0" i="0" dirty="0">
                <a:solidFill>
                  <a:schemeClr val="tx1"/>
                </a:solidFill>
                <a:effectLst/>
                <a:latin typeface="Arial" panose="020B0604020202020204" pitchFamily="34" charset="0"/>
                <a:cs typeface="Arial" panose="020B0604020202020204" pitchFamily="34" charset="0"/>
              </a:rPr>
              <a:t> Consequently, the low gain is a consequence of their bidirectional radiation patterns.</a:t>
            </a:r>
          </a:p>
          <a:p>
            <a:pPr marL="0" indent="0" algn="l">
              <a:buNone/>
            </a:pPr>
            <a:endParaRPr lang="en-US"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In summary, nano-satellite antenna design faces the challenge of optimizing coverage within the limited space available while ensuring reliable deployment mechanisms and considering the trade-offs between gain, efficiency, and available bandwidth.</a:t>
            </a:r>
          </a:p>
          <a:p>
            <a:pPr marL="0" indent="0">
              <a:buNone/>
            </a:pPr>
            <a:endParaRPr lang="en-IN" dirty="0"/>
          </a:p>
        </p:txBody>
      </p:sp>
    </p:spTree>
    <p:extLst>
      <p:ext uri="{BB962C8B-B14F-4D97-AF65-F5344CB8AC3E}">
        <p14:creationId xmlns:p14="http://schemas.microsoft.com/office/powerpoint/2010/main" val="396677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AAD7-B3F7-2035-A8CC-DBBC516C7FC6}"/>
              </a:ext>
            </a:extLst>
          </p:cNvPr>
          <p:cNvSpPr>
            <a:spLocks noGrp="1"/>
          </p:cNvSpPr>
          <p:nvPr>
            <p:ph type="title"/>
          </p:nvPr>
        </p:nvSpPr>
        <p:spPr/>
        <p:txBody>
          <a:bodyPr>
            <a:normAutofit/>
          </a:bodyPr>
          <a:lstStyle/>
          <a:p>
            <a:pPr algn="ctr"/>
            <a:r>
              <a:rPr lang="en-IN" sz="66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SOME SAYING</a:t>
            </a:r>
            <a:endParaRPr lang="en-IN" sz="6600" dirty="0"/>
          </a:p>
        </p:txBody>
      </p:sp>
      <p:sp>
        <p:nvSpPr>
          <p:cNvPr id="3" name="Content Placeholder 2">
            <a:extLst>
              <a:ext uri="{FF2B5EF4-FFF2-40B4-BE49-F238E27FC236}">
                <a16:creationId xmlns:a16="http://schemas.microsoft.com/office/drawing/2014/main" id="{85C6F2D3-2B02-8D5D-0964-4600F01D4965}"/>
              </a:ext>
            </a:extLst>
          </p:cNvPr>
          <p:cNvSpPr>
            <a:spLocks noGrp="1"/>
          </p:cNvSpPr>
          <p:nvPr>
            <p:ph idx="1"/>
          </p:nvPr>
        </p:nvSpPr>
        <p:spPr>
          <a:xfrm>
            <a:off x="86627" y="2170215"/>
            <a:ext cx="11117179" cy="4567469"/>
          </a:xfrm>
        </p:spPr>
        <p:txBody>
          <a:bodyPr>
            <a:norm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Rajat Mathur, Randy Haupt Charles, and Swenson presented a comprehensive analysis of the nanosatellite program at Utah State University (</a:t>
            </a:r>
            <a:r>
              <a:rPr lang="en-US" dirty="0" err="1">
                <a:latin typeface="Arial" panose="020B0604020202020204" pitchFamily="34" charset="0"/>
                <a:cs typeface="Arial" panose="020B0604020202020204" pitchFamily="34" charset="0"/>
              </a:rPr>
              <a:t>USUsat</a:t>
            </a:r>
            <a:r>
              <a:rPr lang="en-US" dirty="0">
                <a:latin typeface="Arial" panose="020B0604020202020204" pitchFamily="34" charset="0"/>
                <a:cs typeface="Arial" panose="020B0604020202020204" pitchFamily="34" charset="0"/>
              </a:rPr>
              <a:t>). The paper provided detailed insights into the communication link budget and antenna designs specifically developed for the nano satellite.</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S Y </a:t>
            </a:r>
            <a:r>
              <a:rPr lang="en-US" dirty="0" err="1">
                <a:latin typeface="Arial" panose="020B0604020202020204" pitchFamily="34" charset="0"/>
                <a:cs typeface="Arial" panose="020B0604020202020204" pitchFamily="34" charset="0"/>
              </a:rPr>
              <a:t>Prahyang</a:t>
            </a:r>
            <a:r>
              <a:rPr lang="en-US" dirty="0">
                <a:latin typeface="Arial" panose="020B0604020202020204" pitchFamily="34" charset="0"/>
                <a:cs typeface="Arial" panose="020B0604020202020204" pitchFamily="34" charset="0"/>
              </a:rPr>
              <a:t>, M Z </a:t>
            </a:r>
            <a:r>
              <a:rPr lang="en-US" dirty="0" err="1">
                <a:latin typeface="Arial" panose="020B0604020202020204" pitchFamily="34" charset="0"/>
                <a:cs typeface="Arial" panose="020B0604020202020204" pitchFamily="34" charset="0"/>
              </a:rPr>
              <a:t>Dhiya'Ulhaq</a:t>
            </a:r>
            <a:r>
              <a:rPr lang="en-US" dirty="0">
                <a:latin typeface="Arial" panose="020B0604020202020204" pitchFamily="34" charset="0"/>
                <a:cs typeface="Arial" panose="020B0604020202020204" pitchFamily="34" charset="0"/>
              </a:rPr>
              <a:t>, and O P </a:t>
            </a:r>
            <a:r>
              <a:rPr lang="en-US" dirty="0" err="1">
                <a:latin typeface="Arial" panose="020B0604020202020204" pitchFamily="34" charset="0"/>
                <a:cs typeface="Arial" panose="020B0604020202020204" pitchFamily="34" charset="0"/>
              </a:rPr>
              <a:t>Golim</a:t>
            </a:r>
            <a:r>
              <a:rPr lang="en-US" dirty="0">
                <a:latin typeface="Arial" panose="020B0604020202020204" pitchFamily="34" charset="0"/>
                <a:cs typeface="Arial" panose="020B0604020202020204" pitchFamily="34" charset="0"/>
              </a:rPr>
              <a:t> have contributed to the advancement of nanosatellite technology, enabling the development of satellites with diverse capabilities for specific missions in a short duration and at a reduced cost. This progress has demonstrated the effectiveness of satellite communications in delivering information due to their extensive coverage area.</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Abdul Halim </a:t>
            </a:r>
            <a:r>
              <a:rPr lang="en-US" dirty="0" err="1">
                <a:latin typeface="Arial" panose="020B0604020202020204" pitchFamily="34" charset="0"/>
                <a:cs typeface="Arial" panose="020B0604020202020204" pitchFamily="34" charset="0"/>
              </a:rPr>
              <a:t>Lokman</a:t>
            </a:r>
            <a:r>
              <a:rPr lang="en-US" dirty="0">
                <a:latin typeface="Arial" panose="020B0604020202020204" pitchFamily="34" charset="0"/>
                <a:cs typeface="Arial" panose="020B0604020202020204" pitchFamily="34" charset="0"/>
              </a:rPr>
              <a:t>, Ping Jack Soh, and </a:t>
            </a:r>
            <a:r>
              <a:rPr lang="en-US" dirty="0" err="1">
                <a:latin typeface="Arial" panose="020B0604020202020204" pitchFamily="34" charset="0"/>
                <a:cs typeface="Arial" panose="020B0604020202020204" pitchFamily="34" charset="0"/>
              </a:rPr>
              <a:t>Saidatul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Norlyana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Azemi</a:t>
            </a:r>
            <a:r>
              <a:rPr lang="en-US" dirty="0">
                <a:latin typeface="Arial" panose="020B0604020202020204" pitchFamily="34" charset="0"/>
                <a:cs typeface="Arial" panose="020B0604020202020204" pitchFamily="34" charset="0"/>
              </a:rPr>
              <a:t> conducted a thorough review of antennas suitable for nanosatellite applications. Their research included an overview of nanosatellite applications, followed by a discussion on the antenna requirements. The study further delved into the materials and antenna topologies utilized in nanosatellites, and finally presented various deployable configurations.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27942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707</TotalTime>
  <Words>2348</Words>
  <Application>Microsoft Office PowerPoint</Application>
  <PresentationFormat>Widescreen</PresentationFormat>
  <Paragraphs>114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Segoe UI Semibold</vt:lpstr>
      <vt:lpstr>Times New Roman</vt:lpstr>
      <vt:lpstr>Trebuchet MS</vt:lpstr>
      <vt:lpstr>Wingdings 3</vt:lpstr>
      <vt:lpstr>Facet</vt:lpstr>
      <vt:lpstr>DESIGN AND ANALYSIS OF ANTENNAS FOR NANO-SATELITE </vt:lpstr>
      <vt:lpstr>INTRODUCTION</vt:lpstr>
      <vt:lpstr>INTRESTS AND ADVANTAGES</vt:lpstr>
      <vt:lpstr>TYPES OF ANTENNAS FOR NANO-SATELITE</vt:lpstr>
      <vt:lpstr>SOME IMPORTANT TOPICS IN NANO-SATELITE MECHANISMS</vt:lpstr>
      <vt:lpstr>PowerPoint Presentation</vt:lpstr>
      <vt:lpstr>AS WE KNOW………</vt:lpstr>
      <vt:lpstr>PowerPoint Presentation</vt:lpstr>
      <vt:lpstr>SOME SAYING</vt:lpstr>
      <vt:lpstr>OBJECTIVE</vt:lpstr>
      <vt:lpstr>PROBLEM STATEMENT</vt:lpstr>
      <vt:lpstr>SOFTWARE USED FOR DESIGNING</vt:lpstr>
      <vt:lpstr>IMPLEMENTATION</vt:lpstr>
      <vt:lpstr>PowerPoint Presentation</vt:lpstr>
      <vt:lpstr>SIMULATION AND ANALYSIS</vt:lpstr>
      <vt:lpstr>    RESULT</vt:lpstr>
      <vt:lpstr>PowerPoint Presentation</vt:lpstr>
      <vt:lpstr>PowerPoint Presentation</vt:lpstr>
      <vt:lpstr>PowerPoint Presentation</vt:lpstr>
      <vt:lpstr>PowerPoint Presentation</vt:lpstr>
      <vt:lpstr>EXPECTATIONS IN FUTURE</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ANTENNAS FOR NANO-SATELITE</dc:title>
  <dc:creator>Sudip Nayak</dc:creator>
  <cp:lastModifiedBy>Sudip Nayak</cp:lastModifiedBy>
  <cp:revision>1</cp:revision>
  <dcterms:created xsi:type="dcterms:W3CDTF">2023-05-11T00:20:44Z</dcterms:created>
  <dcterms:modified xsi:type="dcterms:W3CDTF">2023-05-14T17:01:36Z</dcterms:modified>
</cp:coreProperties>
</file>