
<file path=[Content_Types].xml><?xml version="1.0" encoding="utf-8"?>
<Types xmlns="http://schemas.openxmlformats.org/package/2006/content-types">
  <Default ContentType="image/x-emf" Extension="emf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3" r:id="rId17"/>
    <p:sldId id="264" r:id="rId18"/>
    <p:sldId id="265" r:id="rId19"/>
    <p:sldId id="266" r:id="rId20"/>
    <p:sldId id="267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54" d="100"/>
          <a:sy n="154" d="100"/>
        </p:scale>
        <p:origin x="168" y="3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1.xml" Type="http://schemas.openxmlformats.org/officeDocument/2006/relationships/slide"/><Relationship Id="rId11" Target="slides/slide2.xml" Type="http://schemas.openxmlformats.org/officeDocument/2006/relationships/slide"/><Relationship Id="rId12" Target="slides/slide3.xml" Type="http://schemas.openxmlformats.org/officeDocument/2006/relationships/slide"/><Relationship Id="rId13" Target="slides/slide4.xml" Type="http://schemas.openxmlformats.org/officeDocument/2006/relationships/slide"/><Relationship Id="rId14" Target="slides/slide5.xml" Type="http://schemas.openxmlformats.org/officeDocument/2006/relationships/slide"/><Relationship Id="rId15" Target="slides/slide6.xml" Type="http://schemas.openxmlformats.org/officeDocument/2006/relationships/slide"/><Relationship Id="rId17" Target="slides/slide8.xml" Type="http://schemas.openxmlformats.org/officeDocument/2006/relationships/slide"/><Relationship Id="rId18" Target="slides/slide7.xml" Type="http://schemas.openxmlformats.org/officeDocument/2006/relationships/slide"/><Relationship Id="rId19" Target="slides/slide9.xml" Type="http://schemas.openxmlformats.org/officeDocument/2006/relationships/slide"/><Relationship Id="rId20" Target="slides/slide10.xml" Type="http://schemas.openxmlformats.org/officeDocument/2006/relationships/slide"/><Relationship Id="rId21" Target="slides/slide11.xml" Type="http://schemas.openxmlformats.org/officeDocument/2006/relationships/slide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0E37-2066-457D-A866-CD6115300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41375"/>
            <a:ext cx="8305200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C01D0-B230-4859-8CF6-4664E1E5F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7010400" cy="1241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0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5CD0-D773-472C-923C-F2A3641F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4042800" cy="62863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70D2E-452D-4D8D-8871-F92BDDC48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962000"/>
            <a:ext cx="4042800" cy="31242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3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469800" indent="-170100">
              <a:lnSpc>
                <a:spcPct val="100000"/>
              </a:lnSpc>
              <a:buFontTx/>
              <a:buChar char="‒"/>
              <a:defRPr sz="1200">
                <a:solidFill>
                  <a:srgbClr val="393A39"/>
                </a:solidFill>
                <a:latin typeface="Lato" panose="020F0502020204030203" pitchFamily="34" charset="0"/>
              </a:defRPr>
            </a:lvl2pPr>
            <a:lvl3pPr>
              <a:lnSpc>
                <a:spcPct val="100000"/>
              </a:lnSpc>
              <a:defRPr sz="1103">
                <a:solidFill>
                  <a:srgbClr val="393A39"/>
                </a:solidFill>
                <a:latin typeface="Lato" panose="020F0502020204030203" pitchFamily="34" charset="0"/>
              </a:defRPr>
            </a:lvl3pPr>
            <a:lvl4pPr marL="10206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>
                <a:latin typeface="Lato" panose="020F0502020204030203" pitchFamily="34" charset="0"/>
              </a:defRPr>
            </a:lvl4pPr>
            <a:lvl5pPr marL="12528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>
                <a:latin typeface="Lato" panose="020F0502020204030203" pitchFamily="34" charset="0"/>
              </a:defRPr>
            </a:lvl5pPr>
            <a:lvl6pPr marL="14337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/>
            </a:lvl6pPr>
            <a:lvl7pPr marL="16740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/>
            </a:lvl7pPr>
            <a:lvl8pPr marL="19062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/>
            </a:lvl8pPr>
            <a:lvl9pPr marL="21357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65C34-988A-4381-BE35-3CF787479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19600" y="1332000"/>
            <a:ext cx="4042800" cy="6286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 b="1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AD278-0467-4156-945B-8A0C6FB1A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19600" y="1962000"/>
            <a:ext cx="4042800" cy="312418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3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469800" indent="-170100">
              <a:lnSpc>
                <a:spcPct val="100000"/>
              </a:lnSpc>
              <a:buFontTx/>
              <a:buChar char="‒"/>
              <a:defRPr sz="1200">
                <a:solidFill>
                  <a:srgbClr val="393A39"/>
                </a:solidFill>
                <a:latin typeface="Lato" panose="020F0502020204030203" pitchFamily="34" charset="0"/>
              </a:defRPr>
            </a:lvl2pPr>
            <a:lvl3pPr>
              <a:lnSpc>
                <a:spcPct val="100000"/>
              </a:lnSpc>
              <a:defRPr sz="1103">
                <a:solidFill>
                  <a:srgbClr val="393A39"/>
                </a:solidFill>
                <a:latin typeface="Lato" panose="020F0502020204030203" pitchFamily="34" charset="0"/>
              </a:defRPr>
            </a:lvl3pPr>
            <a:lvl4pPr marL="10206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>
                <a:latin typeface="Lato" panose="020F0502020204030203" pitchFamily="34" charset="0"/>
              </a:defRPr>
            </a:lvl4pPr>
            <a:lvl5pPr marL="12528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>
                <a:latin typeface="Lato" panose="020F0502020204030203" pitchFamily="34" charset="0"/>
              </a:defRPr>
            </a:lvl5pPr>
            <a:lvl6pPr marL="14337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/>
            </a:lvl6pPr>
            <a:lvl7pPr marL="16740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/>
            </a:lvl7pPr>
            <a:lvl8pPr marL="19062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/>
            </a:lvl8pPr>
            <a:lvl9pPr marL="21357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9489FC-5B9D-4C9C-A962-ECD59DEC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0400"/>
            <a:ext cx="8305200" cy="7429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640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4E7365-D38C-47DC-98CE-EFDE9B5AA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2000"/>
            <a:ext cx="8305200" cy="3752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469800" indent="-170100">
              <a:buFontTx/>
              <a:buChar char="‒"/>
              <a:defRPr sz="1400">
                <a:solidFill>
                  <a:srgbClr val="393A39"/>
                </a:solidFill>
                <a:latin typeface="Lato" panose="020F0502020204030203" pitchFamily="34" charset="0"/>
              </a:defRPr>
            </a:lvl2pPr>
            <a:lvl3pPr>
              <a:defRPr sz="1200">
                <a:solidFill>
                  <a:srgbClr val="393A39"/>
                </a:solidFill>
                <a:latin typeface="Lato" panose="020F0502020204030203" pitchFamily="34" charset="0"/>
              </a:defRPr>
            </a:lvl3pPr>
            <a:lvl4pPr marL="10206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Lato" panose="020F0502020204030203" pitchFamily="34" charset="0"/>
              </a:defRPr>
            </a:lvl4pPr>
            <a:lvl5pPr marL="12528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Lato" panose="020F0502020204030203" pitchFamily="34" charset="0"/>
              </a:defRPr>
            </a:lvl5pPr>
            <a:lvl6pPr marL="14337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/>
            </a:lvl6pPr>
            <a:lvl7pPr marL="16740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/>
            </a:lvl7pPr>
            <a:lvl8pPr marL="19062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/>
            </a:lvl8pPr>
            <a:lvl9pPr marL="21357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057F52-E5D6-4C4F-8C1F-48ED323F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0400"/>
            <a:ext cx="8305200" cy="7429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51587-1A95-4AA5-AD68-679421FFF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9623" y="4780800"/>
            <a:ext cx="3103200" cy="304800"/>
          </a:xfrm>
        </p:spPr>
        <p:txBody>
          <a:bodyPr>
            <a:normAutofit/>
          </a:bodyPr>
          <a:lstStyle>
            <a:lvl1pPr marL="0" indent="0">
              <a:buNone/>
              <a:defRPr sz="800" b="0" i="1">
                <a:solidFill>
                  <a:schemeClr val="accent5"/>
                </a:solidFill>
                <a:latin typeface="Lato" panose="020F0502020204030203" pitchFamily="34" charset="77"/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2019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3150-919C-4838-9C50-4A49E1F703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09551"/>
            <a:ext cx="4800600" cy="472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469800" indent="-170100">
              <a:buFontTx/>
              <a:buChar char="‒"/>
              <a:defRPr sz="1400">
                <a:solidFill>
                  <a:srgbClr val="393A39"/>
                </a:solidFill>
                <a:latin typeface="Lato" panose="020F0502020204030203" pitchFamily="34" charset="0"/>
              </a:defRPr>
            </a:lvl2pPr>
            <a:lvl3pPr>
              <a:defRPr sz="1200">
                <a:solidFill>
                  <a:srgbClr val="393A39"/>
                </a:solidFill>
                <a:latin typeface="Lato" panose="020F0502020204030203" pitchFamily="34" charset="0"/>
              </a:defRPr>
            </a:lvl3pPr>
            <a:lvl4pPr marL="1371566" indent="0">
              <a:buNone/>
              <a:defRPr sz="2000">
                <a:latin typeface="Lato" panose="020F0502020204030203" pitchFamily="34" charset="0"/>
              </a:defRPr>
            </a:lvl4pPr>
            <a:lvl5pPr marL="1828754" indent="0">
              <a:buNone/>
              <a:defRPr sz="2000">
                <a:latin typeface="Lato" panose="020F050202020403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DF0CC-FE08-413C-BBD2-A8A78D85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0800"/>
            <a:ext cx="2949575" cy="8001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41956C6-5D94-4460-ABB5-94D93E7EDC3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620000"/>
            <a:ext cx="2949575" cy="31623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469800" indent="-170100">
              <a:lnSpc>
                <a:spcPct val="100000"/>
              </a:lnSpc>
              <a:buFontTx/>
              <a:buChar char="‒"/>
              <a:defRPr sz="1200">
                <a:solidFill>
                  <a:srgbClr val="393A39"/>
                </a:solidFill>
                <a:latin typeface="Lato" panose="020F0502020204030203" pitchFamily="34" charset="0"/>
              </a:defRPr>
            </a:lvl2pPr>
            <a:lvl3pPr>
              <a:lnSpc>
                <a:spcPct val="100000"/>
              </a:lnSpc>
              <a:defRPr sz="1100">
                <a:solidFill>
                  <a:srgbClr val="393A39"/>
                </a:solidFill>
                <a:latin typeface="Lato" panose="020F0502020204030203" pitchFamily="34" charset="0"/>
              </a:defRPr>
            </a:lvl3pPr>
            <a:lvl4pPr marL="10206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>
                <a:latin typeface="Lato" panose="020F0502020204030203" pitchFamily="34" charset="0"/>
              </a:defRPr>
            </a:lvl4pPr>
            <a:lvl5pPr marL="12528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>
                <a:latin typeface="Lato" panose="020F0502020204030203" pitchFamily="34" charset="0"/>
              </a:defRPr>
            </a:lvl5pPr>
            <a:lvl6pPr marL="1477913" marR="0" indent="-214313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/>
            </a:lvl6pPr>
            <a:lvl7pPr marL="16740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/>
            </a:lvl7pPr>
            <a:lvl8pPr marL="19062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/>
            </a:lvl8pPr>
            <a:lvl9pPr marL="21357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A45BAD-29C1-9741-879D-03074B208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14800" y="4629600"/>
            <a:ext cx="3103200" cy="306000"/>
          </a:xfrm>
        </p:spPr>
        <p:txBody>
          <a:bodyPr>
            <a:normAutofit/>
          </a:bodyPr>
          <a:lstStyle>
            <a:lvl1pPr marL="0" indent="0">
              <a:buNone/>
              <a:defRPr sz="800" b="0" i="1">
                <a:solidFill>
                  <a:schemeClr val="accent5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en-US" dirty="0"/>
              <a:t>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60143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8A22-6A5B-4550-87C4-98CDB884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0400"/>
            <a:ext cx="8305200" cy="74295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24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1DA0-7E63-4CDE-961E-607D001A9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2000"/>
            <a:ext cx="8305200" cy="37528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469800" indent="-175500">
              <a:buFontTx/>
              <a:buChar char="‒"/>
              <a:defRPr sz="1400">
                <a:solidFill>
                  <a:srgbClr val="393A39"/>
                </a:solidFill>
                <a:latin typeface="Lato" panose="020F0502020204030203" pitchFamily="34" charset="0"/>
              </a:defRPr>
            </a:lvl2pPr>
            <a:lvl3pPr>
              <a:defRPr sz="1200">
                <a:solidFill>
                  <a:srgbClr val="393A39"/>
                </a:solidFill>
                <a:latin typeface="Lato" panose="020F0502020204030203" pitchFamily="34" charset="0"/>
              </a:defRPr>
            </a:lvl3pPr>
            <a:lvl4pPr marL="1021613" indent="-17010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latin typeface="Lato" panose="020F0502020204030203" pitchFamily="34" charset="0"/>
              </a:defRPr>
            </a:lvl4pPr>
            <a:lvl5pPr marL="1253813" indent="-17010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latin typeface="Lato" panose="020F0502020204030203" pitchFamily="34" charset="0"/>
              </a:defRPr>
            </a:lvl5pPr>
            <a:lvl6pPr marL="1433700" indent="-170100">
              <a:lnSpc>
                <a:spcPct val="100000"/>
              </a:lnSpc>
              <a:defRPr sz="1103"/>
            </a:lvl6pPr>
            <a:lvl7pPr marL="1674000" indent="-170100">
              <a:lnSpc>
                <a:spcPct val="100000"/>
              </a:lnSpc>
              <a:defRPr sz="1103"/>
            </a:lvl7pPr>
            <a:lvl8pPr marL="1906200" indent="-170100">
              <a:lnSpc>
                <a:spcPct val="100000"/>
              </a:lnSpc>
              <a:defRPr sz="1103"/>
            </a:lvl8pPr>
            <a:lvl9pPr marL="2135700" indent="-170100">
              <a:lnSpc>
                <a:spcPct val="100000"/>
              </a:lnSpc>
              <a:defRPr sz="110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89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E514-B9D5-4E6A-B99C-10D5D54F71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842400"/>
            <a:ext cx="8305200" cy="1789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 dirty="0"/>
              <a:t>Click to edit Master header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28C70-277B-4B74-B137-487CD1BFD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703600"/>
            <a:ext cx="8305200" cy="12420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100"/>
              </a:spcBef>
              <a:buNone/>
              <a:defRPr sz="1800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046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83CD7-383B-48A0-8B71-F06BC83DE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4111200" cy="37528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3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469800" indent="-175500">
              <a:buFontTx/>
              <a:buChar char="‒"/>
              <a:defRPr sz="1200">
                <a:solidFill>
                  <a:srgbClr val="393A39"/>
                </a:solidFill>
                <a:latin typeface="Lato" panose="020F0502020204030203" pitchFamily="34" charset="0"/>
              </a:defRPr>
            </a:lvl2pPr>
            <a:lvl3pPr>
              <a:defRPr sz="1103">
                <a:solidFill>
                  <a:srgbClr val="393A39"/>
                </a:solidFill>
                <a:latin typeface="Lato" panose="020F0502020204030203" pitchFamily="34" charset="0"/>
              </a:defRPr>
            </a:lvl3pPr>
            <a:lvl4pPr marL="10648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103">
                <a:latin typeface="Lato" panose="020F0502020204030203" pitchFamily="34" charset="0"/>
              </a:defRPr>
            </a:lvl4pPr>
            <a:lvl5pPr marL="1252800" indent="-170100">
              <a:lnSpc>
                <a:spcPct val="100000"/>
              </a:lnSpc>
              <a:buFont typeface="Arial" panose="020B0604020202020204" pitchFamily="34" charset="0"/>
              <a:buChar char="•"/>
              <a:defRPr sz="1103">
                <a:latin typeface="Lato" panose="020F0502020204030203" pitchFamily="34" charset="0"/>
              </a:defRPr>
            </a:lvl5pPr>
            <a:lvl6pPr marL="1433700" indent="-170100">
              <a:lnSpc>
                <a:spcPct val="100000"/>
              </a:lnSpc>
              <a:defRPr sz="1103"/>
            </a:lvl6pPr>
            <a:lvl7pPr marL="1674000" indent="-170100">
              <a:lnSpc>
                <a:spcPct val="100000"/>
              </a:lnSpc>
              <a:defRPr sz="1103"/>
            </a:lvl7pPr>
            <a:lvl8pPr marL="1906200" indent="-170100">
              <a:lnSpc>
                <a:spcPct val="100000"/>
              </a:lnSpc>
              <a:defRPr sz="1103"/>
            </a:lvl8pPr>
            <a:lvl9pPr marL="2135700" indent="-170100">
              <a:lnSpc>
                <a:spcPct val="100000"/>
              </a:lnSpc>
              <a:defRPr sz="110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55965-8388-42DC-8FE0-FECC99CDC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6800" y="1332000"/>
            <a:ext cx="4035600" cy="37528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3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469800" indent="-175500">
              <a:buFontTx/>
              <a:buChar char="‒"/>
              <a:defRPr sz="1200">
                <a:solidFill>
                  <a:srgbClr val="393A39"/>
                </a:solidFill>
                <a:latin typeface="Lato" panose="020F0502020204030203" pitchFamily="34" charset="0"/>
              </a:defRPr>
            </a:lvl2pPr>
            <a:lvl3pPr>
              <a:defRPr sz="1103">
                <a:solidFill>
                  <a:srgbClr val="393A39"/>
                </a:solidFill>
                <a:latin typeface="Lato" panose="020F0502020204030203" pitchFamily="34" charset="0"/>
              </a:defRPr>
            </a:lvl3pPr>
            <a:lvl4pPr marL="1020600" indent="-170100">
              <a:lnSpc>
                <a:spcPct val="100000"/>
              </a:lnSpc>
              <a:buFont typeface="Arial" panose="020B0604020202020204" pitchFamily="34" charset="0"/>
              <a:buChar char="•"/>
              <a:defRPr sz="1103">
                <a:latin typeface="Lato" panose="020F0502020204030203" pitchFamily="34" charset="0"/>
              </a:defRPr>
            </a:lvl4pPr>
            <a:lvl5pPr marL="1252800" indent="-170100">
              <a:lnSpc>
                <a:spcPct val="100000"/>
              </a:lnSpc>
              <a:buFont typeface="Arial" panose="020B0604020202020204" pitchFamily="34" charset="0"/>
              <a:buChar char="•"/>
              <a:defRPr sz="1103">
                <a:latin typeface="Lato" panose="020F0502020204030203" pitchFamily="34" charset="0"/>
              </a:defRPr>
            </a:lvl5pPr>
            <a:lvl6pPr marL="1433700" indent="-170100">
              <a:lnSpc>
                <a:spcPct val="100000"/>
              </a:lnSpc>
              <a:defRPr sz="1103"/>
            </a:lvl6pPr>
            <a:lvl7pPr marL="1674000" indent="-170100">
              <a:lnSpc>
                <a:spcPct val="100000"/>
              </a:lnSpc>
              <a:defRPr sz="1103"/>
            </a:lvl7pPr>
            <a:lvl8pPr marL="1906200" indent="-170100">
              <a:lnSpc>
                <a:spcPct val="100000"/>
              </a:lnSpc>
              <a:defRPr sz="1103"/>
            </a:lvl8pPr>
            <a:lvl9pPr marL="2135700" indent="-170100">
              <a:lnSpc>
                <a:spcPct val="100000"/>
              </a:lnSpc>
              <a:defRPr sz="110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C35649-F5E1-436D-BCBC-468BEAF2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0400"/>
            <a:ext cx="8305200" cy="74295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4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24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 with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16AAA2-A7C1-4541-8877-3F69DB6229BC}"/>
              </a:ext>
            </a:extLst>
          </p:cNvPr>
          <p:cNvSpPr/>
          <p:nvPr/>
        </p:nvSpPr>
        <p:spPr>
          <a:xfrm>
            <a:off x="3887788" y="0"/>
            <a:ext cx="5256212" cy="5143500"/>
          </a:xfrm>
          <a:prstGeom prst="rect">
            <a:avLst/>
          </a:prstGeom>
          <a:solidFill>
            <a:srgbClr val="D3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39FB627-FD00-4FAF-95D2-71E0F07C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0800"/>
            <a:ext cx="2949575" cy="8001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DC379B0-B7F6-4942-A1A3-CADED67F6B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14800" y="209550"/>
            <a:ext cx="4800600" cy="4724400"/>
          </a:xfrm>
          <a:noFill/>
        </p:spPr>
        <p:txBody>
          <a:bodyPr/>
          <a:lstStyle>
            <a:lvl2pPr marL="469800" indent="-175500">
              <a:buFontTx/>
              <a:buChar char="‒"/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Click to add transparent background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59D9A38-D1D3-4C7D-A204-0D4D6C3813F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620000"/>
            <a:ext cx="2949575" cy="31623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469800" indent="-175500">
              <a:lnSpc>
                <a:spcPct val="100000"/>
              </a:lnSpc>
              <a:buFontTx/>
              <a:buChar char="‒"/>
              <a:defRPr sz="1200">
                <a:solidFill>
                  <a:srgbClr val="393A39"/>
                </a:solidFill>
                <a:latin typeface="Lato" panose="020F0502020204030203" pitchFamily="34" charset="0"/>
              </a:defRPr>
            </a:lvl2pPr>
            <a:lvl3pPr>
              <a:lnSpc>
                <a:spcPct val="100000"/>
              </a:lnSpc>
              <a:defRPr sz="1100">
                <a:solidFill>
                  <a:srgbClr val="393A39"/>
                </a:solidFill>
                <a:latin typeface="Lato" panose="020F0502020204030203" pitchFamily="34" charset="0"/>
              </a:defRPr>
            </a:lvl3pPr>
            <a:lvl4pPr marL="1020600" indent="-170100">
              <a:lnSpc>
                <a:spcPct val="100000"/>
              </a:lnSpc>
              <a:buFont typeface="Arial" panose="020B0604020202020204" pitchFamily="34" charset="0"/>
              <a:buChar char="•"/>
              <a:defRPr sz="1103">
                <a:latin typeface="Lato" panose="020F0502020204030203" pitchFamily="34" charset="0"/>
              </a:defRPr>
            </a:lvl4pPr>
            <a:lvl5pPr marL="1297013" indent="-170100">
              <a:lnSpc>
                <a:spcPct val="100000"/>
              </a:lnSpc>
              <a:buFont typeface="Arial" panose="020B0604020202020204" pitchFamily="34" charset="0"/>
              <a:buChar char="•"/>
              <a:defRPr sz="1103">
                <a:latin typeface="Lato" panose="020F0502020204030203" pitchFamily="34" charset="0"/>
              </a:defRPr>
            </a:lvl5pPr>
            <a:lvl6pPr marL="1433700" indent="-170100">
              <a:lnSpc>
                <a:spcPct val="100000"/>
              </a:lnSpc>
              <a:defRPr sz="1103"/>
            </a:lvl6pPr>
            <a:lvl7pPr marL="1674000" indent="-170100">
              <a:lnSpc>
                <a:spcPct val="100000"/>
              </a:lnSpc>
              <a:defRPr sz="1103"/>
            </a:lvl7pPr>
            <a:lvl8pPr marL="1906200" indent="-170100">
              <a:lnSpc>
                <a:spcPct val="100000"/>
              </a:lnSpc>
              <a:defRPr sz="1103"/>
            </a:lvl8pPr>
            <a:lvl9pPr marL="2135700" indent="-170100">
              <a:lnSpc>
                <a:spcPct val="100000"/>
              </a:lnSpc>
              <a:defRPr sz="110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3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mall Picture with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16AAA2-A7C1-4541-8877-3F69DB6229BC}"/>
              </a:ext>
            </a:extLst>
          </p:cNvPr>
          <p:cNvSpPr/>
          <p:nvPr/>
        </p:nvSpPr>
        <p:spPr>
          <a:xfrm>
            <a:off x="6172200" y="0"/>
            <a:ext cx="2971800" cy="5143500"/>
          </a:xfrm>
          <a:prstGeom prst="rect">
            <a:avLst/>
          </a:prstGeom>
          <a:solidFill>
            <a:srgbClr val="D3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39FB627-FD00-4FAF-95D2-71E0F07C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0800"/>
            <a:ext cx="5313362" cy="8001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DC379B0-B7F6-4942-A1A3-CADED67F6B3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00800" y="209550"/>
            <a:ext cx="2514600" cy="4724400"/>
          </a:xfrm>
          <a:noFill/>
        </p:spPr>
        <p:txBody>
          <a:bodyPr/>
          <a:lstStyle>
            <a:lvl2pPr marL="469800" indent="-175500">
              <a:buFontTx/>
              <a:buChar char="‒"/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Click to add transparent background image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59D9A38-D1D3-4C7D-A204-0D4D6C3813F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57200" y="1620000"/>
            <a:ext cx="5313362" cy="3162300"/>
          </a:xfrm>
          <a:prstGeom prst="rect">
            <a:avLst/>
          </a:prstGeom>
        </p:spPr>
        <p:txBody>
          <a:bodyPr numCol="1">
            <a:normAutofit/>
          </a:bodyPr>
          <a:lstStyle>
            <a:lvl1pPr>
              <a:lnSpc>
                <a:spcPct val="100000"/>
              </a:lnSpc>
              <a:defRPr sz="1400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469800" indent="-175500">
              <a:lnSpc>
                <a:spcPct val="100000"/>
              </a:lnSpc>
              <a:buFontTx/>
              <a:buChar char="‒"/>
              <a:defRPr sz="1200">
                <a:solidFill>
                  <a:srgbClr val="393A39"/>
                </a:solidFill>
                <a:latin typeface="Lato" panose="020F0502020204030203" pitchFamily="34" charset="0"/>
              </a:defRPr>
            </a:lvl2pPr>
            <a:lvl3pPr>
              <a:lnSpc>
                <a:spcPct val="100000"/>
              </a:lnSpc>
              <a:defRPr sz="1100">
                <a:solidFill>
                  <a:srgbClr val="393A39"/>
                </a:solidFill>
                <a:latin typeface="Lato" panose="020F0502020204030203" pitchFamily="34" charset="0"/>
              </a:defRPr>
            </a:lvl3pPr>
            <a:lvl4pPr marL="10206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000">
                <a:latin typeface="Lato" panose="020F0502020204030203" pitchFamily="34" charset="0"/>
              </a:defRPr>
            </a:lvl4pPr>
            <a:lvl5pPr marL="12528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98">
                <a:latin typeface="Lato" panose="020F0502020204030203" pitchFamily="34" charset="0"/>
              </a:defRPr>
            </a:lvl5pPr>
            <a:lvl6pPr marL="1477913" marR="0" indent="-214313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/>
            </a:lvl6pPr>
            <a:lvl7pPr marL="16740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/>
            </a:lvl7pPr>
            <a:lvl8pPr marL="19062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8pPr>
            <a:lvl9pPr marL="2135700" marR="0" indent="-170100" algn="l" defTabSz="914378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393A39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23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Two 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AA8A8-3946-DE4F-97CB-CBC48B9F7A6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DE514-B9D5-4E6A-B99C-10D5D54F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8950"/>
            <a:ext cx="8062912" cy="12319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28C70-277B-4B74-B137-487CD1BFD7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" y="4267777"/>
            <a:ext cx="1837944" cy="3492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100"/>
              </a:spcBef>
              <a:buNone/>
              <a:defRPr sz="1800">
                <a:solidFill>
                  <a:schemeClr val="bg2"/>
                </a:solidFill>
                <a:latin typeface="Lato" panose="020F0502020204030203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8E08046-4BE1-4FB9-890C-3BAA6099F53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7200" y="4540827"/>
            <a:ext cx="1837944" cy="4531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00"/>
              </a:spcBef>
              <a:buNone/>
              <a:defRPr sz="1200" b="0" i="0">
                <a:solidFill>
                  <a:schemeClr val="bg2"/>
                </a:solidFill>
                <a:latin typeface="Lato Light" panose="020F0302020204030203" pitchFamily="34" charset="77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6E2C5B-58AD-4D69-8653-58174ACC8AD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2559600" y="4269600"/>
            <a:ext cx="1837944" cy="3492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100"/>
              </a:spcBef>
              <a:buNone/>
              <a:defRPr sz="1800">
                <a:solidFill>
                  <a:schemeClr val="bg2"/>
                </a:solidFill>
                <a:latin typeface="Lato" panose="020F0502020204030203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99CD08-F90D-4D15-9B4E-79BB92E4CDF2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2559600" y="4539600"/>
            <a:ext cx="1837944" cy="4531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00"/>
              </a:spcBef>
              <a:buNone/>
              <a:defRPr sz="1200" b="0" i="0">
                <a:solidFill>
                  <a:schemeClr val="bg2"/>
                </a:solidFill>
                <a:latin typeface="Lato Light" panose="020F0302020204030203" pitchFamily="34" charset="77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Title, company</a:t>
            </a:r>
          </a:p>
        </p:txBody>
      </p:sp>
    </p:spTree>
    <p:extLst>
      <p:ext uri="{BB962C8B-B14F-4D97-AF65-F5344CB8AC3E}">
        <p14:creationId xmlns:p14="http://schemas.microsoft.com/office/powerpoint/2010/main" val="38698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E514-B9D5-4E6A-B99C-10D5D54F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1282701"/>
            <a:ext cx="8062912" cy="21399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FF62A3-F460-4741-8342-309E52138A7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02000" y="3436567"/>
            <a:ext cx="1836821" cy="3492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100"/>
              </a:spcBef>
              <a:buNone/>
              <a:defRPr sz="1800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8AF9C0-51D9-4A91-8E30-9CA60298FBC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602000" y="3709617"/>
            <a:ext cx="1836821" cy="4531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00"/>
              </a:spcBef>
              <a:buNone/>
              <a:defRPr sz="1200" b="0" i="0">
                <a:solidFill>
                  <a:srgbClr val="393A39"/>
                </a:solidFill>
                <a:latin typeface="Lato Light" panose="020F0302020204030203" pitchFamily="34" charset="77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4298647-61D0-4FBB-8F52-37C8A845D3E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726800" y="3436567"/>
            <a:ext cx="1836821" cy="34925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100"/>
              </a:spcBef>
              <a:buNone/>
              <a:defRPr sz="1800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578A0BF-E876-40F4-A20B-1A438C7EEFAC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726800" y="3709617"/>
            <a:ext cx="1836821" cy="4531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00"/>
              </a:spcBef>
              <a:buNone/>
              <a:defRPr sz="1200" b="0" i="0">
                <a:solidFill>
                  <a:srgbClr val="393A39"/>
                </a:solidFill>
                <a:latin typeface="Lato Light" panose="020F0302020204030203" pitchFamily="34" charset="77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9E506-AD96-463A-84F2-AAE1BB90340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96000" y="3432556"/>
            <a:ext cx="1115568" cy="111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8A7706D-1D21-49ED-888E-699D6B6BE7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524400" y="3429000"/>
            <a:ext cx="1115568" cy="111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9126122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emf" Type="http://schemas.openxmlformats.org/officeDocument/2006/relationships/image"/><Relationship Id="rId15" Target="../media/image2.emf" Type="http://schemas.openxmlformats.org/officeDocument/2006/relationships/image"/><Relationship Id="rId16" Target="../media/image3.png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F58E3-9A58-46F0-BF14-7D50442D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0400"/>
            <a:ext cx="8229600" cy="741600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A2A96-2EF0-4D95-8F42-7400F1711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8107082" cy="375480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7D267B-40D0-4DD7-AC1D-48683B25403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6834" y="167935"/>
            <a:ext cx="564240" cy="52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FCAB09-91CA-475B-B6CD-D124E33437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l="24096"/>
          <a:stretch/>
        </p:blipFill>
        <p:spPr>
          <a:xfrm>
            <a:off x="0" y="115217"/>
            <a:ext cx="1066800" cy="287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0FBC2-4514-4E11-A820-6885E5011C24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5778" y="223913"/>
            <a:ext cx="752320" cy="6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84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71" r:id="rId5"/>
    <p:sldLayoutId id="2147483672" r:id="rId6"/>
    <p:sldLayoutId id="2147483664" r:id="rId7"/>
    <p:sldLayoutId id="2147483665" r:id="rId8"/>
    <p:sldLayoutId id="2147483666" r:id="rId9"/>
    <p:sldLayoutId id="2147483668" r:id="rId10"/>
    <p:sldLayoutId id="2147483669" r:id="rId11"/>
    <p:sldLayoutId id="2147483670" r:id="rId12"/>
  </p:sldLayoutIdLst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rgbClr val="1B4D8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176209" indent="-176209" algn="l" defTabSz="914378" rtl="0" eaLnBrk="1" latinLnBrk="0" hangingPunct="1">
        <a:lnSpc>
          <a:spcPct val="100000"/>
        </a:lnSpc>
        <a:spcBef>
          <a:spcPts val="1000"/>
        </a:spcBef>
        <a:buFont typeface="Wingdings" pitchFamily="2" charset="2"/>
        <a:buChar char="§"/>
        <a:tabLst/>
        <a:defRPr sz="1600" kern="1200">
          <a:solidFill>
            <a:srgbClr val="393A39"/>
          </a:solidFill>
          <a:latin typeface="Lato" panose="020F0502020204030203" pitchFamily="34" charset="0"/>
          <a:ea typeface="+mn-ea"/>
          <a:cs typeface="+mn-cs"/>
        </a:defRPr>
      </a:lvl1pPr>
      <a:lvl2pPr marL="514337" indent="-222245" algn="l" defTabSz="914378" rtl="0" eaLnBrk="1" latinLnBrk="0" hangingPunct="1">
        <a:lnSpc>
          <a:spcPct val="100000"/>
        </a:lnSpc>
        <a:spcBef>
          <a:spcPts val="500"/>
        </a:spcBef>
        <a:buFontTx/>
        <a:buBlip>
          <a:blip r:embed="rId16"/>
        </a:buBlip>
        <a:tabLst/>
        <a:defRPr sz="1400" kern="1200">
          <a:solidFill>
            <a:srgbClr val="393A39"/>
          </a:solidFill>
          <a:latin typeface="Lato" panose="020F0502020204030203" pitchFamily="34" charset="0"/>
          <a:ea typeface="+mn-ea"/>
          <a:cs typeface="+mn-cs"/>
        </a:defRPr>
      </a:lvl2pPr>
      <a:lvl3pPr marL="746106" indent="-169859" algn="l" defTabSz="80643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200" kern="1200">
          <a:solidFill>
            <a:srgbClr val="393A39"/>
          </a:solidFill>
          <a:latin typeface="Lato" panose="020F0502020204030203" pitchFamily="34" charset="0"/>
          <a:ea typeface="+mn-ea"/>
          <a:cs typeface="+mn-cs"/>
        </a:defRPr>
      </a:lvl3pPr>
      <a:lvl4pPr marL="1371566" indent="0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1828754" indent="0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5.xml" Type="http://schemas.openxmlformats.org/officeDocument/2006/relationships/slideLayout"/><Relationship Id="rId2" Target="../media/image14.png" Type="http://schemas.openxmlformats.org/officeDocument/2006/relationships/image"/><Relationship Id="rId3" Type="http://schemas.openxmlformats.org/officeDocument/2006/relationships/tags" Target="../tags/tag7.xml"/></Relationships>

</file>

<file path=ppt/slides/_rels/slide11.xml.rels><?xml version="1.0" encoding="UTF-8" standalone="no"?><Relationships xmlns="http://schemas.openxmlformats.org/package/2006/relationships"><Relationship Id="rId1" Target="../slideLayouts/slideLayout5.xml" Type="http://schemas.openxmlformats.org/officeDocument/2006/relationships/slideLayout"/><Relationship Id="rId2" Target="../media/image15.png" Type="http://schemas.openxmlformats.org/officeDocument/2006/relationships/image"/><Relationship Id="rId3" Type="http://schemas.openxmlformats.org/officeDocument/2006/relationships/tags" Target="../tags/tag8.xml"/></Relationships>

</file>

<file path=ppt/slides/_rels/slide2.xml.rels><?xml version="1.0" encoding="UTF-8" standalone="no"?><Relationships xmlns="http://schemas.openxmlformats.org/package/2006/relationships"><Relationship Id="rId1" Target="../slideLayouts/slideLayout5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5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5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ype="http://schemas.openxmlformats.org/officeDocument/2006/relationships/tags" Target="../tags/tag1.xml"/></Relationships>

</file>

<file path=ppt/slides/_rels/slide5.xml.rels><?xml version="1.0" encoding="UTF-8" standalone="no"?><Relationships xmlns="http://schemas.openxmlformats.org/package/2006/relationships"><Relationship Id="rId1" Target="../slideLayouts/slideLayout5.xml" Type="http://schemas.openxmlformats.org/officeDocument/2006/relationships/slideLayout"/><Relationship Id="rId2" Target="../media/image6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ype="http://schemas.openxmlformats.org/officeDocument/2006/relationships/tags" Target="../tags/tag2.xml"/></Relationships>

</file>

<file path=ppt/slides/_rels/slide6.xml.rels><?xml version="1.0" encoding="UTF-8" standalone="no"?><Relationships xmlns="http://schemas.openxmlformats.org/package/2006/relationships"><Relationship Id="rId1" Target="../slideLayouts/slideLayout5.xml" Type="http://schemas.openxmlformats.org/officeDocument/2006/relationships/slideLayout"/><Relationship Id="rId2" Target="../media/image10.png" Type="http://schemas.openxmlformats.org/officeDocument/2006/relationships/image"/><Relationship Id="rId3" Type="http://schemas.openxmlformats.org/officeDocument/2006/relationships/tags" Target="../tags/tag3.xml"/></Relationships>

</file>

<file path=ppt/slides/_rels/slide7.xml.rels><?xml version="1.0" encoding="UTF-8" standalone="no"?><Relationships xmlns="http://schemas.openxmlformats.org/package/2006/relationships"><Relationship Id="rId1" Target="../slideLayouts/slideLayout5.xml" Type="http://schemas.openxmlformats.org/officeDocument/2006/relationships/slideLayout"/><Relationship Id="rId2" Target="../media/image12.png" Type="http://schemas.openxmlformats.org/officeDocument/2006/relationships/image"/><Relationship Id="rId3" Type="http://schemas.openxmlformats.org/officeDocument/2006/relationships/tags" Target="../tags/tag5.xml"/></Relationships>

</file>

<file path=ppt/slides/_rels/slide8.xml.rels><?xml version="1.0" encoding="UTF-8" standalone="no"?><Relationships xmlns="http://schemas.openxmlformats.org/package/2006/relationships"><Relationship Id="rId1" Target="../slideLayouts/slideLayout5.xml" Type="http://schemas.openxmlformats.org/officeDocument/2006/relationships/slideLayout"/><Relationship Id="rId2" Target="../media/image11.png" Type="http://schemas.openxmlformats.org/officeDocument/2006/relationships/image"/><Relationship Id="rId3" Type="http://schemas.openxmlformats.org/officeDocument/2006/relationships/tags" Target="../tags/tag4.xml"/></Relationships>

</file>

<file path=ppt/slides/_rels/slide9.xml.rels><?xml version="1.0" encoding="UTF-8" standalone="no"?><Relationships xmlns="http://schemas.openxmlformats.org/package/2006/relationships"><Relationship Id="rId1" Target="../slideLayouts/slideLayout5.xml" Type="http://schemas.openxmlformats.org/officeDocument/2006/relationships/slideLayout"/><Relationship Id="rId2" Target="../media/image13.png" Type="http://schemas.openxmlformats.org/officeDocument/2006/relationships/image"/><Relationship Id="rId3" Type="http://schemas.openxmlformats.org/officeDocument/2006/relationships/tags" Target="../tags/tag6.xml"/></Relationships>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>
            <a:extLst>
              <a:ext uri="{FF2B5EF4-FFF2-40B4-BE49-F238E27FC236}">
                <a16:creationId xmlns:a16="http://schemas.microsoft.com/office/drawing/2014/main" id="{67100E37-2066-457D-A866-CD6115300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841375"/>
            <a:ext cx="8305200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Heating Circuit</a:t>
            </a:r>
          </a:p>
        </p:txBody>
      </p:sp>
      <p:sp xmlns:r="http://schemas.openxmlformats.org/officeDocument/2006/relationships">
        <p:nvSpPr>
          <p:cNvPr id="3" name="Subtitle 2">
            <a:extLst>
              <a:ext uri="{FF2B5EF4-FFF2-40B4-BE49-F238E27FC236}">
                <a16:creationId xmlns:a16="http://schemas.microsoft.com/office/drawing/2014/main" id="{FBBC01D0-B230-4859-8CF6-4664E1E5F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7010400" cy="1241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 indent="0" marL="0">
              <a:spcAft>
                <a:spcPct val="15000"/>
              </a:spcAft>
            </a:pPr>
            <a:r>
              <a:rPr lang="en-US"/>
              <a:t>COMSOL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39FB627-FD00-4FAF-95D2-71E0F07C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0800"/>
            <a:ext cx="2949575" cy="8001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b="1" sz="2400">
                <a:solidFill>
                  <a:srgbClr val="1B4D81"/>
                </a:solidFill>
                <a:latin charset="0" panose="020F0502020204030203" pitchFamily="34" typeface="Lato"/>
              </a:defRPr>
            </a:lvl1pPr>
          </a:lstStyle>
          <a:p>
            <a:r>
              <a:rPr lang="en-US"/>
              <a:t>Results</a:t>
            </a:r>
          </a:p>
        </p:txBody>
      </p:sp>
      <p:sp>
        <p:nvSpPr>
          <p:cNvPr id="2" name="AutoShape 2"/>
          <p:cNvSpPr/>
          <p:nvPr/>
        </p:nvSpPr>
        <p:spPr>
          <a:xfrm flipH="false" flipV="false" rot="0">
            <a:off x="457200" y="1620000"/>
            <a:ext cx="2949575" cy="3162300"/>
          </a:xfrm>
          <a:prstGeom prst="rect">
            <a:avLst/>
          </a:prstGeom>
          <a:noFill/>
          <a:ln>
            <a:noFill/>
            <a:headEnd len="med" type="none" w="med"/>
            <a:tailEnd len="med" type="none" w="med"/>
          </a:ln>
        </p:spPr>
        <p:txBody>
          <a:bodyPr anchor="t" anchorCtr="false" bIns="45720" lIns="0" rIns="91440" tIns="45720" vert="horz" wrap="square">
            <a:normAutofit/>
          </a:bodyPr>
          <a:p>
            <a:pPr algn="l" indent="-176209" lvl="0" marL="176209">
              <a:lnSpc>
                <a:spcPct val="100000"/>
              </a:lnSpc>
              <a:spcBef>
                <a:spcPts val="1000"/>
              </a:spcBef>
              <a:buFont typeface="Wingdings"/>
              <a:buChar char="§"/>
            </a:pPr>
            <a:r>
              <a:rPr b="false" i="false" lang="en-US" sz="1400" u="none">
                <a:solidFill>
                  <a:srgbClr val="393A39"/>
                </a:solidFill>
                <a:latin typeface="Lato"/>
              </a:rPr>
              <a:t>The figure displays the effective forces acting on the adhesive layer during heater operation</a:t>
            </a:r>
          </a:p>
          <a:p>
            <a:pPr algn="l" indent="-176209" lvl="0" marL="176209">
              <a:lnSpc>
                <a:spcPct val="100000"/>
              </a:lnSpc>
              <a:spcBef>
                <a:spcPts val="1000"/>
              </a:spcBef>
              <a:buFont typeface="Wingdings"/>
              <a:buChar char="§"/>
            </a:pPr>
            <a:r>
              <a:rPr b="false" i="false" lang="en-US" sz="1400" u="none">
                <a:solidFill>
                  <a:srgbClr val="393A39"/>
                </a:solidFill>
                <a:latin typeface="Lato"/>
              </a:rPr>
              <a:t>As the figure shows, the device experiences a maximum interfacial stress that is an order of magnitude smaller than the yield stress</a:t>
            </a:r>
          </a:p>
          <a:p>
            <a:pPr algn="l" indent="-176209" lvl="0" marL="176209">
              <a:lnSpc>
                <a:spcPct val="100000"/>
              </a:lnSpc>
              <a:spcBef>
                <a:spcPts val="1000"/>
              </a:spcBef>
              <a:spcAft>
                <a:spcPct val="15000"/>
              </a:spcAft>
              <a:buFont typeface="Wingdings"/>
              <a:buChar char="§"/>
            </a:pPr>
            <a:r>
              <a:rPr b="false" i="false" lang="en-US" sz="1400" u="none">
                <a:solidFill>
                  <a:srgbClr val="393A39"/>
                </a:solidFill>
                <a:latin typeface="Lato"/>
              </a:rPr>
              <a:t>This means that the device are OK in terms of adhesive stress</a:t>
            </a:r>
          </a:p>
        </p:txBody>
      </p:sp>
      <p:sp>
        <p:nvSpPr>
          <p:cNvPr id="4" name="AutoShape 4"/>
          <p:cNvSpPr/>
          <p:nvPr/>
        </p:nvSpPr>
        <p:spPr>
          <a:xfrm>
            <a:off x="4114800" y="4125721"/>
            <a:ext cx="4800600" cy="492507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solidFill>
                  <a:srgbClr val="1B4D81"/>
                </a:solidFill>
                <a:latin typeface="Lato"/>
              </a:rPr>
              <a:t>The effective forces in the interface between the resistive layer and the glass plate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14800" y="525271"/>
            <a:ext cx="48006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39FB627-FD00-4FAF-95D2-71E0F07C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0800"/>
            <a:ext cx="2949575" cy="8001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b="1" sz="2400">
                <a:solidFill>
                  <a:srgbClr val="1B4D81"/>
                </a:solidFill>
                <a:latin charset="0" panose="020F0502020204030203" pitchFamily="34" typeface="Lato"/>
              </a:defRPr>
            </a:lvl1pPr>
          </a:lstStyle>
          <a:p>
            <a:r>
              <a:rPr lang="en-US"/>
              <a:t>Results</a:t>
            </a:r>
          </a:p>
        </p:txBody>
      </p:sp>
      <p:sp>
        <p:nvSpPr>
          <p:cNvPr id="2" name="AutoShape 2"/>
          <p:cNvSpPr/>
          <p:nvPr/>
        </p:nvSpPr>
        <p:spPr>
          <a:xfrm flipH="false" flipV="false" rot="0">
            <a:off x="457200" y="1620000"/>
            <a:ext cx="2949575" cy="3162300"/>
          </a:xfrm>
          <a:prstGeom prst="rect">
            <a:avLst/>
          </a:prstGeom>
          <a:noFill/>
          <a:ln>
            <a:noFill/>
            <a:headEnd len="med" type="none" w="med"/>
            <a:tailEnd len="med" type="none" w="med"/>
          </a:ln>
        </p:spPr>
        <p:txBody>
          <a:bodyPr anchor="t" anchorCtr="false" bIns="45720" lIns="0" rIns="91440" tIns="45720" vert="horz" wrap="square">
            <a:normAutofit/>
          </a:bodyPr>
          <a:p>
            <a:pPr algn="l" indent="0" lvl="0" marL="0">
              <a:lnSpc>
                <a:spcPct val="100000"/>
              </a:lnSpc>
              <a:spcBef>
                <a:spcPts val="1000"/>
              </a:spcBef>
              <a:spcAft>
                <a:spcPct val="15000"/>
              </a:spcAft>
              <a:buNone/>
            </a:pPr>
            <a:r>
              <a:rPr b="false" i="false" lang="en-US" sz="1400" u="none">
                <a:solidFill>
                  <a:srgbClr val="393A39"/>
                </a:solidFill>
                <a:latin typeface="Lato"/>
              </a:rPr>
              <a:t>Finally study the device’s deflections shown in the figure</a:t>
            </a:r>
          </a:p>
        </p:txBody>
      </p:sp>
      <p:sp>
        <p:nvSpPr>
          <p:cNvPr id="4" name="AutoShape 4"/>
          <p:cNvSpPr/>
          <p:nvPr/>
        </p:nvSpPr>
        <p:spPr>
          <a:xfrm>
            <a:off x="4114800" y="4221567"/>
            <a:ext cx="4800600" cy="300816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solidFill>
                  <a:srgbClr val="1B4D81"/>
                </a:solidFill>
                <a:latin typeface="Lato"/>
              </a:rPr>
              <a:t>Deviation from a plane surface on the fluid side of the glass plate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14800" y="621117"/>
            <a:ext cx="48006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39FB627-FD00-4FAF-95D2-71E0F07C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0800"/>
            <a:ext cx="2949575" cy="8001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name="AutoShape 2" id="2"/>
          <p:cNvSpPr/>
          <p:nvPr/>
        </p:nvSpPr>
        <p:spPr>
          <a:xfrm flipH="false" flipV="false" rot="0">
            <a:off x="457200" y="1620000"/>
            <a:ext cx="2949575" cy="3162300"/>
          </a:xfrm>
          <a:prstGeom prst="rect">
            <a:avLst/>
          </a:prstGeom>
          <a:noFill/>
          <a:ln>
            <a:noFill/>
            <a:headEnd type="none" len="med" w="med"/>
            <a:tailEnd type="none" len="med" w="med"/>
          </a:ln>
        </p:spPr>
        <p:txBody>
          <a:bodyPr anchorCtr="false" anchor="t" vert="horz" tIns="45720" lIns="0" bIns="45720" rIns="91440" wrap="square">
            <a:normAutofit/>
          </a:bodyPr>
          <a:p>
            <a:pPr lvl="0" algn="l" indent="-176209" marL="176209">
              <a:lnSpc>
                <a:spcPct val="10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1100" b="false" i="false" u="none">
                <a:solidFill>
                  <a:srgbClr val="393A39"/>
                </a:solidFill>
                <a:latin typeface="Lato"/>
              </a:rPr>
              <a:t>Small heating circuits find use in many applications</a:t>
            </a:r>
          </a:p>
          <a:p>
            <a:pPr lvl="0" algn="l" indent="-176209" marL="176209">
              <a:lnSpc>
                <a:spcPct val="10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1100" b="false" i="false" u="none">
                <a:solidFill>
                  <a:srgbClr val="393A39"/>
                </a:solidFill>
                <a:latin typeface="Lato"/>
              </a:rPr>
              <a:t>For example, in manufacturing processes they heat up reactive fluids</a:t>
            </a:r>
          </a:p>
          <a:p>
            <a:pPr lvl="0" algn="l" indent="-176209" marL="176209">
              <a:lnSpc>
                <a:spcPct val="10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1100" b="false" i="false" u="none">
                <a:solidFill>
                  <a:srgbClr val="393A39"/>
                </a:solidFill>
                <a:latin typeface="Lato"/>
              </a:rPr>
              <a:t>The figure illustrates a typical heating device for this model</a:t>
            </a:r>
          </a:p>
          <a:p>
            <a:pPr lvl="0" algn="l" indent="-176209" marL="176209">
              <a:lnSpc>
                <a:spcPct val="10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1100" b="false" i="false" u="none">
                <a:solidFill>
                  <a:srgbClr val="393A39"/>
                </a:solidFill>
                <a:latin typeface="Lato"/>
              </a:rPr>
              <a:t>The device consists of an electrically resistive layer deposited on a glass plate</a:t>
            </a:r>
          </a:p>
          <a:p>
            <a:pPr lvl="0" algn="l" indent="-176209" marL="176209">
              <a:lnSpc>
                <a:spcPct val="100000"/>
              </a:lnSpc>
              <a:spcBef>
                <a:spcPts val="1000"/>
              </a:spcBef>
              <a:buFont typeface="Wingdings"/>
              <a:buChar char="§"/>
            </a:pPr>
            <a:r>
              <a:rPr lang="en-US" sz="1100" b="false" i="false" u="none">
                <a:solidFill>
                  <a:srgbClr val="393A39"/>
                </a:solidFill>
                <a:latin typeface="Lato"/>
              </a:rPr>
              <a:t>The layer causes Joule heating when a voltage is applied to the circuit</a:t>
            </a:r>
          </a:p>
          <a:p>
            <a:pPr lvl="0" algn="l" indent="-176209" marL="176209">
              <a:lnSpc>
                <a:spcPct val="100000"/>
              </a:lnSpc>
              <a:spcBef>
                <a:spcPts val="1000"/>
              </a:spcBef>
              <a:spcAft>
                <a:spcPct val="15000"/>
              </a:spcAft>
              <a:buFont typeface="Wingdings"/>
              <a:buChar char="§"/>
            </a:pPr>
            <a:r>
              <a:rPr lang="en-US" sz="1100" b="false" i="false" u="none">
                <a:solidFill>
                  <a:srgbClr val="393A39"/>
                </a:solidFill>
                <a:latin typeface="Lato"/>
              </a:rPr>
              <a:t>The layer’s properties determine the amount of heat produced</a:t>
            </a:r>
          </a:p>
        </p:txBody>
      </p:sp>
      <p:sp>
        <p:nvSpPr>
          <p:cNvPr name="AutoShape 4" id="4"/>
          <p:cNvSpPr/>
          <p:nvPr/>
        </p:nvSpPr>
        <p:spPr>
          <a:xfrm>
            <a:off x="4114800" y="3395792"/>
            <a:ext cx="4800600" cy="300816"/>
          </a:xfrm>
          <a:prstGeom prst="rect">
            <a:avLst/>
          </a:prstGeom>
        </p:spPr>
        <p:txBody>
          <a:bodyPr anchor="t" anchorCtr="false"/>
          <a:p>
            <a:r>
              <a:rPr lang="en-US" sz="1200" b="false" i="true" u="none">
                <a:solidFill>
                  <a:srgbClr val="1B4D81"/>
                </a:solidFill>
                <a:latin typeface="Lato"/>
              </a:rPr>
              <a:t>Geometry of a heating device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446892"/>
            <a:ext cx="4800600" cy="1948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39FB627-FD00-4FAF-95D2-71E0F07C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0800"/>
            <a:ext cx="2949575" cy="8001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Model Definition</a:t>
            </a:r>
          </a:p>
        </p:txBody>
      </p:sp>
      <p:sp>
        <p:nvSpPr>
          <p:cNvPr name="AutoShape 2" id="2"/>
          <p:cNvSpPr/>
          <p:nvPr/>
        </p:nvSpPr>
        <p:spPr>
          <a:xfrm flipH="false" flipV="false" rot="0">
            <a:off x="457200" y="1620000"/>
            <a:ext cx="2949575" cy="3162300"/>
          </a:xfrm>
          <a:prstGeom prst="rect">
            <a:avLst/>
          </a:prstGeom>
          <a:noFill/>
          <a:ln>
            <a:noFill/>
            <a:headEnd type="none" len="med" w="med"/>
            <a:tailEnd type="none" len="med" w="med"/>
          </a:ln>
        </p:spPr>
        <p:txBody>
          <a:bodyPr anchorCtr="false" anchor="t" vert="horz" tIns="45720" lIns="0" bIns="45720" rIns="91440" wrap="square">
            <a:normAutofit/>
          </a:bodyPr>
          <a:p>
            <a:pPr lvl="0" algn="l" indent="0" marL="0">
              <a:lnSpc>
                <a:spcPct val="100000"/>
              </a:lnSpc>
              <a:spcBef>
                <a:spcPts val="1000"/>
              </a:spcBef>
              <a:spcAft>
                <a:spcPct val="15000"/>
              </a:spcAft>
              <a:buNone/>
            </a:pPr>
            <a:r>
              <a:rPr lang="en-US" sz="1400" b="false" i="false" u="none">
                <a:solidFill>
                  <a:srgbClr val="393A39"/>
                </a:solidFill>
                <a:latin typeface="Lato"/>
              </a:rPr>
              <a:t>The figure shows a drawing of the modeled heating circuit</a:t>
            </a:r>
          </a:p>
        </p:txBody>
      </p:sp>
      <p:sp>
        <p:nvSpPr>
          <p:cNvPr name="AutoShape 4" id="4"/>
          <p:cNvSpPr/>
          <p:nvPr/>
        </p:nvSpPr>
        <p:spPr>
          <a:xfrm>
            <a:off x="4114800" y="4123945"/>
            <a:ext cx="4800600" cy="300816"/>
          </a:xfrm>
          <a:prstGeom prst="rect">
            <a:avLst/>
          </a:prstGeom>
        </p:spPr>
        <p:txBody>
          <a:bodyPr anchor="t" anchorCtr="false"/>
          <a:p>
            <a:r>
              <a:rPr lang="en-US" sz="1200" b="false" i="true" u="none">
                <a:solidFill>
                  <a:srgbClr val="1B4D81"/>
                </a:solidFill>
                <a:latin typeface="Lato"/>
              </a:rPr>
              <a:t>Drawing of the heating circuit deposited on a glass plate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718739"/>
            <a:ext cx="4800600" cy="34052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39FB627-FD00-4FAF-95D2-71E0F07C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0800"/>
            <a:ext cx="2949575" cy="8001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b="1" sz="2400">
                <a:solidFill>
                  <a:srgbClr val="1B4D81"/>
                </a:solidFill>
                <a:latin charset="0" panose="020F0502020204030203" pitchFamily="34" typeface="Lato"/>
              </a:defRPr>
            </a:lvl1pPr>
          </a:lstStyle>
          <a:p>
            <a:r>
              <a:rPr lang="en-US"/>
              <a:t>Model Definition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4114800" y="4221567"/>
            <a:ext cx="4800600" cy="300816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solidFill>
                  <a:srgbClr val="1B4D81"/>
                </a:solidFill>
                <a:latin typeface="Lato"/>
              </a:rPr>
              <a:t>Solid Mechanics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custDataLst>
              <p:tags r:id="rId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14800" y="621117"/>
            <a:ext cx="4800600" cy="360045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1874000"/>
            <a:ext cx="1308100" cy="215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39FB627-FD00-4FAF-95D2-71E0F07C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0800"/>
            <a:ext cx="2949575" cy="8001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b="1" sz="2400">
                <a:solidFill>
                  <a:srgbClr val="1B4D81"/>
                </a:solidFill>
                <a:latin charset="0" panose="020F0502020204030203" pitchFamily="34" typeface="Lato"/>
              </a:defRPr>
            </a:lvl1pPr>
          </a:lstStyle>
          <a:p>
            <a:r>
              <a:rPr lang="en-US"/>
              <a:t>Model Definition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4114800" y="4221567"/>
            <a:ext cx="4800600" cy="300816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solidFill>
                  <a:srgbClr val="1B4D81"/>
                </a:solidFill>
                <a:latin typeface="Lato"/>
              </a:rPr>
              <a:t>Heat Transfer in Solids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custDataLst>
              <p:tags r:id="rId5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14800" y="621117"/>
            <a:ext cx="4800600" cy="360045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1874000"/>
            <a:ext cx="2667000" cy="266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00" y="2521700"/>
            <a:ext cx="8890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39FB627-FD00-4FAF-95D2-71E0F07C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0800"/>
            <a:ext cx="2949575" cy="8001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b="1" sz="2400">
                <a:solidFill>
                  <a:srgbClr val="1B4D81"/>
                </a:solidFill>
                <a:latin charset="0" panose="020F0502020204030203" pitchFamily="34" typeface="Lato"/>
              </a:defRPr>
            </a:lvl1pPr>
          </a:lstStyle>
          <a:p>
            <a:r>
              <a:rPr lang="en-US"/>
              <a:t>Model Definition</a:t>
            </a:r>
          </a:p>
        </p:txBody>
      </p:sp>
      <p:sp>
        <p:nvSpPr>
          <p:cNvPr id="4" name="AutoShape 4"/>
          <p:cNvSpPr/>
          <p:nvPr/>
        </p:nvSpPr>
        <p:spPr>
          <a:xfrm>
            <a:off x="4114800" y="4221567"/>
            <a:ext cx="4800600" cy="300816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solidFill>
                  <a:srgbClr val="1B4D81"/>
                </a:solidFill>
                <a:latin typeface="Lato"/>
              </a:rPr>
              <a:t>Electric Currents in Layered Shells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14800" y="621117"/>
            <a:ext cx="48006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39FB627-FD00-4FAF-95D2-71E0F07C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0800"/>
            <a:ext cx="2949575" cy="8001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b="1" sz="2400">
                <a:solidFill>
                  <a:srgbClr val="1B4D81"/>
                </a:solidFill>
                <a:latin charset="0" panose="020F0502020204030203" pitchFamily="34" typeface="Lato"/>
              </a:defRPr>
            </a:lvl1pPr>
          </a:lstStyle>
          <a:p>
            <a:r>
              <a:rPr lang="en-US"/>
              <a:t>Results</a:t>
            </a:r>
          </a:p>
        </p:txBody>
      </p:sp>
      <p:sp>
        <p:nvSpPr>
          <p:cNvPr id="2" name="AutoShape 2"/>
          <p:cNvSpPr/>
          <p:nvPr/>
        </p:nvSpPr>
        <p:spPr>
          <a:xfrm flipH="false" flipV="false" rot="0">
            <a:off x="457200" y="1620000"/>
            <a:ext cx="2949575" cy="3162300"/>
          </a:xfrm>
          <a:prstGeom prst="rect">
            <a:avLst/>
          </a:prstGeom>
          <a:noFill/>
          <a:ln>
            <a:noFill/>
            <a:headEnd len="med" type="none" w="med"/>
            <a:tailEnd len="med" type="none" w="med"/>
          </a:ln>
        </p:spPr>
        <p:txBody>
          <a:bodyPr anchor="t" anchorCtr="false" bIns="45720" lIns="0" rIns="91440" tIns="45720" vert="horz" wrap="square">
            <a:normAutofit/>
          </a:bodyPr>
          <a:p>
            <a:pPr algn="l" indent="0" lvl="0" marL="0">
              <a:lnSpc>
                <a:spcPct val="100000"/>
              </a:lnSpc>
              <a:spcBef>
                <a:spcPts val="1000"/>
              </a:spcBef>
              <a:spcAft>
                <a:spcPct val="15000"/>
              </a:spcAft>
              <a:buNone/>
            </a:pPr>
            <a:r>
              <a:rPr b="false" i="false" lang="en-US" sz="1400" u="none">
                <a:solidFill>
                  <a:srgbClr val="393A39"/>
                </a:solidFill>
                <a:latin typeface="Lato"/>
              </a:rPr>
              <a:t>The figure shows the temperature of the resistive layer and the glass plate at steady state</a:t>
            </a:r>
          </a:p>
        </p:txBody>
      </p:sp>
      <p:sp>
        <p:nvSpPr>
          <p:cNvPr id="4" name="AutoShape 4"/>
          <p:cNvSpPr/>
          <p:nvPr/>
        </p:nvSpPr>
        <p:spPr>
          <a:xfrm>
            <a:off x="4114800" y="4221567"/>
            <a:ext cx="4800600" cy="300816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solidFill>
                  <a:srgbClr val="1B4D81"/>
                </a:solidFill>
                <a:latin typeface="Lato"/>
              </a:rPr>
              <a:t>Temperature distribution in the heating device at steady state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14800" y="621117"/>
            <a:ext cx="48006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39FB627-FD00-4FAF-95D2-71E0F07C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0800"/>
            <a:ext cx="2949575" cy="8001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b="1" sz="2400">
                <a:solidFill>
                  <a:srgbClr val="1B4D81"/>
                </a:solidFill>
                <a:latin charset="0" panose="020F0502020204030203" pitchFamily="34" typeface="Lato"/>
              </a:defRPr>
            </a:lvl1pPr>
          </a:lstStyle>
          <a:p>
            <a:r>
              <a:rPr lang="en-US"/>
              <a:t>Results</a:t>
            </a:r>
          </a:p>
        </p:txBody>
      </p:sp>
      <p:sp>
        <p:nvSpPr>
          <p:cNvPr id="2" name="AutoShape 2"/>
          <p:cNvSpPr/>
          <p:nvPr/>
        </p:nvSpPr>
        <p:spPr>
          <a:xfrm flipH="false" flipV="false" rot="0">
            <a:off x="457200" y="1620000"/>
            <a:ext cx="2949575" cy="3162300"/>
          </a:xfrm>
          <a:prstGeom prst="rect">
            <a:avLst/>
          </a:prstGeom>
          <a:noFill/>
          <a:ln>
            <a:noFill/>
            <a:headEnd len="med" type="none" w="med"/>
            <a:tailEnd len="med" type="none" w="med"/>
          </a:ln>
        </p:spPr>
        <p:txBody>
          <a:bodyPr anchor="t" anchorCtr="false" bIns="45720" lIns="0" rIns="91440" tIns="45720" vert="horz" wrap="square">
            <a:normAutofit/>
          </a:bodyPr>
          <a:p>
            <a:pPr algn="l" indent="-176209" lvl="0" marL="176209">
              <a:lnSpc>
                <a:spcPct val="100000"/>
              </a:lnSpc>
              <a:spcBef>
                <a:spcPts val="1000"/>
              </a:spcBef>
              <a:buFont typeface="Wingdings"/>
              <a:buChar char="§"/>
            </a:pPr>
            <a:r>
              <a:rPr b="false" i="false" lang="en-US" sz="1400" u="none">
                <a:solidFill>
                  <a:srgbClr val="393A39"/>
                </a:solidFill>
                <a:latin typeface="Lato"/>
              </a:rPr>
              <a:t>The figure shows the heat that the resistive layer generates</a:t>
            </a:r>
          </a:p>
          <a:p>
            <a:pPr algn="l" indent="-176209" lvl="0" marL="176209">
              <a:lnSpc>
                <a:spcPct val="100000"/>
              </a:lnSpc>
              <a:spcBef>
                <a:spcPts val="1000"/>
              </a:spcBef>
              <a:buFont typeface="Wingdings"/>
              <a:buChar char="§"/>
            </a:pPr>
            <a:r>
              <a:rPr b="false" i="false" lang="en-US" sz="1400" u="none">
                <a:solidFill>
                  <a:srgbClr val="393A39"/>
                </a:solidFill>
                <a:latin typeface="Lato"/>
              </a:rPr>
              <a:t>The highest heating power occurs at the inner corners of the curves due to the higher current density at these spots</a:t>
            </a:r>
          </a:p>
          <a:p>
            <a:pPr algn="l" indent="-176209" lvl="0" marL="176209">
              <a:lnSpc>
                <a:spcPct val="100000"/>
              </a:lnSpc>
              <a:spcBef>
                <a:spcPts val="1000"/>
              </a:spcBef>
              <a:spcAft>
                <a:spcPct val="15000"/>
              </a:spcAft>
              <a:buFont typeface="Wingdings"/>
              <a:buChar char="§"/>
            </a:pPr>
            <a:r>
              <a:rPr b="false" i="false" lang="en-US" sz="1400" u="none">
                <a:solidFill>
                  <a:srgbClr val="393A39"/>
                </a:solidFill>
                <a:latin typeface="Lato"/>
              </a:rPr>
              <a:t>The total generated heat, as calculated by integration, is approximately 13.8 W</a:t>
            </a:r>
          </a:p>
        </p:txBody>
      </p:sp>
      <p:sp>
        <p:nvSpPr>
          <p:cNvPr id="4" name="AutoShape 4"/>
          <p:cNvSpPr/>
          <p:nvPr/>
        </p:nvSpPr>
        <p:spPr>
          <a:xfrm>
            <a:off x="4114800" y="4125721"/>
            <a:ext cx="4800600" cy="492507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solidFill>
                  <a:srgbClr val="1B4D81"/>
                </a:solidFill>
                <a:latin typeface="Lato"/>
              </a:rPr>
              <a:t>Stationary heat generation in the resistive layer when 12 V is applied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14800" y="525271"/>
            <a:ext cx="48006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39FB627-FD00-4FAF-95D2-71E0F07C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20800"/>
            <a:ext cx="2949575" cy="8001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b="1" sz="2400">
                <a:solidFill>
                  <a:srgbClr val="1B4D81"/>
                </a:solidFill>
                <a:latin charset="0" panose="020F0502020204030203" pitchFamily="34" typeface="Lato"/>
              </a:defRPr>
            </a:lvl1pPr>
          </a:lstStyle>
          <a:p>
            <a:r>
              <a:rPr lang="en-US"/>
              <a:t>Results</a:t>
            </a:r>
          </a:p>
        </p:txBody>
      </p:sp>
      <p:sp>
        <p:nvSpPr>
          <p:cNvPr id="2" name="AutoShape 2"/>
          <p:cNvSpPr/>
          <p:nvPr/>
        </p:nvSpPr>
        <p:spPr>
          <a:xfrm flipH="false" flipV="false" rot="0">
            <a:off x="457200" y="1620000"/>
            <a:ext cx="2949575" cy="3162300"/>
          </a:xfrm>
          <a:prstGeom prst="rect">
            <a:avLst/>
          </a:prstGeom>
          <a:noFill/>
          <a:ln>
            <a:noFill/>
            <a:headEnd len="med" type="none" w="med"/>
            <a:tailEnd len="med" type="none" w="med"/>
          </a:ln>
        </p:spPr>
        <p:txBody>
          <a:bodyPr anchor="t" anchorCtr="false" bIns="45720" lIns="0" rIns="91440" tIns="45720" vert="horz" wrap="square">
            <a:normAutofit/>
          </a:bodyPr>
          <a:p>
            <a:pPr algn="l" indent="-176209" lvl="0" marL="176209">
              <a:lnSpc>
                <a:spcPct val="100000"/>
              </a:lnSpc>
              <a:spcBef>
                <a:spcPts val="1000"/>
              </a:spcBef>
              <a:buFont typeface="Wingdings"/>
              <a:buChar char="§"/>
            </a:pPr>
            <a:r>
              <a:rPr b="false" i="false" lang="en-US" sz="1300" u="none">
                <a:solidFill>
                  <a:srgbClr val="393A39"/>
                </a:solidFill>
                <a:latin typeface="Lato"/>
              </a:rPr>
              <a:t>The temperature rise also induces thermal stresses due the materials’ different coefficients of thermal expansion</a:t>
            </a:r>
          </a:p>
          <a:p>
            <a:pPr algn="l" indent="-176209" lvl="0" marL="176209">
              <a:lnSpc>
                <a:spcPct val="100000"/>
              </a:lnSpc>
              <a:spcBef>
                <a:spcPts val="1000"/>
              </a:spcBef>
              <a:buFont typeface="Wingdings"/>
              <a:buChar char="§"/>
            </a:pPr>
            <a:r>
              <a:rPr b="false" i="false" lang="en-US" sz="1300" u="none">
                <a:solidFill>
                  <a:srgbClr val="393A39"/>
                </a:solidFill>
                <a:latin typeface="Lato"/>
              </a:rPr>
              <a:t>As a result, mechanical stresses and deformations arise in the layer and in the glass plate</a:t>
            </a:r>
          </a:p>
          <a:p>
            <a:pPr algn="l" indent="-176209" lvl="0" marL="176209">
              <a:lnSpc>
                <a:spcPct val="100000"/>
              </a:lnSpc>
              <a:spcBef>
                <a:spcPts val="1000"/>
              </a:spcBef>
              <a:buFont typeface="Wingdings"/>
              <a:buChar char="§"/>
            </a:pPr>
            <a:r>
              <a:rPr b="false" i="false" lang="en-US" sz="1300" u="none">
                <a:solidFill>
                  <a:srgbClr val="393A39"/>
                </a:solidFill>
                <a:latin typeface="Lato"/>
              </a:rPr>
              <a:t>The figure shows the equivalent stress distribution in the device and the resulting deformations</a:t>
            </a:r>
          </a:p>
          <a:p>
            <a:pPr algn="l" indent="-176209" lvl="0" marL="176209">
              <a:lnSpc>
                <a:spcPct val="100000"/>
              </a:lnSpc>
              <a:spcBef>
                <a:spcPts val="1000"/>
              </a:spcBef>
              <a:spcAft>
                <a:spcPct val="15000"/>
              </a:spcAft>
              <a:buFont typeface="Wingdings"/>
              <a:buChar char="§"/>
            </a:pPr>
            <a:r>
              <a:rPr b="false" i="false" lang="en-US" sz="1300" u="none">
                <a:solidFill>
                  <a:srgbClr val="393A39"/>
                </a:solidFill>
                <a:latin typeface="Lato"/>
              </a:rPr>
              <a:t>During operation, the glass plate bends toward the air side</a:t>
            </a:r>
          </a:p>
        </p:txBody>
      </p:sp>
      <p:sp>
        <p:nvSpPr>
          <p:cNvPr id="4" name="AutoShape 4"/>
          <p:cNvSpPr/>
          <p:nvPr/>
        </p:nvSpPr>
        <p:spPr>
          <a:xfrm>
            <a:off x="4114800" y="4125721"/>
            <a:ext cx="4800600" cy="492507"/>
          </a:xfrm>
          <a:prstGeom prst="rect">
            <a:avLst/>
          </a:prstGeom>
        </p:spPr>
        <p:txBody>
          <a:bodyPr anchor="t" anchorCtr="false"/>
          <a:p>
            <a:r>
              <a:rPr b="false" i="true" lang="en-US" sz="1200" u="none">
                <a:solidFill>
                  <a:srgbClr val="1B4D81"/>
                </a:solidFill>
                <a:latin typeface="Lato"/>
              </a:rPr>
              <a:t>The thermally induced von Mises stress plotted with the deformation</a:t>
            </a:r>
          </a:p>
        </p:txBody>
      </p:sp>
      <p:pic>
        <p:nvPicPr>
          <p:cNvPr id="3" name="Picture 3"/>
          <p:cNvPicPr>
            <a:picLocks noChangeAspect="true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14800" y="525271"/>
            <a:ext cx="4800600" cy="36004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1.0.x&quot; formatVersion=&quot;2.0.0.0&quot; version=&quot;6.2.0.2&quot;&gt;&lt;VersionInformation&gt;&lt;Version&gt;1&lt;/Version&gt;&lt;/VersionInformation&gt;&lt;Entity&gt;/physics/solid&lt;/Entity&gt;&lt;Tag&gt;solid&lt;/Tag&gt;&lt;Node&gt;Component 1 (comp1) &amp;gt; Solid Mechanics (solid)&lt;/Node&gt;&lt;LinkType&gt;Image&lt;/LinkType&gt;&lt;ModelLink directoryType=&quot;none&quot;&gt;H:\hub\root\build\main\daily\test\tapplications\Heat_Transfer_Module\Power_Electronics_and_Electronic_Cooling\heating_circuit.mph&lt;/ModelLink&gt;&lt;LocalPath&gt;heating_circuit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ize&quot; type=&quot;string&quot; value=&quot;presentation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2160&quot;/&gt;&lt;Property name=&quot;height&quot; type=&quot;real&quot; value=&quot;162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1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10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n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ff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ssaoresolution&quot; type=&quot;real&quot; value=&quot;1.0&quot;/&gt;&lt;Property name=&quot;shadowmapping&quot; type=&quot;group&quot; value=&quot;off&quot;/&gt;&lt;Property name=&quot;shadowmappingsoftness&quot; type=&quot;real&quot; value=&quot;0.5&quot;/&gt;&lt;Property name=&quot;shadowmappingstrength&quot; type=&quot;real&quot; value=&quot;0.5&quot;/&gt;&lt;Property name=&quot;shadowmappingpreset&quot; type=&quot;group&quot; value=&quot;low&quot;/&gt;&lt;Property name=&quot;shadowmappingnumberofoccludersamples&quot; type=&quot;integer&quot; value=&quot;8&quot;/&gt;&lt;Property name=&quot;shadowmappingnumberofsamples&quot; type=&quot;integer&quot; value=&quot;16&quot;/&gt;&lt;Property name=&quot;shadowmappingresolution&quot; type=&quot;real&quot; value=&quot;0.5&quot;/&gt;&lt;Property name=&quot;shadowmappingmultisamplingeverywhere&quot; type=&quot;bool&quot; value=&quot;on&quot;/&gt;&lt;Property name=&quot;shadowmappinglimitlightviewfrustums&quot; type=&quot;bool&quot; value=&quot;off&quot;/&gt;&lt;Property name=&quot;shadowmappingaccuratedepthcomparison&quot; type=&quot;group&quot; value=&quot;off&quot;/&gt;&lt;Property name=&quot;shadowmappingnormalawaresmoothing&quot; type=&quot;bool&quot; value=&quot;off&quot;/&gt;&lt;Property name=&quot;shadowmappingbiassettings&quot; type=&quot;group&quot; value=&quot;default&quot;/&gt;&lt;Property name=&quot;shadowmappingconstantdepthbias&quot; type=&quot;real&quot; value=&quot;0.001&quot;/&gt;&lt;Property name=&quot;shadowmappingslopedepthbias&quot; type=&quot;real&quot; value=&quot;0.001&quot;/&gt;&lt;Property name=&quot;shadowmappingnormaloffsetbias&quot; type=&quot;real&quot; value=&quot;0.003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0.65742301940918&quot;/&gt;&lt;Property name=&quot;zoomanglefull&quot; type=&quot;real&quot; value=&quot;13.301703453063965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-308.5995178222656, -398.7994384765625, 349.0995178222656&quot;/&gt;&lt;Property name=&quot;target&quot; type=&quot;realarray&quot; value=&quot;38.5, 64, 2&quot;/&gt;&lt;Property name=&quot;up&quot; type=&quot;realarray&quot; value=&quot;0.30869755148887634, 0.4115966558456421, 0.8574930429458618&quot;/&gt;&lt;Property name=&quot;rotationpoint&quot; type=&quot;realarray&quot; value=&quot;38.5, 64, 2&quot;/&gt;&lt;Property name=&quot;viewoffset&quot; type=&quot;realarray&quot; value=&quot;-0.07178382575511932, 0.00224335677921772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clip&quot;/&gt;&lt;PropSet id=&quot;table&quot;/&gt;&lt;UpdateTimeStamp&gt;Oct 5, 2022, 10:23:28 PM&lt;/UpdateTimeStamp&gt;&lt;/Root&gt;"/>
</p:tagLst>
</file>

<file path=ppt/tags/tag2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1.0.x&quot; formatVersion=&quot;2.0.0.0&quot; version=&quot;6.2.0.2&quot;&gt;&lt;VersionInformation&gt;&lt;Version&gt;1&lt;/Version&gt;&lt;/VersionInformation&gt;&lt;Entity&gt;/physics/ht&lt;/Entity&gt;&lt;Tag&gt;ht&lt;/Tag&gt;&lt;Node&gt;Component 1 (comp1) &amp;gt; Heat Transfer in Solids (ht)&lt;/Node&gt;&lt;LinkType&gt;Image&lt;/LinkType&gt;&lt;ModelLink directoryType=&quot;none&quot;&gt;H:\hub\root\build\main\daily\test\tapplications\Heat_Transfer_Module\Power_Electronics_and_Electronic_Cooling\heating_circuit.mph&lt;/ModelLink&gt;&lt;LocalPath&gt;heating_circuit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ize&quot; type=&quot;string&quot; value=&quot;presentation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2160&quot;/&gt;&lt;Property name=&quot;height&quot; type=&quot;real&quot; value=&quot;162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1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10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n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ff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ssaoresolution&quot; type=&quot;real&quot; value=&quot;1.0&quot;/&gt;&lt;Property name=&quot;shadowmapping&quot; type=&quot;group&quot; value=&quot;off&quot;/&gt;&lt;Property name=&quot;shadowmappingsoftness&quot; type=&quot;real&quot; value=&quot;0.5&quot;/&gt;&lt;Property name=&quot;shadowmappingstrength&quot; type=&quot;real&quot; value=&quot;0.5&quot;/&gt;&lt;Property name=&quot;shadowmappingpreset&quot; type=&quot;group&quot; value=&quot;low&quot;/&gt;&lt;Property name=&quot;shadowmappingnumberofoccludersamples&quot; type=&quot;integer&quot; value=&quot;8&quot;/&gt;&lt;Property name=&quot;shadowmappingnumberofsamples&quot; type=&quot;integer&quot; value=&quot;16&quot;/&gt;&lt;Property name=&quot;shadowmappingresolution&quot; type=&quot;real&quot; value=&quot;0.5&quot;/&gt;&lt;Property name=&quot;shadowmappingmultisamplingeverywhere&quot; type=&quot;bool&quot; value=&quot;on&quot;/&gt;&lt;Property name=&quot;shadowmappinglimitlightviewfrustums&quot; type=&quot;bool&quot; value=&quot;off&quot;/&gt;&lt;Property name=&quot;shadowmappingaccuratedepthcomparison&quot; type=&quot;group&quot; value=&quot;off&quot;/&gt;&lt;Property name=&quot;shadowmappingnormalawaresmoothing&quot; type=&quot;bool&quot; value=&quot;off&quot;/&gt;&lt;Property name=&quot;shadowmappingbiassettings&quot; type=&quot;group&quot; value=&quot;default&quot;/&gt;&lt;Property name=&quot;shadowmappingconstantdepthbias&quot; type=&quot;real&quot; value=&quot;0.001&quot;/&gt;&lt;Property name=&quot;shadowmappingslopedepthbias&quot; type=&quot;real&quot; value=&quot;0.001&quot;/&gt;&lt;Property name=&quot;shadowmappingnormaloffsetbias&quot; type=&quot;real&quot; value=&quot;0.003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0.65742301940918&quot;/&gt;&lt;Property name=&quot;zoomanglefull&quot; type=&quot;real&quot; value=&quot;13.301703453063965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-308.5995178222656, -398.7994384765625, 349.0995178222656&quot;/&gt;&lt;Property name=&quot;target&quot; type=&quot;realarray&quot; value=&quot;38.5, 64, 2&quot;/&gt;&lt;Property name=&quot;up&quot; type=&quot;realarray&quot; value=&quot;0.30869755148887634, 0.4115966558456421, 0.8574930429458618&quot;/&gt;&lt;Property name=&quot;rotationpoint&quot; type=&quot;realarray&quot; value=&quot;38.5, 64, 2&quot;/&gt;&lt;Property name=&quot;viewoffset&quot; type=&quot;realarray&quot; value=&quot;-0.07178382575511932, 0.00224335677921772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clip&quot;/&gt;&lt;PropSet id=&quot;table&quot;/&gt;&lt;UpdateTimeStamp&gt;Oct 5, 2022, 10:23:31 PM&lt;/UpdateTimeStamp&gt;&lt;/Root&gt;"/>
</p:tagLst>
</file>

<file path=ppt/tags/tag3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1.0.x&quot; formatVersion=&quot;2.0.0.0&quot; version=&quot;6.2.0.2&quot;&gt;&lt;VersionInformation&gt;&lt;Version&gt;1&lt;/Version&gt;&lt;/VersionInformation&gt;&lt;Entity&gt;/physics/ecis&lt;/Entity&gt;&lt;Tag&gt;ecis&lt;/Tag&gt;&lt;Node&gt;Component 1 (comp1) &amp;gt; Electric Currents in Layered Shells (ecis)&lt;/Node&gt;&lt;LinkType&gt;Image&lt;/LinkType&gt;&lt;ModelLink directoryType=&quot;none&quot;&gt;H:\hub\root\build\main\daily\test\tapplications\Heat_Transfer_Module\Power_Electronics_and_Electronic_Cooling\heating_circuit.mph&lt;/ModelLink&gt;&lt;LocalPath&gt;heating_circuit.mph&lt;/LocalPath&gt;&lt;SDim&gt;3&lt;/SDim&gt;&lt;Locked&gt;false&lt;/Locked&gt;&lt;PropSet id=&quot;image&quot;&gt;&lt;Property name=&quot;window&quot; type=&quot;string&quot; value=&quot;new&quot;/&gt;&lt;Property name=&quot;windowtitle&quot; type=&quot;string&quot; value=&quot;&quot;/&gt;&lt;Property name=&quot;view&quot; type=&quot;reference&quot; value=&quot;auto&quot;/&gt;&lt;Property name=&quot;renderwireframe&quot; type=&quot;string&quot; value=&quot;on&quot;/&gt;&lt;Property name=&quot;showselection&quot; type=&quot;string&quot; value=&quot;fromview&quot;/&gt;&lt;Property name=&quot;showmaterial&quot; type=&quot;string&quot; value=&quot;fromview&quot;/&gt;&lt;Property name=&quot;zooming&quot; type=&quot;string&quot; value=&quot;zoomtoselection&quot;/&gt;&lt;Property name=&quot;ispendingzoom&quot; type=&quot;bool&quot; value=&quot;off&quot;/&gt;&lt;Property name=&quot;zoomlevel&quot; type=&quot;integer&quot; value=&quot;0&quot;/&gt;&lt;Property name=&quot;size&quot; type=&quot;string&quot; value=&quot;presentation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2160&quot;/&gt;&lt;Property name=&quot;height&quot; type=&quot;real&quot; value=&quot;1620&quot;/&gt;&lt;Property name=&quot;resolution&quot; type=&quot;integer&quot; value=&quot;300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antialias&quot; type=&quot;bool&quot; value=&quot;on&quot;/&gt;&lt;Property name=&quot;saveprefs&quot; type=&quot;bool&quot; value=&quot;off&quot;/&gt;&lt;Property name=&quot;decorationscale&quot; type=&quot;real&quot; value=&quot;1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lastwrittenfile&quot; type=&quot;string&quot; value=&quot;&quot;/&gt;&lt;Property name=&quot;lastfiletype&quot; type=&quot;string&quot; value=&quot;png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10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n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ff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ssaoresolution&quot; type=&quot;real&quot; value=&quot;1.0&quot;/&gt;&lt;Property name=&quot;shadowmapping&quot; type=&quot;group&quot; value=&quot;off&quot;/&gt;&lt;Property name=&quot;shadowmappingsoftness&quot; type=&quot;real&quot; value=&quot;0.5&quot;/&gt;&lt;Property name=&quot;shadowmappingstrength&quot; type=&quot;real&quot; value=&quot;0.5&quot;/&gt;&lt;Property name=&quot;shadowmappingpreset&quot; type=&quot;group&quot; value=&quot;low&quot;/&gt;&lt;Property name=&quot;shadowmappingnumberofoccludersamples&quot; type=&quot;integer&quot; value=&quot;8&quot;/&gt;&lt;Property name=&quot;shadowmappingnumberofsamples&quot; type=&quot;integer&quot; value=&quot;16&quot;/&gt;&lt;Property name=&quot;shadowmappingresolution&quot; type=&quot;real&quot; value=&quot;0.5&quot;/&gt;&lt;Property name=&quot;shadowmappingmultisamplingeverywhere&quot; type=&quot;bool&quot; value=&quot;on&quot;/&gt;&lt;Property name=&quot;shadowmappinglimitlightviewfrustums&quot; type=&quot;bool&quot; value=&quot;off&quot;/&gt;&lt;Property name=&quot;shadowmappingaccuratedepthcomparison&quot; type=&quot;group&quot; value=&quot;off&quot;/&gt;&lt;Property name=&quot;shadowmappingnormalawaresmoothing&quot; type=&quot;bool&quot; value=&quot;off&quot;/&gt;&lt;Property name=&quot;shadowmappingbiassettings&quot; type=&quot;group&quot; value=&quot;default&quot;/&gt;&lt;Property name=&quot;shadowmappingconstantdepthbias&quot; type=&quot;real&quot; value=&quot;0.001&quot;/&gt;&lt;Property name=&quot;shadowmappingslopedepthbias&quot; type=&quot;real&quot; value=&quot;0.001&quot;/&gt;&lt;Property name=&quot;shadowmappingnormaloffsetbias&quot; type=&quot;real&quot; value=&quot;0.003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0.65742301940918&quot;/&gt;&lt;Property name=&quot;zoomanglefull&quot; type=&quot;real&quot; value=&quot;13.301703453063965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-308.5995178222656, -398.7994384765625, 349.0995178222656&quot;/&gt;&lt;Property name=&quot;target&quot; type=&quot;realarray&quot; value=&quot;38.5, 64, 2&quot;/&gt;&lt;Property name=&quot;up&quot; type=&quot;realarray&quot; value=&quot;0.30869755148887634, 0.4115966558456421, 0.8574930429458618&quot;/&gt;&lt;Property name=&quot;rotationpoint&quot; type=&quot;realarray&quot; value=&quot;38.5, 64, 2&quot;/&gt;&lt;Property name=&quot;viewoffset&quot; type=&quot;realarray&quot; value=&quot;-0.07178382575511932, 0.00224335677921772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clip&quot;/&gt;&lt;PropSet id=&quot;table&quot;/&gt;&lt;UpdateTimeStamp&gt;Oct 5, 2022, 10:23:35 PM&lt;/UpdateTimeStamp&gt;&lt;/Root&gt;"/>
</p:tagLst>
</file>

<file path=ppt/tags/tag4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1.0.x&quot; formatVersion=&quot;2.0.0.0&quot; version=&quot;6.2.0.2&quot;&gt;&lt;VersionInformation&gt;&lt;Version&gt;1&lt;/Version&gt;&lt;/VersionInformation&gt;&lt;Entity&gt;/result/feature/pg6&lt;/Entity&gt;&lt;Tag&gt;pg6&lt;/Tag&gt;&lt;Node&gt;Results &amp;gt; Surface Losses&lt;/Node&gt;&lt;LinkType&gt;Image&lt;/LinkType&gt;&lt;ModelLink directoryType=&quot;none&quot;&gt;H:\hub\root\build\main\daily\test\tapplications\Heat_Transfer_Module\Power_Electronics_and_Electronic_Cooling\heating_circuit.mph&lt;/ModelLink&gt;&lt;LocalPath&gt;heating_circuit.mph&lt;/LocalPath&gt;&lt;SDim&gt;3&lt;/SDim&gt;&lt;Locked&gt;false&lt;/Locked&gt;&lt;PropSet id=&quot;image&quot;&gt;&lt;Property name=&quot;view&quot; type=&quot;reference&quot; value=&quot;auto&quot;/&gt;&lt;Property name=&quot;animating&quot; type=&quot;bool&quot; value=&quot;off&quot;/&gt;&lt;Property name=&quot;isclientfile&quot; type=&quot;bool&quot; value=&quot;on&quot;/&gt;&lt;Property name=&quot;isforreport&quot; type=&quot;bool&quot; value=&quot;on&quot;/&gt;&lt;Property name=&quot;size&quot; type=&quot;string&quot; value=&quot;presentation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2160&quot;/&gt;&lt;Property name=&quot;height&quot; type=&quot;real&quot; value=&quot;1620&quot;/&gt;&lt;Property name=&quot;resolution&quot; type=&quot;integer&quot; value=&quot;300&quot;/&gt;&lt;Property name=&quot;sizedesc&quot; type=&quot;string&quot; value=&quot;183 x 137 mm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usage&quot; type=&quot;group&quot; value=&quot;tree&quot;/&gt;&lt;Property name=&quot;zoomextents&quot; type=&quot;bool&quot; value=&quot;on&quot;/&gt;&lt;Property name=&quot;antialias&quot; type=&quot;bool&quot; value=&quot;on&quot;/&gt;&lt;Property name=&quot;screenwidthpx&quot; type=&quot;integer&quot; value=&quot;0&quot;/&gt;&lt;Property name=&quot;screenheightpx&quot; type=&quot;integer&quot; value=&quot;0&quot;/&gt;&lt;Property name=&quot;linkpossible&quot; type=&quot;bool&quot; value=&quot;on&quot;/&gt;&lt;Property name=&quot;heightmultiple&quot; type=&quot;integer&quot; value=&quot;1&quot;/&gt;&lt;Property name=&quot;zoomlevel&quot; type=&quot;integer&quot; value=&quot;0&quot;/&gt;&lt;Property name=&quot;saveepscopy&quot; type=&quot;bool&quot; value=&quot;off&quot;/&gt;&lt;Property name=&quot;resizefactor&quot; type=&quot;integer&quot; value=&quot;1&quot;/&gt;&lt;Property name=&quot;saveprefs&quot; type=&quot;bool&quot; value=&quot;off&quot;/&gt;&lt;Property name=&quot;decorationscale&quot; type=&quot;real&quot; value=&quot;1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alwaysask&quot; type=&quot;bool&quot; value=&quot;off&quot;/&gt;&lt;Property name=&quot;addsuffix&quot; type=&quot;bool&quot; value=&quot;off&quot;/&gt;&lt;Property name=&quot;alloweps&quot; type=&quot;bool&quot; value=&quot;off&quot;/&gt;&lt;Property name=&quot;allowgltf&quot; type=&quot;bool&quot; value=&quot;on&quot;/&gt;&lt;Property name=&quot;lastwrittenfile&quot; type=&quot;string&quot; value=&quot;&quot;/&gt;&lt;Property name=&quot;lastfiletype&quot; type=&quot;string&quot; value=&quot;png&quot;/&gt;&lt;Property name=&quot;context&quot; type=&quot;group&quot; value=&quot;report&quot;/&gt;&lt;Property name=&quot;clusterrootonly&quot; type=&quot;bool&quot; value=&quot;on&quot;/&gt;&lt;Property name=&quot;layoutmode&quot; type=&quot;group&quot; value=&quot;image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legend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10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n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ff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ssaoresolution&quot; type=&quot;real&quot; value=&quot;1.0&quot;/&gt;&lt;Property name=&quot;shadowmapping&quot; type=&quot;group&quot; value=&quot;off&quot;/&gt;&lt;Property name=&quot;shadowmappingsoftness&quot; type=&quot;real&quot; value=&quot;0.5&quot;/&gt;&lt;Property name=&quot;shadowmappingstrength&quot; type=&quot;real&quot; value=&quot;0.5&quot;/&gt;&lt;Property name=&quot;shadowmappingpreset&quot; type=&quot;group&quot; value=&quot;low&quot;/&gt;&lt;Property name=&quot;shadowmappingnumberofoccludersamples&quot; type=&quot;integer&quot; value=&quot;8&quot;/&gt;&lt;Property name=&quot;shadowmappingnumberofsamples&quot; type=&quot;integer&quot; value=&quot;16&quot;/&gt;&lt;Property name=&quot;shadowmappingresolution&quot; type=&quot;real&quot; value=&quot;0.5&quot;/&gt;&lt;Property name=&quot;shadowmappingmultisamplingeverywhere&quot; type=&quot;bool&quot; value=&quot;on&quot;/&gt;&lt;Property name=&quot;shadowmappinglimitlightviewfrustums&quot; type=&quot;bool&quot; value=&quot;off&quot;/&gt;&lt;Property name=&quot;shadowmappingaccuratedepthcomparison&quot; type=&quot;group&quot; value=&quot;off&quot;/&gt;&lt;Property name=&quot;shadowmappingnormalawaresmoothing&quot; type=&quot;bool&quot; value=&quot;off&quot;/&gt;&lt;Property name=&quot;shadowmappingbiassettings&quot; type=&quot;group&quot; value=&quot;default&quot;/&gt;&lt;Property name=&quot;shadowmappingconstantdepthbias&quot; type=&quot;real&quot; value=&quot;0.001&quot;/&gt;&lt;Property name=&quot;shadowmappingslopedepthbias&quot; type=&quot;real&quot; value=&quot;0.001&quot;/&gt;&lt;Property name=&quot;shadowmappingnormaloffsetbias&quot; type=&quot;real&quot; value=&quot;0.003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0.65742301940918&quot;/&gt;&lt;Property name=&quot;zoomanglefull&quot; type=&quot;real&quot; value=&quot;13.301703453063965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-308.5995178222656, -398.7994384765625, 349.0995178222656&quot;/&gt;&lt;Property name=&quot;target&quot; type=&quot;realarray&quot; value=&quot;38.5, 64, 2&quot;/&gt;&lt;Property name=&quot;up&quot; type=&quot;realarray&quot; value=&quot;0.30869755148887634, 0.4115966558456421, 0.8574930429458618&quot;/&gt;&lt;Property name=&quot;rotationpoint&quot; type=&quot;realarray&quot; value=&quot;38.5, 64, 2&quot;/&gt;&lt;Property name=&quot;viewoffset&quot; type=&quot;realarray&quot; value=&quot;-0.07178382575511932, 0.00224335677921772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clip&quot;/&gt;&lt;PropSet id=&quot;table&quot;/&gt;&lt;UpdateTimeStamp&gt;Oct 5, 2022, 10:23:35 PM&lt;/UpdateTimeStamp&gt;&lt;/Root&gt;"/>
</p:tagLst>
</file>

<file path=ppt/tags/tag5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1.0.x&quot; formatVersion=&quot;2.0.0.0&quot; version=&quot;6.2.0.2&quot;&gt;&lt;VersionInformation&gt;&lt;Version&gt;1&lt;/Version&gt;&lt;/VersionInformation&gt;&lt;Entity&gt;/result/feature/pg3&lt;/Entity&gt;&lt;Tag&gt;pg3&lt;/Tag&gt;&lt;Node&gt;Results &amp;gt; Temperature (ht)&lt;/Node&gt;&lt;LinkType&gt;Image&lt;/LinkType&gt;&lt;ModelLink directoryType=&quot;none&quot;&gt;H:\hub\root\build\main\daily\test\tapplications\Heat_Transfer_Module\Power_Electronics_and_Electronic_Cooling\heating_circuit.mph&lt;/ModelLink&gt;&lt;LocalPath&gt;heating_circuit.mph&lt;/LocalPath&gt;&lt;SDim&gt;3&lt;/SDim&gt;&lt;Locked&gt;false&lt;/Locked&gt;&lt;PropSet id=&quot;image&quot;&gt;&lt;Property name=&quot;view&quot; type=&quot;reference&quot; value=&quot;auto&quot;/&gt;&lt;Property name=&quot;animating&quot; type=&quot;bool&quot; value=&quot;off&quot;/&gt;&lt;Property name=&quot;isclientfile&quot; type=&quot;bool&quot; value=&quot;on&quot;/&gt;&lt;Property name=&quot;isforreport&quot; type=&quot;bool&quot; value=&quot;on&quot;/&gt;&lt;Property name=&quot;size&quot; type=&quot;string&quot; value=&quot;presentation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2160&quot;/&gt;&lt;Property name=&quot;height&quot; type=&quot;real&quot; value=&quot;1620&quot;/&gt;&lt;Property name=&quot;resolution&quot; type=&quot;integer&quot; value=&quot;300&quot;/&gt;&lt;Property name=&quot;sizedesc&quot; type=&quot;string&quot; value=&quot;183 x 137 mm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usage&quot; type=&quot;group&quot; value=&quot;tree&quot;/&gt;&lt;Property name=&quot;zoomextents&quot; type=&quot;bool&quot; value=&quot;on&quot;/&gt;&lt;Property name=&quot;antialias&quot; type=&quot;bool&quot; value=&quot;on&quot;/&gt;&lt;Property name=&quot;screenwidthpx&quot; type=&quot;integer&quot; value=&quot;0&quot;/&gt;&lt;Property name=&quot;screenheightpx&quot; type=&quot;integer&quot; value=&quot;0&quot;/&gt;&lt;Property name=&quot;linkpossible&quot; type=&quot;bool&quot; value=&quot;on&quot;/&gt;&lt;Property name=&quot;heightmultiple&quot; type=&quot;integer&quot; value=&quot;1&quot;/&gt;&lt;Property name=&quot;zoomlevel&quot; type=&quot;integer&quot; value=&quot;0&quot;/&gt;&lt;Property name=&quot;saveepscopy&quot; type=&quot;bool&quot; value=&quot;off&quot;/&gt;&lt;Property name=&quot;resizefactor&quot; type=&quot;integer&quot; value=&quot;1&quot;/&gt;&lt;Property name=&quot;saveprefs&quot; type=&quot;bool&quot; value=&quot;off&quot;/&gt;&lt;Property name=&quot;decorationscale&quot; type=&quot;real&quot; value=&quot;1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alwaysask&quot; type=&quot;bool&quot; value=&quot;off&quot;/&gt;&lt;Property name=&quot;addsuffix&quot; type=&quot;bool&quot; value=&quot;off&quot;/&gt;&lt;Property name=&quot;alloweps&quot; type=&quot;bool&quot; value=&quot;off&quot;/&gt;&lt;Property name=&quot;allowgltf&quot; type=&quot;bool&quot; value=&quot;on&quot;/&gt;&lt;Property name=&quot;lastwrittenfile&quot; type=&quot;string&quot; value=&quot;&quot;/&gt;&lt;Property name=&quot;lastfiletype&quot; type=&quot;string&quot; value=&quot;png&quot;/&gt;&lt;Property name=&quot;context&quot; type=&quot;group&quot; value=&quot;report&quot;/&gt;&lt;Property name=&quot;clusterrootonly&quot; type=&quot;bool&quot; value=&quot;on&quot;/&gt;&lt;Property name=&quot;layoutmode&quot; type=&quot;group&quot; value=&quot;image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legend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10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n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ff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ssaoresolution&quot; type=&quot;real&quot; value=&quot;1.0&quot;/&gt;&lt;Property name=&quot;shadowmapping&quot; type=&quot;group&quot; value=&quot;off&quot;/&gt;&lt;Property name=&quot;shadowmappingsoftness&quot; type=&quot;real&quot; value=&quot;0.5&quot;/&gt;&lt;Property name=&quot;shadowmappingstrength&quot; type=&quot;real&quot; value=&quot;0.5&quot;/&gt;&lt;Property name=&quot;shadowmappingpreset&quot; type=&quot;group&quot; value=&quot;low&quot;/&gt;&lt;Property name=&quot;shadowmappingnumberofoccludersamples&quot; type=&quot;integer&quot; value=&quot;8&quot;/&gt;&lt;Property name=&quot;shadowmappingnumberofsamples&quot; type=&quot;integer&quot; value=&quot;16&quot;/&gt;&lt;Property name=&quot;shadowmappingresolution&quot; type=&quot;real&quot; value=&quot;0.5&quot;/&gt;&lt;Property name=&quot;shadowmappingmultisamplingeverywhere&quot; type=&quot;bool&quot; value=&quot;on&quot;/&gt;&lt;Property name=&quot;shadowmappinglimitlightviewfrustums&quot; type=&quot;bool&quot; value=&quot;off&quot;/&gt;&lt;Property name=&quot;shadowmappingaccuratedepthcomparison&quot; type=&quot;group&quot; value=&quot;off&quot;/&gt;&lt;Property name=&quot;shadowmappingnormalawaresmoothing&quot; type=&quot;bool&quot; value=&quot;off&quot;/&gt;&lt;Property name=&quot;shadowmappingbiassettings&quot; type=&quot;group&quot; value=&quot;default&quot;/&gt;&lt;Property name=&quot;shadowmappingconstantdepthbias&quot; type=&quot;real&quot; value=&quot;0.001&quot;/&gt;&lt;Property name=&quot;shadowmappingslopedepthbias&quot; type=&quot;real&quot; value=&quot;0.001&quot;/&gt;&lt;Property name=&quot;shadowmappingnormaloffsetbias&quot; type=&quot;real&quot; value=&quot;0.003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0.65742301940918&quot;/&gt;&lt;Property name=&quot;zoomanglefull&quot; type=&quot;real&quot; value=&quot;13.301703453063965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-308.5995178222656, -398.7994384765625, 349.0995178222656&quot;/&gt;&lt;Property name=&quot;target&quot; type=&quot;realarray&quot; value=&quot;38.5, 64, 2&quot;/&gt;&lt;Property name=&quot;up&quot; type=&quot;realarray&quot; value=&quot;0.30869755148887634, 0.4115966558456421, 0.8574930429458618&quot;/&gt;&lt;Property name=&quot;rotationpoint&quot; type=&quot;realarray&quot; value=&quot;38.5, 64, 2&quot;/&gt;&lt;Property name=&quot;viewoffset&quot; type=&quot;realarray&quot; value=&quot;-0.07178382575511932, 0.00224335677921772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clip&quot;/&gt;&lt;PropSet id=&quot;table&quot;/&gt;&lt;UpdateTimeStamp&gt;Oct 5, 2022, 10:23:39 PM&lt;/UpdateTimeStamp&gt;&lt;/Root&gt;"/>
</p:tagLst>
</file>

<file path=ppt/tags/tag6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1.0.x&quot; formatVersion=&quot;2.0.0.0&quot; version=&quot;6.2.0.2&quot;&gt;&lt;VersionInformation&gt;&lt;Version&gt;1&lt;/Version&gt;&lt;/VersionInformation&gt;&lt;Entity&gt;/result/feature/pg1&lt;/Entity&gt;&lt;Tag&gt;pg1&lt;/Tag&gt;&lt;Node&gt;Results &amp;gt; Stress (solid)&lt;/Node&gt;&lt;LinkType&gt;Image&lt;/LinkType&gt;&lt;ModelLink directoryType=&quot;none&quot;&gt;H:\hub\root\build\main\daily\test\tapplications\Heat_Transfer_Module\Power_Electronics_and_Electronic_Cooling\heating_circuit.mph&lt;/ModelLink&gt;&lt;LocalPath&gt;heating_circuit.mph&lt;/LocalPath&gt;&lt;SDim&gt;3&lt;/SDim&gt;&lt;Locked&gt;false&lt;/Locked&gt;&lt;PropSet id=&quot;image&quot;&gt;&lt;Property name=&quot;view&quot; type=&quot;reference&quot; value=&quot;auto&quot;/&gt;&lt;Property name=&quot;animating&quot; type=&quot;bool&quot; value=&quot;off&quot;/&gt;&lt;Property name=&quot;isclientfile&quot; type=&quot;bool&quot; value=&quot;on&quot;/&gt;&lt;Property name=&quot;isforreport&quot; type=&quot;bool&quot; value=&quot;on&quot;/&gt;&lt;Property name=&quot;size&quot; type=&quot;string&quot; value=&quot;presentation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2160&quot;/&gt;&lt;Property name=&quot;height&quot; type=&quot;real&quot; value=&quot;1620&quot;/&gt;&lt;Property name=&quot;resolution&quot; type=&quot;integer&quot; value=&quot;300&quot;/&gt;&lt;Property name=&quot;sizedesc&quot; type=&quot;string&quot; value=&quot;183 x 137 mm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usage&quot; type=&quot;group&quot; value=&quot;tree&quot;/&gt;&lt;Property name=&quot;zoomextents&quot; type=&quot;bool&quot; value=&quot;on&quot;/&gt;&lt;Property name=&quot;antialias&quot; type=&quot;bool&quot; value=&quot;on&quot;/&gt;&lt;Property name=&quot;screenwidthpx&quot; type=&quot;integer&quot; value=&quot;0&quot;/&gt;&lt;Property name=&quot;screenheightpx&quot; type=&quot;integer&quot; value=&quot;0&quot;/&gt;&lt;Property name=&quot;linkpossible&quot; type=&quot;bool&quot; value=&quot;on&quot;/&gt;&lt;Property name=&quot;heightmultiple&quot; type=&quot;integer&quot; value=&quot;1&quot;/&gt;&lt;Property name=&quot;zoomlevel&quot; type=&quot;integer&quot; value=&quot;0&quot;/&gt;&lt;Property name=&quot;saveepscopy&quot; type=&quot;bool&quot; value=&quot;off&quot;/&gt;&lt;Property name=&quot;resizefactor&quot; type=&quot;integer&quot; value=&quot;1&quot;/&gt;&lt;Property name=&quot;saveprefs&quot; type=&quot;bool&quot; value=&quot;off&quot;/&gt;&lt;Property name=&quot;decorationscale&quot; type=&quot;real&quot; value=&quot;1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alwaysask&quot; type=&quot;bool&quot; value=&quot;off&quot;/&gt;&lt;Property name=&quot;addsuffix&quot; type=&quot;bool&quot; value=&quot;off&quot;/&gt;&lt;Property name=&quot;alloweps&quot; type=&quot;bool&quot; value=&quot;off&quot;/&gt;&lt;Property name=&quot;allowgltf&quot; type=&quot;bool&quot; value=&quot;on&quot;/&gt;&lt;Property name=&quot;lastwrittenfile&quot; type=&quot;string&quot; value=&quot;&quot;/&gt;&lt;Property name=&quot;lastfiletype&quot; type=&quot;string&quot; value=&quot;png&quot;/&gt;&lt;Property name=&quot;context&quot; type=&quot;group&quot; value=&quot;report&quot;/&gt;&lt;Property name=&quot;clusterrootonly&quot; type=&quot;bool&quot; value=&quot;on&quot;/&gt;&lt;Property name=&quot;layoutmode&quot; type=&quot;group&quot; value=&quot;image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legend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10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n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ff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ssaoresolution&quot; type=&quot;real&quot; value=&quot;1.0&quot;/&gt;&lt;Property name=&quot;shadowmapping&quot; type=&quot;group&quot; value=&quot;off&quot;/&gt;&lt;Property name=&quot;shadowmappingsoftness&quot; type=&quot;real&quot; value=&quot;0.5&quot;/&gt;&lt;Property name=&quot;shadowmappingstrength&quot; type=&quot;real&quot; value=&quot;0.5&quot;/&gt;&lt;Property name=&quot;shadowmappingpreset&quot; type=&quot;group&quot; value=&quot;low&quot;/&gt;&lt;Property name=&quot;shadowmappingnumberofoccludersamples&quot; type=&quot;integer&quot; value=&quot;8&quot;/&gt;&lt;Property name=&quot;shadowmappingnumberofsamples&quot; type=&quot;integer&quot; value=&quot;16&quot;/&gt;&lt;Property name=&quot;shadowmappingresolution&quot; type=&quot;real&quot; value=&quot;0.5&quot;/&gt;&lt;Property name=&quot;shadowmappingmultisamplingeverywhere&quot; type=&quot;bool&quot; value=&quot;on&quot;/&gt;&lt;Property name=&quot;shadowmappinglimitlightviewfrustums&quot; type=&quot;bool&quot; value=&quot;off&quot;/&gt;&lt;Property name=&quot;shadowmappingaccuratedepthcomparison&quot; type=&quot;group&quot; value=&quot;off&quot;/&gt;&lt;Property name=&quot;shadowmappingnormalawaresmoothing&quot; type=&quot;bool&quot; value=&quot;off&quot;/&gt;&lt;Property name=&quot;shadowmappingbiassettings&quot; type=&quot;group&quot; value=&quot;default&quot;/&gt;&lt;Property name=&quot;shadowmappingconstantdepthbias&quot; type=&quot;real&quot; value=&quot;0.001&quot;/&gt;&lt;Property name=&quot;shadowmappingslopedepthbias&quot; type=&quot;real&quot; value=&quot;0.001&quot;/&gt;&lt;Property name=&quot;shadowmappingnormaloffsetbias&quot; type=&quot;real&quot; value=&quot;0.003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0.65742301940918&quot;/&gt;&lt;Property name=&quot;zoomanglefull&quot; type=&quot;real&quot; value=&quot;13.301703453063965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-308.5995178222656, -398.7994384765625, 349.0995178222656&quot;/&gt;&lt;Property name=&quot;target&quot; type=&quot;realarray&quot; value=&quot;38.5, 64, 2&quot;/&gt;&lt;Property name=&quot;up&quot; type=&quot;realarray&quot; value=&quot;0.30869755148887634, 0.4115966558456421, 0.8574930429458618&quot;/&gt;&lt;Property name=&quot;rotationpoint&quot; type=&quot;realarray&quot; value=&quot;38.5, 64, 2&quot;/&gt;&lt;Property name=&quot;viewoffset&quot; type=&quot;realarray&quot; value=&quot;-0.07178382575511932, 0.00224335677921772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clip&quot;/&gt;&lt;PropSet id=&quot;table&quot;/&gt;&lt;UpdateTimeStamp&gt;Oct 5, 2022, 10:23:45 PM&lt;/UpdateTimeStamp&gt;&lt;/Root&gt;"/>
</p:tagLst>
</file>

<file path=ppt/tags/tag7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1.0.x&quot; formatVersion=&quot;2.0.0.0&quot; version=&quot;6.2.0.2&quot;&gt;&lt;VersionInformation&gt;&lt;Version&gt;1&lt;/Version&gt;&lt;/VersionInformation&gt;&lt;Entity&gt;/result/feature/pg7&lt;/Entity&gt;&lt;Tag&gt;pg7&lt;/Tag&gt;&lt;Node&gt;Results &amp;gt; Interface Stress&lt;/Node&gt;&lt;LinkType&gt;Image&lt;/LinkType&gt;&lt;ModelLink directoryType=&quot;none&quot;&gt;H:\hub\root\build\main\daily\test\tapplications\Heat_Transfer_Module\Power_Electronics_and_Electronic_Cooling\heating_circuit.mph&lt;/ModelLink&gt;&lt;LocalPath&gt;heating_circuit.mph&lt;/LocalPath&gt;&lt;SDim&gt;3&lt;/SDim&gt;&lt;Locked&gt;false&lt;/Locked&gt;&lt;PropSet id=&quot;image&quot;&gt;&lt;Property name=&quot;view&quot; type=&quot;reference&quot; value=&quot;auto&quot;/&gt;&lt;Property name=&quot;animating&quot; type=&quot;bool&quot; value=&quot;off&quot;/&gt;&lt;Property name=&quot;isclientfile&quot; type=&quot;bool&quot; value=&quot;on&quot;/&gt;&lt;Property name=&quot;isforreport&quot; type=&quot;bool&quot; value=&quot;on&quot;/&gt;&lt;Property name=&quot;size&quot; type=&quot;string&quot; value=&quot;presentation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2160&quot;/&gt;&lt;Property name=&quot;height&quot; type=&quot;real&quot; value=&quot;1620&quot;/&gt;&lt;Property name=&quot;resolution&quot; type=&quot;integer&quot; value=&quot;300&quot;/&gt;&lt;Property name=&quot;sizedesc&quot; type=&quot;string&quot; value=&quot;183 x 137 mm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usage&quot; type=&quot;group&quot; value=&quot;tree&quot;/&gt;&lt;Property name=&quot;zoomextents&quot; type=&quot;bool&quot; value=&quot;on&quot;/&gt;&lt;Property name=&quot;antialias&quot; type=&quot;bool&quot; value=&quot;on&quot;/&gt;&lt;Property name=&quot;screenwidthpx&quot; type=&quot;integer&quot; value=&quot;0&quot;/&gt;&lt;Property name=&quot;screenheightpx&quot; type=&quot;integer&quot; value=&quot;0&quot;/&gt;&lt;Property name=&quot;linkpossible&quot; type=&quot;bool&quot; value=&quot;on&quot;/&gt;&lt;Property name=&quot;heightmultiple&quot; type=&quot;integer&quot; value=&quot;1&quot;/&gt;&lt;Property name=&quot;zoomlevel&quot; type=&quot;integer&quot; value=&quot;0&quot;/&gt;&lt;Property name=&quot;saveepscopy&quot; type=&quot;bool&quot; value=&quot;off&quot;/&gt;&lt;Property name=&quot;resizefactor&quot; type=&quot;integer&quot; value=&quot;1&quot;/&gt;&lt;Property name=&quot;saveprefs&quot; type=&quot;bool&quot; value=&quot;off&quot;/&gt;&lt;Property name=&quot;decorationscale&quot; type=&quot;real&quot; value=&quot;1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alwaysask&quot; type=&quot;bool&quot; value=&quot;off&quot;/&gt;&lt;Property name=&quot;addsuffix&quot; type=&quot;bool&quot; value=&quot;off&quot;/&gt;&lt;Property name=&quot;alloweps&quot; type=&quot;bool&quot; value=&quot;off&quot;/&gt;&lt;Property name=&quot;allowgltf&quot; type=&quot;bool&quot; value=&quot;on&quot;/&gt;&lt;Property name=&quot;lastwrittenfile&quot; type=&quot;string&quot; value=&quot;&quot;/&gt;&lt;Property name=&quot;lastfiletype&quot; type=&quot;string&quot; value=&quot;png&quot;/&gt;&lt;Property name=&quot;context&quot; type=&quot;group&quot; value=&quot;report&quot;/&gt;&lt;Property name=&quot;clusterrootonly&quot; type=&quot;bool&quot; value=&quot;on&quot;/&gt;&lt;Property name=&quot;layoutmode&quot; type=&quot;group&quot; value=&quot;image&quot;/&gt;&lt;Property name=&quot;sdim&quot; type=&quot;group&quot; value=&quot;3&quot;/&gt;&lt;Property name=&quot;options3d&quot; type=&quot;group&quot; value=&quot;on&quot;/&gt;&lt;Property name=&quot;title3d&quot; type=&quot;bool&quot; value=&quot;on&quot;/&gt;&lt;Property name=&quot;legend3d&quot; type=&quot;bool&quot; value=&quot;on&quot;/&gt;&lt;Property name=&quot;grid&quot; type=&quot;bool&quot; value=&quot;on&quot;/&gt;&lt;Property name=&quot;axisorientation&quot; type=&quot;bool&quot; value=&quot;on&quot;/&gt;&lt;Property name=&quot;logo3d&quot; type=&quot;bool&quot; value=&quot;off&quot;/&gt;&lt;Property name=&quot;fontsize&quot; type=&quot;integer&quot; value=&quot;10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n&quot;/&gt;&lt;Property name=&quot;linkedinfo&quot; type=&quot;string&quot; value=&quot;&quot;/&gt;&lt;/PropSet&gt;&lt;PropSet id=&quot;view&quot;&gt;&lt;Property name=&quot;renderwireframe&quot; type=&quot;bool&quot; value=&quot;off&quot;/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rendermesh&quot; type=&quot;bool&quot; value=&quot;on&quot;/&gt;&lt;Property name=&quot;showaxisorientation&quot; type=&quot;bool&quot; value=&quot;on&quot;/&gt;&lt;Property name=&quot;showunits&quot; type=&quot;bool&quot; value=&quot;on&quot;/&gt;&lt;Property name=&quot;plotgroupunits&quot; type=&quot;stringarray&quot; value=&quot;, , &quot;/&gt;&lt;Property name=&quot;locked&quot; type=&quot;bool&quot; value=&quot;off&quot;/&gt;&lt;Property name=&quot;rotcenlocked&quot; type=&quot;bool&quot; value=&quot;off&quot;/&gt;&lt;Property name=&quot;istemporary&quot; type=&quot;bool&quot; value=&quot;off&quot;/&gt;&lt;Property name=&quot;scenelight&quot; type=&quot;group&quot; value=&quot;off&quot;/&gt;&lt;Property name=&quot;totlightintensity&quot; type=&quot;real&quot; value=&quot;1.0&quot;/&gt;&lt;Property name=&quot;usediffuse&quot; type=&quot;bool&quot; value=&quot;on&quot;/&gt;&lt;Property name=&quot;usespecular&quot; type=&quot;bool&quot; value=&quot;on&quot;/&gt;&lt;Property name=&quot;globalambient&quot; type=&quot;group&quot; value=&quot;on&quot;/&gt;&lt;Property name=&quot;totambient&quot; type=&quot;real&quot; value=&quot;0.3&quot;/&gt;&lt;Property name=&quot;ambientcolor&quot; type=&quot;group&quot; value=&quot;white&quot;/&gt;&lt;Property name=&quot;customambientcolor&quot; type=&quot;realarray&quot; value=&quot;1, 1, 1&quot;/&gt;&lt;Property name=&quot;ssao&quot; type=&quot;group&quot; value=&quot;off&quot;/&gt;&lt;Property name=&quot;ssaoradiustype&quot; type=&quot;group&quot; value=&quot;relative&quot;/&gt;&lt;Property name=&quot;ssaoradiusrelative&quot; type=&quot;real&quot; value=&quot;0.4&quot;/&gt;&lt;Property name=&quot;ssaoradiusexplicit&quot; type=&quot;real&quot; value=&quot;0.4&quot;/&gt;&lt;Property name=&quot;ssaomagnitude&quot; type=&quot;real&quot; value=&quot;1.0&quot;/&gt;&lt;Property name=&quot;ssaosqueeze&quot; type=&quot;real&quot; value=&quot;1.0&quot;/&gt;&lt;Property name=&quot;ssaopreset&quot; type=&quot;group&quot; value=&quot;medium&quot;/&gt;&lt;Property name=&quot;ssaonsamples&quot; type=&quot;integer&quot; value=&quot;64&quot;/&gt;&lt;Property name=&quot;ssaoroughness&quot; type=&quot;real&quot; value=&quot;1.0&quot;/&gt;&lt;Property name=&quot;ssaokernelrotationstexturewidth&quot; type=&quot;integer&quot; value=&quot;4&quot;/&gt;&lt;Property name=&quot;ssaosmooth&quot; type=&quot;integer&quot; value=&quot;2&quot;/&gt;&lt;Property name=&quot;ssaonormalawaresmoothing&quot; type=&quot;bool&quot; value=&quot;off&quot;/&gt;&lt;Property name=&quot;ssaoresolution&quot; type=&quot;real&quot; value=&quot;1.0&quot;/&gt;&lt;Property name=&quot;shadowmapping&quot; type=&quot;group&quot; value=&quot;off&quot;/&gt;&lt;Property name=&quot;shadowmappingsoftness&quot; type=&quot;real&quot; value=&quot;0.5&quot;/&gt;&lt;Property name=&quot;shadowmappingstrength&quot; type=&quot;real&quot; value=&quot;0.5&quot;/&gt;&lt;Property name=&quot;shadowmappingpreset&quot; type=&quot;group&quot; value=&quot;low&quot;/&gt;&lt;Property name=&quot;shadowmappingnumberofoccludersamples&quot; type=&quot;integer&quot; value=&quot;8&quot;/&gt;&lt;Property name=&quot;shadowmappingnumberofsamples&quot; type=&quot;integer&quot; value=&quot;16&quot;/&gt;&lt;Property name=&quot;shadowmappingresolution&quot; type=&quot;real&quot; value=&quot;0.5&quot;/&gt;&lt;Property name=&quot;shadowmappingmultisamplingeverywhere&quot; type=&quot;bool&quot; value=&quot;on&quot;/&gt;&lt;Property name=&quot;shadowmappinglimitlightviewfrustums&quot; type=&quot;bool&quot; value=&quot;off&quot;/&gt;&lt;Property name=&quot;shadowmappingaccuratedepthcomparison&quot; type=&quot;group&quot; value=&quot;off&quot;/&gt;&lt;Property name=&quot;shadowmappingnormalawaresmoothing&quot; type=&quot;bool&quot; value=&quot;off&quot;/&gt;&lt;Property name=&quot;shadowmappingbiassettings&quot; type=&quot;group&quot; value=&quot;default&quot;/&gt;&lt;Property name=&quot;shadowmappingconstantdepthbias&quot; type=&quot;real&quot; value=&quot;0.001&quot;/&gt;&lt;Property name=&quot;shadowmappingslopedepthbias&quot; type=&quot;real&quot; value=&quot;0.001&quot;/&gt;&lt;Property name=&quot;shadowmappingnormaloffsetbias&quot; type=&quot;real&quot; value=&quot;0.003&quot;/&gt;&lt;Property name=&quot;environmentmap&quot; type=&quot;group&quot; value=&quot;envmap_none&quot;/&gt;&lt;Property name=&quot;skydirection&quot; type=&quot;group&quot; value=&quot;positivey&quot;/&gt;&lt;Property name=&quot;skyrotation&quot; type=&quot;group&quot; value=&quot;skyrotationzero&quot;/&gt;&lt;Property name=&quot;environmentreflections&quot; type=&quot;bool&quot; value=&quot;on&quot;/&gt;&lt;Property name=&quot;skybox&quot; type=&quot;group&quot; value=&quot;off&quot;/&gt;&lt;Property name=&quot;skyboxblurriness&quot; type=&quot;real&quot; value=&quot;0&quot;/&gt;&lt;Property name=&quot;skyboxblend&quot; type=&quot;real&quot; value=&quot;0&quot;/&gt;&lt;Property name=&quot;skyboxprojection&quot; type=&quot;group&quot; value=&quot;special&quot;/&gt;&lt;Property name=&quot;skyboxfov&quot; type=&quot;real&quot; value=&quot;110&quot;/&gt;&lt;Property name=&quot;rotateenvironment&quot; type=&quot;bool&quot; value=&quot;off&quot;/&gt;&lt;Property name=&quot;transparency&quot; type=&quot;group&quot; value=&quot;off&quot;/&gt;&lt;Property name=&quot;transparencylevel&quot; type=&quot;real&quot; value=&quot;0.5&quot;/&gt;&lt;Property name=&quot;uniformblending&quot; type=&quot;group&quot; value=&quot;off&quot;/&gt;&lt;Property name=&quot;uniformblendinglevel&quot; type=&quot;real&quot; value=&quot;0.5&quot;/&gt;&lt;Property name=&quot;showselection&quot; type=&quot;bool&quot; value=&quot;on&quot;/&gt;&lt;Property name=&quot;showmaterial&quot; type=&quot;bool&quot; value=&quot;off&quot;/&gt;&lt;Property name=&quot;clippingactive&quot; type=&quot;group&quot; value=&quot;on&quot;/&gt;&lt;Property name=&quot;clipfaces&quot; type=&quot;bool&quot; value=&quot;on&quot;/&gt;&lt;Property name=&quot;clipedges&quot; type=&quot;bool&quot; value=&quot;on&quot;/&gt;&lt;Property name=&quot;clippoints&quot; type=&quot;bool&quot; value=&quot;on&quot;/&gt;&lt;Property name=&quot;clipprimaryhovereffect&quot; type=&quot;bool&quot; value=&quot;on&quot;/&gt;&lt;Property name=&quot;clipsecondaryhovereffect&quot; type=&quot;bool&quot; value=&quot;off&quot;/&gt;&lt;Property name=&quot;cliphighlightintersection&quot; type=&quot;group&quot; value=&quot;on&quot;/&gt;&lt;Property name=&quot;clipintersectionhighlightcolor&quot; type=&quot;group&quot; value=&quot;fromtheme&quot;/&gt;&lt;Property name=&quot;customclipintersectionhighlightcolor&quot; type=&quot;realarray&quot; value=&quot;1, 0, 0&quot;/&gt;&lt;Property name=&quot;clipapplyclipping&quot; type=&quot;bool&quot; value=&quot;on&quot;/&gt;&lt;Property name=&quot;clipshowframes&quot; type=&quot;bool&quot; value=&quot;on&quot;/&gt;&lt;Property name=&quot;clipshowgizmos&quot; type=&quot;bool&quot; value=&quot;on&quot;/&gt;&lt;Property name=&quot;clipshowcappedfaces&quot; type=&quot;group&quot; value=&quot;off&quot;/&gt;&lt;Property name=&quot;clipcappedfacescolorize&quot; type=&quot;group&quot; value=&quot;on&quot;/&gt;&lt;Property name=&quot;clipcappedfacescolorizeper&quot; type=&quot;group&quot; value=&quot;domain&quot;/&gt;&lt;Property name=&quot;clipcappedfaceshighlightoverlappingdomains&quot; type=&quot;group&quot; value=&quot;on&quot;/&gt;&lt;Property name=&quot;clipcappedfaceshighlightoverlappingdomainscolor&quot; type=&quot;group&quot; value=&quot;fromtheme&quot;/&gt;&lt;Property name=&quot;customclipcappedfaceshighlightoverlappingdomainscolor&quot; type=&quot;realarray&quot; value=&quot;1, 0, 0&quot;/&gt;&lt;Property name=&quot;clipcappedfacestransparencyenabled&quot; type=&quot;group&quot; value=&quot;off&quot;/&gt;&lt;Property name=&quot;clipcappedfacestransparency&quot; type=&quot;real&quot; value=&quot;0.2&quot;/&gt;&lt;Property name=&quot;hidestatus&quot; type=&quot;string&quot; value=&quot;hide&quot;/&gt;&lt;Property name=&quot;isnew&quot; type=&quot;bool&quot; value=&quot;off&quot;/&gt;&lt;Property name=&quot;postviewkey&quot; type=&quot;string&quot; value=&quot;&quot;/&gt;&lt;Property name=&quot;workplaneclip&quot; type=&quot;bool&quot; value=&quot;off&quot;/&gt;&lt;Property name=&quot;offscreenoverride&quot; type=&quot;bool&quot; value=&quot;off&quot;/&gt;&lt;/PropSet&gt;&lt;PropSet id=&quot;camera&quot;&gt;&lt;Property name=&quot;projection&quot; type=&quot;group&quot; value=&quot;perspective&quot;/&gt;&lt;Property name=&quot;orthoscale&quot; type=&quot;real&quot; value=&quot;10.65742301940918&quot;/&gt;&lt;Property name=&quot;zoomanglefull&quot; type=&quot;real&quot; value=&quot;13.301703453063965&quot;/&gt;&lt;Property name=&quot;forcenoviewscaling&quot; type=&quot;bool&quot; value=&quot;off&quot;/&gt;&lt;Property name=&quot;viewscaletype&quot; type=&quot;group&quot; value=&quot;none&quot;/&gt;&lt;Property name=&quot;autocontext&quot; type=&quot;group&quot; value=&quot;isotropic&quot;/&gt;&lt;Property name=&quot;autoupdate&quot; type=&quot;bool&quot; value=&quot;off&quot;/&gt;&lt;Property name=&quot;xweight&quot; type=&quot;real&quot; value=&quot;1&quot;/&gt;&lt;Property name=&quot;yweight&quot; type=&quot;real&quot; value=&quot;1&quot;/&gt;&lt;Property name=&quot;zweight&quot; type=&quot;real&quot; value=&quot;1&quot;/&gt;&lt;Property name=&quot;xscale&quot; type=&quot;real&quot; value=&quot;1&quot;/&gt;&lt;Property name=&quot;yscale&quot; type=&quot;real&quot; value=&quot;1&quot;/&gt;&lt;Property name=&quot;zscale&quot; type=&quot;real&quot; value=&quot;1&quot;/&gt;&lt;Property name=&quot;position&quot; type=&quot;realarray&quot; value=&quot;-308.5995178222656, -398.7994384765625, 349.0995178222656&quot;/&gt;&lt;Property name=&quot;target&quot; type=&quot;realarray&quot; value=&quot;38.5, 64, 2&quot;/&gt;&lt;Property name=&quot;up&quot; type=&quot;realarray&quot; value=&quot;0.30869755148887634, 0.4115966558456421, 0.8574930429458618&quot;/&gt;&lt;Property name=&quot;rotationpoint&quot; type=&quot;realarray&quot; value=&quot;38.5, 64, 2&quot;/&gt;&lt;Property name=&quot;viewoffset&quot; type=&quot;realarray&quot; value=&quot;-0.07178382575511932, 0.00224335677921772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z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Property name=&quot;zextra&quot; type=&quot;realarray&quot; value=&quot;&quot;/&gt;&lt;Property name=&quot;zextra_vector_method&quot; type=&quot;string&quot; value=&quot;step&quot;/&gt;&lt;Property name=&quot;zextra_vector_start&quot; type=&quot;string&quot; value=&quot;&quot;/&gt;&lt;Property name=&quot;zextra_vector_stop&quot; type=&quot;string&quot; value=&quot;&quot;/&gt;&lt;Property name=&quot;zextra_vector_step&quot; type=&quot;string&quot; value=&quot;&quot;/&gt;&lt;Property name=&quot;zextra_vector_numvalues&quot; type=&quot;string&quot; value=&quot;&quot;/&gt;&lt;Property name=&quot;zextra_vector_function&quot; type=&quot;string&quot; value=&quot;none&quot;/&gt;&lt;Property name=&quot;zextra_vector_interval&quot; type=&quot;string&quot; value=&quot;octave&quot;/&gt;&lt;Property name=&quot;zextra_vector_freqperdec&quot; type=&quot;string&quot; value=&quot;&quot;/&gt;&lt;/PropSet&gt;&lt;PropSet id=&quot;axis&quot;/&gt;&lt;PropSet id=&quot;clip&quot;/&gt;&lt;PropSet id=&quot;table&quot;/&gt;&lt;UpdateTimeStamp&gt;Oct 5, 2022, 10:23:48 PM&lt;/UpdateTimeStamp&gt;&lt;/Root&gt;"/>
</p:tagLst>
</file>

<file path=ppt/tags/tag8.xml><?xml version="1.0" encoding="utf-8"?>
<p:tagLst xmlns:p="http://schemas.openxmlformats.org/presentationml/2006/main" xmlns:r="http://schemas.openxmlformats.org/officeDocument/2006/relationships" xmlns:a="http://schemas.openxmlformats.org/drawingml/2006/main">
  <p:tag name="COMSOL LIVELINK TAG" val="&lt;!-- &#10;PropSet elements are populated with properties elements in format &lt;Property name=&quot;&quot; value=&quot;&quot; type=&quot;&quot;/&gt;&#10;LinkType element has either Image, or Table as value.&#10;--&gt;&lt;Root completeVersion=&quot;6.1.0.x&quot; formatVersion=&quot;2.0.0.0&quot; version=&quot;6.2.0.2&quot;&gt;&lt;VersionInformation&gt;&lt;Version&gt;1&lt;/Version&gt;&lt;/VersionInformation&gt;&lt;Entity&gt;/result/feature/pg8&lt;/Entity&gt;&lt;Tag&gt;pg8&lt;/Tag&gt;&lt;Node&gt;Results &amp;gt; Displacement, Bottom Boundary&lt;/Node&gt;&lt;LinkType&gt;Image&lt;/LinkType&gt;&lt;ModelLink directoryType=&quot;none&quot;&gt;H:\hub\root\build\main\daily\test\tapplications\Heat_Transfer_Module\Power_Electronics_and_Electronic_Cooling\heating_circuit.mph&lt;/ModelLink&gt;&lt;LocalPath&gt;heating_circuit.mph&lt;/LocalPath&gt;&lt;SDim&gt;2&lt;/SDim&gt;&lt;Locked&gt;false&lt;/Locked&gt;&lt;PropSet id=&quot;image&quot;&gt;&lt;Property name=&quot;view&quot; type=&quot;reference&quot; value=&quot;auto&quot;/&gt;&lt;Property name=&quot;animating&quot; type=&quot;bool&quot; value=&quot;off&quot;/&gt;&lt;Property name=&quot;isclientfile&quot; type=&quot;bool&quot; value=&quot;on&quot;/&gt;&lt;Property name=&quot;isforreport&quot; type=&quot;bool&quot; value=&quot;on&quot;/&gt;&lt;Property name=&quot;size&quot; type=&quot;string&quot; value=&quot;presentation&quot;/&gt;&lt;Property name=&quot;hiddensize&quot; type=&quot;group&quot; value=&quot;manual&quot;/&gt;&lt;Property name=&quot;unit&quot; type=&quot;group&quot; value=&quot;px&quot;/&gt;&lt;Property name=&quot;lockratio&quot; type=&quot;bool&quot; value=&quot;off&quot;/&gt;&lt;Property name=&quot;aspectratio&quot; type=&quot;real&quot; value=&quot;1&quot;/&gt;&lt;Property name=&quot;width&quot; type=&quot;real&quot; value=&quot;2160&quot;/&gt;&lt;Property name=&quot;height&quot; type=&quot;real&quot; value=&quot;1620&quot;/&gt;&lt;Property name=&quot;resolution&quot; type=&quot;integer&quot; value=&quot;300&quot;/&gt;&lt;Property name=&quot;sizedesc&quot; type=&quot;string&quot; value=&quot;183 x 137 mm&quot;/&gt;&lt;Property name=&quot;widthpx&quot; type=&quot;integer&quot; value=&quot;0&quot;/&gt;&lt;Property name=&quot;heightpx&quot; type=&quot;integer&quot; value=&quot;0&quot;/&gt;&lt;Property name=&quot;widthexact&quot; type=&quot;real&quot; value=&quot;0&quot;/&gt;&lt;Property name=&quot;heightexact&quot; type=&quot;real&quot; value=&quot;0&quot;/&gt;&lt;Property name=&quot;exactstored&quot; type=&quot;bool&quot; value=&quot;off&quot;/&gt;&lt;Property name=&quot;usage&quot; type=&quot;group&quot; value=&quot;tree&quot;/&gt;&lt;Property name=&quot;zoomextents&quot; type=&quot;bool&quot; value=&quot;on&quot;/&gt;&lt;Property name=&quot;antialias&quot; type=&quot;bool&quot; value=&quot;on&quot;/&gt;&lt;Property name=&quot;screenwidthpx&quot; type=&quot;integer&quot; value=&quot;0&quot;/&gt;&lt;Property name=&quot;screenheightpx&quot; type=&quot;integer&quot; value=&quot;0&quot;/&gt;&lt;Property name=&quot;linkpossible&quot; type=&quot;bool&quot; value=&quot;on&quot;/&gt;&lt;Property name=&quot;heightmultiple&quot; type=&quot;integer&quot; value=&quot;1&quot;/&gt;&lt;Property name=&quot;zoomlevel&quot; type=&quot;integer&quot; value=&quot;0&quot;/&gt;&lt;Property name=&quot;saveepscopy&quot; type=&quot;bool&quot; value=&quot;off&quot;/&gt;&lt;Property name=&quot;resizefactor&quot; type=&quot;integer&quot; value=&quot;1&quot;/&gt;&lt;Property name=&quot;saveprefs&quot; type=&quot;bool&quot; value=&quot;off&quot;/&gt;&lt;Property name=&quot;decorationscale&quot; type=&quot;real&quot; value=&quot;1&quot;/&gt;&lt;Property name=&quot;clearfilenameafterwards&quot; type=&quot;bool&quot; value=&quot;off&quot;/&gt;&lt;Property name=&quot;allowlinked&quot; type=&quot;bool&quot; value=&quot;on&quot;/&gt;&lt;Property name=&quot;allowpaste&quot; type=&quot;group&quot; value=&quot;on&quot;/&gt;&lt;Property name=&quot;target&quot; type=&quot;group&quot; value=&quot;linked&quot;/&gt;&lt;Property name=&quot;imagetype&quot; type=&quot;group&quot; value=&quot;png&quot;/&gt;&lt;Property name=&quot;alwaysask&quot; type=&quot;bool&quot; value=&quot;off&quot;/&gt;&lt;Property name=&quot;addsuffix&quot; type=&quot;bool&quot; value=&quot;off&quot;/&gt;&lt;Property name=&quot;alloweps&quot; type=&quot;bool&quot; value=&quot;off&quot;/&gt;&lt;Property name=&quot;allowgltf&quot; type=&quot;bool&quot; value=&quot;off&quot;/&gt;&lt;Property name=&quot;lastwrittenfile&quot; type=&quot;string&quot; value=&quot;&quot;/&gt;&lt;Property name=&quot;lastfiletype&quot; type=&quot;string&quot; value=&quot;png&quot;/&gt;&lt;Property name=&quot;context&quot; type=&quot;group&quot; value=&quot;report&quot;/&gt;&lt;Property name=&quot;clusterrootonly&quot; type=&quot;bool&quot; value=&quot;on&quot;/&gt;&lt;Property name=&quot;layoutmode&quot; type=&quot;group&quot; value=&quot;image&quot;/&gt;&lt;Property name=&quot;sdim&quot; type=&quot;group&quot; value=&quot;2&quot;/&gt;&lt;Property name=&quot;options2d&quot; type=&quot;group&quot; value=&quot;on&quot;/&gt;&lt;Property name=&quot;title2d&quot; type=&quot;bool&quot; value=&quot;on&quot;/&gt;&lt;Property name=&quot;legend2d&quot; type=&quot;bool&quot; value=&quot;on&quot;/&gt;&lt;Property name=&quot;axes2d&quot; type=&quot;bool&quot; value=&quot;on&quot;/&gt;&lt;Property name=&quot;logo2d&quot; type=&quot;bool&quot; value=&quot;off&quot;/&gt;&lt;Property name=&quot;fontsize&quot; type=&quot;integer&quot; value=&quot;10&quot;/&gt;&lt;Property name=&quot;colortheme&quot; type=&quot;string&quot; value=&quot;globaltheme&quot;/&gt;&lt;Property name=&quot;background&quot; type=&quot;group&quot; value=&quot;transparent&quot;/&gt;&lt;Property name=&quot;lockview&quot; type=&quot;string&quot; value=&quot;on&quot;/&gt;&lt;Property name=&quot;linkedinfo&quot; type=&quot;string&quot; value=&quot;&quot;/&gt;&lt;/PropSet&gt;&lt;PropSet id=&quot;view&quot;&gt;&lt;Property name=&quot;showlabels&quot; type=&quot;bool&quot; value=&quot;off&quot;/&gt;&lt;Property name=&quot;showDirections&quot; type=&quot;bool&quot; value=&quot;off&quot;/&gt;&lt;Property name=&quot;showgrid&quot; type=&quot;bool&quot; value=&quot;on&quot;/&gt;&lt;Property name=&quot;showunits&quot; type=&quot;bool&quot; value=&quot;on&quot;/&gt;&lt;Property name=&quot;plotgroupunits&quot; type=&quot;stringarray&quot; value=&quot;\small mm, \small mm&quot;/&gt;&lt;Property name=&quot;locked&quot; type=&quot;bool&quot; value=&quot;off&quot;/&gt;&lt;Property name=&quot;istemporary&quot; type=&quot;bool&quot; value=&quot;off&quot;/&gt;&lt;Property name=&quot;hidestatus&quot; type=&quot;string&quot; value=&quot;hide&quot;/&gt;&lt;Property name=&quot;isnew&quot; type=&quot;bool&quot; value=&quot;off&quot;/&gt;&lt;Property name=&quot;postviewkey&quot; type=&quot;string&quot; value=&quot;surf1_2&quot;/&gt;&lt;Property name=&quot;workplaneclip&quot; type=&quot;bool&quot; value=&quot;off&quot;/&gt;&lt;Property name=&quot;offscreenoverride&quot; type=&quot;bool&quot; value=&quot;off&quot;/&gt;&lt;/PropSet&gt;&lt;PropSet id=&quot;camera&quot;/&gt;&lt;PropSet id=&quot;axis&quot;&gt;&lt;Property name=&quot;xmin&quot; type=&quot;real&quot; value=&quot;-181.67100524902344&quot;/&gt;&lt;Property name=&quot;xmax&quot; type=&quot;real&quot; value=&quot;101.67100524902344&quot;/&gt;&lt;Property name=&quot;ymin&quot; type=&quot;real&quot; value=&quot;-19.52416229248047&quot;/&gt;&lt;Property name=&quot;ymax&quot; type=&quot;real&quot; value=&quot;149.524169921875&quot;/&gt;&lt;Property name=&quot;xminhidden&quot; type=&quot;real&quot; value=&quot;-181.67100524902344&quot;/&gt;&lt;Property name=&quot;xmaxhidden&quot; type=&quot;real&quot; value=&quot;101.67100524902344&quot;/&gt;&lt;Property name=&quot;yminhidden&quot; type=&quot;real&quot; value=&quot;-19.52416229248047&quot;/&gt;&lt;Property name=&quot;ymaxhidden&quot; type=&quot;real&quot; value=&quot;149.524169921875&quot;/&gt;&lt;Property name=&quot;forcenoviewscaling&quot; type=&quot;bool&quot; value=&quot;off&quot;/&gt;&lt;Property name=&quot;viewscaletype&quot; type=&quot;group&quot; value=&quot;none&quot;/&gt;&lt;Property name=&quot;autocontext&quot; type=&quot;group&quot; value=&quot;autofit&quot;/&gt;&lt;Property name=&quot;xweight&quot; type=&quot;real&quot; value=&quot;1&quot;/&gt;&lt;Property name=&quot;yweight&quot; type=&quot;real&quot; value=&quot;1&quot;/&gt;&lt;Property name=&quot;xscale&quot; type=&quot;real&quot; value=&quot;1&quot;/&gt;&lt;Property name=&quot;yscale&quot; type=&quot;real&quot; value=&quot;1&quot;/&gt;&lt;Property name=&quot;abstractviewsetting&quot; type=&quot;group&quot; value=&quot;on&quot;/&gt;&lt;Property name=&quot;abstractviewlratio&quot; type=&quot;real&quot; value=&quot;-1.6961663961410522&quot;/&gt;&lt;Property name=&quot;abstractviewrratio&quot; type=&quot;real&quot; value=&quot;1.6961663961410522&quot;/&gt;&lt;Property name=&quot;abstractviewbratio&quot; type=&quot;real&quot; value=&quot;-0.05000000074505806&quot;/&gt;&lt;Property name=&quot;abstractviewtratio&quot; type=&quot;real&quot; value=&quot;0.05000000074505806&quot;/&gt;&lt;Property name=&quot;abstractviewxscale&quot; type=&quot;real&quot; value=&quot;0.5315985083580017&quot;/&gt;&lt;Property name=&quot;abstractviewyscale&quot; type=&quot;real&quot; value=&quot;0.5315985083580017&quot;/&gt;&lt;Property name=&quot;manualgrid&quot; type=&quot;group&quot; value=&quot;off&quot;/&gt;&lt;Property name=&quot;xspacing&quot; type=&quot;real&quot; value=&quot;1&quot;/&gt;&lt;Property name=&quot;yspacing&quot; type=&quot;real&quot; value=&quot;1&quot;/&gt;&lt;Property name=&quot;xextra&quot; type=&quot;realarray&quot; value=&quot;&quot;/&gt;&lt;Property name=&quot;xextra_vector_method&quot; type=&quot;string&quot; value=&quot;step&quot;/&gt;&lt;Property name=&quot;xextra_vector_start&quot; type=&quot;string&quot; value=&quot;&quot;/&gt;&lt;Property name=&quot;xextra_vector_stop&quot; type=&quot;string&quot; value=&quot;&quot;/&gt;&lt;Property name=&quot;xextra_vector_step&quot; type=&quot;string&quot; value=&quot;&quot;/&gt;&lt;Property name=&quot;xextra_vector_numvalues&quot; type=&quot;string&quot; value=&quot;&quot;/&gt;&lt;Property name=&quot;xextra_vector_function&quot; type=&quot;string&quot; value=&quot;none&quot;/&gt;&lt;Property name=&quot;xextra_vector_interval&quot; type=&quot;string&quot; value=&quot;octave&quot;/&gt;&lt;Property name=&quot;xextra_vector_freqperdec&quot; type=&quot;string&quot; value=&quot;&quot;/&gt;&lt;Property name=&quot;yextra&quot; type=&quot;realarray&quot; value=&quot;&quot;/&gt;&lt;Property name=&quot;yextra_vector_method&quot; type=&quot;string&quot; value=&quot;step&quot;/&gt;&lt;Property name=&quot;yextra_vector_start&quot; type=&quot;string&quot; value=&quot;&quot;/&gt;&lt;Property name=&quot;yextra_vector_stop&quot; type=&quot;string&quot; value=&quot;&quot;/&gt;&lt;Property name=&quot;yextra_vector_step&quot; type=&quot;string&quot; value=&quot;&quot;/&gt;&lt;Property name=&quot;yextra_vector_numvalues&quot; type=&quot;string&quot; value=&quot;&quot;/&gt;&lt;Property name=&quot;yextra_vector_function&quot; type=&quot;string&quot; value=&quot;none&quot;/&gt;&lt;Property name=&quot;yextra_vector_interval&quot; type=&quot;string&quot; value=&quot;octave&quot;/&gt;&lt;Property name=&quot;yextra_vector_freqperdec&quot; type=&quot;string&quot; value=&quot;&quot;/&gt;&lt;/PropSet&gt;&lt;PropSet id=&quot;clip&quot;/&gt;&lt;PropSet id=&quot;table&quot;/&gt;&lt;UpdateTimeStamp&gt;Oct 5, 2022, 10:23:52 PM&lt;/UpdateTimeStamp&gt;&lt;/Root&gt;"/>
</p:tagLst>
</file>

<file path=ppt/theme/theme1.xml><?xml version="1.0" encoding="utf-8"?>
<a:theme xmlns:a="http://schemas.openxmlformats.org/drawingml/2006/main" name="comsol">
  <a:themeElements>
    <a:clrScheme name="COMSOL 1">
      <a:dk1>
        <a:srgbClr val="393A39"/>
      </a:dk1>
      <a:lt1>
        <a:srgbClr val="FFFFFF"/>
      </a:lt1>
      <a:dk2>
        <a:srgbClr val="24325B"/>
      </a:dk2>
      <a:lt2>
        <a:srgbClr val="D7E3EE"/>
      </a:lt2>
      <a:accent1>
        <a:srgbClr val="005596"/>
      </a:accent1>
      <a:accent2>
        <a:srgbClr val="368CCB"/>
      </a:accent2>
      <a:accent3>
        <a:srgbClr val="EEA341"/>
      </a:accent3>
      <a:accent4>
        <a:srgbClr val="E65E30"/>
      </a:accent4>
      <a:accent5>
        <a:srgbClr val="388090"/>
      </a:accent5>
      <a:accent6>
        <a:srgbClr val="A5D5CF"/>
      </a:accent6>
      <a:hlink>
        <a:srgbClr val="368CCB"/>
      </a:hlink>
      <a:folHlink>
        <a:srgbClr val="005596"/>
      </a:folHlink>
    </a:clrScheme>
    <a:fontScheme name="COMSOL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B43074F0-4B04-455D-A174-9AE4F28B5B0E}" vid="{3FF8A466-F0F8-46B5-8CD7-6E797DFE1A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Lato</vt:lpstr>
      <vt:lpstr>Lato Light</vt:lpstr>
      <vt:lpstr>Wingdings</vt:lpstr>
      <vt:lpstr>comsol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2022-02-24T11:54:21Z</dcterms:created>
  <dc:creator>Anders Westerberg</dc:creator>
  <cp:lastModifiedBy>Anders Westerberg</cp:lastModifiedBy>
  <dcterms:modified xsi:type="dcterms:W3CDTF">2022-02-24T11:55:08Z</dcterms:modified>
  <cp:revision>1</cp:revision>
  <dc:title>PowerPoint Presentation</dc:title>
</cp:coreProperties>
</file>