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48728-AD96-051B-A0E2-40B318B79A03}" v="1" dt="2022-06-10T04:16:59.709"/>
    <p1510:client id="{1F482E06-29CC-6674-0F5E-9EFC064EA0A0}" v="1" dt="2022-06-10T07:59:31.042"/>
    <p1510:client id="{69B49FBB-D612-1521-D7E2-A2220A0BEA98}" v="2" dt="2022-06-10T09:27:00.576"/>
    <p1510:client id="{A0D08476-190B-22D9-4389-092301846E0B}" v="2" dt="2022-06-10T09:25:49.788"/>
    <p1510:client id="{A95BCCA5-257F-0538-37D5-E0B09F956B34}" v="938" dt="2022-04-21T07:22:46.151"/>
    <p1510:client id="{C0D6341F-D5FB-ACD1-6496-78BC1CC7F7AE}" v="49" dt="2022-06-10T05:03:53.294"/>
    <p1510:client id="{E64FE5F9-D727-9AB6-739E-D327E5B09797}" v="17" dt="2022-06-20T12:53:38.542"/>
    <p1510:client id="{E94B5585-A1B4-4100-8170-1A57D65AA24A}" v="2" dt="2022-06-10T04:33:25.082"/>
    <p1510:client id="{F9F3B5ED-861B-E7D5-FA6B-11B1018E8CC5}" v="63" dt="2022-06-10T04:20:02.460"/>
    <p1510:client id="{FD9FC557-5C65-49CE-9F68-76BFAD70BBBD}" v="187" dt="2022-06-07T03:15:07.287"/>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41"/>
        <p:guide pos="3659"/>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49"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7"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1"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5"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3"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53"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577"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panose="020B0604020202020204"/>
              </a:rPr>
              <a:t>This message contains information that may be privileged or confidential and is the property of the Capgemini Group.</a:t>
            </a:r>
            <a:br>
              <a:rPr lang="en-US" sz="800" noProof="0">
                <a:solidFill>
                  <a:schemeClr val="bg1"/>
                </a:solidFill>
                <a:latin typeface="+mn-lt"/>
                <a:cs typeface="Arial" panose="020B0604020202020204"/>
              </a:rPr>
            </a:br>
            <a:r>
              <a:rPr lang="en-US" sz="800" noProof="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a:solidFill>
                  <a:schemeClr val="bg1"/>
                </a:solidFill>
                <a:latin typeface="Arial" panose="020B0604020202020204"/>
                <a:cs typeface="Arial" panose="020B0604020202020204"/>
              </a:rPr>
              <a:t>Rightshore</a:t>
            </a:r>
            <a:r>
              <a:rPr lang="en-US" sz="800" baseline="30000" noProof="0">
                <a:solidFill>
                  <a:schemeClr val="bg1"/>
                </a:solidFill>
                <a:latin typeface="Arial" panose="020B0604020202020204"/>
                <a:cs typeface="Arial" panose="020B0604020202020204"/>
              </a:rPr>
              <a:t>®</a:t>
            </a:r>
            <a:r>
              <a:rPr lang="en-US" sz="800" noProof="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49"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7"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1"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69"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193"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5"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3"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a:t>Click to insert </a:t>
            </a:r>
            <a:r>
              <a:rPr lang="fr-FR" err="1"/>
              <a:t>title</a:t>
            </a:r>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mailto:Abhishek.r.singh@capgemini.com" TargetMode="External"/><Relationship Id="rId7" Type="http://schemas.openxmlformats.org/officeDocument/2006/relationships/hyperlink" Target="http://www.linkedin.com/in/abhishek-singh1997"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Sudipta1996/" TargetMode="External"/><Relationship Id="rId11" Type="http://schemas.openxmlformats.org/officeDocument/2006/relationships/hyperlink" Target="https://screenrec.com/share/iCgujLetsP" TargetMode="External"/><Relationship Id="rId5" Type="http://schemas.openxmlformats.org/officeDocument/2006/relationships/image" Target="../media/image14.png"/><Relationship Id="rId10" Type="http://schemas.openxmlformats.org/officeDocument/2006/relationships/hyperlink" Target="https://radiant-reef-65761.herokuapp.com/" TargetMode="External"/><Relationship Id="rId4" Type="http://schemas.openxmlformats.org/officeDocument/2006/relationships/hyperlink" Target="https://github.com/abhishek311017" TargetMode="External"/><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636753932"/>
              </p:ext>
            </p:extLst>
          </p:nvPr>
        </p:nvGraphicFramePr>
        <p:xfrm>
          <a:off x="9234236" y="1213184"/>
          <a:ext cx="2962274" cy="3571339"/>
        </p:xfrm>
        <a:graphic>
          <a:graphicData uri="http://schemas.openxmlformats.org/drawingml/2006/table">
            <a:tbl>
              <a:tblPr firstRow="1" bandRow="1">
                <a:tableStyleId>{0E3FDE45-AF77-4B5C-9715-49D594BDF05E}</a:tableStyleId>
              </a:tblPr>
              <a:tblGrid>
                <a:gridCol w="904874">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16369">
                <a:tc>
                  <a:txBody>
                    <a:bodyPr/>
                    <a:lstStyle/>
                    <a:p>
                      <a:r>
                        <a:rPr kumimoji="0" lang="en-US" sz="1050" b="0" i="0" u="none" strike="noStrike" kern="1200" cap="none" spc="0" normalizeH="0" baseline="0">
                          <a:ln>
                            <a:noFill/>
                          </a:ln>
                          <a:effectLst/>
                          <a:uLnTx/>
                          <a:uFillTx/>
                          <a:latin typeface="Verdana"/>
                          <a:ea typeface="+mn-ea"/>
                          <a:cs typeface="+mn-cs"/>
                        </a:rPr>
                        <a:t>C#</a:t>
                      </a:r>
                    </a:p>
                  </a:txBody>
                  <a:tcPr/>
                </a:tc>
                <a:tc>
                  <a:txBody>
                    <a:bodyPr/>
                    <a:lstStyle/>
                    <a:p>
                      <a:r>
                        <a:rPr kumimoji="0" lang="en-US" sz="1050" b="0" i="0" u="none" strike="noStrike" kern="1200" cap="none" spc="0" normalizeH="0" baseline="0" err="1">
                          <a:ln>
                            <a:noFill/>
                          </a:ln>
                          <a:effectLst/>
                          <a:uLnTx/>
                          <a:uFillTx/>
                          <a:latin typeface="Verdana"/>
                          <a:ea typeface="+mn-ea"/>
                          <a:cs typeface="+mn-cs"/>
                        </a:rPr>
                        <a:t>C#Basics,OOPS,Generics,Collections</a:t>
                      </a:r>
                      <a:r>
                        <a:rPr kumimoji="0" lang="en-US" sz="1050" b="0" i="0" u="none" strike="noStrike" kern="1200" cap="none" spc="0" normalizeH="0" baseline="0">
                          <a:ln>
                            <a:noFill/>
                          </a:ln>
                          <a:effectLst/>
                          <a:uLnTx/>
                          <a:uFillTx/>
                          <a:latin typeface="Verdana"/>
                          <a:ea typeface="+mn-ea"/>
                          <a:cs typeface="+mn-cs"/>
                        </a:rPr>
                        <a:t>,</a:t>
                      </a:r>
                    </a:p>
                    <a:p>
                      <a:r>
                        <a:rPr kumimoji="0" lang="en-US" sz="1050" b="0" i="0" u="none" strike="noStrike" kern="1200" cap="none" spc="0" normalizeH="0" baseline="0" err="1">
                          <a:ln>
                            <a:noFill/>
                          </a:ln>
                          <a:effectLst/>
                          <a:uLnTx/>
                          <a:uFillTx/>
                          <a:latin typeface="Verdana"/>
                          <a:ea typeface="+mn-ea"/>
                          <a:cs typeface="+mn-cs"/>
                        </a:rPr>
                        <a:t>Array,Loops,LINQ</a:t>
                      </a:r>
                      <a:endParaRPr kumimoji="0" lang="en-US" sz="1050" b="0" i="0" u="none" strike="noStrike" kern="1200" cap="none" spc="0" normalizeH="0" baseline="0">
                        <a:ln>
                          <a:noFill/>
                        </a:ln>
                        <a:effectLst/>
                        <a:uLnTx/>
                        <a:uFillTx/>
                        <a:latin typeface="Verdana"/>
                        <a:ea typeface="+mn-ea"/>
                        <a:cs typeface="+mn-cs"/>
                      </a:endParaRPr>
                    </a:p>
                  </a:txBody>
                  <a:tcPr/>
                </a:tc>
                <a:extLst>
                  <a:ext uri="{0D108BD9-81ED-4DB2-BD59-A6C34878D82A}">
                    <a16:rowId xmlns:a16="http://schemas.microsoft.com/office/drawing/2014/main" val="236619847"/>
                  </a:ext>
                </a:extLst>
              </a:tr>
              <a:tr h="316369">
                <a:tc>
                  <a:txBody>
                    <a:bodyPr/>
                    <a:lstStyle/>
                    <a:p>
                      <a:r>
                        <a:rPr kumimoji="0" lang="en-US" sz="1000" b="0" i="0" u="none" strike="noStrike" kern="1200" cap="none" spc="0" normalizeH="0" baseline="0">
                          <a:ln>
                            <a:noFill/>
                          </a:ln>
                          <a:effectLst/>
                          <a:uLnTx/>
                          <a:uFillTx/>
                          <a:latin typeface="Verdana"/>
                          <a:ea typeface="+mn-ea"/>
                          <a:cs typeface="+mn-cs"/>
                        </a:rPr>
                        <a:t>.NET</a:t>
                      </a:r>
                    </a:p>
                  </a:txBody>
                  <a:tcPr/>
                </a:tc>
                <a:tc>
                  <a:txBody>
                    <a:bodyPr/>
                    <a:lstStyle/>
                    <a:p>
                      <a:r>
                        <a:rPr kumimoji="0" lang="en-US" sz="1000" b="0" i="0" u="none" strike="noStrike" kern="1200" cap="none" spc="0" normalizeH="0" baseline="0">
                          <a:ln>
                            <a:noFill/>
                          </a:ln>
                          <a:effectLst/>
                          <a:uLnTx/>
                          <a:uFillTx/>
                          <a:latin typeface="Verdana"/>
                          <a:ea typeface="+mn-ea"/>
                          <a:cs typeface="+mn-cs"/>
                        </a:rPr>
                        <a:t>ADO.NET </a:t>
                      </a:r>
                      <a:r>
                        <a:rPr kumimoji="0" lang="en-US" sz="1000" b="0" i="0" u="none" strike="noStrike" kern="1200" cap="none" spc="0" normalizeH="0" baseline="0" err="1">
                          <a:ln>
                            <a:noFill/>
                          </a:ln>
                          <a:effectLst/>
                          <a:uLnTx/>
                          <a:uFillTx/>
                          <a:latin typeface="Verdana"/>
                          <a:ea typeface="+mn-ea"/>
                          <a:cs typeface="+mn-cs"/>
                        </a:rPr>
                        <a:t>with,Entity</a:t>
                      </a:r>
                      <a:r>
                        <a:rPr kumimoji="0" lang="en-US" sz="1000" b="0" i="0" u="none" strike="noStrike" kern="1200" cap="none" spc="0" normalizeH="0" baseline="0">
                          <a:ln>
                            <a:noFill/>
                          </a:ln>
                          <a:effectLst/>
                          <a:uLnTx/>
                          <a:uFillTx/>
                          <a:latin typeface="Verdana"/>
                          <a:ea typeface="+mn-ea"/>
                          <a:cs typeface="+mn-cs"/>
                        </a:rPr>
                        <a:t> Framework</a:t>
                      </a:r>
                      <a:r>
                        <a:rPr lang="en-US" sz="1000" b="0" i="0" u="none" strike="noStrike" kern="1200" cap="none" spc="0" normalizeH="0" baseline="0">
                          <a:ln>
                            <a:noFill/>
                          </a:ln>
                          <a:effectLst/>
                          <a:uLnTx/>
                          <a:uFillTx/>
                          <a:latin typeface="Verdana"/>
                          <a:ea typeface="+mn-ea"/>
                          <a:cs typeface="+mn-cs"/>
                        </a:rPr>
                        <a:t> And </a:t>
                      </a:r>
                      <a:r>
                        <a:rPr lang="en-US" sz="1000" b="0" i="0" u="none" strike="noStrike" kern="1200" cap="none" spc="0" normalizeH="0" baseline="0" err="1">
                          <a:ln>
                            <a:noFill/>
                          </a:ln>
                          <a:effectLst/>
                          <a:uLnTx/>
                          <a:uFillTx/>
                          <a:latin typeface="Verdana"/>
                          <a:ea typeface="+mn-ea"/>
                          <a:cs typeface="+mn-cs"/>
                        </a:rPr>
                        <a:t>LiINQ</a:t>
                      </a:r>
                      <a:endParaRPr kumimoji="0" lang="en-US" sz="1000" b="0" i="0" u="none" strike="noStrike" kern="1200" cap="none" spc="0" normalizeH="0" baseline="0" err="1">
                        <a:ln>
                          <a:noFill/>
                        </a:ln>
                        <a:effectLst/>
                        <a:uLnTx/>
                        <a:uFillTx/>
                        <a:latin typeface="Verdana"/>
                        <a:ea typeface="+mn-ea"/>
                        <a:cs typeface="+mn-cs"/>
                      </a:endParaRPr>
                    </a:p>
                  </a:txBody>
                  <a:tcPr/>
                </a:tc>
                <a:extLst>
                  <a:ext uri="{0D108BD9-81ED-4DB2-BD59-A6C34878D82A}">
                    <a16:rowId xmlns:a16="http://schemas.microsoft.com/office/drawing/2014/main" val="2362141945"/>
                  </a:ext>
                </a:extLst>
              </a:tr>
              <a:tr h="427099">
                <a:tc>
                  <a:txBody>
                    <a:bodyPr/>
                    <a:lstStyle/>
                    <a:p>
                      <a:r>
                        <a:rPr lang="en-US" sz="1000" b="0" i="0" u="none" strike="noStrike" kern="1200" cap="none" spc="0" normalizeH="0" baseline="0">
                          <a:ln>
                            <a:noFill/>
                          </a:ln>
                          <a:effectLst/>
                          <a:uLnTx/>
                          <a:uFillTx/>
                          <a:latin typeface="Verdana"/>
                          <a:ea typeface="+mn-ea"/>
                          <a:cs typeface="+mn-cs"/>
                        </a:rPr>
                        <a:t>React</a:t>
                      </a:r>
                      <a:endParaRPr kumimoji="0" lang="en-US" sz="1000" b="0" i="0" u="none" strike="noStrike" kern="1200" cap="none" spc="0" normalizeH="0" baseline="0">
                        <a:ln>
                          <a:noFill/>
                        </a:ln>
                        <a:effectLst/>
                        <a:uLnTx/>
                        <a:uFillTx/>
                        <a:latin typeface="Verdana"/>
                        <a:ea typeface="+mn-ea"/>
                        <a:cs typeface="+mn-cs"/>
                      </a:endParaRPr>
                    </a:p>
                  </a:txBody>
                  <a:tcPr/>
                </a:tc>
                <a:tc>
                  <a:txBody>
                    <a:bodyPr/>
                    <a:lstStyle/>
                    <a:p>
                      <a:pPr marL="0" lvl="1" indent="0" algn="l" rtl="0" eaLnBrk="1" latinLnBrk="0" hangingPunct="1">
                        <a:buFont typeface="Arial" panose="020B0604020202020204" pitchFamily="34" charset="0"/>
                        <a:buNone/>
                      </a:pPr>
                      <a:r>
                        <a:rPr kumimoji="0" lang="en-US" sz="1000" u="none" strike="noStrike" kern="1200" cap="none" spc="0" normalizeH="0" baseline="0">
                          <a:ln>
                            <a:noFill/>
                          </a:ln>
                          <a:solidFill>
                            <a:schemeClr val="tx1"/>
                          </a:solidFill>
                          <a:effectLst/>
                          <a:uLnTx/>
                          <a:uFillTx/>
                          <a:latin typeface="+mn-lt"/>
                          <a:ea typeface="+mn-ea"/>
                          <a:cs typeface="+mn-cs"/>
                        </a:rPr>
                        <a:t>Components,</a:t>
                      </a:r>
                      <a:r>
                        <a:rPr lang="en-US" sz="1000" u="none" strike="noStrike" kern="1200" cap="none" spc="0" normalizeH="0" baseline="0">
                          <a:ln>
                            <a:noFill/>
                          </a:ln>
                          <a:solidFill>
                            <a:schemeClr val="tx1"/>
                          </a:solidFill>
                          <a:effectLst/>
                          <a:uLnTx/>
                          <a:uFillTx/>
                          <a:latin typeface="+mn-lt"/>
                          <a:ea typeface="+mn-ea"/>
                          <a:cs typeface="+mn-cs"/>
                        </a:rPr>
                        <a:t> </a:t>
                      </a:r>
                      <a:r>
                        <a:rPr kumimoji="0" lang="en-US" sz="1000" u="none" strike="noStrike" kern="1200" cap="none" spc="0" normalizeH="0" baseline="0">
                          <a:ln>
                            <a:noFill/>
                          </a:ln>
                          <a:solidFill>
                            <a:schemeClr val="tx1"/>
                          </a:solidFill>
                          <a:effectLst/>
                          <a:uLnTx/>
                          <a:uFillTx/>
                          <a:latin typeface="+mn-lt"/>
                          <a:ea typeface="+mn-ea"/>
                          <a:cs typeface="+mn-cs"/>
                        </a:rPr>
                        <a:t>Modules, Routing, </a:t>
                      </a:r>
                      <a:r>
                        <a:rPr lang="en-US" sz="1000" u="none" strike="noStrike" kern="1200" cap="none" spc="0" normalizeH="0" baseline="0" err="1">
                          <a:ln>
                            <a:noFill/>
                          </a:ln>
                          <a:solidFill>
                            <a:schemeClr val="tx1"/>
                          </a:solidFill>
                          <a:effectLst/>
                          <a:uLnTx/>
                          <a:uFillTx/>
                          <a:latin typeface="+mn-lt"/>
                          <a:ea typeface="+mn-ea"/>
                          <a:cs typeface="+mn-cs"/>
                        </a:rPr>
                        <a:t>Formik,Hooks</a:t>
                      </a:r>
                      <a:r>
                        <a:rPr lang="en-US" sz="1000" u="none" strike="noStrike" kern="1200" cap="none" spc="0" normalizeH="0" baseline="0">
                          <a:ln>
                            <a:noFill/>
                          </a:ln>
                          <a:solidFill>
                            <a:schemeClr val="tx1"/>
                          </a:solidFill>
                          <a:effectLst/>
                          <a:uLnTx/>
                          <a:uFillTx/>
                          <a:latin typeface="+mn-lt"/>
                          <a:ea typeface="+mn-ea"/>
                          <a:cs typeface="+mn-cs"/>
                        </a:rPr>
                        <a:t>,</a:t>
                      </a:r>
                      <a:endParaRPr kumimoji="0" lang="en-US" sz="1000" u="none" strike="noStrike" kern="1200" cap="none" spc="0" normalizeH="0" baseline="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6"/>
                  </a:ext>
                </a:extLst>
              </a:tr>
              <a:tr h="427098">
                <a:tc>
                  <a:txBody>
                    <a:bodyPr/>
                    <a:lstStyle/>
                    <a:p>
                      <a:pPr lvl="0">
                        <a:buNone/>
                      </a:pPr>
                      <a:r>
                        <a:rPr lang="en-US" sz="1000" b="0" i="0" u="none" strike="noStrike" kern="1200" cap="none" spc="0" normalizeH="0" baseline="0">
                          <a:ln>
                            <a:noFill/>
                          </a:ln>
                          <a:effectLst/>
                          <a:uLnTx/>
                          <a:uFillTx/>
                          <a:latin typeface="Verdana"/>
                          <a:ea typeface="+mn-ea"/>
                          <a:cs typeface="+mn-cs"/>
                        </a:rPr>
                        <a:t>Java</a:t>
                      </a:r>
                      <a:endParaRPr kumimoji="0" lang="en-US" sz="1000" b="0" i="0" u="none" strike="noStrike" kern="1200" cap="none" spc="0" normalizeH="0" baseline="0">
                        <a:ln>
                          <a:noFill/>
                        </a:ln>
                        <a:effectLst/>
                        <a:uLnTx/>
                        <a:uFillTx/>
                        <a:latin typeface="Verdana"/>
                        <a:ea typeface="+mn-ea"/>
                        <a:cs typeface="+mn-cs"/>
                      </a:endParaRPr>
                    </a:p>
                  </a:txBody>
                  <a:tcPr/>
                </a:tc>
                <a:tc>
                  <a:txBody>
                    <a:bodyPr/>
                    <a:lstStyle/>
                    <a:p>
                      <a:pPr marL="0" lvl="1" indent="0" algn="l">
                        <a:buNone/>
                      </a:pPr>
                      <a:r>
                        <a:rPr lang="en-US" sz="1000" u="none" strike="noStrike" kern="1200" cap="none" spc="0" normalizeH="0" baseline="0">
                          <a:ln>
                            <a:noFill/>
                          </a:ln>
                          <a:solidFill>
                            <a:schemeClr val="tx1"/>
                          </a:solidFill>
                          <a:effectLst/>
                          <a:uLnTx/>
                          <a:uFillTx/>
                          <a:latin typeface="+mn-lt"/>
                          <a:ea typeface="+mn-ea"/>
                          <a:cs typeface="+mn-cs"/>
                        </a:rPr>
                        <a:t>Oops Concept</a:t>
                      </a:r>
                      <a:endParaRPr kumimoji="0" lang="en-US" sz="1000" u="none" strike="noStrike" kern="1200" cap="none" spc="0" normalizeH="0" baseline="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374906028"/>
                  </a:ext>
                </a:extLst>
              </a:tr>
              <a:tr h="357468">
                <a:tc>
                  <a:txBody>
                    <a:bodyPr/>
                    <a:lstStyle/>
                    <a:p>
                      <a:r>
                        <a:rPr kumimoji="0" lang="en-US" sz="1000" b="0" i="0" u="none" strike="noStrike" kern="1200" cap="none" spc="0" normalizeH="0" baseline="0">
                          <a:ln>
                            <a:noFill/>
                          </a:ln>
                          <a:effectLst/>
                          <a:uLnTx/>
                          <a:uFillTx/>
                          <a:latin typeface="Verdana"/>
                          <a:ea typeface="+mn-ea"/>
                          <a:cs typeface="+mn-cs"/>
                        </a:rPr>
                        <a:t>Database</a:t>
                      </a:r>
                    </a:p>
                  </a:txBody>
                  <a:tcPr/>
                </a:tc>
                <a:tc>
                  <a:txBody>
                    <a:bodyPr/>
                    <a:lstStyle/>
                    <a:p>
                      <a:r>
                        <a:rPr lang="en-US" sz="1000" b="0" i="0" u="none" strike="noStrike" kern="1200" cap="none" spc="0" normalizeH="0" baseline="0">
                          <a:ln>
                            <a:noFill/>
                          </a:ln>
                          <a:effectLst/>
                          <a:uLnTx/>
                          <a:uFillTx/>
                          <a:latin typeface="Verdana"/>
                          <a:ea typeface="+mn-ea"/>
                          <a:cs typeface="+mn-cs"/>
                        </a:rPr>
                        <a:t>SQL Server </a:t>
                      </a:r>
                      <a:r>
                        <a:rPr lang="en-US" sz="1000" b="0" i="0" u="none" strike="noStrike" kern="1200" cap="none" spc="0" normalizeH="0" baseline="0" err="1">
                          <a:ln>
                            <a:noFill/>
                          </a:ln>
                          <a:effectLst/>
                          <a:uLnTx/>
                          <a:uFillTx/>
                          <a:latin typeface="Verdana"/>
                          <a:ea typeface="+mn-ea"/>
                          <a:cs typeface="+mn-cs"/>
                        </a:rPr>
                        <a:t>MangementStudio,Oracle</a:t>
                      </a:r>
                      <a:endParaRPr kumimoji="0" lang="en-US" sz="1000" b="0" i="0" u="none" strike="noStrike" kern="1200" cap="none" spc="0" normalizeH="0" baseline="0" err="1">
                        <a:ln>
                          <a:noFill/>
                        </a:ln>
                        <a:effectLst/>
                        <a:uLnTx/>
                        <a:uFillTx/>
                        <a:latin typeface="Verdana"/>
                        <a:ea typeface="+mn-ea"/>
                        <a:cs typeface="+mn-cs"/>
                      </a:endParaRPr>
                    </a:p>
                    <a:p>
                      <a:endParaRPr kumimoji="0" lang="en-US" sz="1000" b="0" i="0" u="none" strike="noStrike" kern="1200" cap="none" spc="0" normalizeH="0" baseline="0">
                        <a:ln>
                          <a:noFill/>
                        </a:ln>
                        <a:effectLst/>
                        <a:uLnTx/>
                        <a:uFillTx/>
                        <a:latin typeface="Verdana"/>
                        <a:ea typeface="+mn-ea"/>
                        <a:cs typeface="+mn-cs"/>
                      </a:endParaRPr>
                    </a:p>
                  </a:txBody>
                  <a:tcPr/>
                </a:tc>
                <a:extLst>
                  <a:ext uri="{0D108BD9-81ED-4DB2-BD59-A6C34878D82A}">
                    <a16:rowId xmlns:a16="http://schemas.microsoft.com/office/drawing/2014/main" val="10007"/>
                  </a:ext>
                </a:extLst>
              </a:tr>
              <a:tr h="427099">
                <a:tc>
                  <a:txBody>
                    <a:bodyPr/>
                    <a:lstStyle/>
                    <a:p>
                      <a:r>
                        <a:rPr kumimoji="0" lang="en-US" sz="1000" b="0" i="0" u="none" strike="noStrike" kern="1200" cap="none" spc="0" normalizeH="0" baseline="0">
                          <a:ln>
                            <a:noFill/>
                          </a:ln>
                          <a:effectLst/>
                          <a:uLnTx/>
                          <a:uFillTx/>
                          <a:latin typeface="Verdana"/>
                          <a:ea typeface="+mn-ea"/>
                          <a:cs typeface="+mn-cs"/>
                        </a:rPr>
                        <a:t>UI Tech</a:t>
                      </a:r>
                    </a:p>
                  </a:txBody>
                  <a:tcPr/>
                </a:tc>
                <a:tc>
                  <a:txBody>
                    <a:bodyPr/>
                    <a:lstStyle/>
                    <a:p>
                      <a:pPr marL="0" lvl="1" indent="0" algn="l" rtl="0" eaLnBrk="1" latinLnBrk="0" hangingPunct="1">
                        <a:buFont typeface="Arial" panose="020B0604020202020204" pitchFamily="34" charset="0"/>
                        <a:buNone/>
                      </a:pPr>
                      <a:r>
                        <a:rPr kumimoji="0" lang="en-US" sz="1000" u="none" strike="noStrike" kern="1200" cap="none" spc="0" normalizeH="0" baseline="0">
                          <a:ln>
                            <a:noFill/>
                          </a:ln>
                          <a:solidFill>
                            <a:schemeClr val="tx1"/>
                          </a:solidFill>
                          <a:effectLst/>
                          <a:uLnTx/>
                          <a:uFillTx/>
                          <a:latin typeface="+mn-lt"/>
                          <a:ea typeface="+mn-ea"/>
                          <a:cs typeface="+mn-cs"/>
                        </a:rPr>
                        <a:t>HTML 5 &amp; CSS 3,JavaScript, ES6</a:t>
                      </a:r>
                      <a:r>
                        <a:rPr lang="en-US" sz="1000" u="none" strike="noStrike" kern="1200" cap="none" spc="0" normalizeH="0" baseline="0">
                          <a:ln>
                            <a:noFill/>
                          </a:ln>
                          <a:solidFill>
                            <a:schemeClr val="tx1"/>
                          </a:solidFill>
                          <a:effectLst/>
                          <a:uLnTx/>
                          <a:uFillTx/>
                          <a:latin typeface="+mn-lt"/>
                          <a:ea typeface="+mn-ea"/>
                          <a:cs typeface="+mn-cs"/>
                        </a:rPr>
                        <a:t> </a:t>
                      </a:r>
                      <a:endParaRPr kumimoji="0" lang="en-US" sz="1000" u="none" strike="noStrike" kern="1200" cap="none" spc="0" normalizeH="0" baseline="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85336">
                <a:tc>
                  <a:txBody>
                    <a:bodyPr/>
                    <a:lstStyle/>
                    <a:p>
                      <a:r>
                        <a:rPr kumimoji="0" lang="en-US" sz="1000" b="0" i="0" u="none" strike="noStrike" kern="1200" cap="none" spc="0" normalizeH="0" baseline="0">
                          <a:ln>
                            <a:noFill/>
                          </a:ln>
                          <a:effectLst/>
                          <a:uLnTx/>
                          <a:uFillTx/>
                          <a:latin typeface="Verdana"/>
                          <a:ea typeface="+mn-ea"/>
                          <a:cs typeface="+mn-cs"/>
                        </a:rPr>
                        <a:t>Tools</a:t>
                      </a:r>
                    </a:p>
                  </a:txBody>
                  <a:tcPr/>
                </a:tc>
                <a:tc>
                  <a:txBody>
                    <a:bodyPr/>
                    <a:lstStyle/>
                    <a:p>
                      <a:r>
                        <a:rPr kumimoji="0" lang="en-US" sz="1000" b="0" i="0" u="none" strike="noStrike" kern="1200" cap="none" spc="0" normalizeH="0" baseline="0">
                          <a:ln>
                            <a:noFill/>
                          </a:ln>
                          <a:effectLst/>
                          <a:uLnTx/>
                          <a:uFillTx/>
                          <a:latin typeface="Verdana"/>
                          <a:ea typeface="+mn-ea"/>
                          <a:cs typeface="+mn-cs"/>
                        </a:rPr>
                        <a:t>Git, Postman</a:t>
                      </a:r>
                    </a:p>
                  </a:txBody>
                  <a:tcPr/>
                </a:tc>
                <a:extLst>
                  <a:ext uri="{0D108BD9-81ED-4DB2-BD59-A6C34878D82A}">
                    <a16:rowId xmlns:a16="http://schemas.microsoft.com/office/drawing/2014/main" val="10009"/>
                  </a:ext>
                </a:extLst>
              </a:tr>
              <a:tr h="488327">
                <a:tc>
                  <a:txBody>
                    <a:bodyPr/>
                    <a:lstStyle/>
                    <a:p>
                      <a:r>
                        <a:rPr kumimoji="0" lang="en-US" sz="1000" b="0" i="0" u="none" strike="noStrike" kern="1200" cap="none" spc="0" normalizeH="0" baseline="0">
                          <a:ln>
                            <a:noFill/>
                          </a:ln>
                          <a:effectLst/>
                          <a:uLnTx/>
                          <a:uFillTx/>
                          <a:latin typeface="Verdana"/>
                          <a:ea typeface="+mn-ea"/>
                          <a:cs typeface="+mn-cs"/>
                        </a:rPr>
                        <a:t>Add On skills</a:t>
                      </a:r>
                    </a:p>
                  </a:txBody>
                  <a:tcPr/>
                </a:tc>
                <a:tc>
                  <a:txBody>
                    <a:bodyPr/>
                    <a:lstStyle/>
                    <a:p>
                      <a:r>
                        <a:rPr lang="en-US" sz="1000" b="0" i="0" u="none" strike="noStrike" kern="1200" cap="none" spc="0" normalizeH="0" baseline="0">
                          <a:ln>
                            <a:noFill/>
                          </a:ln>
                          <a:effectLst/>
                          <a:uLnTx/>
                          <a:uFillTx/>
                          <a:latin typeface="Verdana"/>
                          <a:ea typeface="+mn-ea"/>
                          <a:cs typeface="+mn-cs"/>
                        </a:rPr>
                        <a:t> </a:t>
                      </a:r>
                      <a:r>
                        <a:rPr kumimoji="0" lang="en-US" sz="1000" b="0" i="0" u="none" strike="noStrike" kern="1200" cap="none" spc="0" normalizeH="0" baseline="0">
                          <a:ln>
                            <a:noFill/>
                          </a:ln>
                          <a:effectLst/>
                          <a:uLnTx/>
                          <a:uFillTx/>
                          <a:latin typeface="Verdana"/>
                          <a:ea typeface="+mn-ea"/>
                          <a:cs typeface="+mn-cs"/>
                        </a:rPr>
                        <a:t>Peer learning</a:t>
                      </a:r>
                    </a:p>
                    <a:p>
                      <a:endParaRPr kumimoji="0" lang="en-US" sz="1000" b="0" i="0" u="none" strike="noStrike" kern="1200" cap="none" spc="0" normalizeH="0" baseline="0">
                        <a:ln>
                          <a:noFill/>
                        </a:ln>
                        <a:effectLst/>
                        <a:uLnTx/>
                        <a:uFillTx/>
                        <a:latin typeface="Verdana"/>
                        <a:ea typeface="+mn-ea"/>
                        <a:cs typeface="+mn-cs"/>
                      </a:endParaRPr>
                    </a:p>
                  </a:txBody>
                  <a:tcPr/>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vert="horz" lIns="0" tIns="0" rIns="0" bIns="0" rtlCol="0" anchor="t">
            <a:noAutofit/>
          </a:bodyPr>
          <a:lstStyle/>
          <a:p>
            <a:pPr eaLnBrk="1" hangingPunct="1"/>
            <a:r>
              <a:rPr lang="nl-NL" altLang="nl-NL">
                <a:ea typeface="Verdana"/>
              </a:rPr>
              <a:t>Bangalore</a:t>
            </a:r>
            <a:endParaRPr lang="nl-NL" altLang="nl-NL"/>
          </a:p>
          <a:p>
            <a:pPr eaLnBrk="1" hangingPunct="1"/>
            <a:endParaRPr lang="nl-NL" altLang="nl-NL"/>
          </a:p>
        </p:txBody>
      </p:sp>
      <p:sp>
        <p:nvSpPr>
          <p:cNvPr id="7173" name="Text Placeholder 24"/>
          <p:cNvSpPr>
            <a:spLocks noGrp="1"/>
          </p:cNvSpPr>
          <p:nvPr>
            <p:ph type="body" sz="quarter" idx="47"/>
          </p:nvPr>
        </p:nvSpPr>
        <p:spPr>
          <a:xfrm>
            <a:off x="3299244" y="1603137"/>
            <a:ext cx="2436076" cy="258921"/>
          </a:xfrm>
        </p:spPr>
        <p:txBody>
          <a:bodyPr vert="horz" lIns="0" tIns="0" rIns="0" bIns="0" rtlCol="0" anchor="t">
            <a:noAutofit/>
          </a:bodyPr>
          <a:lstStyle/>
          <a:p>
            <a:r>
              <a:rPr lang="nl-NL" altLang="nl-NL">
                <a:solidFill>
                  <a:srgbClr val="88D5ED"/>
                </a:solidFill>
                <a:hlinkClick r:id="rId3">
                  <a:extLst>
                    <a:ext uri="{A12FA001-AC4F-418D-AE19-62706E023703}">
                      <ahyp:hlinkClr xmlns:ahyp="http://schemas.microsoft.com/office/drawing/2018/hyperlinkcolor" val="tx"/>
                    </a:ext>
                  </a:extLst>
                </a:hlinkClick>
              </a:rPr>
              <a:t>sudipta.a.sen@capgemini.com</a:t>
            </a:r>
            <a:r>
              <a:rPr lang="nl-NL" altLang="nl-NL"/>
              <a:t> </a:t>
            </a:r>
          </a:p>
        </p:txBody>
      </p:sp>
      <p:sp>
        <p:nvSpPr>
          <p:cNvPr id="7174" name="Text Placeholder 25"/>
          <p:cNvSpPr>
            <a:spLocks noGrp="1"/>
          </p:cNvSpPr>
          <p:nvPr>
            <p:ph type="body" sz="quarter" idx="48"/>
          </p:nvPr>
        </p:nvSpPr>
        <p:spPr>
          <a:xfrm>
            <a:off x="3352483" y="1828483"/>
            <a:ext cx="2382837" cy="330200"/>
          </a:xfrm>
        </p:spPr>
        <p:txBody>
          <a:bodyPr vert="horz" lIns="0" tIns="0" rIns="0" bIns="0" rtlCol="0" anchor="t">
            <a:noAutofit/>
          </a:bodyPr>
          <a:lstStyle/>
          <a:p>
            <a:pPr eaLnBrk="1" hangingPunct="1"/>
            <a:r>
              <a:rPr lang="nl-NL" altLang="nl-NL"/>
              <a:t>+91 9051952300</a:t>
            </a:r>
            <a:endParaRPr lang="en-US" altLang="nl-NL"/>
          </a:p>
        </p:txBody>
      </p:sp>
      <p:sp>
        <p:nvSpPr>
          <p:cNvPr id="7175" name="Text Placeholder 26"/>
          <p:cNvSpPr>
            <a:spLocks noGrp="1"/>
          </p:cNvSpPr>
          <p:nvPr>
            <p:ph type="body" sz="quarter" idx="50"/>
          </p:nvPr>
        </p:nvSpPr>
        <p:spPr>
          <a:xfrm>
            <a:off x="338263" y="2713385"/>
            <a:ext cx="3978346" cy="3744378"/>
          </a:xfrm>
        </p:spPr>
        <p:txBody>
          <a:bodyPr vert="horz" lIns="0" tIns="0" rIns="0" bIns="0" rtlCol="0" anchor="t">
            <a:noAutofit/>
          </a:bodyPr>
          <a:lstStyle/>
          <a:p>
            <a:endParaRPr lang="en-US" altLang="en-US" sz="1100" b="1">
              <a:ea typeface="Verdana"/>
            </a:endParaRPr>
          </a:p>
          <a:p>
            <a:pPr marL="171450" indent="-171450">
              <a:buFont typeface="Arial" panose="020B0604020202020204" pitchFamily="34" charset="0"/>
              <a:buChar char="•"/>
            </a:pPr>
            <a:r>
              <a:rPr lang="en-US"/>
              <a:t>Hands on experience on </a:t>
            </a:r>
            <a:r>
              <a:rPr lang="en-US" b="1" err="1"/>
              <a:t>C#,Asp.net</a:t>
            </a:r>
            <a:r>
              <a:rPr lang="en-US" b="1"/>
              <a:t> </a:t>
            </a:r>
            <a:r>
              <a:rPr lang="en-US" b="1" err="1"/>
              <a:t>Core,ADO.NET,LINQ,Entity</a:t>
            </a:r>
            <a:r>
              <a:rPr lang="en-US" b="1"/>
              <a:t> </a:t>
            </a:r>
            <a:r>
              <a:rPr lang="en-US" b="1" err="1"/>
              <a:t>framework,Sql</a:t>
            </a:r>
            <a:r>
              <a:rPr lang="en-US" b="1"/>
              <a:t> Server.</a:t>
            </a:r>
            <a:endParaRPr lang="en-US" b="1">
              <a:ea typeface="Verdana"/>
            </a:endParaRPr>
          </a:p>
          <a:p>
            <a:pPr marL="171450" indent="-171450">
              <a:buFont typeface="Arial" panose="020B0604020202020204" pitchFamily="34" charset="0"/>
              <a:buChar char="•"/>
            </a:pPr>
            <a:r>
              <a:rPr lang="en-US">
                <a:sym typeface="+mn-ea"/>
              </a:rPr>
              <a:t>Proficient in creating </a:t>
            </a:r>
            <a:r>
              <a:rPr lang="en-US" b="1">
                <a:sym typeface="+mn-ea"/>
              </a:rPr>
              <a:t>Single page Web</a:t>
            </a:r>
            <a:r>
              <a:rPr lang="en-US">
                <a:sym typeface="+mn-ea"/>
              </a:rPr>
              <a:t> Application in </a:t>
            </a:r>
            <a:r>
              <a:rPr lang="en-US" b="1">
                <a:sym typeface="+mn-ea"/>
              </a:rPr>
              <a:t>React</a:t>
            </a:r>
            <a:r>
              <a:rPr lang="en-US">
                <a:sym typeface="+mn-ea"/>
              </a:rPr>
              <a:t>.</a:t>
            </a:r>
            <a:endParaRPr lang="en-US" altLang="en-US"/>
          </a:p>
          <a:p>
            <a:pPr marL="171450" indent="-171450">
              <a:buFont typeface="Arial" panose="020B0604020202020204" pitchFamily="34" charset="0"/>
              <a:buChar char="•"/>
            </a:pPr>
            <a:r>
              <a:rPr lang="en-US">
                <a:sym typeface="+mn-ea"/>
              </a:rPr>
              <a:t>Hands on experience in developing web pages using </a:t>
            </a:r>
            <a:r>
              <a:rPr lang="en-US" b="1">
                <a:sym typeface="+mn-ea"/>
              </a:rPr>
              <a:t>HTML5, CSS3, Java script, ES6, JSON, XML</a:t>
            </a:r>
            <a:r>
              <a:rPr lang="en-US">
                <a:sym typeface="+mn-ea"/>
              </a:rPr>
              <a:t>. Good understanding of Document Object Model (DOM) and DOM Functions.</a:t>
            </a:r>
            <a:endParaRPr lang="en-US"/>
          </a:p>
          <a:p>
            <a:pPr marL="171450" indent="-171450">
              <a:lnSpc>
                <a:spcPct val="113999"/>
              </a:lnSpc>
              <a:buFont typeface="Arial,Sans-Serif" panose="020B0604020202020204" pitchFamily="34" charset="0"/>
              <a:buChar char="•"/>
            </a:pPr>
            <a:r>
              <a:rPr lang="en-US">
                <a:ea typeface="Verdana"/>
              </a:rPr>
              <a:t> Currently </a:t>
            </a:r>
            <a:r>
              <a:rPr lang="en-US">
                <a:ea typeface="+mj-lt"/>
                <a:cs typeface="+mj-lt"/>
              </a:rPr>
              <a:t>completing the Course On </a:t>
            </a:r>
            <a:r>
              <a:rPr lang="en-US" b="1" err="1">
                <a:ea typeface="+mj-lt"/>
                <a:cs typeface="+mj-lt"/>
              </a:rPr>
              <a:t>iTransform</a:t>
            </a:r>
            <a:r>
              <a:rPr lang="en-US" b="1">
                <a:ea typeface="+mj-lt"/>
                <a:cs typeface="+mj-lt"/>
              </a:rPr>
              <a:t>-Microsoft </a:t>
            </a:r>
            <a:r>
              <a:rPr lang="en-US" b="1" err="1">
                <a:ea typeface="+mj-lt"/>
                <a:cs typeface="+mj-lt"/>
              </a:rPr>
              <a:t>.Net</a:t>
            </a:r>
            <a:r>
              <a:rPr lang="en-US" b="1">
                <a:ea typeface="+mj-lt"/>
                <a:cs typeface="+mj-lt"/>
              </a:rPr>
              <a:t> Core </a:t>
            </a:r>
            <a:r>
              <a:rPr lang="en-US">
                <a:ea typeface="+mj-lt"/>
                <a:cs typeface="+mj-lt"/>
              </a:rPr>
              <a:t>and </a:t>
            </a:r>
            <a:r>
              <a:rPr lang="en-US" b="1">
                <a:ea typeface="+mj-lt"/>
                <a:cs typeface="+mj-lt"/>
              </a:rPr>
              <a:t>Azure Fundamentals</a:t>
            </a:r>
          </a:p>
          <a:p>
            <a:endParaRPr lang="en-US">
              <a:ea typeface="Verdana"/>
            </a:endParaRPr>
          </a:p>
          <a:p>
            <a:pPr marL="171450" indent="-171450">
              <a:buChar char="•"/>
            </a:pPr>
            <a:endParaRPr lang="en-US" b="1">
              <a:ea typeface="Verdana"/>
            </a:endParaRPr>
          </a:p>
          <a:p>
            <a:endParaRPr lang="en-US" altLang="nl-NL">
              <a:ea typeface="Verdana"/>
            </a:endParaRPr>
          </a:p>
          <a:p>
            <a:endParaRPr lang="en-US" altLang="nl-NL">
              <a:ea typeface="Verdana"/>
            </a:endParaRPr>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a:ea typeface="Verdana"/>
              </a:rPr>
              <a:t>Sudipta Sen</a:t>
            </a:r>
            <a:endParaRPr lang="en-US" altLang="en-IN"/>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3247761" y="609106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3873988" y="6167020"/>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r>
              <a:rPr lang="en-IN" sz="1100">
                <a:latin typeface="Verdana"/>
                <a:ea typeface="Verdana"/>
                <a:hlinkClick r:id="rId6">
                  <a:extLst>
                    <a:ext uri="{A12FA001-AC4F-418D-AE19-62706E023703}">
                      <ahyp:hlinkClr xmlns:ahyp="http://schemas.microsoft.com/office/drawing/2018/hyperlinkcolor" val="tx"/>
                    </a:ext>
                  </a:extLst>
                </a:hlinkClick>
              </a:rPr>
              <a:t> Click Here</a:t>
            </a:r>
            <a:endParaRPr lang="en-IN" sz="1100">
              <a:latin typeface="Verdana"/>
              <a:ea typeface="Verdana"/>
            </a:endParaRPr>
          </a:p>
        </p:txBody>
      </p:sp>
      <p:pic>
        <p:nvPicPr>
          <p:cNvPr id="7182" name="Picture 4" descr="Free icon download | Linkedin">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58919" y="2199279"/>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a:ln>
                  <a:noFill/>
                </a:ln>
                <a:effectLst/>
                <a:uLnTx/>
                <a:uFillTx/>
                <a:latin typeface="Verdana"/>
                <a:ea typeface="Verdana"/>
              </a:rPr>
              <a:t>Bachelor of </a:t>
            </a:r>
            <a:r>
              <a:rPr lang="en-US" altLang="nl-NL" sz="1000">
                <a:latin typeface="Verdana"/>
                <a:ea typeface="Verdana"/>
              </a:rPr>
              <a:t>Technology</a:t>
            </a:r>
            <a:r>
              <a:rPr kumimoji="0" lang="en-US" altLang="nl-NL" sz="1000" b="0" i="0" u="none" strike="noStrike" kern="1200" cap="none" spc="0" normalizeH="0" baseline="0" noProof="0">
                <a:ln>
                  <a:noFill/>
                </a:ln>
                <a:effectLst/>
                <a:uLnTx/>
                <a:uFillTx/>
                <a:latin typeface="Verdana"/>
                <a:ea typeface="Verdana"/>
              </a:rPr>
              <a:t>, </a:t>
            </a:r>
            <a:r>
              <a:rPr lang="en-US" altLang="nl-NL" sz="1000">
                <a:latin typeface="Verdana"/>
                <a:ea typeface="Verdana"/>
              </a:rPr>
              <a:t>Computer Science  </a:t>
            </a:r>
            <a:r>
              <a:rPr kumimoji="0" lang="en-US" altLang="nl-NL" sz="1000" b="0" i="0" u="none" strike="noStrike" kern="1200" cap="none" spc="0" normalizeH="0" baseline="0" noProof="0">
                <a:ln>
                  <a:noFill/>
                </a:ln>
                <a:effectLst/>
                <a:uLnTx/>
                <a:uFillTx/>
                <a:latin typeface="Verdana"/>
                <a:ea typeface="Verdana"/>
              </a:rPr>
              <a:t>: 2016 - 2020</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a:ln>
                <a:noFill/>
              </a:ln>
              <a:solidFill>
                <a:prstClr val="black"/>
              </a:solidFill>
              <a:effectLst/>
              <a:uLnTx/>
              <a:uFillTx/>
              <a:latin typeface="Verdana" panose="020B0604030504040204"/>
              <a:ea typeface="+mn-ea"/>
              <a:cs typeface="+mn-cs"/>
            </a:endParaRPr>
          </a:p>
        </p:txBody>
      </p:sp>
      <p:pic>
        <p:nvPicPr>
          <p:cNvPr id="4" name="Picture Placeholder 3" descr="A picture containing text, person, person, posing&#10;&#10;Description automatically generated">
            <a:extLst>
              <a:ext uri="{FF2B5EF4-FFF2-40B4-BE49-F238E27FC236}">
                <a16:creationId xmlns:a16="http://schemas.microsoft.com/office/drawing/2014/main" id="{A5F7C54F-DC4D-42F8-AFEC-9599E2B1425F}"/>
              </a:ext>
            </a:extLst>
          </p:cNvPr>
          <p:cNvPicPr>
            <a:picLocks noGrp="1" noChangeAspect="1"/>
          </p:cNvPicPr>
          <p:nvPr>
            <p:ph type="pic" sz="quarter" idx="46"/>
          </p:nvPr>
        </p:nvPicPr>
        <p:blipFill>
          <a:blip r:embed="rId9"/>
          <a:srcRect t="11079" b="11079"/>
          <a:stretch>
            <a:fillRect/>
          </a:stretch>
        </p:blipFill>
        <p:spPr>
          <a:xfrm>
            <a:off x="383259" y="287492"/>
            <a:ext cx="1734208" cy="1735628"/>
          </a:xfrm>
        </p:spPr>
      </p:pic>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521242" y="2715390"/>
            <a:ext cx="3978346" cy="3744378"/>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a:ea typeface="Verdana"/>
            </a:endParaRPr>
          </a:p>
          <a:p>
            <a:pPr marL="171450" indent="-171450">
              <a:buFont typeface="Arial" panose="020B0604020202020204" pitchFamily="34" charset="0"/>
              <a:buChar char="•"/>
            </a:pPr>
            <a:r>
              <a:rPr lang="en-US" altLang="en-US" dirty="0">
                <a:ea typeface="Verdana"/>
              </a:rPr>
              <a:t>Completed Case study On </a:t>
            </a:r>
            <a:r>
              <a:rPr lang="en-US" altLang="en-US" b="1" dirty="0">
                <a:ea typeface="Verdana"/>
              </a:rPr>
              <a:t>Pharmacy Management System Which is basically mange the drugs and as well as Supplier details and User can also login and order drugs and admin will be verify that order.</a:t>
            </a:r>
          </a:p>
          <a:p>
            <a:pPr marL="171450" indent="-171450">
              <a:lnSpc>
                <a:spcPct val="113999"/>
              </a:lnSpc>
              <a:buFont typeface="Arial" panose="020B0604020202020204" pitchFamily="34" charset="0"/>
              <a:buChar char="•"/>
            </a:pPr>
            <a:r>
              <a:rPr lang="en-US" altLang="en-US" b="1" dirty="0">
                <a:ea typeface="Verdana"/>
              </a:rPr>
              <a:t>Web-App Link:</a:t>
            </a:r>
            <a:r>
              <a:rPr lang="en-US" altLang="en-US" b="1" dirty="0">
                <a:ea typeface="Verdana"/>
                <a:hlinkClick r:id="rId10"/>
              </a:rPr>
              <a:t>Click</a:t>
            </a:r>
            <a:endParaRPr lang="en-US" altLang="en-US" b="1" dirty="0">
              <a:ea typeface="Verdana"/>
            </a:endParaRPr>
          </a:p>
          <a:p>
            <a:pPr marL="171450" indent="-171450">
              <a:lnSpc>
                <a:spcPct val="113999"/>
              </a:lnSpc>
              <a:buFont typeface="Arial" panose="020B0604020202020204" pitchFamily="34" charset="0"/>
              <a:buChar char="•"/>
            </a:pPr>
            <a:r>
              <a:rPr lang="en-US" altLang="en-US" b="1" dirty="0">
                <a:ea typeface="Verdana"/>
              </a:rPr>
              <a:t>Video Link: </a:t>
            </a:r>
            <a:r>
              <a:rPr lang="en-US" altLang="en-US" b="1" dirty="0">
                <a:ea typeface="Verdana"/>
                <a:hlinkClick r:id="rId11"/>
              </a:rPr>
              <a:t>Click</a:t>
            </a:r>
            <a:endParaRPr lang="en-US" altLang="en-US" b="1" dirty="0">
              <a:ea typeface="Verdana"/>
            </a:endParaRPr>
          </a:p>
          <a:p>
            <a:pPr marL="171450" indent="-171450">
              <a:lnSpc>
                <a:spcPct val="113999"/>
              </a:lnSpc>
              <a:buChar char="•"/>
            </a:pPr>
            <a:endParaRPr lang="en-US" altLang="en-US" b="1">
              <a:ea typeface="Verdana"/>
            </a:endParaRPr>
          </a:p>
          <a:p>
            <a:pPr marL="171450" indent="-171450">
              <a:lnSpc>
                <a:spcPct val="113999"/>
              </a:lnSpc>
              <a:buChar char="•"/>
            </a:pPr>
            <a:endParaRPr lang="en-US" altLang="en-US">
              <a:ea typeface="Verdana"/>
            </a:endParaRPr>
          </a:p>
          <a:p>
            <a:pPr marL="171450" indent="-171450">
              <a:buChar char="•"/>
            </a:pPr>
            <a:endParaRPr lang="en-US" b="1">
              <a:ea typeface="Verdana"/>
            </a:endParaRPr>
          </a:p>
          <a:p>
            <a:endParaRPr lang="en-US" altLang="nl-NL">
              <a:ea typeface="Verdana"/>
            </a:endParaRPr>
          </a:p>
          <a:p>
            <a:endParaRPr lang="en-US" altLang="nl-NL">
              <a:ea typeface="Verdana"/>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B2646B-3E1A-4379-BB87-589407B69094}">
  <ds:schemaRefs>
    <ds:schemaRef ds:uri="23e0b11b-d854-4e13-b2dc-268ff2d1fe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E635420-4604-4FB5-BA27-53902849075F}">
  <ds:schemaRefs>
    <ds:schemaRef ds:uri="http://schemas.microsoft.com/sharepoint/v3/contenttype/forms"/>
  </ds:schemaRefs>
</ds:datastoreItem>
</file>

<file path=customXml/itemProps3.xml><?xml version="1.0" encoding="utf-8"?>
<ds:datastoreItem xmlns:ds="http://schemas.openxmlformats.org/officeDocument/2006/customXml" ds:itemID="{19F4A6AC-CE94-428B-8F8A-EB4BD932BDC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Application>Microsoft Office PowerPoint</Application>
  <PresentationFormat>Widescreen</PresentationFormat>
  <Slides>1</Slides>
  <Notes>1</Notes>
  <HiddenSlides>0</HiddenSlide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2_Capgemini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revision>6</cp:revision>
  <dcterms:created xsi:type="dcterms:W3CDTF">2020-09-22T06:24:00Z</dcterms:created>
  <dcterms:modified xsi:type="dcterms:W3CDTF">2022-06-20T12:53:41Z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