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12192000"/>
  <p:notesSz cx="7559675" cy="106918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gVw7A+32oxlvMKdVcj5yd5fNn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CEF1D4-A11A-40A1-8C2E-F9457900B3A1}">
  <a:tblStyle styleId="{81CEF1D4-A11A-40A1-8C2E-F9457900B3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CenturyGothic-bold.fntdata"/><Relationship Id="rId10" Type="http://schemas.openxmlformats.org/officeDocument/2006/relationships/slide" Target="slides/slide3.xml"/><Relationship Id="rId32" Type="http://schemas.openxmlformats.org/officeDocument/2006/relationships/font" Target="fonts/CenturyGothic-regular.fntdata"/><Relationship Id="rId13" Type="http://schemas.openxmlformats.org/officeDocument/2006/relationships/slide" Target="slides/slide6.xml"/><Relationship Id="rId35" Type="http://schemas.openxmlformats.org/officeDocument/2006/relationships/font" Target="fonts/CenturyGothic-boldItalic.fntdata"/><Relationship Id="rId12" Type="http://schemas.openxmlformats.org/officeDocument/2006/relationships/slide" Target="slides/slide5.xml"/><Relationship Id="rId34" Type="http://schemas.openxmlformats.org/officeDocument/2006/relationships/font" Target="fonts/CenturyGothic-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4" name="Shape 74"/>
        <p:cNvGrpSpPr/>
        <p:nvPr/>
      </p:nvGrpSpPr>
      <p:grpSpPr>
        <a:xfrm>
          <a:off x="0" y="0"/>
          <a:ext cx="0" cy="0"/>
          <a:chOff x="0" y="0"/>
          <a:chExt cx="0" cy="0"/>
        </a:xfrm>
      </p:grpSpPr>
      <p:sp>
        <p:nvSpPr>
          <p:cNvPr id="75" name="Google Shape;75;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3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3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1" name="Shape 81"/>
        <p:cNvGrpSpPr/>
        <p:nvPr/>
      </p:nvGrpSpPr>
      <p:grpSpPr>
        <a:xfrm>
          <a:off x="0" y="0"/>
          <a:ext cx="0" cy="0"/>
          <a:chOff x="0" y="0"/>
          <a:chExt cx="0" cy="0"/>
        </a:xfrm>
      </p:grpSpPr>
      <p:sp>
        <p:nvSpPr>
          <p:cNvPr id="82" name="Google Shape;82;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4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4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0" name="Shape 90"/>
        <p:cNvGrpSpPr/>
        <p:nvPr/>
      </p:nvGrpSpPr>
      <p:grpSpPr>
        <a:xfrm>
          <a:off x="0" y="0"/>
          <a:ext cx="0" cy="0"/>
          <a:chOff x="0" y="0"/>
          <a:chExt cx="0" cy="0"/>
        </a:xfrm>
      </p:grpSpPr>
      <p:sp>
        <p:nvSpPr>
          <p:cNvPr id="91" name="Google Shape;91;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4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4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
        <p:nvSpPr>
          <p:cNvPr id="114" name="Google Shape;114;p2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16" name="Google Shape;116;p2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22" name="Google Shape;122;p4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4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28" name="Google Shape;128;p4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4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4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40" name="Google Shape;140;p4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4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45" name="Google Shape;145;p4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6" name="Shape 146"/>
        <p:cNvGrpSpPr/>
        <p:nvPr/>
      </p:nvGrpSpPr>
      <p:grpSpPr>
        <a:xfrm>
          <a:off x="0" y="0"/>
          <a:ext cx="0" cy="0"/>
          <a:chOff x="0" y="0"/>
          <a:chExt cx="0" cy="0"/>
        </a:xfrm>
      </p:grpSpPr>
      <p:sp>
        <p:nvSpPr>
          <p:cNvPr id="147" name="Google Shape;147;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4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
        <p:nvSpPr>
          <p:cNvPr id="24" name="Google Shape;24;p3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4" name="Shape 154"/>
        <p:cNvGrpSpPr/>
        <p:nvPr/>
      </p:nvGrpSpPr>
      <p:grpSpPr>
        <a:xfrm>
          <a:off x="0" y="0"/>
          <a:ext cx="0" cy="0"/>
          <a:chOff x="0" y="0"/>
          <a:chExt cx="0" cy="0"/>
        </a:xfrm>
      </p:grpSpPr>
      <p:sp>
        <p:nvSpPr>
          <p:cNvPr id="155" name="Google Shape;155;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1" name="Google Shape;161;p4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2" name="Shape 162"/>
        <p:cNvGrpSpPr/>
        <p:nvPr/>
      </p:nvGrpSpPr>
      <p:grpSpPr>
        <a:xfrm>
          <a:off x="0" y="0"/>
          <a:ext cx="0" cy="0"/>
          <a:chOff x="0" y="0"/>
          <a:chExt cx="0" cy="0"/>
        </a:xfrm>
      </p:grpSpPr>
      <p:sp>
        <p:nvSpPr>
          <p:cNvPr id="163" name="Google Shape;163;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9" name="Google Shape;169;p4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0" name="Shape 170"/>
        <p:cNvGrpSpPr/>
        <p:nvPr/>
      </p:nvGrpSpPr>
      <p:grpSpPr>
        <a:xfrm>
          <a:off x="0" y="0"/>
          <a:ext cx="0" cy="0"/>
          <a:chOff x="0" y="0"/>
          <a:chExt cx="0" cy="0"/>
        </a:xfrm>
      </p:grpSpPr>
      <p:sp>
        <p:nvSpPr>
          <p:cNvPr id="171" name="Google Shape;171;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5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76" name="Google Shape;176;p5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7" name="Shape 177"/>
        <p:cNvGrpSpPr/>
        <p:nvPr/>
      </p:nvGrpSpPr>
      <p:grpSpPr>
        <a:xfrm>
          <a:off x="0" y="0"/>
          <a:ext cx="0" cy="0"/>
          <a:chOff x="0" y="0"/>
          <a:chExt cx="0" cy="0"/>
        </a:xfrm>
      </p:grpSpPr>
      <p:sp>
        <p:nvSpPr>
          <p:cNvPr id="178" name="Google Shape;178;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5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5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85" name="Google Shape;185;p5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6" name="Shape 186"/>
        <p:cNvGrpSpPr/>
        <p:nvPr/>
      </p:nvGrpSpPr>
      <p:grpSpPr>
        <a:xfrm>
          <a:off x="0" y="0"/>
          <a:ext cx="0" cy="0"/>
          <a:chOff x="0" y="0"/>
          <a:chExt cx="0" cy="0"/>
        </a:xfrm>
      </p:grpSpPr>
      <p:sp>
        <p:nvSpPr>
          <p:cNvPr id="187" name="Google Shape;187;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5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96" name="Google Shape;196;p5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9" name="Shape 209"/>
        <p:cNvGrpSpPr/>
        <p:nvPr/>
      </p:nvGrpSpPr>
      <p:grpSpPr>
        <a:xfrm>
          <a:off x="0" y="0"/>
          <a:ext cx="0" cy="0"/>
          <a:chOff x="0" y="0"/>
          <a:chExt cx="0" cy="0"/>
        </a:xfrm>
      </p:grpSpPr>
      <p:sp>
        <p:nvSpPr>
          <p:cNvPr id="210" name="Google Shape;210;p3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12" name="Google Shape;212;p3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3" name="Shape 213"/>
        <p:cNvGrpSpPr/>
        <p:nvPr/>
      </p:nvGrpSpPr>
      <p:grpSpPr>
        <a:xfrm>
          <a:off x="0" y="0"/>
          <a:ext cx="0" cy="0"/>
          <a:chOff x="0" y="0"/>
          <a:chExt cx="0" cy="0"/>
        </a:xfrm>
      </p:grpSpPr>
      <p:sp>
        <p:nvSpPr>
          <p:cNvPr id="214" name="Google Shape;214;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18" name="Google Shape;218;p5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9" name="Shape 219"/>
        <p:cNvGrpSpPr/>
        <p:nvPr/>
      </p:nvGrpSpPr>
      <p:grpSpPr>
        <a:xfrm>
          <a:off x="0" y="0"/>
          <a:ext cx="0" cy="0"/>
          <a:chOff x="0" y="0"/>
          <a:chExt cx="0" cy="0"/>
        </a:xfrm>
      </p:grpSpPr>
      <p:sp>
        <p:nvSpPr>
          <p:cNvPr id="220" name="Google Shape;220;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5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24" name="Google Shape;224;p5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5" name="Shape 225"/>
        <p:cNvGrpSpPr/>
        <p:nvPr/>
      </p:nvGrpSpPr>
      <p:grpSpPr>
        <a:xfrm>
          <a:off x="0" y="0"/>
          <a:ext cx="0" cy="0"/>
          <a:chOff x="0" y="0"/>
          <a:chExt cx="0" cy="0"/>
        </a:xfrm>
      </p:grpSpPr>
      <p:sp>
        <p:nvSpPr>
          <p:cNvPr id="226" name="Google Shape;226;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8" name="Google Shape;228;p5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9" name="Google Shape;229;p5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31" name="Google Shape;231;p5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2" name="Shape 232"/>
        <p:cNvGrpSpPr/>
        <p:nvPr/>
      </p:nvGrpSpPr>
      <p:grpSpPr>
        <a:xfrm>
          <a:off x="0" y="0"/>
          <a:ext cx="0" cy="0"/>
          <a:chOff x="0" y="0"/>
          <a:chExt cx="0" cy="0"/>
        </a:xfrm>
      </p:grpSpPr>
      <p:sp>
        <p:nvSpPr>
          <p:cNvPr id="233" name="Google Shape;233;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36" name="Google Shape;236;p5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 name="Shape 27"/>
        <p:cNvGrpSpPr/>
        <p:nvPr/>
      </p:nvGrpSpPr>
      <p:grpSpPr>
        <a:xfrm>
          <a:off x="0" y="0"/>
          <a:ext cx="0" cy="0"/>
          <a:chOff x="0" y="0"/>
          <a:chExt cx="0" cy="0"/>
        </a:xfrm>
      </p:grpSpPr>
      <p:sp>
        <p:nvSpPr>
          <p:cNvPr id="28" name="Google Shape;28;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3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7" name="Shape 237"/>
        <p:cNvGrpSpPr/>
        <p:nvPr/>
      </p:nvGrpSpPr>
      <p:grpSpPr>
        <a:xfrm>
          <a:off x="0" y="0"/>
          <a:ext cx="0" cy="0"/>
          <a:chOff x="0" y="0"/>
          <a:chExt cx="0" cy="0"/>
        </a:xfrm>
      </p:grpSpPr>
      <p:sp>
        <p:nvSpPr>
          <p:cNvPr id="238" name="Google Shape;238;p5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5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41" name="Google Shape;241;p5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2" name="Shape 242"/>
        <p:cNvGrpSpPr/>
        <p:nvPr/>
      </p:nvGrpSpPr>
      <p:grpSpPr>
        <a:xfrm>
          <a:off x="0" y="0"/>
          <a:ext cx="0" cy="0"/>
          <a:chOff x="0" y="0"/>
          <a:chExt cx="0" cy="0"/>
        </a:xfrm>
      </p:grpSpPr>
      <p:sp>
        <p:nvSpPr>
          <p:cNvPr id="243" name="Google Shape;243;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5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5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5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5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49" name="Google Shape;249;p5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0" name="Shape 250"/>
        <p:cNvGrpSpPr/>
        <p:nvPr/>
      </p:nvGrpSpPr>
      <p:grpSpPr>
        <a:xfrm>
          <a:off x="0" y="0"/>
          <a:ext cx="0" cy="0"/>
          <a:chOff x="0" y="0"/>
          <a:chExt cx="0" cy="0"/>
        </a:xfrm>
      </p:grpSpPr>
      <p:sp>
        <p:nvSpPr>
          <p:cNvPr id="251" name="Google Shape;251;p5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5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5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5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5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57" name="Google Shape;257;p5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8" name="Shape 258"/>
        <p:cNvGrpSpPr/>
        <p:nvPr/>
      </p:nvGrpSpPr>
      <p:grpSpPr>
        <a:xfrm>
          <a:off x="0" y="0"/>
          <a:ext cx="0" cy="0"/>
          <a:chOff x="0" y="0"/>
          <a:chExt cx="0" cy="0"/>
        </a:xfrm>
      </p:grpSpPr>
      <p:sp>
        <p:nvSpPr>
          <p:cNvPr id="259" name="Google Shape;259;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0"/>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0"/>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65" name="Google Shape;265;p60"/>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6" name="Shape 266"/>
        <p:cNvGrpSpPr/>
        <p:nvPr/>
      </p:nvGrpSpPr>
      <p:grpSpPr>
        <a:xfrm>
          <a:off x="0" y="0"/>
          <a:ext cx="0" cy="0"/>
          <a:chOff x="0" y="0"/>
          <a:chExt cx="0" cy="0"/>
        </a:xfrm>
      </p:grpSpPr>
      <p:sp>
        <p:nvSpPr>
          <p:cNvPr id="267" name="Google Shape;267;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6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6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0" name="Google Shape;270;p61"/>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1"/>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72" name="Google Shape;272;p61"/>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73" name="Shape 273"/>
        <p:cNvGrpSpPr/>
        <p:nvPr/>
      </p:nvGrpSpPr>
      <p:grpSpPr>
        <a:xfrm>
          <a:off x="0" y="0"/>
          <a:ext cx="0" cy="0"/>
          <a:chOff x="0" y="0"/>
          <a:chExt cx="0" cy="0"/>
        </a:xfrm>
      </p:grpSpPr>
      <p:sp>
        <p:nvSpPr>
          <p:cNvPr id="274" name="Google Shape;274;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6" name="Google Shape;276;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7" name="Google Shape;277;p6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6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62"/>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62"/>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81" name="Google Shape;281;p62"/>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82" name="Shape 282"/>
        <p:cNvGrpSpPr/>
        <p:nvPr/>
      </p:nvGrpSpPr>
      <p:grpSpPr>
        <a:xfrm>
          <a:off x="0" y="0"/>
          <a:ext cx="0" cy="0"/>
          <a:chOff x="0" y="0"/>
          <a:chExt cx="0" cy="0"/>
        </a:xfrm>
      </p:grpSpPr>
      <p:sp>
        <p:nvSpPr>
          <p:cNvPr id="283" name="Google Shape;283;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6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5" name="Google Shape;285;p6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6" name="Google Shape;286;p6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7" name="Google Shape;287;p6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8" name="Google Shape;288;p6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9" name="Google Shape;289;p6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0" name="Google Shape;290;p6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292" name="Google Shape;292;p6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 name="Google Shape;39;p33"/>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4"/>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3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3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0" name="Shape 50"/>
        <p:cNvGrpSpPr/>
        <p:nvPr/>
      </p:nvGrpSpPr>
      <p:grpSpPr>
        <a:xfrm>
          <a:off x="0" y="0"/>
          <a:ext cx="0" cy="0"/>
          <a:chOff x="0" y="0"/>
          <a:chExt cx="0" cy="0"/>
        </a:xfrm>
      </p:grpSpPr>
      <p:sp>
        <p:nvSpPr>
          <p:cNvPr id="51" name="Google Shape;51;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36"/>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3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6" name="Shape 66"/>
        <p:cNvGrpSpPr/>
        <p:nvPr/>
      </p:nvGrpSpPr>
      <p:grpSpPr>
        <a:xfrm>
          <a:off x="0" y="0"/>
          <a:ext cx="0" cy="0"/>
          <a:chOff x="0" y="0"/>
          <a:chExt cx="0" cy="0"/>
        </a:xfrm>
      </p:grpSpPr>
      <p:sp>
        <p:nvSpPr>
          <p:cNvPr id="67" name="Google Shape;67;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3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38"/>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38"/>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6" Type="http://schemas.openxmlformats.org/officeDocument/2006/relationships/slideLayout" Target="../slideLayouts/slideLayout1.xml"/><Relationship Id="rId18" Type="http://schemas.openxmlformats.org/officeDocument/2006/relationships/theme" Target="../theme/theme4.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image" Target="../media/image2.png"/><Relationship Id="rId6" Type="http://schemas.openxmlformats.org/officeDocument/2006/relationships/slideLayout" Target="../slideLayouts/slideLayout13.xml"/><Relationship Id="rId18" Type="http://schemas.openxmlformats.org/officeDocument/2006/relationships/theme" Target="../theme/theme1.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image" Target="../media/image2.png"/><Relationship Id="rId6" Type="http://schemas.openxmlformats.org/officeDocument/2006/relationships/slideLayout" Target="../slideLayouts/slideLayout25.xml"/><Relationship Id="rId18" Type="http://schemas.openxmlformats.org/officeDocument/2006/relationships/theme" Target="../theme/theme3.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5"/>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7" name="Google Shape;7;p25"/>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8" name="Google Shape;8;p25"/>
          <p:cNvSpPr/>
          <p:nvPr/>
        </p:nvSpPr>
        <p:spPr>
          <a:xfrm>
            <a:off x="8609040" y="1676520"/>
            <a:ext cx="2819160" cy="281916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25"/>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10" name="Google Shape;10;p25"/>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11" name="Google Shape;11;p25"/>
          <p:cNvSpPr/>
          <p:nvPr/>
        </p:nvSpPr>
        <p:spPr>
          <a:xfrm>
            <a:off x="10437840" y="0"/>
            <a:ext cx="685440" cy="114264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txBox="1"/>
          <p:nvPr>
            <p:ph type="title"/>
          </p:nvPr>
        </p:nvSpPr>
        <p:spPr>
          <a:xfrm>
            <a:off x="1154880" y="1447920"/>
            <a:ext cx="8825400" cy="332928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25"/>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Century Gothic"/>
              <a:buNone/>
              <a:defRPr b="0" i="0" sz="11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25"/>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25"/>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6" name="Google Shape;16;p2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pic>
        <p:nvPicPr>
          <p:cNvPr id="102" name="Google Shape;102;p27"/>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103" name="Google Shape;103;p27"/>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104" name="Google Shape;104;p27"/>
          <p:cNvSpPr/>
          <p:nvPr/>
        </p:nvSpPr>
        <p:spPr>
          <a:xfrm>
            <a:off x="8609040" y="1676520"/>
            <a:ext cx="2819160" cy="281916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7"/>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106" name="Google Shape;106;p27"/>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107" name="Google Shape;107;p27"/>
          <p:cNvSpPr/>
          <p:nvPr/>
        </p:nvSpPr>
        <p:spPr>
          <a:xfrm>
            <a:off x="10437840" y="0"/>
            <a:ext cx="685440" cy="114264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7"/>
          <p:cNvSpPr txBox="1"/>
          <p:nvPr>
            <p:ph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7"/>
          <p:cNvSpPr txBox="1"/>
          <p:nvPr>
            <p:ph idx="1" type="body"/>
          </p:nvPr>
        </p:nvSpPr>
        <p:spPr>
          <a:xfrm>
            <a:off x="1103400" y="2053080"/>
            <a:ext cx="8946360" cy="41950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0" name="Google Shape;110;p27"/>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Century Gothic"/>
              <a:buNone/>
              <a:defRPr b="0" i="0" sz="11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1" name="Google Shape;111;p27"/>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27"/>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97" name="Shape 197"/>
        <p:cNvGrpSpPr/>
        <p:nvPr/>
      </p:nvGrpSpPr>
      <p:grpSpPr>
        <a:xfrm>
          <a:off x="0" y="0"/>
          <a:ext cx="0" cy="0"/>
          <a:chOff x="0" y="0"/>
          <a:chExt cx="0" cy="0"/>
        </a:xfrm>
      </p:grpSpPr>
      <p:pic>
        <p:nvPicPr>
          <p:cNvPr id="198" name="Google Shape;198;p29"/>
          <p:cNvPicPr preferRelativeResize="0"/>
          <p:nvPr/>
        </p:nvPicPr>
        <p:blipFill rotWithShape="1">
          <a:blip r:embed="rId2">
            <a:alphaModFix/>
          </a:blip>
          <a:srcRect b="0" l="3610" r="0" t="0"/>
          <a:stretch/>
        </p:blipFill>
        <p:spPr>
          <a:xfrm>
            <a:off x="0" y="2669760"/>
            <a:ext cx="4036680" cy="4187880"/>
          </a:xfrm>
          <a:prstGeom prst="rect">
            <a:avLst/>
          </a:prstGeom>
          <a:noFill/>
          <a:ln>
            <a:noFill/>
          </a:ln>
        </p:spPr>
      </p:pic>
      <p:pic>
        <p:nvPicPr>
          <p:cNvPr id="199" name="Google Shape;199;p29"/>
          <p:cNvPicPr preferRelativeResize="0"/>
          <p:nvPr/>
        </p:nvPicPr>
        <p:blipFill rotWithShape="1">
          <a:blip r:embed="rId3">
            <a:alphaModFix/>
          </a:blip>
          <a:srcRect b="0" l="35647" r="0" t="0"/>
          <a:stretch/>
        </p:blipFill>
        <p:spPr>
          <a:xfrm>
            <a:off x="0" y="2892240"/>
            <a:ext cx="1522080" cy="2365200"/>
          </a:xfrm>
          <a:prstGeom prst="rect">
            <a:avLst/>
          </a:prstGeom>
          <a:noFill/>
          <a:ln>
            <a:noFill/>
          </a:ln>
        </p:spPr>
      </p:pic>
      <p:sp>
        <p:nvSpPr>
          <p:cNvPr id="200" name="Google Shape;200;p29"/>
          <p:cNvSpPr/>
          <p:nvPr/>
        </p:nvSpPr>
        <p:spPr>
          <a:xfrm>
            <a:off x="8609040" y="1676520"/>
            <a:ext cx="2819160" cy="281916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9"/>
          <p:cNvPicPr preferRelativeResize="0"/>
          <p:nvPr/>
        </p:nvPicPr>
        <p:blipFill rotWithShape="1">
          <a:blip r:embed="rId4">
            <a:alphaModFix/>
          </a:blip>
          <a:srcRect b="0" l="0" r="0" t="28812"/>
          <a:stretch/>
        </p:blipFill>
        <p:spPr>
          <a:xfrm>
            <a:off x="7999560" y="0"/>
            <a:ext cx="1603080" cy="1141200"/>
          </a:xfrm>
          <a:prstGeom prst="rect">
            <a:avLst/>
          </a:prstGeom>
          <a:noFill/>
          <a:ln>
            <a:noFill/>
          </a:ln>
        </p:spPr>
      </p:pic>
      <p:pic>
        <p:nvPicPr>
          <p:cNvPr id="202" name="Google Shape;202;p29"/>
          <p:cNvPicPr preferRelativeResize="0"/>
          <p:nvPr/>
        </p:nvPicPr>
        <p:blipFill rotWithShape="1">
          <a:blip r:embed="rId5">
            <a:alphaModFix/>
          </a:blip>
          <a:srcRect b="23333" l="0" r="0" t="0"/>
          <a:stretch/>
        </p:blipFill>
        <p:spPr>
          <a:xfrm>
            <a:off x="8605800" y="6095880"/>
            <a:ext cx="993240" cy="761760"/>
          </a:xfrm>
          <a:prstGeom prst="rect">
            <a:avLst/>
          </a:prstGeom>
          <a:noFill/>
          <a:ln>
            <a:noFill/>
          </a:ln>
        </p:spPr>
      </p:pic>
      <p:sp>
        <p:nvSpPr>
          <p:cNvPr id="203" name="Google Shape;203;p29"/>
          <p:cNvSpPr/>
          <p:nvPr/>
        </p:nvSpPr>
        <p:spPr>
          <a:xfrm>
            <a:off x="10437840" y="0"/>
            <a:ext cx="685440" cy="114264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ph idx="10" type="dt"/>
          </p:nvPr>
        </p:nvSpPr>
        <p:spPr>
          <a:xfrm rot="5400000">
            <a:off x="10155600" y="1790640"/>
            <a:ext cx="990360" cy="3045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1100"/>
              <a:buFont typeface="Century Gothic"/>
              <a:buNone/>
              <a:defRPr b="0" i="0" sz="11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5" name="Google Shape;205;p29"/>
          <p:cNvSpPr txBox="1"/>
          <p:nvPr>
            <p:ph idx="11" type="ftr"/>
          </p:nvPr>
        </p:nvSpPr>
        <p:spPr>
          <a:xfrm rot="5400000">
            <a:off x="8951760" y="3225240"/>
            <a:ext cx="3859560" cy="30456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6" name="Google Shape;206;p29"/>
          <p:cNvSpPr txBox="1"/>
          <p:nvPr>
            <p:ph idx="12" type="sldNum"/>
          </p:nvPr>
        </p:nvSpPr>
        <p:spPr>
          <a:xfrm>
            <a:off x="10352520" y="295560"/>
            <a:ext cx="837720" cy="76716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207" name="Google Shape;207;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8" name="Google Shape;208;p2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machinelearningmastery.com/wpcontent/uploads/2018/04/Network.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hyperlink" Target="https://www.hindawi.com/journals/complexity/2018/389162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
          <p:cNvSpPr txBox="1"/>
          <p:nvPr>
            <p:ph type="title"/>
          </p:nvPr>
        </p:nvSpPr>
        <p:spPr>
          <a:xfrm>
            <a:off x="1470600" y="367560"/>
            <a:ext cx="10012680" cy="2671200"/>
          </a:xfrm>
          <a:prstGeom prst="rect">
            <a:avLst/>
          </a:prstGeom>
          <a:noFill/>
          <a:ln>
            <a:noFill/>
          </a:ln>
        </p:spPr>
        <p:txBody>
          <a:bodyPr anchorCtr="0" anchor="b" bIns="0" lIns="0" spcFirstLastPara="1" rIns="0" wrap="square" tIns="0">
            <a:normAutofit fontScale="78000"/>
          </a:bodyPr>
          <a:lstStyle/>
          <a:p>
            <a:pPr indent="0" lvl="0" marL="0" rtl="0" algn="l">
              <a:lnSpc>
                <a:spcPct val="100000"/>
              </a:lnSpc>
              <a:spcBef>
                <a:spcPts val="0"/>
              </a:spcBef>
              <a:spcAft>
                <a:spcPts val="0"/>
              </a:spcAft>
              <a:buClr>
                <a:srgbClr val="EBEBEB"/>
              </a:buClr>
              <a:buSzPct val="100000"/>
              <a:buFont typeface="Verdana"/>
              <a:buNone/>
            </a:pPr>
            <a:r>
              <a:rPr lang="en-US" sz="7200" strike="noStrike">
                <a:solidFill>
                  <a:srgbClr val="EBEBEB"/>
                </a:solidFill>
                <a:latin typeface="Times New Roman"/>
                <a:ea typeface="Times New Roman"/>
                <a:cs typeface="Times New Roman"/>
                <a:sym typeface="Times New Roman"/>
              </a:rPr>
              <a:t>Gender Recognition From Bangla Handwritten Dataset</a:t>
            </a:r>
            <a:endParaRPr sz="7200" strike="noStrike">
              <a:solidFill>
                <a:srgbClr val="FFFFFF"/>
              </a:solidFill>
              <a:latin typeface="Times New Roman"/>
              <a:ea typeface="Times New Roman"/>
              <a:cs typeface="Times New Roman"/>
              <a:sym typeface="Times New Roman"/>
            </a:endParaRPr>
          </a:p>
        </p:txBody>
      </p:sp>
      <p:sp>
        <p:nvSpPr>
          <p:cNvPr id="298" name="Google Shape;298;p1"/>
          <p:cNvSpPr txBox="1"/>
          <p:nvPr>
            <p:ph idx="1" type="subTitle"/>
          </p:nvPr>
        </p:nvSpPr>
        <p:spPr>
          <a:xfrm>
            <a:off x="2814480" y="3890520"/>
            <a:ext cx="8230680" cy="2671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PRESENTED BY</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SUDIPTA DAS (A01-1112-117-005-2018)</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KOUSTAV BAL (A01-1112-117-026-2018)</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DEBARPAN GOSWAMI (A01-1112-117-009-2018)</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                                                                                                    										 DR. CHAYAN HALDER</a:t>
            </a:r>
            <a:r>
              <a:rPr i="0" lang="en-US" sz="1800" u="none" cap="none" strike="noStrike">
                <a:solidFill>
                  <a:srgbClr val="FFFFFF"/>
                </a:solidFill>
                <a:latin typeface="Times New Roman"/>
                <a:ea typeface="Times New Roman"/>
                <a:cs typeface="Times New Roman"/>
                <a:sym typeface="Times New Roman"/>
              </a:rPr>
              <a:t>                                                                 </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rPr i="0" lang="en-US" sz="1800" u="none" cap="none" strike="noStrike">
                <a:solidFill>
                  <a:srgbClr val="FFFFFF"/>
                </a:solidFill>
                <a:latin typeface="Times New Roman"/>
                <a:ea typeface="Times New Roman"/>
                <a:cs typeface="Times New Roman"/>
                <a:sym typeface="Times New Roman"/>
              </a:rPr>
              <a:t>                                                                                           SUPERVISOR</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8AD0D6"/>
              </a:buClr>
              <a:buSzPts val="1600"/>
              <a:buFont typeface="Verdana"/>
              <a:buNone/>
            </a:pPr>
            <a:r>
              <a:t/>
            </a:r>
            <a:endParaRPr i="0" sz="1800" u="none" cap="none" strike="noStrike">
              <a:solidFill>
                <a:srgbClr val="FFFFFF"/>
              </a:solidFill>
              <a:latin typeface="Times New Roman"/>
              <a:ea typeface="Times New Roman"/>
              <a:cs typeface="Times New Roman"/>
              <a:sym typeface="Times New Roman"/>
            </a:endParaRPr>
          </a:p>
        </p:txBody>
      </p:sp>
      <p:pic>
        <p:nvPicPr>
          <p:cNvPr id="299" name="Google Shape;299;p1"/>
          <p:cNvPicPr preferRelativeResize="0"/>
          <p:nvPr/>
        </p:nvPicPr>
        <p:blipFill>
          <a:blip r:embed="rId3">
            <a:alphaModFix/>
          </a:blip>
          <a:stretch>
            <a:fillRect/>
          </a:stretch>
        </p:blipFill>
        <p:spPr>
          <a:xfrm>
            <a:off x="9025850" y="2857560"/>
            <a:ext cx="2019300" cy="226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p:nvPr/>
        </p:nvSpPr>
        <p:spPr>
          <a:xfrm>
            <a:off x="254520" y="463320"/>
            <a:ext cx="8591040" cy="44794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n-US" sz="2000" u="none" cap="none" strike="noStrike">
                <a:solidFill>
                  <a:srgbClr val="FFFFFF"/>
                </a:solidFill>
                <a:latin typeface="Times New Roman"/>
                <a:ea typeface="Times New Roman"/>
                <a:cs typeface="Times New Roman"/>
                <a:sym typeface="Times New Roman"/>
              </a:rPr>
              <a:t>5.4 Multilayer Percept</a:t>
            </a:r>
            <a:r>
              <a:rPr b="1" lang="en-US" sz="2000">
                <a:solidFill>
                  <a:srgbClr val="FFFFFF"/>
                </a:solidFill>
                <a:latin typeface="Times New Roman"/>
                <a:ea typeface="Times New Roman"/>
                <a:cs typeface="Times New Roman"/>
                <a:sym typeface="Times New Roman"/>
              </a:rPr>
              <a:t>r</a:t>
            </a:r>
            <a:r>
              <a:rPr b="1" i="0" lang="en-US" sz="2000" u="none" cap="none" strike="noStrike">
                <a:solidFill>
                  <a:srgbClr val="FFFFFF"/>
                </a:solidFill>
                <a:latin typeface="Times New Roman"/>
                <a:ea typeface="Times New Roman"/>
                <a:cs typeface="Times New Roman"/>
                <a:sym typeface="Times New Roman"/>
              </a:rPr>
              <a:t>ons or MLP </a:t>
            </a:r>
            <a:r>
              <a:rPr b="1" i="0" lang="en-US" sz="2000" u="none" cap="none" strike="noStrike">
                <a:solidFill>
                  <a:srgbClr val="111111"/>
                </a:solidFill>
                <a:latin typeface="Times New Roman"/>
                <a:ea typeface="Times New Roman"/>
                <a:cs typeface="Times New Roman"/>
                <a:sym typeface="Times New Roman"/>
              </a:rPr>
              <a:t>: </a:t>
            </a:r>
            <a:endParaRPr i="0"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Times New Roman"/>
                <a:ea typeface="Times New Roman"/>
                <a:cs typeface="Times New Roman"/>
                <a:sym typeface="Times New Roman"/>
              </a:rPr>
              <a:t>1</a:t>
            </a:r>
            <a:r>
              <a:rPr i="0" lang="en-US" sz="1800" u="none" cap="none" strike="noStrike">
                <a:solidFill>
                  <a:srgbClr val="FFFFFF"/>
                </a:solidFill>
                <a:latin typeface="Times New Roman"/>
                <a:ea typeface="Times New Roman"/>
                <a:cs typeface="Times New Roman"/>
                <a:sym typeface="Times New Roman"/>
              </a:rPr>
              <a:t>. MLPs are suitable for classification problems where inputs are assigned a class and are categorically labeled.</a:t>
            </a:r>
            <a:endParaRPr i="0" sz="18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sz="18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i="0" lang="en-US" sz="1800" u="none" cap="none" strike="noStrike">
                <a:solidFill>
                  <a:srgbClr val="FFFFFF"/>
                </a:solidFill>
                <a:latin typeface="Times New Roman"/>
                <a:ea typeface="Times New Roman"/>
                <a:cs typeface="Times New Roman"/>
                <a:sym typeface="Times New Roman"/>
              </a:rPr>
              <a:t>2. MLP is considered to be very flexible and can be used to make it learn a mapping from inputs to outputs.</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i="0" lang="en-US" sz="1800" u="none" cap="none" strike="noStrike">
                <a:latin typeface="Times New Roman"/>
                <a:ea typeface="Times New Roman"/>
                <a:cs typeface="Times New Roman"/>
                <a:sym typeface="Times New Roman"/>
              </a:rPr>
            </a:br>
            <a:r>
              <a:rPr i="0" lang="en-US" sz="1800" u="none" cap="none" strike="noStrike">
                <a:solidFill>
                  <a:srgbClr val="FFFFFF"/>
                </a:solidFill>
                <a:latin typeface="Times New Roman"/>
                <a:ea typeface="Times New Roman"/>
                <a:cs typeface="Times New Roman"/>
                <a:sym typeface="Times New Roman"/>
              </a:rPr>
              <a:t>3. MLPs are really feasible for tabular datasets(both images and text).</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1800"/>
              <a:buFont typeface="Century Gothic"/>
              <a:buNone/>
            </a:pPr>
            <a:r>
              <a:rPr i="0" lang="en-US" sz="1800" u="none" cap="none" strike="noStrike">
                <a:solidFill>
                  <a:srgbClr val="FFFFFF"/>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SzPts val="1800"/>
              <a:buFont typeface="Arial"/>
              <a:buNone/>
            </a:pPr>
            <a:r>
              <a:t/>
            </a:r>
            <a:endParaRPr i="0" sz="1800" u="none" cap="none" strike="noStrike">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111111"/>
              </a:buClr>
              <a:buSzPts val="1800"/>
              <a:buFont typeface="Times New Roman"/>
              <a:buNone/>
            </a:pPr>
            <a:r>
              <a:rPr b="0" i="0" lang="en-US" sz="1800" u="none" cap="none" strike="noStrike">
                <a:solidFill>
                  <a:srgbClr val="111111"/>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pic>
        <p:nvPicPr>
          <p:cNvPr id="352" name="Google Shape;352;p10"/>
          <p:cNvPicPr preferRelativeResize="0"/>
          <p:nvPr/>
        </p:nvPicPr>
        <p:blipFill rotWithShape="1">
          <a:blip r:embed="rId3">
            <a:alphaModFix/>
          </a:blip>
          <a:srcRect b="0" l="0" r="0" t="0"/>
          <a:stretch/>
        </p:blipFill>
        <p:spPr>
          <a:xfrm>
            <a:off x="3528000" y="3083040"/>
            <a:ext cx="2973600" cy="1859760"/>
          </a:xfrm>
          <a:prstGeom prst="rect">
            <a:avLst/>
          </a:prstGeom>
          <a:noFill/>
          <a:ln>
            <a:noFill/>
          </a:ln>
        </p:spPr>
      </p:pic>
      <p:sp>
        <p:nvSpPr>
          <p:cNvPr id="353" name="Google Shape;353;p10"/>
          <p:cNvSpPr txBox="1"/>
          <p:nvPr/>
        </p:nvSpPr>
        <p:spPr>
          <a:xfrm>
            <a:off x="3816000" y="5256000"/>
            <a:ext cx="2088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solidFill>
                  <a:srgbClr val="EEEEEE"/>
                </a:solidFill>
                <a:latin typeface="Arial"/>
                <a:ea typeface="Arial"/>
                <a:cs typeface="Arial"/>
                <a:sym typeface="Arial"/>
              </a:rPr>
              <a:t>Fig : MLP</a:t>
            </a:r>
            <a:endParaRPr b="0" sz="1800" strike="noStrike">
              <a:solidFill>
                <a:srgbClr val="EEEEEE"/>
              </a:solidFill>
              <a:latin typeface="Arial"/>
              <a:ea typeface="Arial"/>
              <a:cs typeface="Arial"/>
              <a:sym typeface="Arial"/>
            </a:endParaRPr>
          </a:p>
        </p:txBody>
      </p:sp>
      <p:sp>
        <p:nvSpPr>
          <p:cNvPr id="354" name="Google Shape;354;p10"/>
          <p:cNvSpPr txBox="1"/>
          <p:nvPr/>
        </p:nvSpPr>
        <p:spPr>
          <a:xfrm>
            <a:off x="360000" y="5688000"/>
            <a:ext cx="9288000" cy="87408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457200" marR="0" rtl="0" algn="just">
              <a:lnSpc>
                <a:spcPct val="100000"/>
              </a:lnSpc>
              <a:spcBef>
                <a:spcPts val="0"/>
              </a:spcBef>
              <a:spcAft>
                <a:spcPts val="0"/>
              </a:spcAft>
              <a:buClr>
                <a:srgbClr val="EEEEEE"/>
              </a:buClr>
              <a:buSzPts val="1800"/>
              <a:buFont typeface="Century Gothic"/>
              <a:buNone/>
            </a:pPr>
            <a:r>
              <a:rPr b="0" lang="en-US" sz="1800" strike="noStrike">
                <a:solidFill>
                  <a:srgbClr val="EEEEEE"/>
                </a:solidFill>
                <a:latin typeface="Century Gothic"/>
                <a:ea typeface="Century Gothic"/>
                <a:cs typeface="Century Gothic"/>
                <a:sym typeface="Century Gothic"/>
              </a:rPr>
              <a:t>Imagesource:</a:t>
            </a:r>
            <a:r>
              <a:rPr b="0" i="1" lang="en-US" sz="1800" u="sng" strike="noStrike">
                <a:solidFill>
                  <a:srgbClr val="EEEEEE"/>
                </a:solidFill>
                <a:latin typeface="Times New Roman"/>
                <a:ea typeface="Times New Roman"/>
                <a:cs typeface="Times New Roman"/>
                <a:sym typeface="Times New Roman"/>
                <a:hlinkClick r:id="rId4">
                  <a:extLst>
                    <a:ext uri="{A12FA001-AC4F-418D-AE19-62706E023703}">
                      <ahyp:hlinkClr val="tx"/>
                    </a:ext>
                  </a:extLst>
                </a:hlinkClick>
              </a:rPr>
              <a:t>https://machinelearningmastery.com/wpcontent/uploads/2018/04/Network.png</a:t>
            </a:r>
            <a:r>
              <a:rPr b="0" i="1" lang="en-US" sz="1800" strike="noStrike">
                <a:solidFill>
                  <a:srgbClr val="EEEEEE"/>
                </a:solidFill>
                <a:latin typeface="Times New Roman"/>
                <a:ea typeface="Times New Roman"/>
                <a:cs typeface="Times New Roman"/>
                <a:sym typeface="Times New Roman"/>
              </a:rPr>
              <a:t> </a:t>
            </a:r>
            <a:endParaRPr b="0" sz="18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1"/>
          <p:cNvSpPr/>
          <p:nvPr/>
        </p:nvSpPr>
        <p:spPr>
          <a:xfrm>
            <a:off x="125640" y="0"/>
            <a:ext cx="9024840" cy="17362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EEEEEE"/>
              </a:buClr>
              <a:buSzPts val="1800"/>
              <a:buFont typeface="Times New Roman"/>
              <a:buNone/>
            </a:pPr>
            <a:r>
              <a:rPr b="1" lang="en-US" sz="1800" strike="noStrike">
                <a:solidFill>
                  <a:srgbClr val="EEEEEE"/>
                </a:solidFill>
                <a:latin typeface="Times New Roman"/>
                <a:ea typeface="Times New Roman"/>
                <a:cs typeface="Times New Roman"/>
                <a:sym typeface="Times New Roman"/>
              </a:rPr>
              <a:t>5.5 </a:t>
            </a:r>
            <a:r>
              <a:rPr b="1" lang="en-US" sz="2000" strike="noStrike">
                <a:solidFill>
                  <a:srgbClr val="EEEEEE"/>
                </a:solidFill>
                <a:latin typeface="Times New Roman"/>
                <a:ea typeface="Times New Roman"/>
                <a:cs typeface="Times New Roman"/>
                <a:sym typeface="Times New Roman"/>
              </a:rPr>
              <a:t>Visualization of Our Proposed Methodology: </a:t>
            </a:r>
            <a:r>
              <a:rPr b="0" lang="en-US" sz="1800" strike="noStrike">
                <a:solidFill>
                  <a:srgbClr val="EEEEEE"/>
                </a:solidFill>
                <a:latin typeface="Times New Roman"/>
                <a:ea typeface="Times New Roman"/>
                <a:cs typeface="Times New Roman"/>
                <a:sym typeface="Times New Roman"/>
              </a:rPr>
              <a:t>Our proposed Gender identification system from handwritten Bangla text images, can be visualized as follows</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pic>
        <p:nvPicPr>
          <p:cNvPr id="360" name="Google Shape;360;p11"/>
          <p:cNvPicPr preferRelativeResize="0"/>
          <p:nvPr/>
        </p:nvPicPr>
        <p:blipFill rotWithShape="1">
          <a:blip r:embed="rId3">
            <a:alphaModFix/>
          </a:blip>
          <a:srcRect b="11752" l="34248" r="34041" t="18278"/>
          <a:stretch/>
        </p:blipFill>
        <p:spPr>
          <a:xfrm>
            <a:off x="2149200" y="792000"/>
            <a:ext cx="7066800" cy="5969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2"/>
          <p:cNvSpPr/>
          <p:nvPr/>
        </p:nvSpPr>
        <p:spPr>
          <a:xfrm>
            <a:off x="224274" y="268925"/>
            <a:ext cx="10192200" cy="46914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Verdana"/>
              <a:buNone/>
            </a:pPr>
            <a:r>
              <a:rPr b="1" lang="en-US" sz="2000" strike="noStrike">
                <a:solidFill>
                  <a:srgbClr val="FFFFFF"/>
                </a:solidFill>
                <a:latin typeface="Times New Roman"/>
                <a:ea typeface="Times New Roman"/>
                <a:cs typeface="Times New Roman"/>
                <a:sym typeface="Times New Roman"/>
              </a:rPr>
              <a:t>Dataset preparation with image Interpolation:</a:t>
            </a:r>
            <a:endParaRPr sz="20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Arial"/>
                <a:ea typeface="Arial"/>
                <a:cs typeface="Arial"/>
                <a:sym typeface="Arial"/>
              </a:rPr>
            </a:br>
            <a:r>
              <a:rPr lang="en-US" sz="1800" strike="noStrike">
                <a:solidFill>
                  <a:srgbClr val="FFFFFF"/>
                </a:solidFill>
                <a:latin typeface="Times New Roman"/>
                <a:ea typeface="Times New Roman"/>
                <a:cs typeface="Times New Roman"/>
                <a:sym typeface="Times New Roman"/>
              </a:rPr>
              <a:t>Data preprocessing is a very important step before we train our machine learning model.</a:t>
            </a:r>
            <a:endParaRPr sz="1800" strike="noStrike">
              <a:latin typeface="Times New Roman"/>
              <a:ea typeface="Times New Roman"/>
              <a:cs typeface="Times New Roman"/>
              <a:sym typeface="Times New Roman"/>
            </a:endParaRPr>
          </a:p>
          <a:p>
            <a:pPr indent="0" lvl="0" marL="0" marR="0" rtl="0" algn="just">
              <a:lnSpc>
                <a:spcPct val="100000"/>
              </a:lnSpc>
              <a:spcBef>
                <a:spcPts val="1199"/>
              </a:spcBef>
              <a:spcAft>
                <a:spcPts val="0"/>
              </a:spcAft>
              <a:buClr>
                <a:srgbClr val="FFFFFF"/>
              </a:buClr>
              <a:buSzPts val="1800"/>
              <a:buFont typeface="Verdana"/>
              <a:buNone/>
            </a:pPr>
            <a:r>
              <a:rPr lang="en-US" sz="1800" strike="noStrike">
                <a:solidFill>
                  <a:srgbClr val="FFFFFF"/>
                </a:solidFill>
                <a:latin typeface="Times New Roman"/>
                <a:ea typeface="Times New Roman"/>
                <a:cs typeface="Times New Roman"/>
                <a:sym typeface="Times New Roman"/>
              </a:rPr>
              <a:t>1) </a:t>
            </a:r>
            <a:r>
              <a:rPr lang="en-US" sz="1800" strike="noStrike">
                <a:solidFill>
                  <a:srgbClr val="FFFFFF"/>
                </a:solidFill>
                <a:latin typeface="Times New Roman"/>
                <a:ea typeface="Times New Roman"/>
                <a:cs typeface="Times New Roman"/>
                <a:sym typeface="Times New Roman"/>
              </a:rPr>
              <a:t>In the preprocessing step we have only done the resize operation on the images. </a:t>
            </a:r>
            <a:endParaRPr sz="1800" strike="noStrike">
              <a:latin typeface="Times New Roman"/>
              <a:ea typeface="Times New Roman"/>
              <a:cs typeface="Times New Roman"/>
              <a:sym typeface="Times New Roman"/>
            </a:endParaRPr>
          </a:p>
          <a:p>
            <a:pPr indent="0" lvl="0" marL="0" marR="0" rtl="0" algn="just">
              <a:lnSpc>
                <a:spcPct val="100000"/>
              </a:lnSpc>
              <a:spcBef>
                <a:spcPts val="1199"/>
              </a:spcBef>
              <a:spcAft>
                <a:spcPts val="0"/>
              </a:spcAft>
              <a:buClr>
                <a:srgbClr val="FFFFFF"/>
              </a:buClr>
              <a:buSzPts val="1800"/>
              <a:buFont typeface="Verdana"/>
              <a:buNone/>
            </a:pPr>
            <a:r>
              <a:rPr lang="en-US" sz="1800" strike="noStrike">
                <a:solidFill>
                  <a:srgbClr val="FFFFFF"/>
                </a:solidFill>
                <a:latin typeface="Times New Roman"/>
                <a:ea typeface="Times New Roman"/>
                <a:cs typeface="Times New Roman"/>
                <a:sym typeface="Times New Roman"/>
              </a:rPr>
              <a:t>2) We have chosen the target image size as 256X256(because our model accepts an image as input of size    256X256). But when we were trying to directly resize the images from their original size(e.g. 2480X2036) to the target size(256X256) the handwritten images were distorted.</a:t>
            </a:r>
            <a:endParaRPr sz="1800" strike="noStrike">
              <a:latin typeface="Times New Roman"/>
              <a:ea typeface="Times New Roman"/>
              <a:cs typeface="Times New Roman"/>
              <a:sym typeface="Times New Roman"/>
            </a:endParaRPr>
          </a:p>
          <a:p>
            <a:pPr indent="0" lvl="0" marL="0" marR="0" rtl="0" algn="just">
              <a:lnSpc>
                <a:spcPct val="100000"/>
              </a:lnSpc>
              <a:spcBef>
                <a:spcPts val="1199"/>
              </a:spcBef>
              <a:spcAft>
                <a:spcPts val="0"/>
              </a:spcAft>
              <a:buClr>
                <a:srgbClr val="FFFFFF"/>
              </a:buClr>
              <a:buSzPts val="1800"/>
              <a:buFont typeface="Verdana"/>
              <a:buNone/>
            </a:pPr>
            <a:r>
              <a:rPr lang="en-US" sz="1800" strike="noStrike">
                <a:solidFill>
                  <a:srgbClr val="FFFFFF"/>
                </a:solidFill>
                <a:latin typeface="Times New Roman"/>
                <a:ea typeface="Times New Roman"/>
                <a:cs typeface="Times New Roman"/>
                <a:sym typeface="Times New Roman"/>
              </a:rPr>
              <a:t>3) Input Dimension: Size of Image: 28 x 28</a:t>
            </a:r>
            <a:endParaRPr sz="1800" strike="noStrike">
              <a:latin typeface="Times New Roman"/>
              <a:ea typeface="Times New Roman"/>
              <a:cs typeface="Times New Roman"/>
              <a:sym typeface="Times New Roman"/>
            </a:endParaRPr>
          </a:p>
          <a:p>
            <a:pPr indent="0" lvl="0" marL="0" marR="0" rtl="0" algn="just">
              <a:lnSpc>
                <a:spcPct val="100000"/>
              </a:lnSpc>
              <a:spcBef>
                <a:spcPts val="1199"/>
              </a:spcBef>
              <a:spcAft>
                <a:spcPts val="0"/>
              </a:spcAft>
              <a:buClr>
                <a:srgbClr val="FFFFFF"/>
              </a:buClr>
              <a:buSzPts val="1800"/>
              <a:buFont typeface="Verdana"/>
              <a:buNone/>
            </a:pPr>
            <a:r>
              <a:rPr lang="en-US" sz="1800" strike="noStrike">
                <a:solidFill>
                  <a:srgbClr val="FFFFFF"/>
                </a:solidFill>
                <a:latin typeface="Times New Roman"/>
                <a:ea typeface="Times New Roman"/>
                <a:cs typeface="Times New Roman"/>
                <a:sym typeface="Times New Roman"/>
              </a:rPr>
              <a:t>    Output Dimension : 2 [0,1] (which means male and female)</a:t>
            </a:r>
            <a:endParaRPr sz="1800" strike="noStrike">
              <a:latin typeface="Times New Roman"/>
              <a:ea typeface="Times New Roman"/>
              <a:cs typeface="Times New Roman"/>
              <a:sym typeface="Times New Roman"/>
            </a:endParaRPr>
          </a:p>
          <a:p>
            <a:pPr indent="0" lvl="0" marL="0" marR="0" rtl="0" algn="just">
              <a:lnSpc>
                <a:spcPct val="100000"/>
              </a:lnSpc>
              <a:spcBef>
                <a:spcPts val="1199"/>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3"/>
          <p:cNvSpPr/>
          <p:nvPr/>
        </p:nvSpPr>
        <p:spPr>
          <a:xfrm>
            <a:off x="206274" y="232925"/>
            <a:ext cx="10028100" cy="42051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lang="en-US" sz="2000" strike="noStrike">
                <a:solidFill>
                  <a:srgbClr val="FFFFFF"/>
                </a:solidFill>
                <a:latin typeface="Times New Roman"/>
                <a:ea typeface="Times New Roman"/>
                <a:cs typeface="Times New Roman"/>
                <a:sym typeface="Times New Roman"/>
              </a:rPr>
              <a:t>5.6 Training Model:</a:t>
            </a:r>
            <a:r>
              <a:rPr b="1" lang="en-US" sz="2000" strike="noStrike">
                <a:solidFill>
                  <a:srgbClr val="000000"/>
                </a:solidFill>
                <a:latin typeface="Times New Roman"/>
                <a:ea typeface="Times New Roman"/>
                <a:cs typeface="Times New Roman"/>
                <a:sym typeface="Times New Roman"/>
              </a:rPr>
              <a:t> </a:t>
            </a:r>
            <a:r>
              <a:rPr lang="en-US" sz="2000" strike="noStrike">
                <a:solidFill>
                  <a:srgbClr val="FFFFFF"/>
                </a:solidFill>
                <a:latin typeface="Times New Roman"/>
                <a:ea typeface="Times New Roman"/>
                <a:cs typeface="Times New Roman"/>
                <a:sym typeface="Times New Roman"/>
              </a:rPr>
              <a:t> </a:t>
            </a:r>
            <a:endParaRPr sz="20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1. We have conducted two experiments with variations in hidden layers, activation functions(Tanh, ReLU),learning rate and epoch.</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2. Our model basically takes in each data and categorically labels them. Then after the normalization process the dataset is split into training and test sets.</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 </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3. 27747 data out of 30830(roughly 90%) is sent to train set and about 3083 data left is sent to the test set(the rest 10%).</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4"/>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i="0" lang="en-US" sz="4200" u="none" cap="none" strike="noStrike">
                <a:solidFill>
                  <a:srgbClr val="EBEBEB"/>
                </a:solidFill>
                <a:latin typeface="Times New Roman"/>
                <a:ea typeface="Times New Roman"/>
                <a:cs typeface="Times New Roman"/>
                <a:sym typeface="Times New Roman"/>
              </a:rPr>
              <a:t>6. RESULT AND ANALYSIS</a:t>
            </a:r>
            <a:endParaRPr i="0" sz="4200" u="none" cap="none" strike="noStrike">
              <a:solidFill>
                <a:srgbClr val="FFFFFF"/>
              </a:solidFill>
              <a:latin typeface="Times New Roman"/>
              <a:ea typeface="Times New Roman"/>
              <a:cs typeface="Times New Roman"/>
              <a:sym typeface="Times New Roman"/>
            </a:endParaRPr>
          </a:p>
        </p:txBody>
      </p:sp>
      <p:sp>
        <p:nvSpPr>
          <p:cNvPr id="376" name="Google Shape;376;p14"/>
          <p:cNvSpPr txBox="1"/>
          <p:nvPr>
            <p:ph idx="4294967295" type="body"/>
          </p:nvPr>
        </p:nvSpPr>
        <p:spPr>
          <a:xfrm>
            <a:off x="645126" y="1559875"/>
            <a:ext cx="11242200" cy="468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Century Gothic"/>
              <a:buNone/>
            </a:pPr>
            <a:r>
              <a:rPr b="1" i="0" lang="en-US" sz="2000" u="none" cap="none" strike="noStrike">
                <a:solidFill>
                  <a:srgbClr val="FFFFFF"/>
                </a:solidFill>
                <a:latin typeface="Times New Roman"/>
                <a:ea typeface="Times New Roman"/>
                <a:cs typeface="Times New Roman"/>
                <a:sym typeface="Times New Roman"/>
              </a:rPr>
              <a:t>Experiment 1: Training with Tanh Activation Function</a:t>
            </a:r>
            <a:endParaRPr b="1" i="0" sz="2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r>
              <a:t/>
            </a:r>
            <a:endParaRPr i="0" sz="200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 For this experiment</a:t>
            </a:r>
            <a:r>
              <a:rPr i="0" lang="en-US" u="none" cap="none" strike="noStrike">
                <a:solidFill>
                  <a:srgbClr val="FFFFFF"/>
                </a:solidFill>
                <a:latin typeface="Times New Roman"/>
                <a:ea typeface="Times New Roman"/>
                <a:cs typeface="Times New Roman"/>
                <a:sym typeface="Times New Roman"/>
              </a:rPr>
              <a:t>,</a:t>
            </a:r>
            <a:r>
              <a:rPr i="0" lang="en-US" u="none" cap="none" strike="noStrike">
                <a:solidFill>
                  <a:srgbClr val="FFFFFF"/>
                </a:solidFill>
                <a:latin typeface="Times New Roman"/>
                <a:ea typeface="Times New Roman"/>
                <a:cs typeface="Times New Roman"/>
                <a:sym typeface="Times New Roman"/>
              </a:rPr>
              <a:t> Tanh activation function is used with 128 hidden layer neurons.</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 This gives an accuracy of 57.9630 . </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 For this particular set of problems,</a:t>
            </a:r>
            <a:r>
              <a:rPr lang="en-US">
                <a:solidFill>
                  <a:srgbClr val="FFFFFF"/>
                </a:solidFill>
                <a:latin typeface="Times New Roman"/>
                <a:ea typeface="Times New Roman"/>
                <a:cs typeface="Times New Roman"/>
                <a:sym typeface="Times New Roman"/>
              </a:rPr>
              <a:t> </a:t>
            </a:r>
            <a:r>
              <a:rPr i="0" lang="en-US" u="none" cap="none" strike="noStrike">
                <a:solidFill>
                  <a:srgbClr val="FFFFFF"/>
                </a:solidFill>
                <a:latin typeface="Times New Roman"/>
                <a:ea typeface="Times New Roman"/>
                <a:cs typeface="Times New Roman"/>
                <a:sym typeface="Times New Roman"/>
              </a:rPr>
              <a:t>no promising increase</a:t>
            </a:r>
            <a:r>
              <a:rPr lang="en-US">
                <a:solidFill>
                  <a:srgbClr val="FFFFFF"/>
                </a:solidFill>
                <a:latin typeface="Times New Roman"/>
                <a:ea typeface="Times New Roman"/>
                <a:cs typeface="Times New Roman"/>
                <a:sym typeface="Times New Roman"/>
              </a:rPr>
              <a:t> in accuracy</a:t>
            </a:r>
            <a:r>
              <a:rPr i="0" lang="en-US" u="none" cap="none" strike="noStrike">
                <a:solidFill>
                  <a:srgbClr val="FFFFFF"/>
                </a:solidFill>
                <a:latin typeface="Times New Roman"/>
                <a:ea typeface="Times New Roman"/>
                <a:cs typeface="Times New Roman"/>
                <a:sym typeface="Times New Roman"/>
              </a:rPr>
              <a:t> is shown.</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The total data is 30830, The optimizer we have used is SGD, and the activation function is Tanh.</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br>
              <a:rPr i="0" lang="en-US" u="none" cap="none" strike="noStrike">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5"/>
          <p:cNvSpPr/>
          <p:nvPr/>
        </p:nvSpPr>
        <p:spPr>
          <a:xfrm>
            <a:off x="241920" y="125640"/>
            <a:ext cx="8901720" cy="20106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Epochs=40000 ÷ 27747 / 100 =144</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Accuracy: 57.9630 and the Loss: 0.6897</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b="1" lang="en-US" sz="1800" strike="noStrike">
                <a:solidFill>
                  <a:srgbClr val="FFFFFF"/>
                </a:solidFill>
                <a:latin typeface="Times New Roman"/>
                <a:ea typeface="Times New Roman"/>
                <a:cs typeface="Times New Roman"/>
                <a:sym typeface="Times New Roman"/>
              </a:rPr>
              <a:t>The accuracy and loss curves are shown as the following:</a:t>
            </a:r>
            <a:endParaRPr b="1"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pic>
        <p:nvPicPr>
          <p:cNvPr id="382" name="Google Shape;382;p15"/>
          <p:cNvPicPr preferRelativeResize="0"/>
          <p:nvPr/>
        </p:nvPicPr>
        <p:blipFill rotWithShape="1">
          <a:blip r:embed="rId3">
            <a:alphaModFix/>
          </a:blip>
          <a:srcRect b="0" l="0" r="0" t="0"/>
          <a:stretch/>
        </p:blipFill>
        <p:spPr>
          <a:xfrm>
            <a:off x="241920" y="1713240"/>
            <a:ext cx="4636800" cy="3342240"/>
          </a:xfrm>
          <a:prstGeom prst="rect">
            <a:avLst/>
          </a:prstGeom>
          <a:noFill/>
          <a:ln>
            <a:noFill/>
          </a:ln>
        </p:spPr>
      </p:pic>
      <p:pic>
        <p:nvPicPr>
          <p:cNvPr id="383" name="Google Shape;383;p15"/>
          <p:cNvPicPr preferRelativeResize="0"/>
          <p:nvPr/>
        </p:nvPicPr>
        <p:blipFill rotWithShape="1">
          <a:blip r:embed="rId4">
            <a:alphaModFix/>
          </a:blip>
          <a:srcRect b="0" l="0" r="0" t="0"/>
          <a:stretch/>
        </p:blipFill>
        <p:spPr>
          <a:xfrm>
            <a:off x="6095880" y="1594080"/>
            <a:ext cx="4609800" cy="3461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6"/>
          <p:cNvSpPr/>
          <p:nvPr/>
        </p:nvSpPr>
        <p:spPr>
          <a:xfrm>
            <a:off x="125650" y="295925"/>
            <a:ext cx="11579700" cy="53025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Times New Roman"/>
              <a:buNone/>
            </a:pPr>
            <a:r>
              <a:rPr b="1" lang="en-US" sz="2000" strike="noStrike">
                <a:solidFill>
                  <a:srgbClr val="FFFFFF"/>
                </a:solidFill>
                <a:latin typeface="Times New Roman"/>
                <a:ea typeface="Times New Roman"/>
                <a:cs typeface="Times New Roman"/>
                <a:sym typeface="Times New Roman"/>
              </a:rPr>
              <a:t>Experiment 2-Training with ReLU  activation</a:t>
            </a:r>
            <a:endParaRPr sz="20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285840" lvl="0" marL="285840" marR="0" rtl="0" algn="just">
              <a:lnSpc>
                <a:spcPct val="100000"/>
              </a:lnSpc>
              <a:spcBef>
                <a:spcPts val="0"/>
              </a:spcBef>
              <a:spcAft>
                <a:spcPts val="0"/>
              </a:spcAft>
              <a:buClr>
                <a:srgbClr val="FFFFFF"/>
              </a:buClr>
              <a:buSzPts val="1800"/>
              <a:buFont typeface="Times New Roman"/>
              <a:buChar char="•"/>
            </a:pPr>
            <a:r>
              <a:rPr lang="en-US" sz="1800" strike="noStrike">
                <a:solidFill>
                  <a:srgbClr val="FFFFFF"/>
                </a:solidFill>
                <a:latin typeface="Times New Roman"/>
                <a:ea typeface="Times New Roman"/>
                <a:cs typeface="Times New Roman"/>
                <a:sym typeface="Times New Roman"/>
              </a:rPr>
              <a:t>For this experiment</a:t>
            </a:r>
            <a:r>
              <a:rPr lang="en-US" sz="1800">
                <a:solidFill>
                  <a:srgbClr val="FFFFFF"/>
                </a:solidFill>
                <a:latin typeface="Times New Roman"/>
                <a:ea typeface="Times New Roman"/>
                <a:cs typeface="Times New Roman"/>
                <a:sym typeface="Times New Roman"/>
              </a:rPr>
              <a:t>, ReLU</a:t>
            </a:r>
            <a:r>
              <a:rPr lang="en-US" sz="1800" strike="noStrike">
                <a:solidFill>
                  <a:srgbClr val="FFFFFF"/>
                </a:solidFill>
                <a:latin typeface="Times New Roman"/>
                <a:ea typeface="Times New Roman"/>
                <a:cs typeface="Times New Roman"/>
                <a:sym typeface="Times New Roman"/>
              </a:rPr>
              <a:t> activation function is used with 128 hidden layer</a:t>
            </a:r>
            <a:r>
              <a:rPr lang="en-US" sz="1800">
                <a:solidFill>
                  <a:srgbClr val="FFFFFF"/>
                </a:solidFill>
                <a:latin typeface="Times New Roman"/>
                <a:ea typeface="Times New Roman"/>
                <a:cs typeface="Times New Roman"/>
                <a:sym typeface="Times New Roman"/>
              </a:rPr>
              <a:t> </a:t>
            </a:r>
            <a:r>
              <a:rPr lang="en-US" sz="1800" strike="noStrike">
                <a:solidFill>
                  <a:srgbClr val="FFFFFF"/>
                </a:solidFill>
                <a:latin typeface="Times New Roman"/>
                <a:ea typeface="Times New Roman"/>
                <a:cs typeface="Times New Roman"/>
                <a:sym typeface="Times New Roman"/>
              </a:rPr>
              <a:t> neurons.</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285840" lvl="0" marL="285840" marR="0" rtl="0" algn="just">
              <a:lnSpc>
                <a:spcPct val="100000"/>
              </a:lnSpc>
              <a:spcBef>
                <a:spcPts val="0"/>
              </a:spcBef>
              <a:spcAft>
                <a:spcPts val="0"/>
              </a:spcAft>
              <a:buClr>
                <a:srgbClr val="FFFFFF"/>
              </a:buClr>
              <a:buSzPts val="1800"/>
              <a:buFont typeface="Times New Roman"/>
              <a:buChar char="•"/>
            </a:pPr>
            <a:r>
              <a:rPr lang="en-US" sz="1800" strike="noStrike">
                <a:solidFill>
                  <a:srgbClr val="FFFFFF"/>
                </a:solidFill>
                <a:latin typeface="Times New Roman"/>
                <a:ea typeface="Times New Roman"/>
                <a:cs typeface="Times New Roman"/>
                <a:sym typeface="Times New Roman"/>
              </a:rPr>
              <a:t>This gives an accuracy of 61.9850 . </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285840" lvl="0" marL="285840" marR="0" rtl="0" algn="just">
              <a:lnSpc>
                <a:spcPct val="100000"/>
              </a:lnSpc>
              <a:spcBef>
                <a:spcPts val="0"/>
              </a:spcBef>
              <a:spcAft>
                <a:spcPts val="0"/>
              </a:spcAft>
              <a:buClr>
                <a:srgbClr val="FFFFFF"/>
              </a:buClr>
              <a:buSzPts val="1800"/>
              <a:buFont typeface="Times New Roman"/>
              <a:buChar char="•"/>
            </a:pPr>
            <a:r>
              <a:rPr lang="en-US" sz="1800" strike="noStrike">
                <a:solidFill>
                  <a:srgbClr val="FFFFFF"/>
                </a:solidFill>
                <a:latin typeface="Times New Roman"/>
                <a:ea typeface="Times New Roman"/>
                <a:cs typeface="Times New Roman"/>
                <a:sym typeface="Times New Roman"/>
              </a:rPr>
              <a:t>For this particular set  learning rate </a:t>
            </a:r>
            <a:r>
              <a:rPr lang="en-US" sz="1800">
                <a:solidFill>
                  <a:srgbClr val="FFFFFF"/>
                </a:solidFill>
                <a:latin typeface="Times New Roman"/>
                <a:ea typeface="Times New Roman"/>
                <a:cs typeface="Times New Roman"/>
                <a:sym typeface="Times New Roman"/>
              </a:rPr>
              <a:t>is </a:t>
            </a:r>
            <a:r>
              <a:rPr lang="en-US" sz="1800" strike="noStrike">
                <a:solidFill>
                  <a:srgbClr val="FFFFFF"/>
                </a:solidFill>
                <a:latin typeface="Times New Roman"/>
                <a:ea typeface="Times New Roman"/>
                <a:cs typeface="Times New Roman"/>
                <a:sym typeface="Times New Roman"/>
              </a:rPr>
              <a:t> 0.001 and a considerable inc</a:t>
            </a:r>
            <a:r>
              <a:rPr lang="en-US" sz="1800">
                <a:solidFill>
                  <a:srgbClr val="FFFFFF"/>
                </a:solidFill>
                <a:latin typeface="Times New Roman"/>
                <a:ea typeface="Times New Roman"/>
                <a:cs typeface="Times New Roman"/>
                <a:sym typeface="Times New Roman"/>
              </a:rPr>
              <a:t>rease in accuracy</a:t>
            </a:r>
            <a:r>
              <a:rPr lang="en-US" sz="1800" strike="noStrike">
                <a:solidFill>
                  <a:srgbClr val="FFFFFF"/>
                </a:solidFill>
                <a:latin typeface="Times New Roman"/>
                <a:ea typeface="Times New Roman"/>
                <a:cs typeface="Times New Roman"/>
                <a:sym typeface="Times New Roman"/>
              </a:rPr>
              <a:t> is s</a:t>
            </a:r>
            <a:r>
              <a:rPr lang="en-US" sz="1800">
                <a:solidFill>
                  <a:srgbClr val="FFFFFF"/>
                </a:solidFill>
                <a:latin typeface="Times New Roman"/>
                <a:ea typeface="Times New Roman"/>
                <a:cs typeface="Times New Roman"/>
                <a:sym typeface="Times New Roman"/>
              </a:rPr>
              <a:t>een.</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285840" lvl="0" marL="285840" marR="0" rtl="0" algn="just">
              <a:lnSpc>
                <a:spcPct val="100000"/>
              </a:lnSpc>
              <a:spcBef>
                <a:spcPts val="0"/>
              </a:spcBef>
              <a:spcAft>
                <a:spcPts val="0"/>
              </a:spcAft>
              <a:buClr>
                <a:srgbClr val="FFFFFF"/>
              </a:buClr>
              <a:buSzPts val="1800"/>
              <a:buFont typeface="Times New Roman"/>
              <a:buChar char="•"/>
            </a:pPr>
            <a:r>
              <a:rPr lang="en-US" sz="1800" strike="noStrike">
                <a:solidFill>
                  <a:srgbClr val="FFFFFF"/>
                </a:solidFill>
                <a:latin typeface="Times New Roman"/>
                <a:ea typeface="Times New Roman"/>
                <a:cs typeface="Times New Roman"/>
                <a:sym typeface="Times New Roman"/>
              </a:rPr>
              <a:t>The total data is 30830.</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sz="1800" strike="noStrike">
              <a:latin typeface="Times New Roman"/>
              <a:ea typeface="Times New Roman"/>
              <a:cs typeface="Times New Roman"/>
              <a:sym typeface="Times New Roman"/>
            </a:endParaRPr>
          </a:p>
          <a:p>
            <a:pPr indent="-285840" lvl="0" marL="285840" marR="0" rtl="0" algn="just">
              <a:lnSpc>
                <a:spcPct val="100000"/>
              </a:lnSpc>
              <a:spcBef>
                <a:spcPts val="0"/>
              </a:spcBef>
              <a:spcAft>
                <a:spcPts val="0"/>
              </a:spcAft>
              <a:buClr>
                <a:srgbClr val="FFFFFF"/>
              </a:buClr>
              <a:buSzPts val="1800"/>
              <a:buFont typeface="Times New Roman"/>
              <a:buChar char="•"/>
            </a:pPr>
            <a:r>
              <a:rPr lang="en-US" sz="1800" strike="noStrike">
                <a:solidFill>
                  <a:srgbClr val="FFFFFF"/>
                </a:solidFill>
                <a:latin typeface="Times New Roman"/>
                <a:ea typeface="Times New Roman"/>
                <a:cs typeface="Times New Roman"/>
                <a:sym typeface="Times New Roman"/>
              </a:rPr>
              <a:t> The optimizer we have used is SGD, and the activation function is ReLU.</a:t>
            </a:r>
            <a:endParaRPr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r>
              <a:rPr b="1" lang="en-US" sz="1800" strike="noStrike">
                <a:solidFill>
                  <a:srgbClr val="FFFFFF"/>
                </a:solidFill>
                <a:latin typeface="Times New Roman"/>
                <a:ea typeface="Times New Roman"/>
                <a:cs typeface="Times New Roman"/>
                <a:sym typeface="Times New Roman"/>
              </a:rPr>
              <a:t> </a:t>
            </a:r>
            <a:endParaRPr b="0" sz="18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p:nvPr/>
        </p:nvSpPr>
        <p:spPr>
          <a:xfrm>
            <a:off x="224280" y="349560"/>
            <a:ext cx="8919360" cy="146196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Epochs= 40000 ÷ 27747/100 = 144</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t/>
            </a:r>
            <a:endParaRPr sz="1800">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Accuracy: 61.9850 and the Loss: 0.5941</a:t>
            </a:r>
            <a:endParaRPr sz="1800"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t/>
            </a:r>
            <a:endParaRPr sz="1800">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b="1" lang="en-US" sz="1800" strike="noStrike">
                <a:solidFill>
                  <a:srgbClr val="FFFFFF"/>
                </a:solidFill>
                <a:latin typeface="Times New Roman"/>
                <a:ea typeface="Times New Roman"/>
                <a:cs typeface="Times New Roman"/>
                <a:sym typeface="Times New Roman"/>
              </a:rPr>
              <a:t>The accuracy and loss curves are shown as the following:</a:t>
            </a:r>
            <a:endParaRPr b="1"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pic>
        <p:nvPicPr>
          <p:cNvPr id="394" name="Google Shape;394;p17"/>
          <p:cNvPicPr preferRelativeResize="0"/>
          <p:nvPr/>
        </p:nvPicPr>
        <p:blipFill rotWithShape="1">
          <a:blip r:embed="rId3">
            <a:alphaModFix/>
          </a:blip>
          <a:srcRect b="0" l="0" r="0" t="0"/>
          <a:stretch/>
        </p:blipFill>
        <p:spPr>
          <a:xfrm>
            <a:off x="245520" y="1954440"/>
            <a:ext cx="4613040" cy="3334680"/>
          </a:xfrm>
          <a:prstGeom prst="rect">
            <a:avLst/>
          </a:prstGeom>
          <a:noFill/>
          <a:ln>
            <a:noFill/>
          </a:ln>
        </p:spPr>
      </p:pic>
      <p:pic>
        <p:nvPicPr>
          <p:cNvPr id="395" name="Google Shape;395;p17"/>
          <p:cNvPicPr preferRelativeResize="0"/>
          <p:nvPr/>
        </p:nvPicPr>
        <p:blipFill rotWithShape="1">
          <a:blip r:embed="rId4">
            <a:alphaModFix/>
          </a:blip>
          <a:srcRect b="0" l="0" r="0" t="0"/>
          <a:stretch/>
        </p:blipFill>
        <p:spPr>
          <a:xfrm>
            <a:off x="5616000" y="1954440"/>
            <a:ext cx="4513680" cy="33346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aphicFrame>
        <p:nvGraphicFramePr>
          <p:cNvPr id="400" name="Google Shape;400;p18"/>
          <p:cNvGraphicFramePr/>
          <p:nvPr/>
        </p:nvGraphicFramePr>
        <p:xfrm>
          <a:off x="2031840" y="719640"/>
          <a:ext cx="3000000" cy="3000000"/>
        </p:xfrm>
        <a:graphic>
          <a:graphicData uri="http://schemas.openxmlformats.org/drawingml/2006/table">
            <a:tbl>
              <a:tblPr>
                <a:noFill/>
                <a:tableStyleId>{81CEF1D4-A11A-40A1-8C2E-F9457900B3A1}</a:tableStyleId>
              </a:tblPr>
              <a:tblGrid>
                <a:gridCol w="2709000"/>
                <a:gridCol w="2709000"/>
                <a:gridCol w="2709725"/>
              </a:tblGrid>
              <a:tr h="6224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u="none" cap="none" strike="noStrike">
                          <a:solidFill>
                            <a:srgbClr val="FFFFFF"/>
                          </a:solidFill>
                          <a:latin typeface="Century Gothic"/>
                          <a:ea typeface="Century Gothic"/>
                          <a:cs typeface="Century Gothic"/>
                          <a:sym typeface="Century Gothic"/>
                        </a:rPr>
                        <a:t>Parameters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B01513"/>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u="none" cap="none" strike="noStrike">
                          <a:solidFill>
                            <a:srgbClr val="FFFFFF"/>
                          </a:solidFill>
                          <a:latin typeface="Century Gothic"/>
                          <a:ea typeface="Century Gothic"/>
                          <a:cs typeface="Century Gothic"/>
                          <a:sym typeface="Century Gothic"/>
                        </a:rPr>
                        <a:t>Experiment Setup 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B01513"/>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u="none" cap="none" strike="noStrike">
                          <a:solidFill>
                            <a:srgbClr val="FFFFFF"/>
                          </a:solidFill>
                          <a:latin typeface="Century Gothic"/>
                          <a:ea typeface="Century Gothic"/>
                          <a:cs typeface="Century Gothic"/>
                          <a:sym typeface="Century Gothic"/>
                        </a:rPr>
                        <a:t>Experiment Setup 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B01513"/>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Batch Size</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100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100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No. of iterations</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40000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40000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Epochs</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144</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144</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Learning Rate</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0.0001</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0.001</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No. of hidden neurons</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128</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128</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Activation Function</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Tanh</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ReLU</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Optimizer</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SGD</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SGD</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3CCCC"/>
                    </a:solidFill>
                  </a:tcPr>
                </a:tc>
              </a:tr>
              <a:tr h="370800">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Accuracy</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57.9630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u="none" cap="none" strike="noStrike">
                          <a:solidFill>
                            <a:srgbClr val="000000"/>
                          </a:solidFill>
                          <a:latin typeface="Times New Roman"/>
                          <a:ea typeface="Times New Roman"/>
                          <a:cs typeface="Times New Roman"/>
                          <a:sym typeface="Times New Roman"/>
                        </a:rPr>
                        <a:t>61.9850</a:t>
                      </a:r>
                      <a:endParaRPr sz="1800" u="none" cap="none" strike="noStrike">
                        <a:latin typeface="Times New Roman"/>
                        <a:ea typeface="Times New Roman"/>
                        <a:cs typeface="Times New Roman"/>
                        <a:sym typeface="Times New Roman"/>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1E7E7"/>
                    </a:solidFill>
                  </a:tcPr>
                </a:tc>
              </a:tr>
            </a:tbl>
          </a:graphicData>
        </a:graphic>
      </p:graphicFrame>
      <p:sp>
        <p:nvSpPr>
          <p:cNvPr id="401" name="Google Shape;401;p18"/>
          <p:cNvSpPr/>
          <p:nvPr/>
        </p:nvSpPr>
        <p:spPr>
          <a:xfrm>
            <a:off x="2649175" y="4647515"/>
            <a:ext cx="6893700" cy="913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1800"/>
              <a:buFont typeface="Times New Roman"/>
              <a:buNone/>
            </a:pPr>
            <a:r>
              <a:rPr b="0" lang="en-US" sz="1800" strike="noStrike">
                <a:solidFill>
                  <a:srgbClr val="000000"/>
                </a:solidFill>
                <a:latin typeface="Times New Roman"/>
                <a:ea typeface="Times New Roman"/>
                <a:cs typeface="Times New Roman"/>
                <a:sym typeface="Times New Roman"/>
              </a:rPr>
              <a:t> </a:t>
            </a:r>
            <a:r>
              <a:rPr b="0" lang="en-US" sz="1800" strike="noStrike">
                <a:solidFill>
                  <a:srgbClr val="FFFFFF"/>
                </a:solidFill>
                <a:latin typeface="Times New Roman"/>
                <a:ea typeface="Times New Roman"/>
                <a:cs typeface="Times New Roman"/>
                <a:sym typeface="Times New Roman"/>
              </a:rPr>
              <a:t> Table representing a comparative study between two experiments</a:t>
            </a:r>
            <a:endParaRPr b="0" sz="1800"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lang="en-US" sz="1800">
                <a:latin typeface="Arial"/>
                <a:ea typeface="Arial"/>
                <a:cs typeface="Arial"/>
                <a:sym typeface="Arial"/>
              </a:rPr>
            </a:br>
            <a:endParaRPr b="0" sz="18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7. CONCLUSION</a:t>
            </a:r>
            <a:endParaRPr b="0" i="0" sz="4200" u="none" cap="none" strike="noStrike">
              <a:solidFill>
                <a:srgbClr val="FFFFFF"/>
              </a:solidFill>
              <a:latin typeface="Century Gothic"/>
              <a:ea typeface="Century Gothic"/>
              <a:cs typeface="Century Gothic"/>
              <a:sym typeface="Century Gothic"/>
            </a:endParaRPr>
          </a:p>
        </p:txBody>
      </p:sp>
      <p:sp>
        <p:nvSpPr>
          <p:cNvPr id="407" name="Google Shape;407;p19"/>
          <p:cNvSpPr txBox="1"/>
          <p:nvPr>
            <p:ph idx="4294967295" type="body"/>
          </p:nvPr>
        </p:nvSpPr>
        <p:spPr>
          <a:xfrm>
            <a:off x="717126" y="1470250"/>
            <a:ext cx="10988100" cy="4777800"/>
          </a:xfrm>
          <a:prstGeom prst="rect">
            <a:avLst/>
          </a:prstGeom>
          <a:noFill/>
          <a:ln>
            <a:noFill/>
          </a:ln>
        </p:spPr>
        <p:txBody>
          <a:bodyPr anchorCtr="0" anchor="t" bIns="45700" lIns="91425" spcFirstLastPara="1" rIns="91425" wrap="square" tIns="45700">
            <a:noAutofit/>
          </a:bodyPr>
          <a:lstStyle/>
          <a:p>
            <a:pPr indent="-375084" lvl="0" marL="343080" marR="0" rtl="0" algn="l">
              <a:lnSpc>
                <a:spcPct val="100000"/>
              </a:lnSpc>
              <a:spcBef>
                <a:spcPts val="0"/>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In this project we have propounded a simple neural network based on Multilayer Perceptron for Gender Recognition from handwritten Bangla hand written images.</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75084" lvl="0" marL="343080" marR="0" rtl="0" algn="l">
              <a:lnSpc>
                <a:spcPct val="100000"/>
              </a:lnSpc>
              <a:spcBef>
                <a:spcPts val="1001"/>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 We have devised a simple neural network architecture as per our requirements for the gender recognition task. For this project we have used an offline dataset called The Ekush Dataset.</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75084" lvl="0" marL="343080" marR="0" rtl="0" algn="l">
              <a:lnSpc>
                <a:spcPct val="100000"/>
              </a:lnSpc>
              <a:spcBef>
                <a:spcPts val="1001"/>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We have shrunk the dataset into a dataset containing 30830 images only so that it would be easy to feed it to the MLP.</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75084" lvl="0" marL="343080" marR="0" rtl="0" algn="l">
              <a:lnSpc>
                <a:spcPct val="100000"/>
              </a:lnSpc>
              <a:spcBef>
                <a:spcPts val="1001"/>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To select the model with optimum accuracy we have conducted 2 different experiments on our model both of the experiments are unique in their own way. </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75084" lvl="0" marL="343080" marR="0" rtl="0" algn="just">
              <a:lnSpc>
                <a:spcPct val="100000"/>
              </a:lnSpc>
              <a:spcBef>
                <a:spcPts val="0"/>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The accuracies we have got from these 2 experiments are approximately 57% and 61%  respectively.</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br>
              <a:rPr i="0" lang="en-US" u="none" cap="none" strike="noStrike">
                <a:solidFill>
                  <a:srgbClr val="FFFFFF"/>
                </a:solidFill>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i="0" lang="en-US" sz="4200" u="none" cap="none" strike="noStrike">
                <a:solidFill>
                  <a:srgbClr val="EBEBEB"/>
                </a:solidFill>
                <a:latin typeface="Times New Roman"/>
                <a:ea typeface="Times New Roman"/>
                <a:cs typeface="Times New Roman"/>
                <a:sym typeface="Times New Roman"/>
              </a:rPr>
              <a:t>Contents</a:t>
            </a:r>
            <a:endParaRPr i="0" sz="4200" u="none" cap="none" strike="noStrike">
              <a:solidFill>
                <a:srgbClr val="FFFFFF"/>
              </a:solidFill>
              <a:latin typeface="Times New Roman"/>
              <a:ea typeface="Times New Roman"/>
              <a:cs typeface="Times New Roman"/>
              <a:sym typeface="Times New Roman"/>
            </a:endParaRPr>
          </a:p>
        </p:txBody>
      </p:sp>
      <p:sp>
        <p:nvSpPr>
          <p:cNvPr id="305" name="Google Shape;305;p2"/>
          <p:cNvSpPr txBox="1"/>
          <p:nvPr>
            <p:ph idx="4294967295" type="body"/>
          </p:nvPr>
        </p:nvSpPr>
        <p:spPr>
          <a:xfrm>
            <a:off x="1451520" y="2275560"/>
            <a:ext cx="9603000" cy="3450240"/>
          </a:xfrm>
          <a:prstGeom prst="rect">
            <a:avLst/>
          </a:prstGeom>
          <a:noFill/>
          <a:ln>
            <a:noFill/>
          </a:ln>
        </p:spPr>
        <p:txBody>
          <a:bodyPr anchorCtr="0" anchor="t" bIns="45700" lIns="91425" spcFirstLastPara="1" rIns="91425" wrap="square" tIns="45700">
            <a:noAutofit/>
          </a:bodyPr>
          <a:lstStyle/>
          <a:p>
            <a:pPr indent="-481076" lvl="0" marL="457200" marR="0" rtl="0" algn="l">
              <a:lnSpc>
                <a:spcPct val="100000"/>
              </a:lnSpc>
              <a:spcBef>
                <a:spcPts val="0"/>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Introduction</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Objective</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Motivation</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Related Work</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Methodology</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Result and analysis</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Conclusion</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Future Scope</a:t>
            </a:r>
            <a:endParaRPr i="0" u="none" cap="none" strike="noStrike">
              <a:solidFill>
                <a:srgbClr val="FFFFFF"/>
              </a:solidFill>
              <a:latin typeface="Times New Roman"/>
              <a:ea typeface="Times New Roman"/>
              <a:cs typeface="Times New Roman"/>
              <a:sym typeface="Times New Roman"/>
            </a:endParaRPr>
          </a:p>
          <a:p>
            <a:pPr indent="-481076" lvl="0" marL="457200" marR="0" rtl="0" algn="l">
              <a:lnSpc>
                <a:spcPct val="100000"/>
              </a:lnSpc>
              <a:spcBef>
                <a:spcPts val="1001"/>
              </a:spcBef>
              <a:spcAft>
                <a:spcPts val="0"/>
              </a:spcAft>
              <a:buClr>
                <a:srgbClr val="8AD0D6"/>
              </a:buClr>
              <a:buSzPts val="1800"/>
              <a:buFont typeface="Times New Roman"/>
              <a:buAutoNum type="arabicPeriod"/>
            </a:pPr>
            <a:r>
              <a:rPr i="0" lang="en-US" u="none" cap="none" strike="noStrike">
                <a:solidFill>
                  <a:srgbClr val="FFFFFF"/>
                </a:solidFill>
                <a:latin typeface="Times New Roman"/>
                <a:ea typeface="Times New Roman"/>
                <a:cs typeface="Times New Roman"/>
                <a:sym typeface="Times New Roman"/>
              </a:rPr>
              <a:t>Reference</a:t>
            </a: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0"/>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8. Future Scope</a:t>
            </a:r>
            <a:endParaRPr b="0" i="0" sz="4200" u="none" cap="none" strike="noStrike">
              <a:solidFill>
                <a:srgbClr val="FFFFFF"/>
              </a:solidFill>
              <a:latin typeface="Century Gothic"/>
              <a:ea typeface="Century Gothic"/>
              <a:cs typeface="Century Gothic"/>
              <a:sym typeface="Century Gothic"/>
            </a:endParaRPr>
          </a:p>
        </p:txBody>
      </p:sp>
      <p:sp>
        <p:nvSpPr>
          <p:cNvPr id="413" name="Google Shape;413;p20"/>
          <p:cNvSpPr txBox="1"/>
          <p:nvPr>
            <p:ph idx="4294967295" type="body"/>
          </p:nvPr>
        </p:nvSpPr>
        <p:spPr>
          <a:xfrm>
            <a:off x="753126" y="1470250"/>
            <a:ext cx="11028000" cy="4777800"/>
          </a:xfrm>
          <a:prstGeom prst="rect">
            <a:avLst/>
          </a:prstGeom>
          <a:noFill/>
          <a:ln>
            <a:noFill/>
          </a:ln>
        </p:spPr>
        <p:txBody>
          <a:bodyPr anchorCtr="0" anchor="t" bIns="45700" lIns="91425" spcFirstLastPara="1" rIns="91425" wrap="square" tIns="45700">
            <a:noAutofit/>
          </a:bodyPr>
          <a:lstStyle/>
          <a:p>
            <a:pPr indent="-365940" lvl="0" marL="343080" marR="0" rtl="0" algn="l">
              <a:lnSpc>
                <a:spcPct val="100000"/>
              </a:lnSpc>
              <a:spcBef>
                <a:spcPts val="0"/>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In the future to make our Gender Recognition model more resilient, we will make the gender recognition model on  level</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l">
              <a:lnSpc>
                <a:spcPct val="100000"/>
              </a:lnSpc>
              <a:spcBef>
                <a:spcPts val="1001"/>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To make a good gender recognition system we may also design a CNN (Convolutional Neural Network) and modify it’s layers to extract the features of our images more efficiently and give a justifiable output</a:t>
            </a:r>
            <a:r>
              <a:rPr lang="en-US">
                <a:solidFill>
                  <a:srgbClr val="FFFFFF"/>
                </a:solidFill>
                <a:latin typeface="Times New Roman"/>
                <a:ea typeface="Times New Roman"/>
                <a:cs typeface="Times New Roman"/>
                <a:sym typeface="Times New Roman"/>
              </a:rPr>
              <a:t>.</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FFFFFF"/>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We have to also develop a way to handle the actual size of the Ekush dataset so that we can work with the whole data in order to enhance our accuracy and reduce the loss of data.</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br>
              <a:rPr i="0" lang="en-US" u="none" cap="none" strike="noStrike">
                <a:solidFill>
                  <a:srgbClr val="FFFFFF"/>
                </a:solidFill>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1"/>
          <p:cNvSpPr txBox="1"/>
          <p:nvPr>
            <p:ph idx="4294967295" type="title"/>
          </p:nvPr>
        </p:nvSpPr>
        <p:spPr>
          <a:xfrm>
            <a:off x="0" y="452520"/>
            <a:ext cx="9403920" cy="1399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b="0" i="0" lang="en-US" sz="4200" u="none" cap="none" strike="noStrike">
                <a:solidFill>
                  <a:srgbClr val="EBEBEB"/>
                </a:solidFill>
                <a:latin typeface="Century Gothic"/>
                <a:ea typeface="Century Gothic"/>
                <a:cs typeface="Century Gothic"/>
                <a:sym typeface="Century Gothic"/>
              </a:rPr>
              <a:t>9. REFERENCE</a:t>
            </a:r>
            <a:endParaRPr b="0" i="0" sz="4200" u="none" cap="none" strike="noStrike">
              <a:solidFill>
                <a:srgbClr val="FFFFFF"/>
              </a:solidFill>
              <a:latin typeface="Century Gothic"/>
              <a:ea typeface="Century Gothic"/>
              <a:cs typeface="Century Gothic"/>
              <a:sym typeface="Century Gothic"/>
            </a:endParaRPr>
          </a:p>
        </p:txBody>
      </p:sp>
      <p:sp>
        <p:nvSpPr>
          <p:cNvPr id="419" name="Google Shape;419;p21"/>
          <p:cNvSpPr txBox="1"/>
          <p:nvPr>
            <p:ph idx="4294967295" type="body"/>
          </p:nvPr>
        </p:nvSpPr>
        <p:spPr>
          <a:xfrm>
            <a:off x="0" y="1158850"/>
            <a:ext cx="12023700" cy="6457800"/>
          </a:xfrm>
          <a:prstGeom prst="rect">
            <a:avLst/>
          </a:prstGeom>
          <a:noFill/>
          <a:ln>
            <a:noFill/>
          </a:ln>
        </p:spPr>
        <p:txBody>
          <a:bodyPr anchorCtr="0" anchor="t" bIns="45700" lIns="91425" spcFirstLastPara="1" rIns="91425" wrap="square" tIns="45700">
            <a:noAutofit/>
          </a:bodyPr>
          <a:lstStyle/>
          <a:p>
            <a:pPr indent="-376912"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[1] Ahmed, M., Rasool, A.G., Afzal, H., Siddiqi, I.: Improving handwriting based gender classification using ensemble classifiers. Expert Syst. Appl. 85, 158–168 (2017) </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[2] Akbari, Y., Nouri, K., Sadri, J., Djeddi, C., Siddiqi, I.: Wavelet-based gender detection on off-line handwritten documents using probabilistic finite state automata. Image Vis. Comput. 59, 17–30 (2017)</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[3] Al Maadeed, S., Ayouby, W., Hassa¨ıne, A., Aljaam, J.M.: QUWI: An Arabic and English handwriting dataset for offline writer identification. In: International Conference on Frontiers in Handwriting Recognition, pp. 746–751. IEEE (2012)</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[4] Al Maadeed, S., Hassaine, A.: Automatic prediction of age, gender, and nationality in offline handwriting. EURASIP J. Image Video Process. 2014(1), 10 (2014)</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[5] Bandi, K.R., Srihari, S.N.: Writer demographic classification using bagging and boosting. In: Proceedings of the 12th International Graphonomics Society Conference, pp. 133–137 (2005) </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[6] Bouadjenek, N., Nemmour, H., Chibani, Y.: Local descriptors to improve off-line handwriting-based gender prediction. In: 6th International Conference of Soft Computing and Pattern Recognition, pp. 43–47. IEEE (2014)</a:t>
            </a:r>
            <a:endParaRPr i="0" u="none" cap="none" strike="noStrike">
              <a:solidFill>
                <a:srgbClr val="FFFFFF"/>
              </a:solidFill>
              <a:latin typeface="Times New Roman"/>
              <a:ea typeface="Times New Roman"/>
              <a:cs typeface="Times New Roman"/>
              <a:sym typeface="Times New Roman"/>
            </a:endParaRPr>
          </a:p>
          <a:p>
            <a:pPr indent="-367972" lvl="0" marL="343080" marR="0" rtl="0" algn="just">
              <a:lnSpc>
                <a:spcPct val="100000"/>
              </a:lnSpc>
              <a:spcBef>
                <a:spcPts val="0"/>
              </a:spcBef>
              <a:spcAft>
                <a:spcPts val="0"/>
              </a:spcAft>
              <a:buClr>
                <a:srgbClr val="8AD0D6"/>
              </a:buClr>
              <a:buSzPts val="1800"/>
              <a:buFont typeface="Noto Sans Symbols"/>
              <a:buChar char="►"/>
            </a:pPr>
            <a:br>
              <a:rPr i="0" lang="en-US" u="none" cap="none" strike="noStrike">
                <a:latin typeface="Times New Roman"/>
                <a:ea typeface="Times New Roman"/>
                <a:cs typeface="Times New Roman"/>
                <a:sym typeface="Times New Roman"/>
              </a:rPr>
            </a:br>
            <a:r>
              <a:rPr i="0" lang="en-US" u="none" cap="none" strike="noStrike">
                <a:solidFill>
                  <a:srgbClr val="FFFFFF"/>
                </a:solidFill>
                <a:latin typeface="Times New Roman"/>
                <a:ea typeface="Times New Roman"/>
                <a:cs typeface="Times New Roman"/>
                <a:sym typeface="Times New Roman"/>
              </a:rPr>
              <a:t>[7] Bouadjenek, N., Nemmour, H., Chibani, Y.: Age, gender and handedness prediction from handwriting using gradient features. In: 13th International Conference on Document Analysis and Recognition, pp. 1116–1120. IEEE (2015) </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2000"/>
              <a:buFont typeface="Arial"/>
              <a:buNone/>
            </a:pPr>
            <a:br>
              <a:rPr i="0" lang="en-US" u="none" cap="none" strike="noStrike">
                <a:latin typeface="Times New Roman"/>
                <a:ea typeface="Times New Roman"/>
                <a:cs typeface="Times New Roman"/>
                <a:sym typeface="Times New Roman"/>
              </a:rPr>
            </a:br>
            <a:br>
              <a:rPr i="0" lang="en-US" u="none" cap="none" strike="noStrike">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p:nvPr/>
        </p:nvSpPr>
        <p:spPr>
          <a:xfrm>
            <a:off x="307801" y="1215875"/>
            <a:ext cx="11576400" cy="69483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[8] Cha, S.H., Srihari, S.N.: A priori algorithm for sub-category classification analysis of handwriting. In: Proceedings of the Sixth International Conference on Document Analysis and Recognition, pp. 1022–1025. IEEE (2001)</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[9] Djeddi, C., Gattal, A., Souici-Meslati, L., Siddiqi, I., Chibani, Y., El Abed, H.: LAMIS-MSHD: a multi-script offline handwriting database. In: 14th International Conference on Frontiers in Handwriting Recognition, pp. 93–97. IEEE (2014)</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[10] Gattal, A., Djeddi, C., Siddiqi, I., Chibani, Y.: Gender classification from offline multi-script handwriting images using oriented basic image features. Expert Syst. Appl. 99, 155–167 (2018) </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[11] Hull, J.J.: A database for handwritten text recognition research. IEEE Trans. Pattern Anal. Mach. Intell. 16(5), 550–554 (1994)</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[12] King, R.N., Koehler, D.J.: Illusory correlations in graphological inference. J. Exp. Psychol. Appl. 6(4), 336 (2000)</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[13] Liwicki, M., Schlapbach, A., Loretan, P., Bunke, H.: Automatic detection of gender and handedness from on-line handwriting. In: Proceedings of the 13th Conference of the Graphonomics Society, pp. 179–183 (2007)</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[14] Mahmoud, S.A., et al.: KHATT: an open Arabic offline handwritten text database. Pattern Recogn. 47(3), 1096–1112 (2014)</a:t>
            </a:r>
            <a:endParaRPr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endParaRPr sz="1800" strike="noStrike">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p:nvPr/>
        </p:nvSpPr>
        <p:spPr>
          <a:xfrm>
            <a:off x="577390" y="183955"/>
            <a:ext cx="10501200" cy="66741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t/>
            </a:r>
            <a:endParaRPr sz="1800">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t/>
            </a:r>
            <a:endParaRPr sz="1800">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lang="en-US" sz="1800" strike="noStrike">
                <a:solidFill>
                  <a:srgbClr val="FFFFFF"/>
                </a:solidFill>
                <a:latin typeface="Times New Roman"/>
                <a:ea typeface="Times New Roman"/>
                <a:cs typeface="Times New Roman"/>
                <a:sym typeface="Times New Roman"/>
              </a:rPr>
              <a:t>[15] Marti, U., Bunke, H.: The IAM-database: an English sentence database for off-line handwriting recognition. Int. J. Doc. Anal. Recogn. 5, 39–46 (2002)</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[16] Mirza, A., Moetesum, M., Siddiqi, I., Djeddi, C.: Gender classification from offline handwriting images using textural features. In: 15th International Conference on Frontiers in Handwriting Recognition (ICFHR), pp. 395–398. IEEE (2016)</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[17] Morera, A., S´ ´ anchez, A., V´ ´ elez, J.F., Moreno, A.B.: Gender and handedness prediction from offline handwriting using convolutional neural networks. Complexity (2018). </a:t>
            </a:r>
            <a:r>
              <a:rPr lang="en-US" sz="1800" u="sng" strike="noStrike">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https://www.hindawi.com/journals/complexity/2018/3891624/</a:t>
            </a:r>
            <a:r>
              <a:rPr lang="en-US" sz="1800" strike="noStrike">
                <a:solidFill>
                  <a:srgbClr val="FFFFFF"/>
                </a:solidFill>
                <a:latin typeface="Times New Roman"/>
                <a:ea typeface="Times New Roman"/>
                <a:cs typeface="Times New Roman"/>
                <a:sym typeface="Times New Roman"/>
              </a:rPr>
              <a:t>  (as accessed on June 9,2022 at 4:00pm)</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[18] Nair, V., Hinton, G.E.: Rectified linear units improve restricted Boltzmann machines. In: Proceedings of the 27th International Conference on Machine Learning, pp. 807–814 (2010)</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[19] Shackleton, V., Newell, S.: European management selection methods: a comparison of five countries. Int. J. Sel. Assess. 2(2), 91–102 (1994)</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[20] Siddiqi, I., Djeddi, C., Raza, A., Souici-Meslati, L.: Automatic analysis of handwriting for gender classification. Pattern Anal. Appl. 18(4), 887–899 (2015)</a:t>
            </a:r>
            <a:endParaRPr sz="1800"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r>
              <a:rPr lang="en-US" sz="1800" strike="noStrike">
                <a:solidFill>
                  <a:srgbClr val="FFFFFF"/>
                </a:solidFill>
                <a:latin typeface="Times New Roman"/>
                <a:ea typeface="Times New Roman"/>
                <a:cs typeface="Times New Roman"/>
                <a:sym typeface="Times New Roman"/>
              </a:rPr>
              <a:t>[21] Youssef, A.E., Ibrahim, A.S., Abbott, A.L.: Automated gender identification for Arabic and English handwriting (2013)</a:t>
            </a:r>
            <a:endParaRPr sz="1800"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lang="en-US" sz="1800">
                <a:latin typeface="Times New Roman"/>
                <a:ea typeface="Times New Roman"/>
                <a:cs typeface="Times New Roman"/>
                <a:sym typeface="Times New Roman"/>
              </a:rPr>
            </a:br>
            <a:endParaRPr sz="1800" strike="noStrike">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4"/>
          <p:cNvSpPr txBox="1"/>
          <p:nvPr>
            <p:ph idx="4294967295" type="title"/>
          </p:nvPr>
        </p:nvSpPr>
        <p:spPr>
          <a:xfrm>
            <a:off x="631440" y="1800360"/>
            <a:ext cx="9586800" cy="267696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EBEBEB"/>
              </a:buClr>
              <a:buSzPts val="6000"/>
              <a:buFont typeface="Century Gothic"/>
              <a:buNone/>
            </a:pPr>
            <a:r>
              <a:rPr b="1" i="1" lang="en-US" sz="6000" u="none" cap="none" strike="noStrike">
                <a:solidFill>
                  <a:srgbClr val="EBEBEB"/>
                </a:solidFill>
                <a:latin typeface="Times New Roman"/>
                <a:ea typeface="Times New Roman"/>
                <a:cs typeface="Times New Roman"/>
                <a:sym typeface="Times New Roman"/>
              </a:rPr>
              <a:t>                </a:t>
            </a:r>
            <a:endParaRPr b="1" i="1" sz="6000" u="none" cap="none" strike="noStrike">
              <a:solidFill>
                <a:srgbClr val="EBEBE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EBEBEB"/>
              </a:buClr>
              <a:buSzPts val="6000"/>
              <a:buFont typeface="Century Gothic"/>
              <a:buNone/>
            </a:pPr>
            <a:r>
              <a:rPr b="1" i="1" lang="en-US" sz="6000">
                <a:solidFill>
                  <a:srgbClr val="FFFFFF"/>
                </a:solidFill>
                <a:latin typeface="Times New Roman"/>
                <a:ea typeface="Times New Roman"/>
                <a:cs typeface="Times New Roman"/>
                <a:sym typeface="Times New Roman"/>
              </a:rPr>
              <a:t>                 </a:t>
            </a:r>
            <a:r>
              <a:rPr b="1" i="1" lang="en-US" sz="6000" u="none" cap="none" strike="noStrike">
                <a:solidFill>
                  <a:srgbClr val="FFFFFF"/>
                </a:solidFill>
                <a:latin typeface="Times New Roman"/>
                <a:ea typeface="Times New Roman"/>
                <a:cs typeface="Times New Roman"/>
                <a:sym typeface="Times New Roman"/>
              </a:rPr>
              <a:t>Thank You    </a:t>
            </a:r>
            <a:endParaRPr i="0" sz="6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495300" lvl="0" marL="457200" marR="0" rtl="0" algn="l">
              <a:lnSpc>
                <a:spcPct val="100000"/>
              </a:lnSpc>
              <a:spcBef>
                <a:spcPts val="0"/>
              </a:spcBef>
              <a:spcAft>
                <a:spcPts val="0"/>
              </a:spcAft>
              <a:buClr>
                <a:srgbClr val="EBEBEB"/>
              </a:buClr>
              <a:buSzPts val="4200"/>
              <a:buFont typeface="Times New Roman"/>
              <a:buAutoNum type="arabicPeriod"/>
            </a:pPr>
            <a:r>
              <a:rPr i="0" lang="en-US" sz="4200" u="none" cap="none" strike="noStrike">
                <a:solidFill>
                  <a:srgbClr val="EBEBEB"/>
                </a:solidFill>
                <a:latin typeface="Times New Roman"/>
                <a:ea typeface="Times New Roman"/>
                <a:cs typeface="Times New Roman"/>
                <a:sym typeface="Times New Roman"/>
              </a:rPr>
              <a:t>Introduction</a:t>
            </a:r>
            <a:endParaRPr i="0" sz="4200" u="none" cap="none" strike="noStrike">
              <a:solidFill>
                <a:srgbClr val="FFFFFF"/>
              </a:solidFill>
              <a:latin typeface="Times New Roman"/>
              <a:ea typeface="Times New Roman"/>
              <a:cs typeface="Times New Roman"/>
              <a:sym typeface="Times New Roman"/>
            </a:endParaRPr>
          </a:p>
        </p:txBody>
      </p:sp>
      <p:sp>
        <p:nvSpPr>
          <p:cNvPr id="311" name="Google Shape;311;p3"/>
          <p:cNvSpPr txBox="1"/>
          <p:nvPr>
            <p:ph idx="4294967295" type="body"/>
          </p:nvPr>
        </p:nvSpPr>
        <p:spPr>
          <a:xfrm>
            <a:off x="421200" y="1263960"/>
            <a:ext cx="11268360" cy="6077880"/>
          </a:xfrm>
          <a:prstGeom prst="rect">
            <a:avLst/>
          </a:prstGeom>
          <a:noFill/>
          <a:ln>
            <a:noFill/>
          </a:ln>
        </p:spPr>
        <p:txBody>
          <a:bodyPr anchorCtr="0" anchor="t" bIns="45700" lIns="91425" spcFirstLastPara="1" rIns="91425" wrap="square" tIns="45700">
            <a:normAutofit/>
          </a:bodyPr>
          <a:lstStyle/>
          <a:p>
            <a:pPr indent="-365940" lvl="0" marL="343080" marR="0" rtl="0" algn="l">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Gender classiﬁcation by handwriting analysis is a well-research subject, assuming that one’s gender can be predicted based on their handwriting style.</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Most of the recent techniques to gender classiﬁcation from handwritten dataset have grown mainly around the similar a little datasets like the training and testing of these functions have been conﬁned typical to a handful dataset, like the Devanagari Characters Dataset, KHATT datasets.</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Times New Roman"/>
              <a:buChar char="►"/>
            </a:pPr>
            <a:r>
              <a:rPr i="0" lang="en-US" u="none" cap="none" strike="noStrike">
                <a:solidFill>
                  <a:srgbClr val="FFFFFF"/>
                </a:solidFill>
                <a:latin typeface="Times New Roman"/>
                <a:ea typeface="Times New Roman"/>
                <a:cs typeface="Times New Roman"/>
                <a:sym typeface="Times New Roman"/>
              </a:rPr>
              <a:t>Basically, we present a gender classiﬁcation method using Multilayer Perceptron(MLP), which is respectively easy and eﬃcient.</a:t>
            </a:r>
            <a:endParaRPr i="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2000"/>
              <a:buFont typeface="Arial"/>
              <a:buNone/>
            </a:pPr>
            <a:r>
              <a:t/>
            </a:r>
            <a:endParaRPr i="0" u="none" cap="none" strike="noStrike">
              <a:solidFill>
                <a:srgbClr val="FFFFFF"/>
              </a:solidFill>
              <a:latin typeface="Times New Roman"/>
              <a:ea typeface="Times New Roman"/>
              <a:cs typeface="Times New Roman"/>
              <a:sym typeface="Times New Roman"/>
            </a:endParaRPr>
          </a:p>
          <a:p>
            <a:pPr indent="-365940" lvl="0" marL="343080" marR="0" rtl="0" algn="just">
              <a:lnSpc>
                <a:spcPct val="100000"/>
              </a:lnSpc>
              <a:spcBef>
                <a:spcPts val="0"/>
              </a:spcBef>
              <a:spcAft>
                <a:spcPts val="0"/>
              </a:spcAft>
              <a:buClr>
                <a:srgbClr val="8AD0D6"/>
              </a:buClr>
              <a:buSzPts val="1800"/>
              <a:buFont typeface="Noto Sans Symbols"/>
              <a:buChar char="►"/>
            </a:pPr>
            <a:r>
              <a:rPr i="0" lang="en-US" u="none" cap="none" strike="noStrike">
                <a:solidFill>
                  <a:srgbClr val="FFFFFF"/>
                </a:solidFill>
                <a:latin typeface="Times New Roman"/>
                <a:ea typeface="Times New Roman"/>
                <a:cs typeface="Times New Roman"/>
                <a:sym typeface="Times New Roman"/>
              </a:rPr>
              <a:t>We have used a part of  a large and diverse dataset, the EKUSH offline dataset which consists of 12</a:t>
            </a:r>
            <a:r>
              <a:rPr lang="en-US">
                <a:solidFill>
                  <a:srgbClr val="FFFFFF"/>
                </a:solidFill>
                <a:latin typeface="Times New Roman"/>
                <a:ea typeface="Times New Roman"/>
                <a:cs typeface="Times New Roman"/>
                <a:sym typeface="Times New Roman"/>
              </a:rPr>
              <a:t>2</a:t>
            </a:r>
            <a:r>
              <a:rPr i="0" lang="en-US" u="none" cap="none" strike="noStrike">
                <a:solidFill>
                  <a:srgbClr val="FFFFFF"/>
                </a:solidFill>
                <a:latin typeface="Times New Roman"/>
                <a:ea typeface="Times New Roman"/>
                <a:cs typeface="Times New Roman"/>
                <a:sym typeface="Times New Roman"/>
              </a:rPr>
              <a:t> different characters from the Bangla language collected from </a:t>
            </a:r>
            <a:r>
              <a:rPr b="1" i="0" lang="en-US" u="none" cap="none" strike="noStrike">
                <a:solidFill>
                  <a:srgbClr val="FFFFFF"/>
                </a:solidFill>
                <a:latin typeface="Times New Roman"/>
                <a:ea typeface="Times New Roman"/>
                <a:cs typeface="Times New Roman"/>
                <a:sym typeface="Times New Roman"/>
              </a:rPr>
              <a:t>1500 </a:t>
            </a:r>
            <a:r>
              <a:rPr i="0" lang="en-US" u="none" cap="none" strike="noStrike">
                <a:solidFill>
                  <a:srgbClr val="FFFFFF"/>
                </a:solidFill>
                <a:latin typeface="Times New Roman"/>
                <a:ea typeface="Times New Roman"/>
                <a:cs typeface="Times New Roman"/>
                <a:sym typeface="Times New Roman"/>
              </a:rPr>
              <a:t>various writers. </a:t>
            </a: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br>
              <a:rPr i="0" lang="en-US" u="none" cap="none" strike="noStrike">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2000"/>
              <a:buFont typeface="Arial"/>
              <a:buNone/>
            </a:pPr>
            <a:br>
              <a:rPr i="0" lang="en-US" u="none" cap="none" strike="noStrike">
                <a:latin typeface="Times New Roman"/>
                <a:ea typeface="Times New Roman"/>
                <a:cs typeface="Times New Roman"/>
                <a:sym typeface="Times New Roman"/>
              </a:rPr>
            </a:br>
            <a:endParaRPr i="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i="0" lang="en-US" sz="4200" u="none" cap="none" strike="noStrike">
                <a:solidFill>
                  <a:srgbClr val="EBEBEB"/>
                </a:solidFill>
                <a:latin typeface="Times New Roman"/>
                <a:ea typeface="Times New Roman"/>
                <a:cs typeface="Times New Roman"/>
                <a:sym typeface="Times New Roman"/>
              </a:rPr>
              <a:t>2. Objective</a:t>
            </a:r>
            <a:endParaRPr i="0" sz="4200" u="none" cap="none" strike="noStrike">
              <a:solidFill>
                <a:srgbClr val="FFFFFF"/>
              </a:solidFill>
              <a:latin typeface="Times New Roman"/>
              <a:ea typeface="Times New Roman"/>
              <a:cs typeface="Times New Roman"/>
              <a:sym typeface="Times New Roman"/>
            </a:endParaRPr>
          </a:p>
        </p:txBody>
      </p:sp>
      <p:sp>
        <p:nvSpPr>
          <p:cNvPr id="317" name="Google Shape;317;p4"/>
          <p:cNvSpPr txBox="1"/>
          <p:nvPr>
            <p:ph idx="4294967295" type="body"/>
          </p:nvPr>
        </p:nvSpPr>
        <p:spPr>
          <a:xfrm>
            <a:off x="1104120" y="1853280"/>
            <a:ext cx="8946360" cy="419508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FFFF"/>
              </a:buClr>
              <a:buSzPts val="1800"/>
              <a:buFont typeface="Verdana"/>
              <a:buNone/>
            </a:pPr>
            <a:r>
              <a:rPr i="0" lang="en-US" sz="1800" u="none" cap="none" strike="noStrike">
                <a:solidFill>
                  <a:srgbClr val="FFFFFF"/>
                </a:solidFill>
                <a:latin typeface="Times New Roman"/>
                <a:ea typeface="Times New Roman"/>
                <a:cs typeface="Times New Roman"/>
                <a:sym typeface="Times New Roman"/>
              </a:rPr>
              <a:t>The objective of this project is to determine whether the gender of the writer  is male or female  or the original one that he or she claims.</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br>
              <a:rPr b="0" i="0" lang="en-US" sz="1800" u="none" cap="none" strike="noStrike"/>
            </a:br>
            <a:endParaRPr b="0" i="0" sz="1800" u="none" cap="none" strike="noStrike">
              <a:solidFill>
                <a:srgbClr val="FFFFFF"/>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1800"/>
              <a:buFont typeface="Verdana"/>
              <a:buNone/>
            </a:pPr>
            <a:r>
              <a:rPr b="0" i="0" lang="en-US" sz="4200" u="none" cap="none" strike="noStrike">
                <a:solidFill>
                  <a:srgbClr val="EBEBEB"/>
                </a:solidFill>
                <a:latin typeface="Verdana"/>
                <a:ea typeface="Verdana"/>
                <a:cs typeface="Verdana"/>
                <a:sym typeface="Verdana"/>
              </a:rPr>
              <a:t>3. </a:t>
            </a:r>
            <a:r>
              <a:rPr i="0" lang="en-US" sz="4200" u="none" cap="none" strike="noStrike">
                <a:solidFill>
                  <a:srgbClr val="EBEBEB"/>
                </a:solidFill>
                <a:latin typeface="Times New Roman"/>
                <a:ea typeface="Times New Roman"/>
                <a:cs typeface="Times New Roman"/>
                <a:sym typeface="Times New Roman"/>
              </a:rPr>
              <a:t>Motivation</a:t>
            </a:r>
            <a:endParaRPr i="0" sz="4200" u="none" cap="none" strike="noStrike">
              <a:solidFill>
                <a:srgbClr val="FFFFFF"/>
              </a:solidFill>
              <a:latin typeface="Times New Roman"/>
              <a:ea typeface="Times New Roman"/>
              <a:cs typeface="Times New Roman"/>
              <a:sym typeface="Times New Roman"/>
            </a:endParaRPr>
          </a:p>
        </p:txBody>
      </p:sp>
      <p:sp>
        <p:nvSpPr>
          <p:cNvPr id="323" name="Google Shape;323;p5"/>
          <p:cNvSpPr txBox="1"/>
          <p:nvPr>
            <p:ph idx="4294967295" type="body"/>
          </p:nvPr>
        </p:nvSpPr>
        <p:spPr>
          <a:xfrm>
            <a:off x="829440" y="1310400"/>
            <a:ext cx="9219960" cy="493776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FFFF"/>
              </a:buClr>
              <a:buSzPts val="1800"/>
              <a:buFont typeface="Verdana"/>
              <a:buNone/>
            </a:pPr>
            <a:r>
              <a:rPr b="1" i="0" lang="en-US" sz="1800" u="none" cap="none" strike="noStrike">
                <a:solidFill>
                  <a:srgbClr val="FFFFFF"/>
                </a:solidFill>
                <a:latin typeface="Times New Roman"/>
                <a:ea typeface="Times New Roman"/>
                <a:cs typeface="Times New Roman"/>
                <a:sym typeface="Times New Roman"/>
              </a:rPr>
              <a:t>The motivation in this work is mainly twofold: </a:t>
            </a:r>
            <a:endParaRPr b="1"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a:solidFill>
                  <a:srgbClr val="FFFFFF"/>
                </a:solidFill>
                <a:latin typeface="Times New Roman"/>
                <a:ea typeface="Times New Roman"/>
                <a:cs typeface="Times New Roman"/>
                <a:sym typeface="Times New Roman"/>
              </a:rPr>
              <a:t>(1)</a:t>
            </a:r>
            <a:r>
              <a:rPr i="0" lang="en-US" sz="1800" u="none" cap="none" strike="noStrike">
                <a:solidFill>
                  <a:srgbClr val="FFFFFF"/>
                </a:solidFill>
                <a:latin typeface="Times New Roman"/>
                <a:ea typeface="Times New Roman"/>
                <a:cs typeface="Times New Roman"/>
                <a:sym typeface="Times New Roman"/>
              </a:rPr>
              <a:t>Propose an improved gender classiﬁcation method. </a:t>
            </a:r>
            <a:endParaRPr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Verdana"/>
              <a:buNone/>
            </a:pPr>
            <a:r>
              <a:rPr i="0" lang="en-US" sz="1800" u="none" cap="none" strike="noStrike">
                <a:solidFill>
                  <a:srgbClr val="FFFFFF"/>
                </a:solidFill>
                <a:latin typeface="Times New Roman"/>
                <a:ea typeface="Times New Roman"/>
                <a:cs typeface="Times New Roman"/>
                <a:sym typeface="Times New Roman"/>
              </a:rPr>
              <a:t>(2) It has potential in the field of forensics to detect forgery and fraud. </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SzPts val="1800"/>
              <a:buFont typeface="Arial"/>
              <a:buNone/>
            </a:pPr>
            <a:br>
              <a:rPr i="0" lang="en-US" sz="1800" u="none" cap="none" strike="noStrike">
                <a:latin typeface="Times New Roman"/>
                <a:ea typeface="Times New Roman"/>
                <a:cs typeface="Times New Roman"/>
                <a:sym typeface="Times New Roman"/>
              </a:rPr>
            </a:br>
            <a:endParaRPr i="0" sz="1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1800"/>
              <a:buFont typeface="Verdana"/>
              <a:buNone/>
            </a:pPr>
            <a:r>
              <a:rPr i="0" lang="en-US" sz="4200" u="none" cap="none" strike="noStrike">
                <a:solidFill>
                  <a:srgbClr val="EBEBEB"/>
                </a:solidFill>
                <a:latin typeface="Times New Roman"/>
                <a:ea typeface="Times New Roman"/>
                <a:cs typeface="Times New Roman"/>
                <a:sym typeface="Times New Roman"/>
              </a:rPr>
              <a:t>4. Related Work</a:t>
            </a:r>
            <a:endParaRPr i="0" sz="4200" u="none" cap="none" strike="noStrike">
              <a:solidFill>
                <a:srgbClr val="FFFFFF"/>
              </a:solidFill>
              <a:latin typeface="Times New Roman"/>
              <a:ea typeface="Times New Roman"/>
              <a:cs typeface="Times New Roman"/>
              <a:sym typeface="Times New Roman"/>
            </a:endParaRPr>
          </a:p>
        </p:txBody>
      </p:sp>
      <p:pic>
        <p:nvPicPr>
          <p:cNvPr id="329" name="Google Shape;329;p6"/>
          <p:cNvPicPr preferRelativeResize="0"/>
          <p:nvPr/>
        </p:nvPicPr>
        <p:blipFill rotWithShape="1">
          <a:blip r:embed="rId3">
            <a:alphaModFix/>
          </a:blip>
          <a:srcRect b="0" l="0" r="0" t="0"/>
          <a:stretch/>
        </p:blipFill>
        <p:spPr>
          <a:xfrm>
            <a:off x="1159560" y="1234080"/>
            <a:ext cx="8747640" cy="5298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
          <p:cNvSpPr txBox="1"/>
          <p:nvPr>
            <p:ph idx="4294967295" type="title"/>
          </p:nvPr>
        </p:nvSpPr>
        <p:spPr>
          <a:xfrm>
            <a:off x="646200" y="452880"/>
            <a:ext cx="9404280" cy="140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BEBEB"/>
              </a:buClr>
              <a:buSzPts val="4200"/>
              <a:buFont typeface="Century Gothic"/>
              <a:buNone/>
            </a:pPr>
            <a:r>
              <a:rPr i="0" lang="en-US" sz="4200" u="none" cap="none" strike="noStrike">
                <a:solidFill>
                  <a:srgbClr val="EBEBEB"/>
                </a:solidFill>
                <a:latin typeface="Times New Roman"/>
                <a:ea typeface="Times New Roman"/>
                <a:cs typeface="Times New Roman"/>
                <a:sym typeface="Times New Roman"/>
              </a:rPr>
              <a:t>5. Methodology</a:t>
            </a:r>
            <a:endParaRPr i="0" sz="4200" u="none" cap="none" strike="noStrike">
              <a:solidFill>
                <a:srgbClr val="FFFFFF"/>
              </a:solidFill>
              <a:latin typeface="Times New Roman"/>
              <a:ea typeface="Times New Roman"/>
              <a:cs typeface="Times New Roman"/>
              <a:sym typeface="Times New Roman"/>
            </a:endParaRPr>
          </a:p>
        </p:txBody>
      </p:sp>
      <p:sp>
        <p:nvSpPr>
          <p:cNvPr id="335" name="Google Shape;335;p7"/>
          <p:cNvSpPr txBox="1"/>
          <p:nvPr>
            <p:ph idx="4294967295" type="body"/>
          </p:nvPr>
        </p:nvSpPr>
        <p:spPr>
          <a:xfrm>
            <a:off x="1103400" y="2053080"/>
            <a:ext cx="8946360" cy="419508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FFFFFF"/>
              </a:buClr>
              <a:buSzPts val="2000"/>
              <a:buFont typeface="Century Gothic"/>
              <a:buNone/>
            </a:pPr>
            <a:r>
              <a:rPr i="0" lang="en-US" sz="2000" u="none" cap="none" strike="noStrike">
                <a:solidFill>
                  <a:srgbClr val="FFFFFF"/>
                </a:solidFill>
                <a:latin typeface="Times New Roman"/>
                <a:ea typeface="Times New Roman"/>
                <a:cs typeface="Times New Roman"/>
                <a:sym typeface="Times New Roman"/>
              </a:rPr>
              <a:t>5.1</a:t>
            </a:r>
            <a:r>
              <a:rPr lang="en-US" sz="2000">
                <a:solidFill>
                  <a:srgbClr val="FFFFFF"/>
                </a:solidFill>
                <a:latin typeface="Times New Roman"/>
                <a:ea typeface="Times New Roman"/>
                <a:cs typeface="Times New Roman"/>
                <a:sym typeface="Times New Roman"/>
              </a:rPr>
              <a:t> </a:t>
            </a:r>
            <a:r>
              <a:rPr b="1" i="0" lang="en-US" sz="2000" u="none" cap="none" strike="noStrike">
                <a:solidFill>
                  <a:srgbClr val="FFFFFF"/>
                </a:solidFill>
                <a:latin typeface="Times New Roman"/>
                <a:ea typeface="Times New Roman"/>
                <a:cs typeface="Times New Roman"/>
                <a:sym typeface="Times New Roman"/>
              </a:rPr>
              <a:t>Activation Function:</a:t>
            </a:r>
            <a:r>
              <a:rPr i="0" lang="en-US" sz="2000" u="none" cap="none" strike="noStrike">
                <a:solidFill>
                  <a:srgbClr val="FFFFFF"/>
                </a:solidFill>
                <a:latin typeface="Times New Roman"/>
                <a:ea typeface="Times New Roman"/>
                <a:cs typeface="Times New Roman"/>
                <a:sym typeface="Times New Roman"/>
              </a:rPr>
              <a:t> A Neural Network consists of layers of nodes which learn to map examples of inputs to outputs through the hidden layers of different levels. For a given node, the inputs are multiplied by the weights in the node and summed together. This value is known as the summed activation  function.</a:t>
            </a:r>
            <a:endParaRPr i="0" sz="2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FFFFFF"/>
              </a:buClr>
              <a:buSzPts val="2000"/>
              <a:buFont typeface="Century Gothic"/>
              <a:buNone/>
            </a:pPr>
            <a:r>
              <a:rPr i="0" lang="en-US" sz="2000" u="none" cap="none" strike="noStrike">
                <a:solidFill>
                  <a:srgbClr val="FFFFFF"/>
                </a:solidFill>
                <a:latin typeface="Times New Roman"/>
                <a:ea typeface="Times New Roman"/>
                <a:cs typeface="Times New Roman"/>
                <a:sym typeface="Times New Roman"/>
              </a:rPr>
              <a:t>         </a:t>
            </a:r>
            <a:endParaRPr i="0" sz="2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001"/>
              </a:spcBef>
              <a:spcAft>
                <a:spcPts val="0"/>
              </a:spcAft>
              <a:buClr>
                <a:srgbClr val="FFFFFF"/>
              </a:buClr>
              <a:buSzPts val="2000"/>
              <a:buFont typeface="Century Gothic"/>
              <a:buNone/>
            </a:pPr>
            <a:r>
              <a:rPr b="1" i="0" lang="en-US" sz="2000" u="none" cap="none" strike="noStrike">
                <a:solidFill>
                  <a:srgbClr val="FFFFFF"/>
                </a:solidFill>
                <a:latin typeface="Times New Roman"/>
                <a:ea typeface="Times New Roman"/>
                <a:cs typeface="Times New Roman"/>
                <a:sym typeface="Times New Roman"/>
              </a:rPr>
              <a:t>In this experiment we have used 2 activation functions</a:t>
            </a:r>
            <a:endParaRPr b="1"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1001"/>
              </a:spcBef>
              <a:spcAft>
                <a:spcPts val="0"/>
              </a:spcAft>
              <a:buClr>
                <a:srgbClr val="8AD0D6"/>
              </a:buClr>
              <a:buSzPts val="1600"/>
              <a:buFont typeface="Times New Roman"/>
              <a:buAutoNum type="arabicPeriod"/>
            </a:pPr>
            <a:r>
              <a:rPr i="0" lang="en-US" sz="2000" u="none" cap="none" strike="noStrike">
                <a:solidFill>
                  <a:srgbClr val="FFFFFF"/>
                </a:solidFill>
                <a:latin typeface="Times New Roman"/>
                <a:ea typeface="Times New Roman"/>
                <a:cs typeface="Times New Roman"/>
                <a:sym typeface="Times New Roman"/>
              </a:rPr>
              <a:t>ReLU  Activation Function.</a:t>
            </a:r>
            <a:endParaRPr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1001"/>
              </a:spcBef>
              <a:spcAft>
                <a:spcPts val="0"/>
              </a:spcAft>
              <a:buClr>
                <a:srgbClr val="8AD0D6"/>
              </a:buClr>
              <a:buSzPts val="1600"/>
              <a:buFont typeface="Noto Sans Symbols"/>
              <a:buAutoNum type="arabicPeriod"/>
            </a:pPr>
            <a:r>
              <a:rPr i="0" lang="en-US" sz="2000" u="none" cap="none" strike="noStrike">
                <a:solidFill>
                  <a:srgbClr val="FFFFFF"/>
                </a:solidFill>
                <a:latin typeface="Times New Roman"/>
                <a:ea typeface="Times New Roman"/>
                <a:cs typeface="Times New Roman"/>
                <a:sym typeface="Times New Roman"/>
              </a:rPr>
              <a:t>Tanh Activation Function.</a:t>
            </a:r>
            <a:br>
              <a:rPr i="0" lang="en-US" sz="2000" u="none" cap="none" strike="noStrike">
                <a:latin typeface="Times New Roman"/>
                <a:ea typeface="Times New Roman"/>
                <a:cs typeface="Times New Roman"/>
                <a:sym typeface="Times New Roman"/>
              </a:rPr>
            </a:br>
            <a:r>
              <a:rPr i="0" lang="en-US" sz="2000" u="none" cap="none" strike="noStrike">
                <a:solidFill>
                  <a:srgbClr val="FFFFFF"/>
                </a:solidFill>
                <a:latin typeface="Times New Roman"/>
                <a:ea typeface="Times New Roman"/>
                <a:cs typeface="Times New Roman"/>
                <a:sym typeface="Times New Roman"/>
              </a:rPr>
              <a:t> </a:t>
            </a:r>
            <a:endParaRPr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8"/>
          <p:cNvSpPr/>
          <p:nvPr/>
        </p:nvSpPr>
        <p:spPr>
          <a:xfrm>
            <a:off x="618475" y="1104250"/>
            <a:ext cx="9828300" cy="57963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n-US" sz="2200" u="none" cap="none" strike="noStrike">
                <a:solidFill>
                  <a:srgbClr val="FFFFFF"/>
                </a:solidFill>
                <a:latin typeface="Times New Roman"/>
                <a:ea typeface="Times New Roman"/>
                <a:cs typeface="Times New Roman"/>
                <a:sym typeface="Times New Roman"/>
              </a:rPr>
              <a:t>5.2 The architecture of an artificial neural network:</a:t>
            </a:r>
            <a:r>
              <a:rPr b="1" i="0" lang="en-US" sz="1800" u="none" cap="none" strike="noStrike">
                <a:solidFill>
                  <a:srgbClr val="FFFFFF"/>
                </a:solidFill>
                <a:latin typeface="Times New Roman"/>
                <a:ea typeface="Times New Roman"/>
                <a:cs typeface="Times New Roman"/>
                <a:sym typeface="Times New Roman"/>
              </a:rPr>
              <a:t> </a:t>
            </a:r>
            <a:r>
              <a:rPr i="0" lang="en-US" sz="1800" u="none" cap="none" strike="noStrike">
                <a:solidFill>
                  <a:srgbClr val="FFFFFF"/>
                </a:solidFill>
                <a:latin typeface="Times New Roman"/>
                <a:ea typeface="Times New Roman"/>
                <a:cs typeface="Times New Roman"/>
                <a:sym typeface="Times New Roman"/>
              </a:rPr>
              <a:t>In order to define a neural network that consists of a large number of artificial neurons, which are termed units arranged in a sequence of layers.</a:t>
            </a:r>
            <a:r>
              <a:rPr b="1" i="0" lang="en-US" sz="1800" u="none" cap="none" strike="noStrike">
                <a:solidFill>
                  <a:srgbClr val="FFFFFF"/>
                </a:solidFill>
                <a:latin typeface="Times New Roman"/>
                <a:ea typeface="Times New Roman"/>
                <a:cs typeface="Times New Roman"/>
                <a:sym typeface="Times New Roman"/>
              </a:rPr>
              <a:t> </a:t>
            </a:r>
            <a:endParaRPr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r>
              <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1800"/>
              <a:buFont typeface="Times New Roman"/>
              <a:buNone/>
            </a:pPr>
            <a:r>
              <a:rPr i="0" lang="en-US" sz="1800" u="none" cap="none" strike="noStrike">
                <a:solidFill>
                  <a:srgbClr val="FFFFFF"/>
                </a:solidFill>
                <a:latin typeface="Times New Roman"/>
                <a:ea typeface="Times New Roman"/>
                <a:cs typeface="Times New Roman"/>
                <a:sym typeface="Times New Roman"/>
              </a:rPr>
              <a:t>Artificial Neural Network primarily consists of three layers</a:t>
            </a:r>
            <a:r>
              <a:rPr b="1" i="0" lang="en-US" sz="1800" u="none" cap="none" strike="noStrike">
                <a:solidFill>
                  <a:srgbClr val="FFFFFF"/>
                </a:solidFill>
                <a:latin typeface="Times New Roman"/>
                <a:ea typeface="Times New Roman"/>
                <a:cs typeface="Times New Roman"/>
                <a:sym typeface="Times New Roman"/>
              </a:rPr>
              <a:t>:</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i="0" sz="1800" u="none" cap="none" strike="noStrike">
              <a:solidFill>
                <a:srgbClr val="FFFFFF"/>
              </a:solidFill>
              <a:latin typeface="Times New Roman"/>
              <a:ea typeface="Times New Roman"/>
              <a:cs typeface="Times New Roman"/>
              <a:sym typeface="Times New Roman"/>
            </a:endParaRPr>
          </a:p>
          <a:p>
            <a:pPr indent="-343080" lvl="0" marL="343080" marR="0" rtl="0" algn="l">
              <a:lnSpc>
                <a:spcPct val="100000"/>
              </a:lnSpc>
              <a:spcBef>
                <a:spcPts val="0"/>
              </a:spcBef>
              <a:spcAft>
                <a:spcPts val="0"/>
              </a:spcAft>
              <a:buClr>
                <a:srgbClr val="FFFFFF"/>
              </a:buClr>
              <a:buSzPts val="1800"/>
              <a:buFont typeface="Noto Sans Symbols"/>
              <a:buAutoNum type="arabicPeriod"/>
            </a:pPr>
            <a:r>
              <a:rPr b="1" i="0" lang="en-US" sz="1800" u="none" cap="none" strike="noStrike">
                <a:solidFill>
                  <a:srgbClr val="FFFFFF"/>
                </a:solidFill>
                <a:latin typeface="Times New Roman"/>
                <a:ea typeface="Times New Roman"/>
                <a:cs typeface="Times New Roman"/>
                <a:sym typeface="Times New Roman"/>
              </a:rPr>
              <a:t>Input Layer</a:t>
            </a:r>
            <a:r>
              <a:rPr i="0" lang="en-US" sz="1800" u="none" cap="none" strike="noStrike">
                <a:solidFill>
                  <a:srgbClr val="FFFFFF"/>
                </a:solidFill>
                <a:latin typeface="Times New Roman"/>
                <a:ea typeface="Times New Roman"/>
                <a:cs typeface="Times New Roman"/>
                <a:sym typeface="Times New Roman"/>
              </a:rPr>
              <a:t>: It accepts inputs in several different formats provided by the programmer.</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r>
              <a:t/>
            </a:r>
            <a:endParaRPr i="0" sz="1800" u="none" cap="none" strike="noStrike">
              <a:solidFill>
                <a:srgbClr val="FFFFFF"/>
              </a:solidFill>
              <a:latin typeface="Times New Roman"/>
              <a:ea typeface="Times New Roman"/>
              <a:cs typeface="Times New Roman"/>
              <a:sym typeface="Times New Roman"/>
            </a:endParaRPr>
          </a:p>
          <a:p>
            <a:pPr indent="-343080" lvl="0" marL="343080" marR="0" rtl="0" algn="l">
              <a:lnSpc>
                <a:spcPct val="100000"/>
              </a:lnSpc>
              <a:spcBef>
                <a:spcPts val="0"/>
              </a:spcBef>
              <a:spcAft>
                <a:spcPts val="0"/>
              </a:spcAft>
              <a:buClr>
                <a:srgbClr val="FFFFFF"/>
              </a:buClr>
              <a:buSzPts val="1800"/>
              <a:buFont typeface="Noto Sans Symbols"/>
              <a:buAutoNum type="arabicPeriod"/>
            </a:pPr>
            <a:r>
              <a:rPr b="1" i="0" lang="en-US" sz="1800" u="none" cap="none" strike="noStrike">
                <a:solidFill>
                  <a:srgbClr val="FFFFFF"/>
                </a:solidFill>
                <a:latin typeface="Times New Roman"/>
                <a:ea typeface="Times New Roman"/>
                <a:cs typeface="Times New Roman"/>
                <a:sym typeface="Times New Roman"/>
              </a:rPr>
              <a:t>Hidden Layer: </a:t>
            </a:r>
            <a:r>
              <a:rPr i="0" lang="en-US" sz="1800" u="none" cap="none" strike="noStrike">
                <a:solidFill>
                  <a:srgbClr val="FFFFFF"/>
                </a:solidFill>
                <a:latin typeface="Times New Roman"/>
                <a:ea typeface="Times New Roman"/>
                <a:cs typeface="Times New Roman"/>
                <a:sym typeface="Times New Roman"/>
              </a:rPr>
              <a:t>This layer presents in-between input and output layers. It performs all the calculations to find hidden features and patterns.</a:t>
            </a:r>
            <a:endParaRPr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1199"/>
              </a:spcBef>
              <a:spcAft>
                <a:spcPts val="0"/>
              </a:spcAft>
              <a:buClr>
                <a:srgbClr val="FFFFFF"/>
              </a:buClr>
              <a:buSzPts val="1800"/>
              <a:buFont typeface="Century Gothic"/>
              <a:buNone/>
            </a:pPr>
            <a:r>
              <a:rPr b="1" i="0" lang="en-US" sz="1800" u="none" cap="none" strike="noStrike">
                <a:solidFill>
                  <a:srgbClr val="FFFFFF"/>
                </a:solidFill>
                <a:latin typeface="Times New Roman"/>
                <a:ea typeface="Times New Roman"/>
                <a:cs typeface="Times New Roman"/>
                <a:sym typeface="Times New Roman"/>
              </a:rPr>
              <a:t>3.  </a:t>
            </a:r>
            <a:r>
              <a:rPr b="1" i="0" lang="en-US" sz="1800" u="none" cap="none" strike="noStrike">
                <a:solidFill>
                  <a:srgbClr val="FFFFFF"/>
                </a:solidFill>
                <a:latin typeface="Times New Roman"/>
                <a:ea typeface="Times New Roman"/>
                <a:cs typeface="Times New Roman"/>
                <a:sym typeface="Times New Roman"/>
              </a:rPr>
              <a:t> Output Layer: </a:t>
            </a:r>
            <a:r>
              <a:rPr i="0" lang="en-US" sz="1800" u="none" cap="none" strike="noStrike">
                <a:solidFill>
                  <a:srgbClr val="FFFFFF"/>
                </a:solidFill>
                <a:latin typeface="Times New Roman"/>
                <a:ea typeface="Times New Roman"/>
                <a:cs typeface="Times New Roman"/>
                <a:sym typeface="Times New Roman"/>
              </a:rPr>
              <a:t>The input goes through a series of transformations using the hidden layer, which finally results in output that is conveyed using this layer.</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199"/>
              </a:spcBef>
              <a:spcAft>
                <a:spcPts val="0"/>
              </a:spcAft>
              <a:buSzPts val="1800"/>
              <a:buFont typeface="Arial"/>
              <a:buNone/>
            </a:pPr>
            <a:br>
              <a:rPr i="0" lang="en-US" sz="1800" u="none" cap="none" strike="noStrike">
                <a:latin typeface="Times New Roman"/>
                <a:ea typeface="Times New Roman"/>
                <a:cs typeface="Times New Roman"/>
                <a:sym typeface="Times New Roman"/>
              </a:rPr>
            </a:br>
            <a:endParaRPr i="0" sz="1800" u="none" cap="none" strike="noStrike">
              <a:solidFill>
                <a:srgbClr val="FFFFFF"/>
              </a:solidFill>
              <a:latin typeface="Times New Roman"/>
              <a:ea typeface="Times New Roman"/>
              <a:cs typeface="Times New Roman"/>
              <a:sym typeface="Times New Roman"/>
            </a:endParaRPr>
          </a:p>
          <a:p>
            <a:pPr indent="0" lvl="0" marL="0" marR="0" rtl="0" algn="just">
              <a:lnSpc>
                <a:spcPct val="100000"/>
              </a:lnSpc>
              <a:spcBef>
                <a:spcPts val="1199"/>
              </a:spcBef>
              <a:spcAft>
                <a:spcPts val="0"/>
              </a:spcAft>
              <a:buSzPts val="1800"/>
              <a:buFont typeface="Arial"/>
              <a:buNone/>
            </a:pPr>
            <a:r>
              <a:t/>
            </a: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1199"/>
              </a:spcBef>
              <a:spcAft>
                <a:spcPts val="0"/>
              </a:spcAft>
              <a:buSzPts val="1800"/>
              <a:buFont typeface="Arial"/>
              <a:buNone/>
            </a:pPr>
            <a:br>
              <a:rPr i="0" lang="en-US" sz="1800" u="none" cap="none" strike="noStrike">
                <a:latin typeface="Times New Roman"/>
                <a:ea typeface="Times New Roman"/>
                <a:cs typeface="Times New Roman"/>
                <a:sym typeface="Times New Roman"/>
              </a:rPr>
            </a:br>
            <a:br>
              <a:rPr i="0" lang="en-US" sz="1800" u="none" cap="none" strike="noStrike">
                <a:latin typeface="Times New Roman"/>
                <a:ea typeface="Times New Roman"/>
                <a:cs typeface="Times New Roman"/>
                <a:sym typeface="Times New Roman"/>
              </a:rPr>
            </a:br>
            <a:endParaRPr i="0" sz="18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i="0" lang="en-US" sz="1800" u="none" cap="none" strike="noStrike">
                <a:latin typeface="Times New Roman"/>
                <a:ea typeface="Times New Roman"/>
                <a:cs typeface="Times New Roman"/>
                <a:sym typeface="Times New Roman"/>
              </a:rPr>
            </a:br>
            <a:endParaRPr i="0" sz="1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9"/>
          <p:cNvSpPr/>
          <p:nvPr/>
        </p:nvSpPr>
        <p:spPr>
          <a:xfrm>
            <a:off x="259920" y="430200"/>
            <a:ext cx="8890560" cy="9133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br>
              <a:rPr b="0" i="0" lang="en-US"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sp>
        <p:nvSpPr>
          <p:cNvPr id="346" name="Google Shape;346;p9"/>
          <p:cNvSpPr/>
          <p:nvPr/>
        </p:nvSpPr>
        <p:spPr>
          <a:xfrm>
            <a:off x="334075" y="430200"/>
            <a:ext cx="10506900" cy="39309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n-US" sz="1800" u="none" cap="none" strike="noStrike">
                <a:solidFill>
                  <a:srgbClr val="FFFFFF"/>
                </a:solidFill>
                <a:latin typeface="Times New Roman"/>
                <a:ea typeface="Times New Roman"/>
                <a:cs typeface="Times New Roman"/>
                <a:sym typeface="Times New Roman"/>
              </a:rPr>
              <a:t> </a:t>
            </a:r>
            <a:r>
              <a:rPr b="1" i="0" lang="en-US" sz="2000" u="none" cap="none" strike="noStrike">
                <a:solidFill>
                  <a:srgbClr val="FFFFFF"/>
                </a:solidFill>
                <a:latin typeface="Times New Roman"/>
                <a:ea typeface="Times New Roman"/>
                <a:cs typeface="Times New Roman"/>
                <a:sym typeface="Times New Roman"/>
              </a:rPr>
              <a:t>5.3 Network Architecture </a:t>
            </a:r>
            <a:r>
              <a:rPr b="1" i="0" lang="en-US" sz="2000" u="none" cap="none" strike="noStrike">
                <a:solidFill>
                  <a:srgbClr val="000000"/>
                </a:solidFill>
                <a:latin typeface="Times New Roman"/>
                <a:ea typeface="Times New Roman"/>
                <a:cs typeface="Times New Roman"/>
                <a:sym typeface="Times New Roman"/>
              </a:rPr>
              <a:t>:</a:t>
            </a:r>
            <a:endParaRPr i="0" sz="2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1800"/>
              <a:buFont typeface="Times New Roman"/>
              <a:buNone/>
            </a:pPr>
            <a:r>
              <a:rPr b="1" i="0" lang="en-US" sz="1800" u="none" cap="none" strike="noStrike">
                <a:solidFill>
                  <a:srgbClr val="FFFFFF"/>
                </a:solidFill>
                <a:latin typeface="Times New Roman"/>
                <a:ea typeface="Times New Roman"/>
                <a:cs typeface="Times New Roman"/>
                <a:sym typeface="Times New Roman"/>
              </a:rPr>
              <a:t> (</a:t>
            </a:r>
            <a:r>
              <a:rPr i="0" lang="en-US" sz="1800" u="none" cap="none" strike="noStrike">
                <a:solidFill>
                  <a:srgbClr val="FFFFFF"/>
                </a:solidFill>
                <a:latin typeface="Times New Roman"/>
                <a:ea typeface="Times New Roman"/>
                <a:cs typeface="Times New Roman"/>
                <a:sym typeface="Times New Roman"/>
              </a:rPr>
              <a:t>Our proposed neural network is MLP)</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1800"/>
              <a:buFont typeface="Times New Roman"/>
              <a:buNone/>
            </a:pPr>
            <a:r>
              <a:rPr i="0" lang="en-US" sz="1800" u="none" cap="none" strike="noStrike">
                <a:solidFill>
                  <a:srgbClr val="FFFFFF"/>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FFFF"/>
              </a:buClr>
              <a:buSzPts val="1800"/>
              <a:buFont typeface="Times New Roman"/>
              <a:buNone/>
            </a:pPr>
            <a:r>
              <a:rPr i="0" lang="en-US" sz="1800" u="none" cap="none" strike="noStrike">
                <a:solidFill>
                  <a:srgbClr val="FFFFFF"/>
                </a:solidFill>
                <a:latin typeface="Times New Roman"/>
                <a:ea typeface="Times New Roman"/>
                <a:cs typeface="Times New Roman"/>
                <a:sym typeface="Times New Roman"/>
              </a:rPr>
              <a:t> A neural network is a series of algorithms that endeavors to recognize underlying relationships</a:t>
            </a:r>
            <a:r>
              <a:rPr lang="en-US" sz="1800">
                <a:solidFill>
                  <a:srgbClr val="FFFFFF"/>
                </a:solidFill>
                <a:latin typeface="Times New Roman"/>
                <a:ea typeface="Times New Roman"/>
                <a:cs typeface="Times New Roman"/>
                <a:sym typeface="Times New Roman"/>
              </a:rPr>
              <a:t> </a:t>
            </a:r>
            <a:r>
              <a:rPr i="0" lang="en-US" sz="1800" u="none" cap="none" strike="noStrike">
                <a:solidFill>
                  <a:srgbClr val="FFFFFF"/>
                </a:solidFill>
                <a:latin typeface="Times New Roman"/>
                <a:ea typeface="Times New Roman"/>
                <a:cs typeface="Times New Roman"/>
                <a:sym typeface="Times New Roman"/>
              </a:rPr>
              <a:t>in a set of data through a process that mimics the way the human brain operates</a:t>
            </a:r>
            <a:endParaRPr i="0" sz="18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800"/>
              <a:buFont typeface="Arial"/>
              <a:buNone/>
            </a:pPr>
            <a:br>
              <a:rPr i="0" lang="en-US" sz="1800" u="none" cap="none" strike="noStrike">
                <a:latin typeface="Times New Roman"/>
                <a:ea typeface="Times New Roman"/>
                <a:cs typeface="Times New Roman"/>
                <a:sym typeface="Times New Roman"/>
              </a:rPr>
            </a:br>
            <a:r>
              <a:rPr i="0" lang="en-US" sz="1800" u="none" cap="none" strike="noStrike">
                <a:solidFill>
                  <a:srgbClr val="FFFFFF"/>
                </a:solidFill>
                <a:latin typeface="Times New Roman"/>
                <a:ea typeface="Times New Roman"/>
                <a:cs typeface="Times New Roman"/>
                <a:sym typeface="Times New Roman"/>
              </a:rPr>
              <a:t> ANN basically is a computational model designed which consists of several processing elements that receive inputs and deliver outputs based on their predefined activation functions(In this model like we are using Tanh and ReLU).</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SzPts val="1800"/>
              <a:buFont typeface="Arial"/>
              <a:buNone/>
            </a:pPr>
            <a:br>
              <a:rPr i="0" lang="en-US" sz="1800" u="none" cap="none" strike="noStrike">
                <a:latin typeface="Times New Roman"/>
                <a:ea typeface="Times New Roman"/>
                <a:cs typeface="Times New Roman"/>
                <a:sym typeface="Times New Roman"/>
              </a:rPr>
            </a:b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i="0" lang="en-US" sz="1800" u="none" cap="none" strike="noStrike">
                <a:solidFill>
                  <a:srgbClr val="000000"/>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2022-06-26T06:03:43Z</dcterms:created>
  <dc:creator>Koustav Bal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24</vt:i4>
  </property>
</Properties>
</file>