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Masters/slideMaster2.xml" ContentType="application/vnd.openxmlformats-officedocument.presentationml.slideMaster+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Masters/slideMaster1.xml" ContentType="application/vnd.openxmlformats-officedocument.presentationml.slideMaster+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notesSlides/notesSlide1.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29.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14"/>
  </p:notesMasterIdLst>
  <p:sldIdLst>
    <p:sldId id="555" r:id="rId3"/>
    <p:sldId id="565" r:id="rId4"/>
    <p:sldId id="566" r:id="rId5"/>
    <p:sldId id="556" r:id="rId6"/>
    <p:sldId id="557" r:id="rId7"/>
    <p:sldId id="558" r:id="rId8"/>
    <p:sldId id="559" r:id="rId9"/>
    <p:sldId id="560" r:id="rId10"/>
    <p:sldId id="561" r:id="rId11"/>
    <p:sldId id="576" r:id="rId12"/>
    <p:sldId id="577" r:id="rId13"/>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91D"/>
    <a:srgbClr val="0000CC"/>
    <a:srgbClr val="990099"/>
    <a:srgbClr val="B2B2B2"/>
    <a:srgbClr val="969696"/>
    <a:srgbClr val="3366CC"/>
    <a:srgbClr val="FF6600"/>
    <a:srgbClr val="6600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9" autoAdjust="0"/>
    <p:restoredTop sz="91297" autoAdjust="0"/>
  </p:normalViewPr>
  <p:slideViewPr>
    <p:cSldViewPr>
      <p:cViewPr varScale="1">
        <p:scale>
          <a:sx n="68" d="100"/>
          <a:sy n="68" d="100"/>
        </p:scale>
        <p:origin x="1410"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768"/>
    </p:cViewPr>
  </p:sorterViewPr>
  <p:notesViewPr>
    <p:cSldViewPr>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customXml" Target="../customXml/item3.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542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4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42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42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542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901B18B-1C20-4825-8BDA-16AB1BAD3B86}" type="slidenum">
              <a:rPr lang="en-US"/>
              <a:pPr/>
              <a:t>‹#›</a:t>
            </a:fld>
            <a:endParaRPr lang="en-US"/>
          </a:p>
        </p:txBody>
      </p:sp>
    </p:spTree>
    <p:extLst>
      <p:ext uri="{BB962C8B-B14F-4D97-AF65-F5344CB8AC3E}">
        <p14:creationId xmlns:p14="http://schemas.microsoft.com/office/powerpoint/2010/main" val="9450876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0BAEB2-FBAA-4741-9E42-39A2EFA35213}" type="slidenum">
              <a:rPr lang="en-US" smtClean="0"/>
              <a:pPr eaLnBrk="1" hangingPunct="1"/>
              <a:t>10</a:t>
            </a:fld>
            <a:endParaRPr lang="en-US" smtClean="0"/>
          </a:p>
        </p:txBody>
      </p:sp>
    </p:spTree>
    <p:extLst>
      <p:ext uri="{BB962C8B-B14F-4D97-AF65-F5344CB8AC3E}">
        <p14:creationId xmlns:p14="http://schemas.microsoft.com/office/powerpoint/2010/main" val="4179711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1A2E027-E7B5-4B25-97FD-45A74662E61B}" type="slidenum">
              <a:rPr lang="en-US" smtClean="0"/>
              <a:pPr eaLnBrk="1" hangingPunct="1"/>
              <a:t>11</a:t>
            </a:fld>
            <a:endParaRPr lang="en-US" smtClean="0"/>
          </a:p>
        </p:txBody>
      </p:sp>
    </p:spTree>
    <p:extLst>
      <p:ext uri="{BB962C8B-B14F-4D97-AF65-F5344CB8AC3E}">
        <p14:creationId xmlns:p14="http://schemas.microsoft.com/office/powerpoint/2010/main" val="1353856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a:xfrm>
            <a:off x="1676400" y="6267450"/>
            <a:ext cx="6248400" cy="320675"/>
          </a:xfrm>
          <a:prstGeom prst="rect">
            <a:avLst/>
          </a:prstGeom>
        </p:spPr>
        <p:txBody>
          <a:bodyPr/>
          <a:lstStyle>
            <a:lvl1pPr>
              <a:defRPr/>
            </a:lvl1pPr>
          </a:lstStyle>
          <a:p>
            <a:r>
              <a:rPr lang="en-US" smtClean="0"/>
              <a:t>Department of Mechanical and Manufacturing Engineering</a:t>
            </a:r>
            <a:endParaRPr lang="en-US">
              <a:solidFill>
                <a:schemeClr val="accent2"/>
              </a:solidFill>
            </a:endParaRPr>
          </a:p>
        </p:txBody>
      </p:sp>
      <p:sp>
        <p:nvSpPr>
          <p:cNvPr id="6" name="Slide Number Placeholder 5"/>
          <p:cNvSpPr>
            <a:spLocks noGrp="1"/>
          </p:cNvSpPr>
          <p:nvPr>
            <p:ph type="sldNum" sz="quarter" idx="12"/>
          </p:nvPr>
        </p:nvSpPr>
        <p:spPr/>
        <p:txBody>
          <a:bodyPr/>
          <a:lstStyle>
            <a:lvl1pPr>
              <a:defRPr/>
            </a:lvl1pPr>
          </a:lstStyle>
          <a:p>
            <a:fld id="{CEA5F6F8-4646-4C8F-A1D7-58C4AE1D27D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a:xfrm>
            <a:off x="1676400" y="6267450"/>
            <a:ext cx="6248400" cy="320675"/>
          </a:xfrm>
          <a:prstGeom prst="rect">
            <a:avLst/>
          </a:prstGeom>
        </p:spPr>
        <p:txBody>
          <a:bodyPr/>
          <a:lstStyle>
            <a:lvl1pPr>
              <a:defRPr/>
            </a:lvl1pPr>
          </a:lstStyle>
          <a:p>
            <a:r>
              <a:rPr lang="en-US" smtClean="0"/>
              <a:t>Department of Mechanical and Manufacturing Engineering</a:t>
            </a:r>
            <a:endParaRPr lang="en-US">
              <a:solidFill>
                <a:schemeClr val="accent2"/>
              </a:solidFill>
            </a:endParaRPr>
          </a:p>
        </p:txBody>
      </p:sp>
      <p:sp>
        <p:nvSpPr>
          <p:cNvPr id="6" name="Slide Number Placeholder 5"/>
          <p:cNvSpPr>
            <a:spLocks noGrp="1"/>
          </p:cNvSpPr>
          <p:nvPr>
            <p:ph type="sldNum" sz="quarter" idx="12"/>
          </p:nvPr>
        </p:nvSpPr>
        <p:spPr/>
        <p:txBody>
          <a:bodyPr/>
          <a:lstStyle>
            <a:lvl1pPr>
              <a:defRPr/>
            </a:lvl1pPr>
          </a:lstStyle>
          <a:p>
            <a:fld id="{F7431313-83E6-480A-8DE8-B5C4CD7A014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a:xfrm>
            <a:off x="1676400" y="6267450"/>
            <a:ext cx="6248400" cy="320675"/>
          </a:xfrm>
          <a:prstGeom prst="rect">
            <a:avLst/>
          </a:prstGeom>
        </p:spPr>
        <p:txBody>
          <a:bodyPr/>
          <a:lstStyle>
            <a:lvl1pPr>
              <a:defRPr/>
            </a:lvl1pPr>
          </a:lstStyle>
          <a:p>
            <a:r>
              <a:rPr lang="en-US" smtClean="0"/>
              <a:t>Department of Mechanical and Manufacturing Engineering</a:t>
            </a:r>
            <a:endParaRPr lang="en-US">
              <a:solidFill>
                <a:schemeClr val="accent2"/>
              </a:solidFill>
            </a:endParaRPr>
          </a:p>
        </p:txBody>
      </p:sp>
      <p:sp>
        <p:nvSpPr>
          <p:cNvPr id="6" name="Slide Number Placeholder 5"/>
          <p:cNvSpPr>
            <a:spLocks noGrp="1"/>
          </p:cNvSpPr>
          <p:nvPr>
            <p:ph type="sldNum" sz="quarter" idx="12"/>
          </p:nvPr>
        </p:nvSpPr>
        <p:spPr/>
        <p:txBody>
          <a:bodyPr/>
          <a:lstStyle>
            <a:lvl1pPr>
              <a:defRPr/>
            </a:lvl1pPr>
          </a:lstStyle>
          <a:p>
            <a:fld id="{844AAB1D-2656-4B14-AE33-55C58D5988C0}"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1676400" y="6267450"/>
            <a:ext cx="6248400" cy="320675"/>
          </a:xfrm>
          <a:prstGeom prst="rect">
            <a:avLst/>
          </a:prstGeom>
        </p:spPr>
        <p:txBody>
          <a:bodyPr/>
          <a:lstStyle>
            <a:lvl1pPr>
              <a:defRPr/>
            </a:lvl1pPr>
          </a:lstStyle>
          <a:p>
            <a:r>
              <a:rPr lang="en-US" smtClean="0"/>
              <a:t>Department of Mechanical and Manufacturing Engineering</a:t>
            </a:r>
            <a:endParaRPr lang="en-US">
              <a:solidFill>
                <a:schemeClr val="accent2"/>
              </a:solidFill>
            </a:endParaRPr>
          </a:p>
        </p:txBody>
      </p:sp>
      <p:sp>
        <p:nvSpPr>
          <p:cNvPr id="8" name="Slide Number Placeholder 7"/>
          <p:cNvSpPr>
            <a:spLocks noGrp="1"/>
          </p:cNvSpPr>
          <p:nvPr>
            <p:ph type="sldNum" sz="quarter" idx="12"/>
          </p:nvPr>
        </p:nvSpPr>
        <p:spPr>
          <a:xfrm>
            <a:off x="6096000" y="6248400"/>
            <a:ext cx="2133600" cy="476250"/>
          </a:xfrm>
        </p:spPr>
        <p:txBody>
          <a:bodyPr/>
          <a:lstStyle>
            <a:lvl1pPr>
              <a:defRPr/>
            </a:lvl1pPr>
          </a:lstStyle>
          <a:p>
            <a:fld id="{210AEDEE-B704-494E-9BB6-0A0DD1849E1C}"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1676400" y="6267450"/>
            <a:ext cx="6248400" cy="320675"/>
          </a:xfrm>
          <a:prstGeom prst="rect">
            <a:avLst/>
          </a:prstGeom>
        </p:spPr>
        <p:txBody>
          <a:bodyPr/>
          <a:lstStyle>
            <a:lvl1pPr>
              <a:defRPr/>
            </a:lvl1pPr>
          </a:lstStyle>
          <a:p>
            <a:r>
              <a:rPr lang="en-US" smtClean="0"/>
              <a:t>Department of Mechanical and Manufacturing Engineering</a:t>
            </a:r>
            <a:endParaRPr lang="en-US">
              <a:solidFill>
                <a:schemeClr val="accent2"/>
              </a:solidFill>
            </a:endParaRPr>
          </a:p>
        </p:txBody>
      </p:sp>
      <p:sp>
        <p:nvSpPr>
          <p:cNvPr id="7" name="Slide Number Placeholder 6"/>
          <p:cNvSpPr>
            <a:spLocks noGrp="1"/>
          </p:cNvSpPr>
          <p:nvPr>
            <p:ph type="sldNum" sz="quarter" idx="12"/>
          </p:nvPr>
        </p:nvSpPr>
        <p:spPr>
          <a:xfrm>
            <a:off x="6096000" y="6248400"/>
            <a:ext cx="2133600" cy="476250"/>
          </a:xfrm>
        </p:spPr>
        <p:txBody>
          <a:bodyPr/>
          <a:lstStyle>
            <a:lvl1pPr>
              <a:defRPr/>
            </a:lvl1pPr>
          </a:lstStyle>
          <a:p>
            <a:fld id="{A31173C7-C04C-46BB-8D86-8111E136AC6B}"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1676400" y="6267450"/>
            <a:ext cx="6248400" cy="320675"/>
          </a:xfrm>
          <a:prstGeom prst="rect">
            <a:avLst/>
          </a:prstGeom>
        </p:spPr>
        <p:txBody>
          <a:bodyPr/>
          <a:lstStyle>
            <a:lvl1pPr>
              <a:defRPr/>
            </a:lvl1pPr>
          </a:lstStyle>
          <a:p>
            <a:r>
              <a:rPr lang="en-US" smtClean="0"/>
              <a:t>Department of Mechanical and Manufacturing Engineering</a:t>
            </a:r>
            <a:endParaRPr lang="en-US">
              <a:solidFill>
                <a:schemeClr val="accent2"/>
              </a:solidFill>
            </a:endParaRPr>
          </a:p>
        </p:txBody>
      </p:sp>
      <p:sp>
        <p:nvSpPr>
          <p:cNvPr id="8" name="Slide Number Placeholder 7"/>
          <p:cNvSpPr>
            <a:spLocks noGrp="1"/>
          </p:cNvSpPr>
          <p:nvPr>
            <p:ph type="sldNum" sz="quarter" idx="12"/>
          </p:nvPr>
        </p:nvSpPr>
        <p:spPr>
          <a:xfrm>
            <a:off x="6096000" y="6248400"/>
            <a:ext cx="2133600" cy="476250"/>
          </a:xfrm>
        </p:spPr>
        <p:txBody>
          <a:bodyPr/>
          <a:lstStyle>
            <a:lvl1pPr>
              <a:defRPr/>
            </a:lvl1pPr>
          </a:lstStyle>
          <a:p>
            <a:fld id="{FE23CBDB-C045-4C43-BA90-6F91480F0959}"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en-US"/>
          </a:p>
        </p:txBody>
      </p:sp>
      <p:sp>
        <p:nvSpPr>
          <p:cNvPr id="4" name="Footer Placeholder 3"/>
          <p:cNvSpPr>
            <a:spLocks noGrp="1"/>
          </p:cNvSpPr>
          <p:nvPr>
            <p:ph type="ftr" sz="quarter" idx="11"/>
          </p:nvPr>
        </p:nvSpPr>
        <p:spPr>
          <a:xfrm>
            <a:off x="1676400" y="6267450"/>
            <a:ext cx="6248400" cy="320675"/>
          </a:xfrm>
          <a:prstGeom prst="rect">
            <a:avLst/>
          </a:prstGeom>
        </p:spPr>
        <p:txBody>
          <a:bodyPr/>
          <a:lstStyle>
            <a:lvl1pPr>
              <a:defRPr/>
            </a:lvl1pPr>
          </a:lstStyle>
          <a:p>
            <a:r>
              <a:rPr lang="en-US" smtClean="0"/>
              <a:t>Department of Mechanical and Manufacturing Engineering</a:t>
            </a:r>
            <a:endParaRPr lang="en-US">
              <a:solidFill>
                <a:schemeClr val="accent2"/>
              </a:solidFill>
            </a:endParaRPr>
          </a:p>
        </p:txBody>
      </p:sp>
      <p:sp>
        <p:nvSpPr>
          <p:cNvPr id="5" name="Slide Number Placeholder 4"/>
          <p:cNvSpPr>
            <a:spLocks noGrp="1"/>
          </p:cNvSpPr>
          <p:nvPr>
            <p:ph type="sldNum" sz="quarter" idx="12"/>
          </p:nvPr>
        </p:nvSpPr>
        <p:spPr>
          <a:xfrm>
            <a:off x="6096000" y="6248400"/>
            <a:ext cx="2133600" cy="476250"/>
          </a:xfrm>
        </p:spPr>
        <p:txBody>
          <a:bodyPr/>
          <a:lstStyle>
            <a:lvl1pPr>
              <a:defRPr/>
            </a:lvl1pPr>
          </a:lstStyle>
          <a:p>
            <a:fld id="{5187A260-DA19-409C-84B4-D22B5BCBF280}"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1676400" y="6267450"/>
            <a:ext cx="6248400" cy="320675"/>
          </a:xfrm>
          <a:prstGeom prst="rect">
            <a:avLst/>
          </a:prstGeom>
        </p:spPr>
        <p:txBody>
          <a:bodyPr/>
          <a:lstStyle>
            <a:lvl1pPr>
              <a:defRPr/>
            </a:lvl1pPr>
          </a:lstStyle>
          <a:p>
            <a:r>
              <a:rPr lang="en-US" smtClean="0"/>
              <a:t>Department of Mechanical and Manufacturing Engineering</a:t>
            </a:r>
            <a:endParaRPr lang="en-US">
              <a:solidFill>
                <a:schemeClr val="accent2"/>
              </a:solidFill>
            </a:endParaRPr>
          </a:p>
        </p:txBody>
      </p:sp>
      <p:sp>
        <p:nvSpPr>
          <p:cNvPr id="6" name="Slide Number Placeholder 5"/>
          <p:cNvSpPr>
            <a:spLocks noGrp="1"/>
          </p:cNvSpPr>
          <p:nvPr>
            <p:ph type="sldNum" sz="quarter" idx="12"/>
          </p:nvPr>
        </p:nvSpPr>
        <p:spPr>
          <a:xfrm>
            <a:off x="6096000" y="6248400"/>
            <a:ext cx="2133600" cy="476250"/>
          </a:xfrm>
        </p:spPr>
        <p:txBody>
          <a:bodyPr/>
          <a:lstStyle>
            <a:lvl1pPr>
              <a:defRPr/>
            </a:lvl1pPr>
          </a:lstStyle>
          <a:p>
            <a:fld id="{0629973B-B27E-4AE7-9B8E-C630590106FA}"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p>
        </p:txBody>
      </p:sp>
      <p:sp>
        <p:nvSpPr>
          <p:cNvPr id="8" name="Footer Placeholder 7"/>
          <p:cNvSpPr>
            <a:spLocks noGrp="1"/>
          </p:cNvSpPr>
          <p:nvPr>
            <p:ph type="ftr" sz="quarter" idx="11"/>
          </p:nvPr>
        </p:nvSpPr>
        <p:spPr>
          <a:xfrm>
            <a:off x="1676400" y="6267450"/>
            <a:ext cx="6248400" cy="320675"/>
          </a:xfrm>
          <a:prstGeom prst="rect">
            <a:avLst/>
          </a:prstGeom>
        </p:spPr>
        <p:txBody>
          <a:bodyPr/>
          <a:lstStyle>
            <a:lvl1pPr>
              <a:defRPr/>
            </a:lvl1pPr>
          </a:lstStyle>
          <a:p>
            <a:r>
              <a:rPr lang="en-US" smtClean="0"/>
              <a:t>Department of Mechanical and Manufacturing Engineering</a:t>
            </a:r>
            <a:endParaRPr lang="en-US">
              <a:solidFill>
                <a:schemeClr val="accent2"/>
              </a:solidFill>
            </a:endParaRPr>
          </a:p>
        </p:txBody>
      </p:sp>
      <p:sp>
        <p:nvSpPr>
          <p:cNvPr id="9" name="Slide Number Placeholder 8"/>
          <p:cNvSpPr>
            <a:spLocks noGrp="1"/>
          </p:cNvSpPr>
          <p:nvPr>
            <p:ph type="sldNum" sz="quarter" idx="12"/>
          </p:nvPr>
        </p:nvSpPr>
        <p:spPr>
          <a:xfrm>
            <a:off x="6096000" y="6248400"/>
            <a:ext cx="2133600" cy="476250"/>
          </a:xfrm>
        </p:spPr>
        <p:txBody>
          <a:bodyPr/>
          <a:lstStyle>
            <a:lvl1pPr>
              <a:defRPr/>
            </a:lvl1pPr>
          </a:lstStyle>
          <a:p>
            <a:fld id="{CA55DAA3-68E4-48B1-B0ED-E6EFA249C9A8}"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DBF032FB-7304-402F-9DFA-036D541E4A40}"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6160300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897D8535-1E35-452D-AFE6-8A3C957EC80C}"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878833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916850C-D714-4730-9459-B3EAA2AF9F41}" type="slidenum">
              <a:rPr lang="en-US"/>
              <a:pPr/>
              <a:t>‹#›</a:t>
            </a:fld>
            <a:endParaRPr lang="en-US"/>
          </a:p>
        </p:txBody>
      </p:sp>
      <p:sp>
        <p:nvSpPr>
          <p:cNvPr id="7" name="Footer Placeholder 3"/>
          <p:cNvSpPr>
            <a:spLocks noGrp="1"/>
          </p:cNvSpPr>
          <p:nvPr>
            <p:ph type="ftr" sz="quarter" idx="11"/>
          </p:nvPr>
        </p:nvSpPr>
        <p:spPr>
          <a:xfrm>
            <a:off x="1447800" y="6248400"/>
            <a:ext cx="6248400" cy="320675"/>
          </a:xfrm>
        </p:spPr>
        <p:txBody>
          <a:bodyPr/>
          <a:lstStyle/>
          <a:p>
            <a:pPr>
              <a:defRPr/>
            </a:pPr>
            <a:r>
              <a:rPr lang="en-US" sz="1600" dirty="0" smtClean="0">
                <a:solidFill>
                  <a:srgbClr val="0000CC"/>
                </a:solidFill>
              </a:rPr>
              <a:t>Department of Mechanical and Manufacturing Engineering</a:t>
            </a:r>
            <a:endParaRPr lang="en-US" sz="1600" dirty="0">
              <a:solidFill>
                <a:srgbClr val="0000CC"/>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7DC4D182-7CE7-49E4-8541-9BDE9BE45D00}"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41924774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fld id="{AA09A28C-9C1C-41F1-9F87-6689BE852758}"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5797594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9" name="Rectangle 6"/>
          <p:cNvSpPr>
            <a:spLocks noGrp="1" noChangeArrowheads="1"/>
          </p:cNvSpPr>
          <p:nvPr>
            <p:ph type="sldNum" sz="quarter" idx="12"/>
          </p:nvPr>
        </p:nvSpPr>
        <p:spPr>
          <a:ln/>
        </p:spPr>
        <p:txBody>
          <a:bodyPr/>
          <a:lstStyle>
            <a:lvl1pPr>
              <a:defRPr/>
            </a:lvl1pPr>
          </a:lstStyle>
          <a:p>
            <a:fld id="{DF9AADB5-D43D-45E7-8BA1-690B25D1B294}"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5204652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5" name="Rectangle 6"/>
          <p:cNvSpPr>
            <a:spLocks noGrp="1" noChangeArrowheads="1"/>
          </p:cNvSpPr>
          <p:nvPr>
            <p:ph type="sldNum" sz="quarter" idx="12"/>
          </p:nvPr>
        </p:nvSpPr>
        <p:spPr>
          <a:ln/>
        </p:spPr>
        <p:txBody>
          <a:bodyPr/>
          <a:lstStyle>
            <a:lvl1pPr>
              <a:defRPr/>
            </a:lvl1pPr>
          </a:lstStyle>
          <a:p>
            <a:fld id="{BD3615FF-3ECB-47CA-9EF4-2C041B1CDFA3}"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6555734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4" name="Rectangle 6"/>
          <p:cNvSpPr>
            <a:spLocks noGrp="1" noChangeArrowheads="1"/>
          </p:cNvSpPr>
          <p:nvPr>
            <p:ph type="sldNum" sz="quarter" idx="12"/>
          </p:nvPr>
        </p:nvSpPr>
        <p:spPr>
          <a:ln/>
        </p:spPr>
        <p:txBody>
          <a:bodyPr/>
          <a:lstStyle>
            <a:lvl1pPr>
              <a:defRPr/>
            </a:lvl1pPr>
          </a:lstStyle>
          <a:p>
            <a:fld id="{EF430933-FD36-4B5F-8536-581D22F325CF}"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5619554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fld id="{22BF2CD4-219C-4C2E-B78C-BC6863161995}"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7188684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fld id="{FB4D775C-4D1A-4FA3-BEA9-CB5B70038703}"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794910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55BC94A9-EC05-4543-817D-6A0699436767}"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7106519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9849EE6E-4045-4450-8C81-2D7FED4B2AAF}"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3402348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1676400" y="6267450"/>
            <a:ext cx="6248400" cy="320675"/>
          </a:xfrm>
          <a:prstGeom prst="rect">
            <a:avLst/>
          </a:prstGeom>
        </p:spPr>
        <p:txBody>
          <a:bodyPr/>
          <a:lstStyle>
            <a:lvl1pPr>
              <a:defRPr/>
            </a:lvl1pPr>
          </a:lstStyle>
          <a:p>
            <a:r>
              <a:rPr lang="en-US" smtClean="0"/>
              <a:t>Department of Mechanical and Manufacturing Engineering</a:t>
            </a:r>
            <a:endParaRPr lang="en-US">
              <a:solidFill>
                <a:schemeClr val="accent2"/>
              </a:solidFill>
            </a:endParaRPr>
          </a:p>
        </p:txBody>
      </p:sp>
      <p:sp>
        <p:nvSpPr>
          <p:cNvPr id="7" name="Slide Number Placeholder 6"/>
          <p:cNvSpPr>
            <a:spLocks noGrp="1"/>
          </p:cNvSpPr>
          <p:nvPr>
            <p:ph type="sldNum" sz="quarter" idx="12"/>
          </p:nvPr>
        </p:nvSpPr>
        <p:spPr>
          <a:xfrm>
            <a:off x="6096000" y="6248400"/>
            <a:ext cx="2133600" cy="476250"/>
          </a:xfrm>
        </p:spPr>
        <p:txBody>
          <a:bodyPr/>
          <a:lstStyle>
            <a:lvl1pPr>
              <a:defRPr/>
            </a:lvl1pPr>
          </a:lstStyle>
          <a:p>
            <a:fld id="{A31173C7-C04C-46BB-8D86-8111E136AC6B}" type="slidenum">
              <a:rPr lang="en-US"/>
              <a:pPr/>
              <a:t>‹#›</a:t>
            </a:fld>
            <a:endParaRPr lang="en-US"/>
          </a:p>
        </p:txBody>
      </p:sp>
    </p:spTree>
    <p:extLst>
      <p:ext uri="{BB962C8B-B14F-4D97-AF65-F5344CB8AC3E}">
        <p14:creationId xmlns:p14="http://schemas.microsoft.com/office/powerpoint/2010/main" val="3175678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a:xfrm>
            <a:off x="1676400" y="6267450"/>
            <a:ext cx="6248400" cy="320675"/>
          </a:xfrm>
          <a:prstGeom prst="rect">
            <a:avLst/>
          </a:prstGeom>
        </p:spPr>
        <p:txBody>
          <a:bodyPr/>
          <a:lstStyle>
            <a:lvl1pPr>
              <a:defRPr/>
            </a:lvl1pPr>
          </a:lstStyle>
          <a:p>
            <a:r>
              <a:rPr lang="en-US" dirty="0" smtClean="0"/>
              <a:t>Department of Mechanical and Manufacturing Engineering</a:t>
            </a:r>
            <a:endParaRPr lang="en-US" dirty="0">
              <a:solidFill>
                <a:schemeClr val="accent2"/>
              </a:solidFill>
            </a:endParaRPr>
          </a:p>
        </p:txBody>
      </p:sp>
      <p:sp>
        <p:nvSpPr>
          <p:cNvPr id="6" name="Slide Number Placeholder 5"/>
          <p:cNvSpPr>
            <a:spLocks noGrp="1"/>
          </p:cNvSpPr>
          <p:nvPr>
            <p:ph type="sldNum" sz="quarter" idx="12"/>
          </p:nvPr>
        </p:nvSpPr>
        <p:spPr/>
        <p:txBody>
          <a:bodyPr/>
          <a:lstStyle>
            <a:lvl1pPr>
              <a:defRPr/>
            </a:lvl1pPr>
          </a:lstStyle>
          <a:p>
            <a:fld id="{84B4AAD7-6D04-4925-9429-EAAD631EC0A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a:xfrm>
            <a:off x="1676400" y="6267450"/>
            <a:ext cx="6248400" cy="320675"/>
          </a:xfrm>
          <a:prstGeom prst="rect">
            <a:avLst/>
          </a:prstGeom>
        </p:spPr>
        <p:txBody>
          <a:bodyPr/>
          <a:lstStyle>
            <a:lvl1pPr>
              <a:defRPr/>
            </a:lvl1pPr>
          </a:lstStyle>
          <a:p>
            <a:r>
              <a:rPr lang="en-US" smtClean="0"/>
              <a:t>Department of Mechanical and Manufacturing Engineering</a:t>
            </a:r>
            <a:endParaRPr lang="en-US">
              <a:solidFill>
                <a:schemeClr val="accent2"/>
              </a:solidFill>
            </a:endParaRPr>
          </a:p>
        </p:txBody>
      </p:sp>
      <p:sp>
        <p:nvSpPr>
          <p:cNvPr id="7" name="Slide Number Placeholder 6"/>
          <p:cNvSpPr>
            <a:spLocks noGrp="1"/>
          </p:cNvSpPr>
          <p:nvPr>
            <p:ph type="sldNum" sz="quarter" idx="12"/>
          </p:nvPr>
        </p:nvSpPr>
        <p:spPr/>
        <p:txBody>
          <a:bodyPr/>
          <a:lstStyle>
            <a:lvl1pPr>
              <a:defRPr/>
            </a:lvl1pPr>
          </a:lstStyle>
          <a:p>
            <a:fld id="{E550286C-2966-4B50-A486-8D3CD75FEFF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a:xfrm>
            <a:off x="1676400" y="6267450"/>
            <a:ext cx="6248400" cy="320675"/>
          </a:xfrm>
          <a:prstGeom prst="rect">
            <a:avLst/>
          </a:prstGeom>
        </p:spPr>
        <p:txBody>
          <a:bodyPr/>
          <a:lstStyle>
            <a:lvl1pPr>
              <a:defRPr/>
            </a:lvl1pPr>
          </a:lstStyle>
          <a:p>
            <a:r>
              <a:rPr lang="en-US" smtClean="0"/>
              <a:t>Department of Mechanical and Manufacturing Engineering</a:t>
            </a:r>
            <a:endParaRPr lang="en-US">
              <a:solidFill>
                <a:schemeClr val="accent2"/>
              </a:solidFill>
            </a:endParaRPr>
          </a:p>
        </p:txBody>
      </p:sp>
      <p:sp>
        <p:nvSpPr>
          <p:cNvPr id="9" name="Slide Number Placeholder 8"/>
          <p:cNvSpPr>
            <a:spLocks noGrp="1"/>
          </p:cNvSpPr>
          <p:nvPr>
            <p:ph type="sldNum" sz="quarter" idx="12"/>
          </p:nvPr>
        </p:nvSpPr>
        <p:spPr/>
        <p:txBody>
          <a:bodyPr/>
          <a:lstStyle>
            <a:lvl1pPr>
              <a:defRPr/>
            </a:lvl1pPr>
          </a:lstStyle>
          <a:p>
            <a:fld id="{D8C36CC2-12B4-48BF-8FBD-8ED90F58C6C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a:xfrm>
            <a:off x="1676400" y="6267450"/>
            <a:ext cx="6248400" cy="320675"/>
          </a:xfrm>
          <a:prstGeom prst="rect">
            <a:avLst/>
          </a:prstGeom>
        </p:spPr>
        <p:txBody>
          <a:bodyPr/>
          <a:lstStyle>
            <a:lvl1pPr>
              <a:defRPr/>
            </a:lvl1pPr>
          </a:lstStyle>
          <a:p>
            <a:r>
              <a:rPr lang="en-US" smtClean="0"/>
              <a:t>Department of Mechanical and Manufacturing Engineering</a:t>
            </a:r>
            <a:endParaRPr lang="en-US">
              <a:solidFill>
                <a:schemeClr val="accent2"/>
              </a:solidFill>
            </a:endParaRPr>
          </a:p>
        </p:txBody>
      </p:sp>
      <p:sp>
        <p:nvSpPr>
          <p:cNvPr id="5" name="Slide Number Placeholder 4"/>
          <p:cNvSpPr>
            <a:spLocks noGrp="1"/>
          </p:cNvSpPr>
          <p:nvPr>
            <p:ph type="sldNum" sz="quarter" idx="12"/>
          </p:nvPr>
        </p:nvSpPr>
        <p:spPr/>
        <p:txBody>
          <a:bodyPr/>
          <a:lstStyle>
            <a:lvl1pPr>
              <a:defRPr/>
            </a:lvl1pPr>
          </a:lstStyle>
          <a:p>
            <a:fld id="{D95ADA89-B6F4-46A6-8234-652192B2BC7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a:xfrm>
            <a:off x="1676400" y="6267450"/>
            <a:ext cx="6248400" cy="320675"/>
          </a:xfrm>
          <a:prstGeom prst="rect">
            <a:avLst/>
          </a:prstGeom>
        </p:spPr>
        <p:txBody>
          <a:bodyPr/>
          <a:lstStyle>
            <a:lvl1pPr>
              <a:defRPr/>
            </a:lvl1pPr>
          </a:lstStyle>
          <a:p>
            <a:r>
              <a:rPr lang="en-US" smtClean="0"/>
              <a:t>Department of Mechanical and Manufacturing Engineering</a:t>
            </a:r>
            <a:endParaRPr lang="en-US">
              <a:solidFill>
                <a:schemeClr val="accent2"/>
              </a:solidFill>
            </a:endParaRPr>
          </a:p>
        </p:txBody>
      </p:sp>
      <p:sp>
        <p:nvSpPr>
          <p:cNvPr id="7" name="Slide Number Placeholder 6"/>
          <p:cNvSpPr>
            <a:spLocks noGrp="1"/>
          </p:cNvSpPr>
          <p:nvPr>
            <p:ph type="sldNum" sz="quarter" idx="12"/>
          </p:nvPr>
        </p:nvSpPr>
        <p:spPr/>
        <p:txBody>
          <a:bodyPr/>
          <a:lstStyle>
            <a:lvl1pPr>
              <a:defRPr/>
            </a:lvl1pPr>
          </a:lstStyle>
          <a:p>
            <a:fld id="{70AB5B88-2D8F-4681-9C17-884F762FD1B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a:xfrm>
            <a:off x="1676400" y="6267450"/>
            <a:ext cx="6248400" cy="320675"/>
          </a:xfrm>
          <a:prstGeom prst="rect">
            <a:avLst/>
          </a:prstGeom>
        </p:spPr>
        <p:txBody>
          <a:bodyPr/>
          <a:lstStyle>
            <a:lvl1pPr>
              <a:defRPr/>
            </a:lvl1pPr>
          </a:lstStyle>
          <a:p>
            <a:r>
              <a:rPr lang="en-US" smtClean="0"/>
              <a:t>Department of Mechanical and Manufacturing Engineering</a:t>
            </a:r>
            <a:endParaRPr lang="en-US">
              <a:solidFill>
                <a:schemeClr val="accent2"/>
              </a:solidFill>
            </a:endParaRPr>
          </a:p>
        </p:txBody>
      </p:sp>
      <p:sp>
        <p:nvSpPr>
          <p:cNvPr id="7" name="Slide Number Placeholder 6"/>
          <p:cNvSpPr>
            <a:spLocks noGrp="1"/>
          </p:cNvSpPr>
          <p:nvPr>
            <p:ph type="sldNum" sz="quarter" idx="12"/>
          </p:nvPr>
        </p:nvSpPr>
        <p:spPr/>
        <p:txBody>
          <a:bodyPr/>
          <a:lstStyle>
            <a:lvl1pPr>
              <a:defRPr/>
            </a:lvl1pPr>
          </a:lstStyle>
          <a:p>
            <a:fld id="{C75BE864-3ADD-4E56-9843-AA21990F59E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endParaRPr lang="en-US"/>
          </a:p>
        </p:txBody>
      </p:sp>
      <p:sp>
        <p:nvSpPr>
          <p:cNvPr id="1030" name="Rectangle 6"/>
          <p:cNvSpPr>
            <a:spLocks noGrp="1" noChangeArrowheads="1"/>
          </p:cNvSpPr>
          <p:nvPr>
            <p:ph type="sldNum" sz="quarter" idx="4"/>
          </p:nvPr>
        </p:nvSpPr>
        <p:spPr bwMode="auto">
          <a:xfrm>
            <a:off x="60960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solidFill>
                  <a:schemeClr val="accent2"/>
                </a:solidFill>
                <a:effectLst>
                  <a:outerShdw blurRad="38100" dist="38100" dir="2700000" algn="tl">
                    <a:srgbClr val="C0C0C0"/>
                  </a:outerShdw>
                </a:effectLst>
              </a:defRPr>
            </a:lvl1pPr>
          </a:lstStyle>
          <a:p>
            <a:fld id="{CB2D08CD-0053-41EB-8CBD-806E77446E10}" type="slidenum">
              <a:rPr lang="en-US"/>
              <a:pPr/>
              <a:t>‹#›</a:t>
            </a:fld>
            <a:endParaRPr lang="en-US"/>
          </a:p>
        </p:txBody>
      </p:sp>
      <p:pic>
        <p:nvPicPr>
          <p:cNvPr id="9" name="Picture 8"/>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0" y="5813425"/>
            <a:ext cx="8382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4"/>
          <p:cNvSpPr>
            <a:spLocks noGrp="1"/>
          </p:cNvSpPr>
          <p:nvPr>
            <p:ph type="ftr" sz="quarter" idx="3"/>
          </p:nvPr>
        </p:nvSpPr>
        <p:spPr>
          <a:xfrm>
            <a:off x="1676400" y="6324600"/>
            <a:ext cx="5943600" cy="365125"/>
          </a:xfrm>
          <a:prstGeom prst="rect">
            <a:avLst/>
          </a:prstGeom>
          <a:noFill/>
        </p:spPr>
        <p:txBody>
          <a:bodyPr/>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50000"/>
              </a:spcBef>
              <a:spcAft>
                <a:spcPct val="0"/>
              </a:spcAft>
              <a:defRPr sz="3000">
                <a:solidFill>
                  <a:schemeClr val="tx1"/>
                </a:solidFill>
                <a:latin typeface="Arial" charset="0"/>
              </a:defRPr>
            </a:lvl6pPr>
            <a:lvl7pPr marL="2971800" indent="-228600" eaLnBrk="0" fontAlgn="base" hangingPunct="0">
              <a:spcBef>
                <a:spcPct val="50000"/>
              </a:spcBef>
              <a:spcAft>
                <a:spcPct val="0"/>
              </a:spcAft>
              <a:defRPr sz="3000">
                <a:solidFill>
                  <a:schemeClr val="tx1"/>
                </a:solidFill>
                <a:latin typeface="Arial" charset="0"/>
              </a:defRPr>
            </a:lvl7pPr>
            <a:lvl8pPr marL="3429000" indent="-228600" eaLnBrk="0" fontAlgn="base" hangingPunct="0">
              <a:spcBef>
                <a:spcPct val="50000"/>
              </a:spcBef>
              <a:spcAft>
                <a:spcPct val="0"/>
              </a:spcAft>
              <a:defRPr sz="3000">
                <a:solidFill>
                  <a:schemeClr val="tx1"/>
                </a:solidFill>
                <a:latin typeface="Arial" charset="0"/>
              </a:defRPr>
            </a:lvl8pPr>
            <a:lvl9pPr marL="3886200" indent="-228600" eaLnBrk="0" fontAlgn="base" hangingPunct="0">
              <a:spcBef>
                <a:spcPct val="50000"/>
              </a:spcBef>
              <a:spcAft>
                <a:spcPct val="0"/>
              </a:spcAft>
              <a:defRPr sz="3000">
                <a:solidFill>
                  <a:schemeClr val="tx1"/>
                </a:solidFill>
                <a:latin typeface="Arial" charset="0"/>
              </a:defRPr>
            </a:lvl9pPr>
          </a:lstStyle>
          <a:p>
            <a:pPr eaLnBrk="1" hangingPunct="1"/>
            <a:r>
              <a:rPr lang="en-US" sz="1400" b="1" dirty="0" smtClean="0">
                <a:solidFill>
                  <a:srgbClr val="FF0000"/>
                </a:solidFill>
              </a:rPr>
              <a:t>Department of Mechanical and Manufacturing Engineering</a:t>
            </a:r>
            <a:endParaRPr lang="en-US" sz="1400" dirty="0" smtClean="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iming>
    <p:tnLst>
      <p:par>
        <p:cTn id="1" dur="indefinite" restart="never" nodeType="tmRoot"/>
      </p:par>
    </p:tnLst>
  </p:timing>
  <p:hf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lgn="l">
              <a:defRPr/>
            </a:pPr>
            <a:endParaRPr lang="en-US">
              <a:solidFill>
                <a:srgbClr val="FFFFFF"/>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solidFill>
                <a:srgbClr val="FFFFFF"/>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183D09A-5F7C-4982-8DF2-363E90A54587}" type="slidenum">
              <a:rPr lang="en-US" smtClean="0">
                <a:solidFill>
                  <a:srgbClr val="FFFFFF"/>
                </a:solidFill>
                <a:latin typeface="Arial" panose="020B0604020202020204" pitchFamily="34" charset="0"/>
              </a:rPr>
              <a:pPr/>
              <a:t>‹#›</a:t>
            </a:fld>
            <a:endParaRPr lang="en-US" smtClean="0">
              <a:solidFill>
                <a:srgbClr val="FFFFFF"/>
              </a:solidFill>
              <a:latin typeface="Arial" panose="020B0604020202020204" pitchFamily="34" charset="0"/>
            </a:endParaRPr>
          </a:p>
        </p:txBody>
      </p:sp>
    </p:spTree>
    <p:extLst>
      <p:ext uri="{BB962C8B-B14F-4D97-AF65-F5344CB8AC3E}">
        <p14:creationId xmlns:p14="http://schemas.microsoft.com/office/powerpoint/2010/main" val="3120873642"/>
      </p:ext>
    </p:extLst>
  </p:cSld>
  <p:clrMap bg1="dk2" tx1="lt1" bg2="dk1"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9.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457200" y="2743200"/>
            <a:ext cx="8229600" cy="1143000"/>
          </a:xfrm>
        </p:spPr>
        <p:txBody>
          <a:bodyPr/>
          <a:lstStyle/>
          <a:p>
            <a:r>
              <a:rPr lang="en-US" sz="6600" b="1" smtClean="0">
                <a:solidFill>
                  <a:srgbClr val="002060"/>
                </a:solidFill>
              </a:rPr>
              <a:t>LUBRICATION</a:t>
            </a:r>
          </a:p>
        </p:txBody>
      </p:sp>
      <p:sp>
        <p:nvSpPr>
          <p:cNvPr id="4" name="Footer Placeholder 3"/>
          <p:cNvSpPr>
            <a:spLocks noGrp="1"/>
          </p:cNvSpPr>
          <p:nvPr>
            <p:ph type="ftr" sz="quarter" idx="11"/>
          </p:nvPr>
        </p:nvSpPr>
        <p:spPr>
          <a:xfrm>
            <a:off x="1447800" y="6308725"/>
            <a:ext cx="6248400" cy="320675"/>
          </a:xfrm>
        </p:spPr>
        <p:txBody>
          <a:bodyPr/>
          <a:lstStyle/>
          <a:p>
            <a:pPr>
              <a:defRPr/>
            </a:pPr>
            <a:r>
              <a:rPr lang="en-US" sz="1600" dirty="0" smtClean="0">
                <a:solidFill>
                  <a:srgbClr val="0000CC"/>
                </a:solidFill>
              </a:rPr>
              <a:t>Department of Mechanical and Manufacturing Engineering</a:t>
            </a:r>
            <a:endParaRPr lang="en-US" sz="1600" dirty="0">
              <a:solidFill>
                <a:srgbClr val="0000CC"/>
              </a:solidFill>
            </a:endParaRPr>
          </a:p>
        </p:txBody>
      </p:sp>
      <p:sp>
        <p:nvSpPr>
          <p:cNvPr id="5" name="Slide Number Placeholder 4"/>
          <p:cNvSpPr>
            <a:spLocks noGrp="1"/>
          </p:cNvSpPr>
          <p:nvPr>
            <p:ph type="sldNum" sz="quarter" idx="12"/>
          </p:nvPr>
        </p:nvSpPr>
        <p:spPr/>
        <p:txBody>
          <a:bodyPr/>
          <a:lstStyle/>
          <a:p>
            <a:pPr>
              <a:defRPr/>
            </a:pPr>
            <a:fld id="{D43F5734-4FDA-4272-A7DC-CB024722BC6C}" type="slidenum">
              <a:rPr lang="en-US" smtClean="0"/>
              <a:pPr>
                <a:defRPr/>
              </a:pPr>
              <a:t>1</a:t>
            </a:fld>
            <a:endParaRPr lang="en-US"/>
          </a:p>
        </p:txBody>
      </p:sp>
    </p:spTree>
    <p:extLst>
      <p:ext uri="{BB962C8B-B14F-4D97-AF65-F5344CB8AC3E}">
        <p14:creationId xmlns:p14="http://schemas.microsoft.com/office/powerpoint/2010/main" val="1569434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a:xfrm>
            <a:off x="6965430" y="6330950"/>
            <a:ext cx="2133600" cy="476250"/>
          </a:xfrm>
        </p:spPr>
        <p:txBody>
          <a:bodyPr/>
          <a:lstStyle/>
          <a:p>
            <a:pPr>
              <a:defRPr/>
            </a:pPr>
            <a:fld id="{3FB8F12C-A391-4D94-ACE5-2909356F0DB3}" type="slidenum">
              <a:rPr lang="en-US"/>
              <a:pPr>
                <a:defRPr/>
              </a:pPr>
              <a:t>10</a:t>
            </a:fld>
            <a:endParaRPr lang="en-US"/>
          </a:p>
        </p:txBody>
      </p:sp>
      <p:sp>
        <p:nvSpPr>
          <p:cNvPr id="61442" name="Rectangle 2"/>
          <p:cNvSpPr>
            <a:spLocks noGrp="1" noChangeArrowheads="1"/>
          </p:cNvSpPr>
          <p:nvPr>
            <p:ph type="title"/>
          </p:nvPr>
        </p:nvSpPr>
        <p:spPr>
          <a:xfrm>
            <a:off x="304800" y="524202"/>
            <a:ext cx="8229600" cy="739775"/>
          </a:xfrm>
        </p:spPr>
        <p:txBody>
          <a:bodyPr/>
          <a:lstStyle/>
          <a:p>
            <a:pPr algn="l" eaLnBrk="1" hangingPunct="1">
              <a:defRPr/>
            </a:pPr>
            <a:r>
              <a:rPr lang="en-US" sz="3200" b="1" dirty="0" smtClean="0">
                <a:solidFill>
                  <a:schemeClr val="tx1"/>
                </a:solidFill>
                <a:effectLst>
                  <a:outerShdw blurRad="38100" dist="38100" dir="2700000" algn="tl">
                    <a:srgbClr val="C0C0C0"/>
                  </a:outerShdw>
                </a:effectLst>
              </a:rPr>
              <a:t>Splash lubrication:</a:t>
            </a:r>
          </a:p>
        </p:txBody>
      </p:sp>
      <p:sp>
        <p:nvSpPr>
          <p:cNvPr id="61443" name="Rectangle 3"/>
          <p:cNvSpPr>
            <a:spLocks noGrp="1" noChangeArrowheads="1"/>
          </p:cNvSpPr>
          <p:nvPr>
            <p:ph type="body" sz="half" idx="1"/>
          </p:nvPr>
        </p:nvSpPr>
        <p:spPr>
          <a:xfrm>
            <a:off x="0" y="-76200"/>
            <a:ext cx="9144000" cy="990600"/>
          </a:xfrm>
        </p:spPr>
        <p:txBody>
          <a:bodyPr/>
          <a:lstStyle/>
          <a:p>
            <a:pPr algn="ctr" eaLnBrk="1" hangingPunct="1">
              <a:buFontTx/>
              <a:buNone/>
              <a:defRPr/>
            </a:pPr>
            <a:r>
              <a:rPr lang="en-US" sz="2800" b="1" dirty="0" smtClean="0">
                <a:solidFill>
                  <a:schemeClr val="accent2"/>
                </a:solidFill>
                <a:effectLst>
                  <a:outerShdw blurRad="38100" dist="38100" dir="2700000" algn="tl">
                    <a:srgbClr val="C0C0C0"/>
                  </a:outerShdw>
                </a:effectLst>
              </a:rPr>
              <a:t>Commonly used lubrication systems in I.C. Engines</a:t>
            </a:r>
          </a:p>
        </p:txBody>
      </p:sp>
      <p:grpSp>
        <p:nvGrpSpPr>
          <p:cNvPr id="9" name="Group 7"/>
          <p:cNvGrpSpPr>
            <a:grpSpLocks/>
          </p:cNvGrpSpPr>
          <p:nvPr/>
        </p:nvGrpSpPr>
        <p:grpSpPr bwMode="auto">
          <a:xfrm>
            <a:off x="304800" y="1635273"/>
            <a:ext cx="6172200" cy="3505200"/>
            <a:chOff x="2948" y="1391"/>
            <a:chExt cx="2641" cy="1729"/>
          </a:xfrm>
        </p:grpSpPr>
        <p:pic>
          <p:nvPicPr>
            <p:cNvPr id="10" name="Picture 4" descr="splash"/>
            <p:cNvPicPr>
              <a:picLocks noChangeAspect="1" noChangeArrowheads="1"/>
            </p:cNvPicPr>
            <p:nvPr/>
          </p:nvPicPr>
          <p:blipFill>
            <a:blip r:embed="rId3">
              <a:lum bright="-24000" contrast="60000"/>
            </a:blip>
            <a:srcRect l="1701" r="4965"/>
            <a:stretch>
              <a:fillRect/>
            </a:stretch>
          </p:blipFill>
          <p:spPr bwMode="auto">
            <a:xfrm rot="60000">
              <a:off x="2948" y="1391"/>
              <a:ext cx="2641" cy="1729"/>
            </a:xfrm>
            <a:prstGeom prst="rect">
              <a:avLst/>
            </a:prstGeom>
            <a:noFill/>
            <a:ln/>
            <a:effectLst/>
          </p:spPr>
        </p:pic>
        <p:sp>
          <p:nvSpPr>
            <p:cNvPr id="11" name="Rectangle 6"/>
            <p:cNvSpPr>
              <a:spLocks noChangeArrowheads="1"/>
            </p:cNvSpPr>
            <p:nvPr/>
          </p:nvSpPr>
          <p:spPr bwMode="auto">
            <a:xfrm>
              <a:off x="5001" y="1686"/>
              <a:ext cx="576" cy="144"/>
            </a:xfrm>
            <a:prstGeom prst="rect">
              <a:avLst/>
            </a:prstGeom>
            <a:solidFill>
              <a:schemeClr val="bg1"/>
            </a:solidFill>
            <a:ln w="9525">
              <a:noFill/>
              <a:miter lim="800000"/>
              <a:headEnd/>
              <a:tailEnd/>
            </a:ln>
            <a:effectLst/>
          </p:spPr>
          <p:txBody>
            <a:bodyPr wrap="none" anchor="ctr"/>
            <a:lstStyle/>
            <a:p>
              <a:endParaRPr lang="en-US"/>
            </a:p>
          </p:txBody>
        </p:sp>
      </p:grpSp>
      <p:sp>
        <p:nvSpPr>
          <p:cNvPr id="12" name="Footer Placeholder 3"/>
          <p:cNvSpPr>
            <a:spLocks noGrp="1"/>
          </p:cNvSpPr>
          <p:nvPr>
            <p:ph type="ftr" sz="quarter" idx="11"/>
          </p:nvPr>
        </p:nvSpPr>
        <p:spPr>
          <a:xfrm>
            <a:off x="1447800" y="6486525"/>
            <a:ext cx="6248400" cy="320675"/>
          </a:xfrm>
        </p:spPr>
        <p:txBody>
          <a:bodyPr/>
          <a:lstStyle/>
          <a:p>
            <a:pPr>
              <a:defRPr/>
            </a:pPr>
            <a:r>
              <a:rPr lang="en-US" sz="1600" dirty="0" smtClean="0">
                <a:solidFill>
                  <a:srgbClr val="0000CC"/>
                </a:solidFill>
              </a:rPr>
              <a:t>Department of Mechanical and Manufacturing Engineering</a:t>
            </a:r>
            <a:endParaRPr lang="en-US" sz="1600" dirty="0">
              <a:solidFill>
                <a:srgbClr val="0000CC"/>
              </a:solidFill>
            </a:endParaRPr>
          </a:p>
        </p:txBody>
      </p:sp>
      <p:pic>
        <p:nvPicPr>
          <p:cNvPr id="2" name="Picture 1"/>
          <p:cNvPicPr>
            <a:picLocks noChangeAspect="1"/>
          </p:cNvPicPr>
          <p:nvPr/>
        </p:nvPicPr>
        <p:blipFill>
          <a:blip r:embed="rId4"/>
          <a:stretch>
            <a:fillRect/>
          </a:stretch>
        </p:blipFill>
        <p:spPr>
          <a:xfrm>
            <a:off x="5638800" y="1223676"/>
            <a:ext cx="3460230" cy="4956546"/>
          </a:xfrm>
          <a:prstGeom prst="rect">
            <a:avLst/>
          </a:prstGeom>
        </p:spPr>
      </p:pic>
    </p:spTree>
    <p:extLst>
      <p:ext uri="{BB962C8B-B14F-4D97-AF65-F5344CB8AC3E}">
        <p14:creationId xmlns:p14="http://schemas.microsoft.com/office/powerpoint/2010/main" val="2999460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P spid="6144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a:xfrm>
            <a:off x="7010400" y="6484878"/>
            <a:ext cx="2133600" cy="476250"/>
          </a:xfrm>
        </p:spPr>
        <p:txBody>
          <a:bodyPr/>
          <a:lstStyle/>
          <a:p>
            <a:pPr>
              <a:defRPr/>
            </a:pPr>
            <a:fld id="{FE5D86FE-F086-48F4-8B85-BEB042F5C6A8}" type="slidenum">
              <a:rPr lang="en-US"/>
              <a:pPr>
                <a:defRPr/>
              </a:pPr>
              <a:t>11</a:t>
            </a:fld>
            <a:endParaRPr lang="en-US"/>
          </a:p>
        </p:txBody>
      </p:sp>
      <p:sp>
        <p:nvSpPr>
          <p:cNvPr id="61442" name="Rectangle 2"/>
          <p:cNvSpPr>
            <a:spLocks noGrp="1" noChangeArrowheads="1"/>
          </p:cNvSpPr>
          <p:nvPr>
            <p:ph type="title"/>
          </p:nvPr>
        </p:nvSpPr>
        <p:spPr>
          <a:xfrm>
            <a:off x="448456" y="702196"/>
            <a:ext cx="8229600" cy="346870"/>
          </a:xfrm>
        </p:spPr>
        <p:txBody>
          <a:bodyPr/>
          <a:lstStyle/>
          <a:p>
            <a:pPr algn="l" eaLnBrk="1" hangingPunct="1">
              <a:defRPr/>
            </a:pPr>
            <a:r>
              <a:rPr lang="en-US" sz="2400" b="1" dirty="0" smtClean="0">
                <a:solidFill>
                  <a:srgbClr val="C00000"/>
                </a:solidFill>
                <a:effectLst>
                  <a:outerShdw blurRad="38100" dist="38100" dir="2700000" algn="tl">
                    <a:srgbClr val="C0C0C0"/>
                  </a:outerShdw>
                </a:effectLst>
              </a:rPr>
              <a:t>Splash lubrication:</a:t>
            </a:r>
          </a:p>
        </p:txBody>
      </p:sp>
      <p:sp>
        <p:nvSpPr>
          <p:cNvPr id="61443" name="Rectangle 3"/>
          <p:cNvSpPr>
            <a:spLocks noGrp="1" noChangeArrowheads="1"/>
          </p:cNvSpPr>
          <p:nvPr>
            <p:ph type="body" sz="half" idx="1"/>
          </p:nvPr>
        </p:nvSpPr>
        <p:spPr>
          <a:xfrm>
            <a:off x="0" y="90981"/>
            <a:ext cx="9144000" cy="533400"/>
          </a:xfrm>
        </p:spPr>
        <p:txBody>
          <a:bodyPr/>
          <a:lstStyle/>
          <a:p>
            <a:pPr algn="ctr" eaLnBrk="1" hangingPunct="1">
              <a:spcBef>
                <a:spcPts val="0"/>
              </a:spcBef>
              <a:buFontTx/>
              <a:buNone/>
              <a:defRPr/>
            </a:pPr>
            <a:r>
              <a:rPr lang="en-US" sz="2800" b="1" dirty="0" smtClean="0">
                <a:solidFill>
                  <a:schemeClr val="accent2"/>
                </a:solidFill>
                <a:effectLst>
                  <a:outerShdw blurRad="38100" dist="38100" dir="2700000" algn="tl">
                    <a:srgbClr val="C0C0C0"/>
                  </a:outerShdw>
                </a:effectLst>
              </a:rPr>
              <a:t>Commonly used lubrication method in I.C. Engines</a:t>
            </a:r>
          </a:p>
        </p:txBody>
      </p:sp>
      <p:sp>
        <p:nvSpPr>
          <p:cNvPr id="14342" name="TextBox 3"/>
          <p:cNvSpPr txBox="1">
            <a:spLocks noChangeArrowheads="1"/>
          </p:cNvSpPr>
          <p:nvPr/>
        </p:nvSpPr>
        <p:spPr bwMode="auto">
          <a:xfrm>
            <a:off x="457200" y="1905000"/>
            <a:ext cx="830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p>
        </p:txBody>
      </p:sp>
      <p:sp>
        <p:nvSpPr>
          <p:cNvPr id="14343" name="TextBox 4"/>
          <p:cNvSpPr txBox="1">
            <a:spLocks noChangeArrowheads="1"/>
          </p:cNvSpPr>
          <p:nvPr/>
        </p:nvSpPr>
        <p:spPr bwMode="auto">
          <a:xfrm>
            <a:off x="170044" y="1068467"/>
            <a:ext cx="8803911"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lnSpc>
                <a:spcPct val="150000"/>
              </a:lnSpc>
              <a:buFont typeface="Wingdings" pitchFamily="2" charset="2"/>
              <a:buChar char="Ø"/>
            </a:pPr>
            <a:r>
              <a:rPr lang="en-US" sz="2400" dirty="0"/>
              <a:t>Splash lubrication is generally used in a 4 stroke IC engine to lubricate parts such as cylinder, piston, gudgeon pin, connecting rod, bearings etc. </a:t>
            </a:r>
            <a:endParaRPr lang="en-US" sz="2400" dirty="0" smtClean="0"/>
          </a:p>
          <a:p>
            <a:pPr algn="just" eaLnBrk="1" hangingPunct="1">
              <a:lnSpc>
                <a:spcPct val="150000"/>
              </a:lnSpc>
              <a:buFont typeface="Wingdings" pitchFamily="2" charset="2"/>
              <a:buChar char="Ø"/>
            </a:pPr>
            <a:endParaRPr lang="en-US" sz="2400" dirty="0"/>
          </a:p>
          <a:p>
            <a:pPr algn="just" eaLnBrk="1" hangingPunct="1">
              <a:lnSpc>
                <a:spcPct val="150000"/>
              </a:lnSpc>
              <a:buFont typeface="Wingdings" pitchFamily="2" charset="2"/>
              <a:buChar char="Ø"/>
            </a:pPr>
            <a:r>
              <a:rPr lang="en-US" sz="2400" dirty="0" smtClean="0"/>
              <a:t>The </a:t>
            </a:r>
            <a:r>
              <a:rPr lang="en-US" sz="2400" dirty="0"/>
              <a:t>oil is contained in the crank case of the engine</a:t>
            </a:r>
            <a:r>
              <a:rPr lang="en-US" sz="2400" dirty="0" smtClean="0"/>
              <a:t>.</a:t>
            </a:r>
          </a:p>
          <a:p>
            <a:pPr algn="just" eaLnBrk="1" hangingPunct="1">
              <a:lnSpc>
                <a:spcPct val="150000"/>
              </a:lnSpc>
              <a:buFont typeface="Wingdings" pitchFamily="2" charset="2"/>
              <a:buChar char="Ø"/>
            </a:pPr>
            <a:endParaRPr lang="en-US" sz="2400" dirty="0"/>
          </a:p>
          <a:p>
            <a:pPr algn="just" eaLnBrk="1" hangingPunct="1">
              <a:lnSpc>
                <a:spcPct val="150000"/>
              </a:lnSpc>
              <a:buFont typeface="Wingdings" pitchFamily="2" charset="2"/>
              <a:buChar char="Ø"/>
            </a:pPr>
            <a:r>
              <a:rPr lang="en-US" sz="2400" dirty="0" smtClean="0"/>
              <a:t> </a:t>
            </a:r>
            <a:r>
              <a:rPr lang="en-US" sz="2400" dirty="0"/>
              <a:t>As the piston reciprocates up and down the crank with the big end of the connecting rod partly dips into the oil sump and continuously splashes the oil to the surfaces of the cylinder and the piston. </a:t>
            </a:r>
          </a:p>
        </p:txBody>
      </p:sp>
      <p:sp>
        <p:nvSpPr>
          <p:cNvPr id="9" name="Footer Placeholder 3"/>
          <p:cNvSpPr>
            <a:spLocks noGrp="1"/>
          </p:cNvSpPr>
          <p:nvPr>
            <p:ph type="ftr" sz="quarter" idx="11"/>
          </p:nvPr>
        </p:nvSpPr>
        <p:spPr>
          <a:xfrm>
            <a:off x="1485900" y="6540441"/>
            <a:ext cx="6248400" cy="320675"/>
          </a:xfrm>
        </p:spPr>
        <p:txBody>
          <a:bodyPr/>
          <a:lstStyle/>
          <a:p>
            <a:pPr>
              <a:defRPr/>
            </a:pPr>
            <a:r>
              <a:rPr lang="en-US" sz="1600" dirty="0" smtClean="0">
                <a:solidFill>
                  <a:srgbClr val="0000CC"/>
                </a:solidFill>
              </a:rPr>
              <a:t>Department of Mechanical and Manufacturing Engineering</a:t>
            </a:r>
            <a:endParaRPr lang="en-US" sz="1600" dirty="0">
              <a:solidFill>
                <a:srgbClr val="0000CC"/>
              </a:solidFill>
            </a:endParaRPr>
          </a:p>
        </p:txBody>
      </p:sp>
    </p:spTree>
    <p:extLst>
      <p:ext uri="{BB962C8B-B14F-4D97-AF65-F5344CB8AC3E}">
        <p14:creationId xmlns:p14="http://schemas.microsoft.com/office/powerpoint/2010/main" val="3279505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42"/>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61443">
                                            <p:txEl>
                                              <p:pRg st="0" end="0"/>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614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34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4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3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P spid="61442" grpId="1"/>
      <p:bldP spid="61443" grpId="0" build="p"/>
      <p:bldP spid="61443"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797386"/>
            <a:ext cx="8305800" cy="5791200"/>
          </a:xfrm>
        </p:spPr>
        <p:txBody>
          <a:bodyPr/>
          <a:lstStyle/>
          <a:p>
            <a:pPr marL="395288" indent="-395288" algn="just" eaLnBrk="1" hangingPunct="1">
              <a:lnSpc>
                <a:spcPct val="120000"/>
              </a:lnSpc>
              <a:spcBef>
                <a:spcPts val="1200"/>
              </a:spcBef>
              <a:buFont typeface="Wingdings" pitchFamily="2" charset="2"/>
              <a:buChar char="ü"/>
            </a:pPr>
            <a:r>
              <a:rPr lang="en-US" sz="2400" dirty="0" smtClean="0"/>
              <a:t>When two metallic parts make a contact and move relative to each other, due to surface irregularities </a:t>
            </a:r>
            <a:r>
              <a:rPr lang="en-US" sz="2400" b="1" i="1" dirty="0" smtClean="0">
                <a:solidFill>
                  <a:srgbClr val="C00000"/>
                </a:solidFill>
              </a:rPr>
              <a:t>frictional heat </a:t>
            </a:r>
            <a:r>
              <a:rPr lang="en-US" sz="2400" dirty="0" smtClean="0"/>
              <a:t>is generated.</a:t>
            </a:r>
          </a:p>
          <a:p>
            <a:pPr marL="395288" indent="-395288" algn="just" eaLnBrk="1" hangingPunct="1">
              <a:lnSpc>
                <a:spcPct val="120000"/>
              </a:lnSpc>
              <a:spcBef>
                <a:spcPts val="1200"/>
              </a:spcBef>
              <a:buFont typeface="Wingdings" pitchFamily="2" charset="2"/>
              <a:buChar char="ü"/>
            </a:pPr>
            <a:r>
              <a:rPr lang="en-US" sz="2400" dirty="0" smtClean="0"/>
              <a:t>This results in a loss of power transmitted between them.</a:t>
            </a:r>
          </a:p>
          <a:p>
            <a:pPr marL="395288" indent="-395288" algn="just" eaLnBrk="1" hangingPunct="1">
              <a:lnSpc>
                <a:spcPct val="120000"/>
              </a:lnSpc>
              <a:spcBef>
                <a:spcPts val="1200"/>
              </a:spcBef>
              <a:buFont typeface="Wingdings" pitchFamily="2" charset="2"/>
              <a:buChar char="ü"/>
            </a:pPr>
            <a:r>
              <a:rPr lang="en-US" sz="2400" dirty="0" smtClean="0"/>
              <a:t>Frictional losses can be minimized by maintaining a </a:t>
            </a:r>
            <a:r>
              <a:rPr lang="en-US" sz="2400" b="1" i="1" dirty="0" smtClean="0">
                <a:solidFill>
                  <a:srgbClr val="C00000"/>
                </a:solidFill>
              </a:rPr>
              <a:t>layer of unguent known as lubricant</a:t>
            </a:r>
            <a:r>
              <a:rPr lang="en-US" sz="2400" dirty="0" smtClean="0"/>
              <a:t> between the two moving surfaces.</a:t>
            </a:r>
          </a:p>
          <a:p>
            <a:pPr marL="395288" indent="-395288" algn="just" eaLnBrk="1" hangingPunct="1">
              <a:lnSpc>
                <a:spcPct val="120000"/>
              </a:lnSpc>
              <a:spcBef>
                <a:spcPts val="1200"/>
              </a:spcBef>
              <a:buFont typeface="Wingdings" pitchFamily="2" charset="2"/>
              <a:buChar char="ü"/>
            </a:pPr>
            <a:r>
              <a:rPr lang="en-US" sz="2400" dirty="0" smtClean="0"/>
              <a:t>The lubricant prevents the two contact surfaces from coming into direct contact with each other.</a:t>
            </a:r>
          </a:p>
          <a:p>
            <a:pPr marL="395288" indent="-395288" algn="just" eaLnBrk="1" hangingPunct="1">
              <a:lnSpc>
                <a:spcPct val="120000"/>
              </a:lnSpc>
              <a:spcBef>
                <a:spcPts val="1200"/>
              </a:spcBef>
              <a:buFont typeface="Wingdings" pitchFamily="2" charset="2"/>
              <a:buChar char="ü"/>
            </a:pPr>
            <a:r>
              <a:rPr lang="en-US" sz="2400" dirty="0" smtClean="0"/>
              <a:t>A </a:t>
            </a:r>
            <a:r>
              <a:rPr lang="en-US" sz="2400" b="1" i="1" dirty="0" smtClean="0">
                <a:solidFill>
                  <a:srgbClr val="C00000"/>
                </a:solidFill>
              </a:rPr>
              <a:t>film</a:t>
            </a:r>
            <a:r>
              <a:rPr lang="en-US" sz="2400" dirty="0" smtClean="0"/>
              <a:t> of lubricant is said to be present between the contact surfaces.</a:t>
            </a:r>
          </a:p>
        </p:txBody>
      </p:sp>
      <p:sp>
        <p:nvSpPr>
          <p:cNvPr id="5" name="Slide Number Placeholder 4"/>
          <p:cNvSpPr>
            <a:spLocks noGrp="1"/>
          </p:cNvSpPr>
          <p:nvPr>
            <p:ph type="sldNum" sz="quarter" idx="12"/>
          </p:nvPr>
        </p:nvSpPr>
        <p:spPr>
          <a:xfrm>
            <a:off x="7010400" y="6431664"/>
            <a:ext cx="2133600" cy="476250"/>
          </a:xfrm>
        </p:spPr>
        <p:txBody>
          <a:bodyPr/>
          <a:lstStyle/>
          <a:p>
            <a:pPr>
              <a:defRPr/>
            </a:pPr>
            <a:fld id="{D567EE5D-0435-464E-BF61-5B8C6396EB89}" type="slidenum">
              <a:rPr lang="en-US"/>
              <a:pPr>
                <a:defRPr/>
              </a:pPr>
              <a:t>2</a:t>
            </a:fld>
            <a:endParaRPr lang="en-US" dirty="0"/>
          </a:p>
        </p:txBody>
      </p:sp>
      <p:sp>
        <p:nvSpPr>
          <p:cNvPr id="6" name="Footer Placeholder 3"/>
          <p:cNvSpPr>
            <a:spLocks noGrp="1"/>
          </p:cNvSpPr>
          <p:nvPr>
            <p:ph type="ftr" sz="quarter" idx="11"/>
          </p:nvPr>
        </p:nvSpPr>
        <p:spPr>
          <a:xfrm>
            <a:off x="1447800" y="6537325"/>
            <a:ext cx="6248400" cy="320675"/>
          </a:xfrm>
        </p:spPr>
        <p:txBody>
          <a:bodyPr/>
          <a:lstStyle/>
          <a:p>
            <a:pPr>
              <a:defRPr/>
            </a:pPr>
            <a:r>
              <a:rPr lang="en-US" sz="1600" dirty="0" smtClean="0">
                <a:solidFill>
                  <a:srgbClr val="0000CC"/>
                </a:solidFill>
              </a:rPr>
              <a:t>Department of Mechanical and Manufacturing Engineering</a:t>
            </a:r>
            <a:endParaRPr lang="en-US" sz="1600" dirty="0">
              <a:solidFill>
                <a:srgbClr val="0000CC"/>
              </a:solidFill>
            </a:endParaRPr>
          </a:p>
        </p:txBody>
      </p:sp>
      <p:sp>
        <p:nvSpPr>
          <p:cNvPr id="2" name="TextBox 1"/>
          <p:cNvSpPr txBox="1"/>
          <p:nvPr/>
        </p:nvSpPr>
        <p:spPr>
          <a:xfrm>
            <a:off x="0" y="0"/>
            <a:ext cx="9144000" cy="646331"/>
          </a:xfrm>
          <a:prstGeom prst="rect">
            <a:avLst/>
          </a:prstGeom>
          <a:noFill/>
        </p:spPr>
        <p:txBody>
          <a:bodyPr wrap="square" rtlCol="0">
            <a:spAutoFit/>
          </a:bodyPr>
          <a:lstStyle/>
          <a:p>
            <a:r>
              <a:rPr lang="en-US" sz="3600" b="1" dirty="0" smtClean="0"/>
              <a:t>Lubrication - Importance</a:t>
            </a:r>
            <a:endParaRPr lang="en-US" sz="3600" b="1" dirty="0"/>
          </a:p>
        </p:txBody>
      </p:sp>
    </p:spTree>
    <p:extLst>
      <p:ext uri="{BB962C8B-B14F-4D97-AF65-F5344CB8AC3E}">
        <p14:creationId xmlns:p14="http://schemas.microsoft.com/office/powerpoint/2010/main" val="1120445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lvl="4"/>
            <a:r>
              <a:rPr lang="en-US" sz="3200" b="1" dirty="0">
                <a:solidFill>
                  <a:srgbClr val="0000CC"/>
                </a:solidFill>
                <a:effectLst>
                  <a:outerShdw blurRad="38100" dist="38100" dir="2700000" algn="tl">
                    <a:srgbClr val="C0C0C0"/>
                  </a:outerShdw>
                </a:effectLst>
              </a:rPr>
              <a:t>Types of lubricants</a:t>
            </a:r>
            <a:r>
              <a:rPr lang="en-US" sz="3200" b="1" dirty="0">
                <a:solidFill>
                  <a:srgbClr val="00FF00"/>
                </a:solidFill>
                <a:effectLst>
                  <a:outerShdw blurRad="38100" dist="38100" dir="2700000" algn="tl">
                    <a:srgbClr val="C0C0C0"/>
                  </a:outerShdw>
                </a:effectLst>
              </a:rPr>
              <a:t/>
            </a:r>
            <a:br>
              <a:rPr lang="en-US" sz="3200" b="1" dirty="0">
                <a:solidFill>
                  <a:srgbClr val="00FF00"/>
                </a:solidFill>
                <a:effectLst>
                  <a:outerShdw blurRad="38100" dist="38100" dir="2700000" algn="tl">
                    <a:srgbClr val="C0C0C0"/>
                  </a:outerShdw>
                </a:effectLst>
              </a:rPr>
            </a:br>
            <a:endParaRPr lang="en-IN" dirty="0"/>
          </a:p>
        </p:txBody>
      </p:sp>
      <p:graphicFrame>
        <p:nvGraphicFramePr>
          <p:cNvPr id="18" name="Content Placeholder 17"/>
          <p:cNvGraphicFramePr>
            <a:graphicFrameLocks noGrp="1"/>
          </p:cNvGraphicFramePr>
          <p:nvPr>
            <p:ph sz="half" idx="1"/>
            <p:extLst>
              <p:ext uri="{D42A27DB-BD31-4B8C-83A1-F6EECF244321}">
                <p14:modId xmlns:p14="http://schemas.microsoft.com/office/powerpoint/2010/main" val="1595603266"/>
              </p:ext>
            </p:extLst>
          </p:nvPr>
        </p:nvGraphicFramePr>
        <p:xfrm>
          <a:off x="273050" y="838200"/>
          <a:ext cx="8597900" cy="5057469"/>
        </p:xfrm>
        <a:graphic>
          <a:graphicData uri="http://schemas.openxmlformats.org/drawingml/2006/table">
            <a:tbl>
              <a:tblPr firstRow="1" bandRow="1">
                <a:tableStyleId>{21E4AEA4-8DFA-4A89-87EB-49C32662AFE0}</a:tableStyleId>
              </a:tblPr>
              <a:tblGrid>
                <a:gridCol w="2388180">
                  <a:extLst>
                    <a:ext uri="{9D8B030D-6E8A-4147-A177-3AD203B41FA5}">
                      <a16:colId xmlns="" xmlns:a16="http://schemas.microsoft.com/office/drawing/2014/main" val="20000"/>
                    </a:ext>
                  </a:extLst>
                </a:gridCol>
                <a:gridCol w="3104860">
                  <a:extLst>
                    <a:ext uri="{9D8B030D-6E8A-4147-A177-3AD203B41FA5}">
                      <a16:colId xmlns="" xmlns:a16="http://schemas.microsoft.com/office/drawing/2014/main" val="20001"/>
                    </a:ext>
                  </a:extLst>
                </a:gridCol>
                <a:gridCol w="3104860">
                  <a:extLst>
                    <a:ext uri="{9D8B030D-6E8A-4147-A177-3AD203B41FA5}">
                      <a16:colId xmlns="" xmlns:a16="http://schemas.microsoft.com/office/drawing/2014/main" val="20002"/>
                    </a:ext>
                  </a:extLst>
                </a:gridCol>
              </a:tblGrid>
              <a:tr h="8903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effectLst>
                            <a:outerShdw blurRad="38100" dist="38100" dir="2700000" algn="tl">
                              <a:srgbClr val="C0C0C0"/>
                            </a:outerShdw>
                          </a:effectLst>
                        </a:rPr>
                        <a:t>Type of lubricant</a:t>
                      </a:r>
                    </a:p>
                    <a:p>
                      <a:endParaRPr lang="en-IN" sz="2000"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effectLst>
                            <a:outerShdw blurRad="38100" dist="38100" dir="2700000" algn="tl">
                              <a:srgbClr val="C0C0C0"/>
                            </a:outerShdw>
                          </a:effectLst>
                        </a:rPr>
                        <a:t>Examples</a:t>
                      </a:r>
                    </a:p>
                    <a:p>
                      <a:endParaRPr lang="en-IN" sz="2000"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effectLst>
                            <a:outerShdw blurRad="38100" dist="38100" dir="2700000" algn="tl">
                              <a:srgbClr val="C0C0C0"/>
                            </a:outerShdw>
                          </a:effectLst>
                        </a:rPr>
                        <a:t>Application</a:t>
                      </a:r>
                    </a:p>
                    <a:p>
                      <a:endParaRPr lang="en-IN" sz="2000" dirty="0">
                        <a:solidFill>
                          <a:schemeClr val="bg1"/>
                        </a:solidFill>
                      </a:endParaRPr>
                    </a:p>
                  </a:txBody>
                  <a:tcPr/>
                </a:tc>
                <a:extLst>
                  <a:ext uri="{0D108BD9-81ED-4DB2-BD59-A6C34878D82A}">
                    <a16:rowId xmlns="" xmlns:a16="http://schemas.microsoft.com/office/drawing/2014/main" val="10000"/>
                  </a:ext>
                </a:extLst>
              </a:tr>
              <a:tr h="16534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effectLst>
                            <a:outerShdw blurRad="38100" dist="38100" dir="2700000" algn="tl">
                              <a:srgbClr val="C0C0C0"/>
                            </a:outerShdw>
                          </a:effectLst>
                        </a:rPr>
                        <a:t>Solid lubricants</a:t>
                      </a:r>
                    </a:p>
                    <a:p>
                      <a:endParaRPr lang="en-IN" sz="20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rPr>
                        <a:t>Wax, graphite, graphite with grease</a:t>
                      </a:r>
                    </a:p>
                    <a:p>
                      <a:endParaRPr lang="en-IN" sz="20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rPr>
                        <a:t>Used where oil film cant be maintained due to high pressure</a:t>
                      </a:r>
                    </a:p>
                    <a:p>
                      <a:endParaRPr lang="en-IN" sz="2000" b="1" dirty="0">
                        <a:solidFill>
                          <a:schemeClr val="tx1"/>
                        </a:solidFill>
                      </a:endParaRPr>
                    </a:p>
                  </a:txBody>
                  <a:tcPr/>
                </a:tc>
                <a:extLst>
                  <a:ext uri="{0D108BD9-81ED-4DB2-BD59-A6C34878D82A}">
                    <a16:rowId xmlns="" xmlns:a16="http://schemas.microsoft.com/office/drawing/2014/main" val="10001"/>
                  </a:ext>
                </a:extLst>
              </a:tr>
              <a:tr h="11582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effectLst>
                            <a:outerShdw blurRad="38100" dist="38100" dir="2700000" algn="tl">
                              <a:srgbClr val="C0C0C0"/>
                            </a:outerShdw>
                          </a:effectLst>
                        </a:rPr>
                        <a:t>Liquid lubricants</a:t>
                      </a:r>
                    </a:p>
                    <a:p>
                      <a:endParaRPr lang="en-IN" sz="20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rPr>
                        <a:t>Mineral oils, vegetable oils, animal oils</a:t>
                      </a:r>
                      <a:endParaRPr lang="en-IN" sz="20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rPr>
                        <a:t>Ordinary machinery, steam &amp; I C engines.</a:t>
                      </a:r>
                      <a:endParaRPr lang="en-IN" sz="2000" b="1" dirty="0">
                        <a:solidFill>
                          <a:schemeClr val="tx1"/>
                        </a:solidFill>
                      </a:endParaRPr>
                    </a:p>
                  </a:txBody>
                  <a:tcPr/>
                </a:tc>
                <a:extLst>
                  <a:ext uri="{0D108BD9-81ED-4DB2-BD59-A6C34878D82A}">
                    <a16:rowId xmlns="" xmlns:a16="http://schemas.microsoft.com/office/drawing/2014/main" val="10002"/>
                  </a:ext>
                </a:extLst>
              </a:tr>
              <a:tr h="13553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effectLst>
                            <a:outerShdw blurRad="38100" dist="38100" dir="2700000" algn="tl">
                              <a:srgbClr val="C0C0C0"/>
                            </a:outerShdw>
                          </a:effectLst>
                        </a:rPr>
                        <a:t>Semi solid lubricants</a:t>
                      </a:r>
                    </a:p>
                    <a:p>
                      <a:endParaRPr lang="en-IN" sz="2000" b="1" dirty="0">
                        <a:solidFill>
                          <a:schemeClr val="tx1"/>
                        </a:solidFill>
                      </a:endParaRPr>
                    </a:p>
                  </a:txBody>
                  <a:tcPr/>
                </a:tc>
                <a:tc>
                  <a:txBody>
                    <a:bodyPr/>
                    <a:lstStyle/>
                    <a:p>
                      <a:r>
                        <a:rPr lang="en-US" sz="2000" b="1" dirty="0" smtClean="0">
                          <a:solidFill>
                            <a:schemeClr val="tx1"/>
                          </a:solidFill>
                        </a:rPr>
                        <a:t>Grease</a:t>
                      </a:r>
                      <a:endParaRPr lang="en-IN" sz="20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rPr>
                        <a:t>Used where low speed &amp; high pressure exist.</a:t>
                      </a:r>
                    </a:p>
                    <a:p>
                      <a:endParaRPr lang="en-IN" sz="2000" b="1" dirty="0">
                        <a:solidFill>
                          <a:schemeClr val="tx1"/>
                        </a:solidFill>
                      </a:endParaRPr>
                    </a:p>
                  </a:txBody>
                  <a:tcPr/>
                </a:tc>
                <a:extLst>
                  <a:ext uri="{0D108BD9-81ED-4DB2-BD59-A6C34878D82A}">
                    <a16:rowId xmlns="" xmlns:a16="http://schemas.microsoft.com/office/drawing/2014/main" val="10003"/>
                  </a:ext>
                </a:extLst>
              </a:tr>
            </a:tbl>
          </a:graphicData>
        </a:graphic>
      </p:graphicFrame>
      <p:sp>
        <p:nvSpPr>
          <p:cNvPr id="6" name="Slide Number Placeholder 5"/>
          <p:cNvSpPr>
            <a:spLocks noGrp="1"/>
          </p:cNvSpPr>
          <p:nvPr>
            <p:ph type="sldNum" sz="quarter" idx="12"/>
          </p:nvPr>
        </p:nvSpPr>
        <p:spPr/>
        <p:txBody>
          <a:bodyPr/>
          <a:lstStyle/>
          <a:p>
            <a:fld id="{E550286C-2966-4B50-A486-8D3CD75FEFF3}" type="slidenum">
              <a:rPr lang="en-US" smtClean="0"/>
              <a:pPr/>
              <a:t>3</a:t>
            </a:fld>
            <a:endParaRPr lang="en-US"/>
          </a:p>
        </p:txBody>
      </p:sp>
      <p:sp>
        <p:nvSpPr>
          <p:cNvPr id="7" name="Footer Placeholder 3"/>
          <p:cNvSpPr>
            <a:spLocks noGrp="1"/>
          </p:cNvSpPr>
          <p:nvPr>
            <p:ph type="ftr" sz="quarter" idx="11"/>
          </p:nvPr>
        </p:nvSpPr>
        <p:spPr>
          <a:xfrm>
            <a:off x="1447800" y="6248400"/>
            <a:ext cx="6248400" cy="320675"/>
          </a:xfrm>
        </p:spPr>
        <p:txBody>
          <a:bodyPr/>
          <a:lstStyle/>
          <a:p>
            <a:pPr>
              <a:defRPr/>
            </a:pPr>
            <a:r>
              <a:rPr lang="en-US" sz="1600" dirty="0" smtClean="0">
                <a:solidFill>
                  <a:srgbClr val="0000CC"/>
                </a:solidFill>
              </a:rPr>
              <a:t>Department of Mechanical and Manufacturing Engineering</a:t>
            </a:r>
            <a:endParaRPr lang="en-US" sz="1600" dirty="0">
              <a:solidFill>
                <a:srgbClr val="0000CC"/>
              </a:solidFill>
            </a:endParaRPr>
          </a:p>
        </p:txBody>
      </p:sp>
    </p:spTree>
    <p:extLst>
      <p:ext uri="{BB962C8B-B14F-4D97-AF65-F5344CB8AC3E}">
        <p14:creationId xmlns:p14="http://schemas.microsoft.com/office/powerpoint/2010/main" val="1112426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a:xfrm>
            <a:off x="7010400" y="6381750"/>
            <a:ext cx="2133600" cy="476250"/>
          </a:xfrm>
        </p:spPr>
        <p:txBody>
          <a:bodyPr/>
          <a:lstStyle/>
          <a:p>
            <a:pPr>
              <a:defRPr/>
            </a:pPr>
            <a:fld id="{3ABAF6FC-F544-4CB2-9D35-53CC74A7186F}" type="slidenum">
              <a:rPr lang="en-US"/>
              <a:pPr>
                <a:defRPr/>
              </a:pPr>
              <a:t>4</a:t>
            </a:fld>
            <a:endParaRPr lang="en-US" dirty="0"/>
          </a:p>
        </p:txBody>
      </p:sp>
      <p:sp>
        <p:nvSpPr>
          <p:cNvPr id="64514" name="Rectangle 2"/>
          <p:cNvSpPr>
            <a:spLocks noGrp="1" noChangeArrowheads="1"/>
          </p:cNvSpPr>
          <p:nvPr>
            <p:ph type="title"/>
          </p:nvPr>
        </p:nvSpPr>
        <p:spPr>
          <a:xfrm>
            <a:off x="457200" y="-12492"/>
            <a:ext cx="8229600" cy="469692"/>
          </a:xfrm>
        </p:spPr>
        <p:txBody>
          <a:bodyPr/>
          <a:lstStyle/>
          <a:p>
            <a:pPr eaLnBrk="1" hangingPunct="1">
              <a:defRPr/>
            </a:pPr>
            <a:r>
              <a:rPr lang="en-US" sz="3600" b="1" dirty="0" smtClean="0">
                <a:solidFill>
                  <a:schemeClr val="accent2"/>
                </a:solidFill>
                <a:effectLst>
                  <a:outerShdw blurRad="38100" dist="38100" dir="2700000" algn="tl">
                    <a:srgbClr val="C0C0C0"/>
                  </a:outerShdw>
                </a:effectLst>
              </a:rPr>
              <a:t>Properties of a lubricant</a:t>
            </a:r>
          </a:p>
        </p:txBody>
      </p:sp>
      <p:sp>
        <p:nvSpPr>
          <p:cNvPr id="64515" name="Rectangle 3"/>
          <p:cNvSpPr>
            <a:spLocks noGrp="1" noChangeArrowheads="1"/>
          </p:cNvSpPr>
          <p:nvPr>
            <p:ph type="body" sz="half" idx="1"/>
          </p:nvPr>
        </p:nvSpPr>
        <p:spPr>
          <a:xfrm>
            <a:off x="190500" y="457199"/>
            <a:ext cx="8763000" cy="6080125"/>
          </a:xfrm>
        </p:spPr>
        <p:txBody>
          <a:bodyPr/>
          <a:lstStyle/>
          <a:p>
            <a:pPr marL="627063" lvl="1" indent="-449263" algn="just" eaLnBrk="1" hangingPunct="1">
              <a:buClr>
                <a:srgbClr val="C00000"/>
              </a:buClr>
              <a:buFontTx/>
              <a:buAutoNum type="arabicPeriod"/>
              <a:defRPr/>
            </a:pPr>
            <a:r>
              <a:rPr lang="en-US" b="1" dirty="0" smtClean="0">
                <a:solidFill>
                  <a:srgbClr val="0070C0"/>
                </a:solidFill>
              </a:rPr>
              <a:t> Viscosity:</a:t>
            </a:r>
          </a:p>
          <a:p>
            <a:pPr marL="395288" lvl="1" indent="0" algn="just">
              <a:spcBef>
                <a:spcPts val="3000"/>
              </a:spcBef>
              <a:buNone/>
              <a:defRPr/>
            </a:pPr>
            <a:r>
              <a:rPr lang="en-US" dirty="0" smtClean="0">
                <a:latin typeface="Arial" panose="020B0604020202020204" pitchFamily="34" charset="0"/>
                <a:cs typeface="Arial" panose="020B0604020202020204" pitchFamily="34" charset="0"/>
              </a:rPr>
              <a:t>It is the property of lubricant by virtue of which it offers resistance to shear.</a:t>
            </a:r>
          </a:p>
          <a:p>
            <a:pPr marL="395288" lvl="1" indent="0" algn="just">
              <a:spcBef>
                <a:spcPts val="3000"/>
              </a:spcBef>
              <a:buNone/>
              <a:defRPr/>
            </a:pPr>
            <a:r>
              <a:rPr lang="en-US" dirty="0" smtClean="0">
                <a:latin typeface="Arial" panose="020B0604020202020204" pitchFamily="34" charset="0"/>
                <a:cs typeface="Arial" panose="020B0604020202020204" pitchFamily="34" charset="0"/>
              </a:rPr>
              <a:t>If the viscosity is too low, then a liquid film cant be maintained between the two moving surfaces.</a:t>
            </a:r>
          </a:p>
          <a:p>
            <a:pPr marL="395288" lvl="1" indent="0" algn="just">
              <a:spcBef>
                <a:spcPts val="3000"/>
              </a:spcBef>
              <a:buNone/>
              <a:defRPr/>
            </a:pPr>
            <a:r>
              <a:rPr lang="en-US" dirty="0" smtClean="0">
                <a:latin typeface="Arial" panose="020B0604020202020204" pitchFamily="34" charset="0"/>
                <a:cs typeface="Arial" panose="020B0604020202020204" pitchFamily="34" charset="0"/>
              </a:rPr>
              <a:t>If the viscosity is too high, then it will offer great resistance to the moving surfaces of the parts.</a:t>
            </a:r>
          </a:p>
          <a:p>
            <a:pPr marL="395288" lvl="1" indent="0" algn="just">
              <a:spcBef>
                <a:spcPts val="3000"/>
              </a:spcBef>
              <a:buNone/>
              <a:defRPr/>
            </a:pPr>
            <a:r>
              <a:rPr lang="en-US" dirty="0" smtClean="0">
                <a:latin typeface="Arial" panose="020B0604020202020204" pitchFamily="34" charset="0"/>
                <a:cs typeface="Arial" panose="020B0604020202020204" pitchFamily="34" charset="0"/>
              </a:rPr>
              <a:t>Viscosity decreases with increase in temperature</a:t>
            </a:r>
          </a:p>
          <a:p>
            <a:pPr marL="465138" lvl="1" indent="0" algn="just" eaLnBrk="1" hangingPunct="1">
              <a:buFontTx/>
              <a:buNone/>
              <a:defRPr/>
            </a:pPr>
            <a:r>
              <a:rPr lang="en-US" b="1" dirty="0" smtClean="0">
                <a:solidFill>
                  <a:schemeClr val="accent2"/>
                </a:solidFill>
              </a:rPr>
              <a:t>So viscosity of a good lubricant should not change with varying operating temperature</a:t>
            </a:r>
          </a:p>
        </p:txBody>
      </p:sp>
      <p:sp>
        <p:nvSpPr>
          <p:cNvPr id="7" name="Footer Placeholder 3"/>
          <p:cNvSpPr>
            <a:spLocks noGrp="1"/>
          </p:cNvSpPr>
          <p:nvPr>
            <p:ph type="ftr" sz="quarter" idx="11"/>
          </p:nvPr>
        </p:nvSpPr>
        <p:spPr>
          <a:xfrm>
            <a:off x="1447800" y="6537325"/>
            <a:ext cx="6248400" cy="320675"/>
          </a:xfrm>
        </p:spPr>
        <p:txBody>
          <a:bodyPr/>
          <a:lstStyle/>
          <a:p>
            <a:pPr>
              <a:defRPr/>
            </a:pPr>
            <a:r>
              <a:rPr lang="en-US" sz="1600" dirty="0" smtClean="0">
                <a:solidFill>
                  <a:srgbClr val="0000CC"/>
                </a:solidFill>
              </a:rPr>
              <a:t>Department of Mechanical and Manufacturing Engineering</a:t>
            </a:r>
            <a:endParaRPr lang="en-US" sz="1600" dirty="0">
              <a:solidFill>
                <a:srgbClr val="0000CC"/>
              </a:solidFill>
            </a:endParaRPr>
          </a:p>
        </p:txBody>
      </p:sp>
    </p:spTree>
    <p:extLst>
      <p:ext uri="{BB962C8B-B14F-4D97-AF65-F5344CB8AC3E}">
        <p14:creationId xmlns:p14="http://schemas.microsoft.com/office/powerpoint/2010/main" val="1998848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1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1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1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51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51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5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p:bldP spid="6451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a:xfrm>
            <a:off x="7010400" y="6519836"/>
            <a:ext cx="2133600" cy="476250"/>
          </a:xfrm>
        </p:spPr>
        <p:txBody>
          <a:bodyPr/>
          <a:lstStyle/>
          <a:p>
            <a:pPr>
              <a:defRPr/>
            </a:pPr>
            <a:fld id="{8984C8BB-D842-44DC-AF1C-3F7F87CFCC12}" type="slidenum">
              <a:rPr lang="en-US"/>
              <a:pPr>
                <a:defRPr/>
              </a:pPr>
              <a:t>5</a:t>
            </a:fld>
            <a:endParaRPr lang="en-US" dirty="0"/>
          </a:p>
        </p:txBody>
      </p:sp>
      <p:sp>
        <p:nvSpPr>
          <p:cNvPr id="65539" name="Rectangle 3"/>
          <p:cNvSpPr>
            <a:spLocks noGrp="1" noChangeArrowheads="1"/>
          </p:cNvSpPr>
          <p:nvPr>
            <p:ph type="body" sz="half" idx="1"/>
          </p:nvPr>
        </p:nvSpPr>
        <p:spPr>
          <a:xfrm>
            <a:off x="-152400" y="-21236"/>
            <a:ext cx="9144000" cy="6858000"/>
          </a:xfrm>
        </p:spPr>
        <p:txBody>
          <a:bodyPr/>
          <a:lstStyle/>
          <a:p>
            <a:pPr marL="627063" lvl="1" indent="-517525" algn="just" eaLnBrk="1" hangingPunct="1">
              <a:buClr>
                <a:srgbClr val="C00000"/>
              </a:buClr>
              <a:buFontTx/>
              <a:buAutoNum type="arabicPeriod" startAt="2"/>
              <a:defRPr/>
            </a:pPr>
            <a:r>
              <a:rPr lang="en-US" b="1" dirty="0" smtClean="0">
                <a:solidFill>
                  <a:srgbClr val="0070C0"/>
                </a:solidFill>
              </a:rPr>
              <a:t> Flash &amp; fire points:</a:t>
            </a:r>
          </a:p>
          <a:p>
            <a:pPr marL="465138" lvl="1" indent="0" algn="just" eaLnBrk="1" hangingPunct="1">
              <a:lnSpc>
                <a:spcPct val="150000"/>
              </a:lnSpc>
              <a:buFontTx/>
              <a:buNone/>
              <a:defRPr/>
            </a:pPr>
            <a:r>
              <a:rPr lang="en-US" b="1" dirty="0" smtClean="0">
                <a:solidFill>
                  <a:srgbClr val="FF0000"/>
                </a:solidFill>
              </a:rPr>
              <a:t>Flash point:</a:t>
            </a:r>
            <a:r>
              <a:rPr lang="en-US" sz="3600" b="1" dirty="0" smtClean="0">
                <a:solidFill>
                  <a:srgbClr val="FF0000"/>
                </a:solidFill>
              </a:rPr>
              <a:t> </a:t>
            </a:r>
            <a:r>
              <a:rPr lang="en-US" dirty="0" smtClean="0"/>
              <a:t>It</a:t>
            </a:r>
            <a:r>
              <a:rPr lang="en-US" b="1" dirty="0" smtClean="0"/>
              <a:t> </a:t>
            </a:r>
            <a:r>
              <a:rPr lang="en-US" dirty="0" smtClean="0"/>
              <a:t>is the lowest temperature at which the fumes of oil will produce a flash but will not catch fire when the flame is brought in contact with it.</a:t>
            </a:r>
          </a:p>
          <a:p>
            <a:pPr marL="465138" lvl="1" indent="-7938" algn="just" eaLnBrk="1" hangingPunct="1">
              <a:lnSpc>
                <a:spcPct val="150000"/>
              </a:lnSpc>
              <a:buFontTx/>
              <a:buNone/>
              <a:defRPr/>
            </a:pPr>
            <a:r>
              <a:rPr lang="en-US" b="1" dirty="0" smtClean="0">
                <a:solidFill>
                  <a:srgbClr val="FF0000"/>
                </a:solidFill>
              </a:rPr>
              <a:t>Fire point:</a:t>
            </a:r>
            <a:r>
              <a:rPr lang="en-US" dirty="0" smtClean="0">
                <a:solidFill>
                  <a:schemeClr val="accent2"/>
                </a:solidFill>
              </a:rPr>
              <a:t> </a:t>
            </a:r>
            <a:r>
              <a:rPr lang="en-US" dirty="0" smtClean="0"/>
              <a:t>It is the lowest temperature at which the oil fumes catch fire &amp; will continue to burn when the flame is brought in contact with it.</a:t>
            </a:r>
          </a:p>
          <a:p>
            <a:pPr marL="465138" lvl="1" indent="-7938" algn="just" eaLnBrk="1" hangingPunct="1">
              <a:lnSpc>
                <a:spcPct val="150000"/>
              </a:lnSpc>
              <a:buFontTx/>
              <a:buNone/>
              <a:defRPr/>
            </a:pPr>
            <a:r>
              <a:rPr lang="en-US" b="1" dirty="0" smtClean="0">
                <a:solidFill>
                  <a:schemeClr val="accent2"/>
                </a:solidFill>
              </a:rPr>
              <a:t>So a good lubricant should posses a flash point temperature higher than the temperature at which it is used.</a:t>
            </a:r>
          </a:p>
          <a:p>
            <a:pPr marL="838200" lvl="1" indent="-381000" algn="just" eaLnBrk="1" hangingPunct="1">
              <a:buFontTx/>
              <a:buNone/>
              <a:defRPr/>
            </a:pPr>
            <a:endParaRPr lang="en-US" b="1" dirty="0" smtClean="0">
              <a:solidFill>
                <a:srgbClr val="FF0000"/>
              </a:solidFill>
            </a:endParaRPr>
          </a:p>
        </p:txBody>
      </p:sp>
      <p:sp>
        <p:nvSpPr>
          <p:cNvPr id="6" name="Footer Placeholder 3"/>
          <p:cNvSpPr>
            <a:spLocks noGrp="1"/>
          </p:cNvSpPr>
          <p:nvPr>
            <p:ph type="ftr" sz="quarter" idx="11"/>
          </p:nvPr>
        </p:nvSpPr>
        <p:spPr>
          <a:xfrm>
            <a:off x="1524000" y="6537325"/>
            <a:ext cx="6248400" cy="320675"/>
          </a:xfrm>
        </p:spPr>
        <p:txBody>
          <a:bodyPr/>
          <a:lstStyle/>
          <a:p>
            <a:pPr>
              <a:defRPr/>
            </a:pPr>
            <a:r>
              <a:rPr lang="en-US" sz="1600" dirty="0" smtClean="0">
                <a:solidFill>
                  <a:srgbClr val="0000CC"/>
                </a:solidFill>
              </a:rPr>
              <a:t>Department of Mechanical and Manufacturing Engineering</a:t>
            </a:r>
            <a:endParaRPr lang="en-US" sz="1600" dirty="0">
              <a:solidFill>
                <a:srgbClr val="0000CC"/>
              </a:solidFill>
            </a:endParaRPr>
          </a:p>
        </p:txBody>
      </p:sp>
    </p:spTree>
    <p:extLst>
      <p:ext uri="{BB962C8B-B14F-4D97-AF65-F5344CB8AC3E}">
        <p14:creationId xmlns:p14="http://schemas.microsoft.com/office/powerpoint/2010/main" val="770261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a:xfrm>
            <a:off x="7010400" y="6381750"/>
            <a:ext cx="2133600" cy="476250"/>
          </a:xfrm>
        </p:spPr>
        <p:txBody>
          <a:bodyPr/>
          <a:lstStyle/>
          <a:p>
            <a:pPr>
              <a:defRPr/>
            </a:pPr>
            <a:fld id="{D763EFF8-FDD1-46BA-800F-92A552307CEB}" type="slidenum">
              <a:rPr lang="en-US"/>
              <a:pPr>
                <a:defRPr/>
              </a:pPr>
              <a:t>6</a:t>
            </a:fld>
            <a:endParaRPr lang="en-US"/>
          </a:p>
        </p:txBody>
      </p:sp>
      <p:sp>
        <p:nvSpPr>
          <p:cNvPr id="66563" name="Rectangle 3"/>
          <p:cNvSpPr>
            <a:spLocks noGrp="1" noChangeArrowheads="1"/>
          </p:cNvSpPr>
          <p:nvPr>
            <p:ph type="body" sz="half" idx="1"/>
          </p:nvPr>
        </p:nvSpPr>
        <p:spPr>
          <a:xfrm>
            <a:off x="533400" y="304800"/>
            <a:ext cx="8229600" cy="5334000"/>
          </a:xfrm>
        </p:spPr>
        <p:txBody>
          <a:bodyPr/>
          <a:lstStyle/>
          <a:p>
            <a:pPr marL="573088" lvl="1" indent="-463550" algn="just" eaLnBrk="1" hangingPunct="1">
              <a:lnSpc>
                <a:spcPct val="150000"/>
              </a:lnSpc>
              <a:buFontTx/>
              <a:buAutoNum type="arabicPeriod" startAt="3"/>
              <a:defRPr/>
            </a:pPr>
            <a:r>
              <a:rPr lang="en-US" b="1" dirty="0" smtClean="0">
                <a:solidFill>
                  <a:srgbClr val="0070C0"/>
                </a:solidFill>
              </a:rPr>
              <a:t> Oiliness:</a:t>
            </a:r>
          </a:p>
          <a:p>
            <a:pPr marL="341313" lvl="1" indent="0" algn="just" eaLnBrk="1" hangingPunct="1">
              <a:lnSpc>
                <a:spcPct val="150000"/>
              </a:lnSpc>
              <a:buFontTx/>
              <a:buNone/>
              <a:defRPr/>
            </a:pPr>
            <a:r>
              <a:rPr lang="en-US" b="1" dirty="0" smtClean="0">
                <a:solidFill>
                  <a:srgbClr val="FF0000"/>
                </a:solidFill>
              </a:rPr>
              <a:t>Oiliness: </a:t>
            </a:r>
            <a:r>
              <a:rPr lang="en-US" dirty="0" smtClean="0"/>
              <a:t>It</a:t>
            </a:r>
            <a:r>
              <a:rPr lang="en-US" b="1" dirty="0" smtClean="0"/>
              <a:t> </a:t>
            </a:r>
            <a:r>
              <a:rPr lang="en-US" dirty="0" smtClean="0"/>
              <a:t>is the ability of the lubricating oil to adhere to the rubbing surfaces.</a:t>
            </a:r>
          </a:p>
          <a:p>
            <a:pPr marL="341313" lvl="1" indent="0" algn="just" eaLnBrk="1" hangingPunct="1">
              <a:lnSpc>
                <a:spcPct val="150000"/>
              </a:lnSpc>
              <a:buFontTx/>
              <a:buNone/>
              <a:defRPr/>
            </a:pPr>
            <a:r>
              <a:rPr lang="en-US" dirty="0" smtClean="0"/>
              <a:t>When a thin film of oil is subjected to high pressure, the oil film will be squeezed out of the lubricated surfaces.    </a:t>
            </a:r>
          </a:p>
          <a:p>
            <a:pPr marL="341313" lvl="1" indent="0" algn="just" eaLnBrk="1" hangingPunct="1">
              <a:lnSpc>
                <a:spcPct val="150000"/>
              </a:lnSpc>
              <a:buFontTx/>
              <a:buNone/>
              <a:defRPr/>
            </a:pPr>
            <a:r>
              <a:rPr lang="en-US" b="1" dirty="0" smtClean="0">
                <a:solidFill>
                  <a:schemeClr val="accent2"/>
                </a:solidFill>
              </a:rPr>
              <a:t>So a good lubricant should adhere to the surfaces and maintain an oil film between the rubbing surfaces.</a:t>
            </a:r>
          </a:p>
          <a:p>
            <a:pPr marL="914400" lvl="1" indent="-457200" algn="just" eaLnBrk="1" hangingPunct="1">
              <a:buFontTx/>
              <a:buNone/>
              <a:defRPr/>
            </a:pPr>
            <a:endParaRPr lang="en-US" b="1" dirty="0" smtClean="0">
              <a:solidFill>
                <a:srgbClr val="FF0000"/>
              </a:solidFill>
            </a:endParaRPr>
          </a:p>
        </p:txBody>
      </p:sp>
      <p:sp>
        <p:nvSpPr>
          <p:cNvPr id="6" name="Footer Placeholder 3"/>
          <p:cNvSpPr>
            <a:spLocks noGrp="1"/>
          </p:cNvSpPr>
          <p:nvPr>
            <p:ph type="ftr" sz="quarter" idx="11"/>
          </p:nvPr>
        </p:nvSpPr>
        <p:spPr>
          <a:xfrm>
            <a:off x="1524000" y="6537325"/>
            <a:ext cx="6248400" cy="320675"/>
          </a:xfrm>
        </p:spPr>
        <p:txBody>
          <a:bodyPr/>
          <a:lstStyle/>
          <a:p>
            <a:pPr>
              <a:defRPr/>
            </a:pPr>
            <a:r>
              <a:rPr lang="en-US" sz="1600" dirty="0" smtClean="0">
                <a:solidFill>
                  <a:srgbClr val="0000CC"/>
                </a:solidFill>
              </a:rPr>
              <a:t>Department of Mechanical and Manufacturing Engineering</a:t>
            </a:r>
            <a:endParaRPr lang="en-US" sz="1600" dirty="0">
              <a:solidFill>
                <a:srgbClr val="0000CC"/>
              </a:solidFill>
            </a:endParaRPr>
          </a:p>
        </p:txBody>
      </p:sp>
    </p:spTree>
    <p:extLst>
      <p:ext uri="{BB962C8B-B14F-4D97-AF65-F5344CB8AC3E}">
        <p14:creationId xmlns:p14="http://schemas.microsoft.com/office/powerpoint/2010/main" val="524208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5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5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a:xfrm>
            <a:off x="7010400" y="6381750"/>
            <a:ext cx="2133600" cy="476250"/>
          </a:xfrm>
        </p:spPr>
        <p:txBody>
          <a:bodyPr/>
          <a:lstStyle/>
          <a:p>
            <a:pPr>
              <a:defRPr/>
            </a:pPr>
            <a:fld id="{65144754-1343-4605-98A1-ED90A213BD7A}" type="slidenum">
              <a:rPr lang="en-US"/>
              <a:pPr>
                <a:defRPr/>
              </a:pPr>
              <a:t>7</a:t>
            </a:fld>
            <a:endParaRPr lang="en-US" dirty="0"/>
          </a:p>
        </p:txBody>
      </p:sp>
      <p:sp>
        <p:nvSpPr>
          <p:cNvPr id="67586" name="Rectangle 2"/>
          <p:cNvSpPr>
            <a:spLocks noGrp="1" noChangeArrowheads="1"/>
          </p:cNvSpPr>
          <p:nvPr>
            <p:ph type="body" sz="half" idx="1"/>
          </p:nvPr>
        </p:nvSpPr>
        <p:spPr>
          <a:xfrm>
            <a:off x="533400" y="152400"/>
            <a:ext cx="8229600" cy="5334000"/>
          </a:xfrm>
        </p:spPr>
        <p:txBody>
          <a:bodyPr/>
          <a:lstStyle/>
          <a:p>
            <a:pPr marL="573088" lvl="1" indent="-519113" algn="just" eaLnBrk="1" hangingPunct="1">
              <a:lnSpc>
                <a:spcPct val="150000"/>
              </a:lnSpc>
              <a:buFontTx/>
              <a:buAutoNum type="arabicPeriod" startAt="4"/>
              <a:defRPr/>
            </a:pPr>
            <a:r>
              <a:rPr lang="en-US" b="1" dirty="0" smtClean="0">
                <a:solidFill>
                  <a:schemeClr val="accent2"/>
                </a:solidFill>
              </a:rPr>
              <a:t>Cloud &amp; pour points:</a:t>
            </a:r>
          </a:p>
          <a:p>
            <a:pPr marL="395288" lvl="1" indent="0" algn="just" eaLnBrk="1" hangingPunct="1">
              <a:lnSpc>
                <a:spcPct val="150000"/>
              </a:lnSpc>
              <a:buFontTx/>
              <a:buNone/>
              <a:defRPr/>
            </a:pPr>
            <a:r>
              <a:rPr lang="en-US" b="1" dirty="0" smtClean="0">
                <a:solidFill>
                  <a:srgbClr val="FF0000"/>
                </a:solidFill>
              </a:rPr>
              <a:t>Cloud point: </a:t>
            </a:r>
            <a:r>
              <a:rPr lang="en-US" dirty="0" smtClean="0"/>
              <a:t>It</a:t>
            </a:r>
            <a:r>
              <a:rPr lang="en-US" b="1" dirty="0" smtClean="0"/>
              <a:t> </a:t>
            </a:r>
            <a:r>
              <a:rPr lang="en-US" dirty="0" smtClean="0"/>
              <a:t>is the temperature at which the wax &amp; other substances present in the oil crystallize and separate out from the oil when the lubricant oil is cooled.</a:t>
            </a:r>
          </a:p>
          <a:p>
            <a:pPr marL="395288" lvl="1" indent="0" algn="just" eaLnBrk="1" hangingPunct="1">
              <a:lnSpc>
                <a:spcPct val="150000"/>
              </a:lnSpc>
              <a:buFontTx/>
              <a:buNone/>
              <a:defRPr/>
            </a:pPr>
            <a:r>
              <a:rPr lang="en-US" b="1" dirty="0" smtClean="0">
                <a:solidFill>
                  <a:srgbClr val="FF0000"/>
                </a:solidFill>
              </a:rPr>
              <a:t>Pour point:</a:t>
            </a:r>
            <a:r>
              <a:rPr lang="en-US" dirty="0" smtClean="0"/>
              <a:t> It is the lowest temperature at which the oil stops to flow when cooled.    </a:t>
            </a:r>
          </a:p>
          <a:p>
            <a:pPr marL="395288" lvl="1" indent="0" algn="just" eaLnBrk="1" hangingPunct="1">
              <a:lnSpc>
                <a:spcPct val="150000"/>
              </a:lnSpc>
              <a:buFontTx/>
              <a:buNone/>
              <a:defRPr/>
            </a:pPr>
            <a:r>
              <a:rPr lang="en-US" b="1" dirty="0" smtClean="0">
                <a:solidFill>
                  <a:schemeClr val="accent2"/>
                </a:solidFill>
              </a:rPr>
              <a:t>These two points will indicate the suitability of lubricants for use in cold conditions.</a:t>
            </a:r>
          </a:p>
          <a:p>
            <a:pPr marL="914400" lvl="1" indent="-457200" algn="just" eaLnBrk="1" hangingPunct="1">
              <a:buFontTx/>
              <a:buNone/>
              <a:defRPr/>
            </a:pPr>
            <a:endParaRPr lang="en-US" b="1" dirty="0" smtClean="0">
              <a:solidFill>
                <a:srgbClr val="FF0000"/>
              </a:solidFill>
            </a:endParaRPr>
          </a:p>
        </p:txBody>
      </p:sp>
      <p:sp>
        <p:nvSpPr>
          <p:cNvPr id="6" name="Footer Placeholder 3"/>
          <p:cNvSpPr>
            <a:spLocks noGrp="1"/>
          </p:cNvSpPr>
          <p:nvPr>
            <p:ph type="ftr" sz="quarter" idx="11"/>
          </p:nvPr>
        </p:nvSpPr>
        <p:spPr>
          <a:xfrm>
            <a:off x="1524000" y="6537325"/>
            <a:ext cx="6248400" cy="320675"/>
          </a:xfrm>
        </p:spPr>
        <p:txBody>
          <a:bodyPr/>
          <a:lstStyle/>
          <a:p>
            <a:pPr>
              <a:defRPr/>
            </a:pPr>
            <a:r>
              <a:rPr lang="en-US" sz="1600" dirty="0" smtClean="0">
                <a:solidFill>
                  <a:srgbClr val="0000CC"/>
                </a:solidFill>
              </a:rPr>
              <a:t>Department of Mechanical and Manufacturing Engineering</a:t>
            </a:r>
            <a:endParaRPr lang="en-US" sz="1600" dirty="0">
              <a:solidFill>
                <a:srgbClr val="0000CC"/>
              </a:solidFill>
            </a:endParaRPr>
          </a:p>
        </p:txBody>
      </p:sp>
    </p:spTree>
    <p:extLst>
      <p:ext uri="{BB962C8B-B14F-4D97-AF65-F5344CB8AC3E}">
        <p14:creationId xmlns:p14="http://schemas.microsoft.com/office/powerpoint/2010/main" val="4257560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58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a:xfrm>
            <a:off x="7005403" y="6388412"/>
            <a:ext cx="2133600" cy="476250"/>
          </a:xfrm>
        </p:spPr>
        <p:txBody>
          <a:bodyPr/>
          <a:lstStyle/>
          <a:p>
            <a:pPr>
              <a:defRPr/>
            </a:pPr>
            <a:fld id="{28080EA2-1185-4219-A369-B93109691941}" type="slidenum">
              <a:rPr lang="en-US"/>
              <a:pPr>
                <a:defRPr/>
              </a:pPr>
              <a:t>8</a:t>
            </a:fld>
            <a:endParaRPr lang="en-US"/>
          </a:p>
        </p:txBody>
      </p:sp>
      <p:sp>
        <p:nvSpPr>
          <p:cNvPr id="68610" name="Rectangle 2"/>
          <p:cNvSpPr>
            <a:spLocks noGrp="1" noChangeArrowheads="1"/>
          </p:cNvSpPr>
          <p:nvPr>
            <p:ph type="body" sz="half" idx="1"/>
          </p:nvPr>
        </p:nvSpPr>
        <p:spPr>
          <a:xfrm>
            <a:off x="381000" y="23734"/>
            <a:ext cx="8382000" cy="6705600"/>
          </a:xfrm>
        </p:spPr>
        <p:txBody>
          <a:bodyPr/>
          <a:lstStyle/>
          <a:p>
            <a:pPr marL="682625" lvl="1" indent="-504825" algn="just" eaLnBrk="1" hangingPunct="1">
              <a:lnSpc>
                <a:spcPct val="150000"/>
              </a:lnSpc>
              <a:buFontTx/>
              <a:buAutoNum type="arabicPeriod" startAt="5"/>
              <a:defRPr/>
            </a:pPr>
            <a:r>
              <a:rPr lang="en-US" b="1" dirty="0" smtClean="0">
                <a:solidFill>
                  <a:schemeClr val="accent2"/>
                </a:solidFill>
              </a:rPr>
              <a:t>Carbon residue:</a:t>
            </a:r>
          </a:p>
          <a:p>
            <a:pPr marL="177800" lvl="1" indent="0" algn="just" eaLnBrk="1" hangingPunct="1">
              <a:lnSpc>
                <a:spcPct val="150000"/>
              </a:lnSpc>
              <a:buNone/>
              <a:defRPr/>
            </a:pPr>
            <a:r>
              <a:rPr lang="en-US" dirty="0" smtClean="0"/>
              <a:t>Lubricant oils contain high % of carbon in combined form. At higher temperature, they decompose depositing a certain amount of carbon. The deposition of carbon deposit is highly objectionable.</a:t>
            </a:r>
          </a:p>
          <a:p>
            <a:pPr marL="177800" lvl="1" indent="0" algn="just" eaLnBrk="1" hangingPunct="1">
              <a:lnSpc>
                <a:spcPct val="150000"/>
              </a:lnSpc>
              <a:buNone/>
              <a:defRPr/>
            </a:pPr>
            <a:r>
              <a:rPr lang="en-US" b="1" dirty="0" smtClean="0">
                <a:solidFill>
                  <a:schemeClr val="accent2"/>
                </a:solidFill>
              </a:rPr>
              <a:t>A good lubricating oil should deposit a least amount of carbon while in use at higher temperatures.</a:t>
            </a:r>
          </a:p>
          <a:p>
            <a:pPr marL="914400" lvl="1" indent="-457200" algn="just" eaLnBrk="1" hangingPunct="1">
              <a:buFontTx/>
              <a:buNone/>
              <a:defRPr/>
            </a:pPr>
            <a:endParaRPr lang="en-US" b="1" dirty="0" smtClean="0">
              <a:solidFill>
                <a:srgbClr val="FF0000"/>
              </a:solidFill>
            </a:endParaRPr>
          </a:p>
        </p:txBody>
      </p:sp>
      <p:sp>
        <p:nvSpPr>
          <p:cNvPr id="6" name="Footer Placeholder 3"/>
          <p:cNvSpPr>
            <a:spLocks noGrp="1"/>
          </p:cNvSpPr>
          <p:nvPr>
            <p:ph type="ftr" sz="quarter" idx="11"/>
          </p:nvPr>
        </p:nvSpPr>
        <p:spPr>
          <a:xfrm>
            <a:off x="1447800" y="6543987"/>
            <a:ext cx="6248400" cy="320675"/>
          </a:xfrm>
        </p:spPr>
        <p:txBody>
          <a:bodyPr/>
          <a:lstStyle/>
          <a:p>
            <a:pPr>
              <a:defRPr/>
            </a:pPr>
            <a:r>
              <a:rPr lang="en-US" sz="1600" dirty="0" smtClean="0">
                <a:solidFill>
                  <a:srgbClr val="0000CC"/>
                </a:solidFill>
              </a:rPr>
              <a:t>Department of Mechanical and Manufacturing Engineering</a:t>
            </a:r>
            <a:endParaRPr lang="en-US" sz="1600" dirty="0">
              <a:solidFill>
                <a:srgbClr val="0000CC"/>
              </a:solidFill>
            </a:endParaRPr>
          </a:p>
        </p:txBody>
      </p:sp>
    </p:spTree>
    <p:extLst>
      <p:ext uri="{BB962C8B-B14F-4D97-AF65-F5344CB8AC3E}">
        <p14:creationId xmlns:p14="http://schemas.microsoft.com/office/powerpoint/2010/main" val="717903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a:xfrm>
            <a:off x="7010400" y="6349271"/>
            <a:ext cx="2133600" cy="476250"/>
          </a:xfrm>
        </p:spPr>
        <p:txBody>
          <a:bodyPr/>
          <a:lstStyle/>
          <a:p>
            <a:pPr>
              <a:defRPr/>
            </a:pPr>
            <a:fld id="{3A01C72A-B992-4315-99BB-41CD0F5A7745}" type="slidenum">
              <a:rPr lang="en-US"/>
              <a:pPr>
                <a:defRPr/>
              </a:pPr>
              <a:t>9</a:t>
            </a:fld>
            <a:endParaRPr lang="en-US" dirty="0"/>
          </a:p>
        </p:txBody>
      </p:sp>
      <p:sp>
        <p:nvSpPr>
          <p:cNvPr id="69634" name="Rectangle 2"/>
          <p:cNvSpPr>
            <a:spLocks noGrp="1" noChangeArrowheads="1"/>
          </p:cNvSpPr>
          <p:nvPr>
            <p:ph type="body" sz="half" idx="1"/>
          </p:nvPr>
        </p:nvSpPr>
        <p:spPr>
          <a:xfrm>
            <a:off x="381000" y="12492"/>
            <a:ext cx="8382000" cy="6242154"/>
          </a:xfrm>
        </p:spPr>
        <p:txBody>
          <a:bodyPr/>
          <a:lstStyle/>
          <a:p>
            <a:pPr marL="0" lvl="1" indent="0" eaLnBrk="1" hangingPunct="1">
              <a:lnSpc>
                <a:spcPct val="150000"/>
              </a:lnSpc>
              <a:buFontTx/>
              <a:buAutoNum type="arabicPeriod" startAt="6"/>
            </a:pPr>
            <a:r>
              <a:rPr lang="en-US" sz="2600" b="1" dirty="0" smtClean="0">
                <a:solidFill>
                  <a:schemeClr val="accent2"/>
                </a:solidFill>
              </a:rPr>
              <a:t>Volatility:</a:t>
            </a:r>
          </a:p>
          <a:p>
            <a:pPr marL="0" lvl="1" indent="0" algn="just" eaLnBrk="1" hangingPunct="1">
              <a:lnSpc>
                <a:spcPct val="150000"/>
              </a:lnSpc>
              <a:buNone/>
            </a:pPr>
            <a:r>
              <a:rPr lang="en-US" sz="2600" dirty="0" smtClean="0"/>
              <a:t>When the working temperatures are high, some oils vaporize leaving behind a thick residual oil having different lubricating properties like increased viscosity.</a:t>
            </a:r>
          </a:p>
          <a:p>
            <a:pPr marL="0" lvl="1" indent="0" eaLnBrk="1" hangingPunct="1">
              <a:lnSpc>
                <a:spcPct val="150000"/>
              </a:lnSpc>
              <a:buFontTx/>
              <a:buNone/>
            </a:pPr>
            <a:r>
              <a:rPr lang="en-US" sz="2600" b="1" dirty="0" smtClean="0">
                <a:solidFill>
                  <a:schemeClr val="accent2"/>
                </a:solidFill>
              </a:rPr>
              <a:t>A good lubricating oil should have low volatility.</a:t>
            </a:r>
          </a:p>
          <a:p>
            <a:pPr marL="0" lvl="1" indent="0" eaLnBrk="1" hangingPunct="1">
              <a:lnSpc>
                <a:spcPct val="150000"/>
              </a:lnSpc>
              <a:spcBef>
                <a:spcPts val="4200"/>
              </a:spcBef>
              <a:buFontTx/>
              <a:buNone/>
            </a:pPr>
            <a:r>
              <a:rPr lang="en-US" sz="2600" b="1" dirty="0" smtClean="0">
                <a:solidFill>
                  <a:schemeClr val="accent2"/>
                </a:solidFill>
              </a:rPr>
              <a:t>7. Chemical stability</a:t>
            </a:r>
          </a:p>
          <a:p>
            <a:pPr marL="0" lvl="1" indent="0" algn="just" eaLnBrk="1" hangingPunct="1">
              <a:lnSpc>
                <a:spcPct val="150000"/>
              </a:lnSpc>
              <a:buFontTx/>
              <a:buNone/>
            </a:pPr>
            <a:r>
              <a:rPr lang="en-US" sz="2600" dirty="0" smtClean="0"/>
              <a:t>The </a:t>
            </a:r>
            <a:r>
              <a:rPr lang="en-US" sz="2600" dirty="0"/>
              <a:t>lubricant should not react with surfaces and any deposit in the </a:t>
            </a:r>
            <a:r>
              <a:rPr lang="en-US" sz="2600" dirty="0" smtClean="0"/>
              <a:t>cylinder. It should be possess non foaming and non-toxic characteristics.</a:t>
            </a:r>
          </a:p>
          <a:p>
            <a:pPr marL="0" lvl="1" indent="0" algn="just" eaLnBrk="1" hangingPunct="1">
              <a:lnSpc>
                <a:spcPct val="150000"/>
              </a:lnSpc>
              <a:buFontTx/>
              <a:buNone/>
            </a:pPr>
            <a:r>
              <a:rPr lang="en-US" sz="2600" b="1" dirty="0" smtClean="0">
                <a:solidFill>
                  <a:schemeClr val="accent2"/>
                </a:solidFill>
              </a:rPr>
              <a:t>    A </a:t>
            </a:r>
            <a:r>
              <a:rPr lang="en-US" sz="2600" b="1" dirty="0">
                <a:solidFill>
                  <a:schemeClr val="accent2"/>
                </a:solidFill>
              </a:rPr>
              <a:t>good lubricating oil should </a:t>
            </a:r>
            <a:r>
              <a:rPr lang="en-US" sz="2600" b="1" dirty="0" smtClean="0">
                <a:solidFill>
                  <a:schemeClr val="accent2"/>
                </a:solidFill>
              </a:rPr>
              <a:t>be chemically inert.</a:t>
            </a:r>
            <a:endParaRPr lang="en-US" sz="2600" b="1" dirty="0" smtClean="0">
              <a:solidFill>
                <a:srgbClr val="FF0000"/>
              </a:solidFill>
            </a:endParaRPr>
          </a:p>
        </p:txBody>
      </p:sp>
    </p:spTree>
    <p:extLst>
      <p:ext uri="{BB962C8B-B14F-4D97-AF65-F5344CB8AC3E}">
        <p14:creationId xmlns:p14="http://schemas.microsoft.com/office/powerpoint/2010/main" val="494442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5A25C8BFB5FC44B4BBBBB9501C190A" ma:contentTypeVersion="4" ma:contentTypeDescription="Create a new document." ma:contentTypeScope="" ma:versionID="ce91c64c3270cf1c9ddc87cf6976b9fb">
  <xsd:schema xmlns:xsd="http://www.w3.org/2001/XMLSchema" xmlns:xs="http://www.w3.org/2001/XMLSchema" xmlns:p="http://schemas.microsoft.com/office/2006/metadata/properties" xmlns:ns2="127dc23c-0a2a-4fab-987e-9412208c3e5d" targetNamespace="http://schemas.microsoft.com/office/2006/metadata/properties" ma:root="true" ma:fieldsID="993d5b98e0e1b6c1c3e45c5601706e4b" ns2:_="">
    <xsd:import namespace="127dc23c-0a2a-4fab-987e-9412208c3e5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7dc23c-0a2a-4fab-987e-9412208c3e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67F19B-F611-472D-BEB6-0C9DE7222C23}"/>
</file>

<file path=customXml/itemProps2.xml><?xml version="1.0" encoding="utf-8"?>
<ds:datastoreItem xmlns:ds="http://schemas.openxmlformats.org/officeDocument/2006/customXml" ds:itemID="{A5608788-B7C6-4E44-A86D-B8E3575EA848}"/>
</file>

<file path=customXml/itemProps3.xml><?xml version="1.0" encoding="utf-8"?>
<ds:datastoreItem xmlns:ds="http://schemas.openxmlformats.org/officeDocument/2006/customXml" ds:itemID="{8D5D0726-8085-4A60-A20C-B07EE2930588}"/>
</file>

<file path=docProps/app.xml><?xml version="1.0" encoding="utf-8"?>
<Properties xmlns="http://schemas.openxmlformats.org/officeDocument/2006/extended-properties" xmlns:vt="http://schemas.openxmlformats.org/officeDocument/2006/docPropsVTypes">
  <Template/>
  <TotalTime>7853</TotalTime>
  <Words>723</Words>
  <Application>Microsoft Office PowerPoint</Application>
  <PresentationFormat>On-screen Show (4:3)</PresentationFormat>
  <Paragraphs>80</Paragraphs>
  <Slides>11</Slides>
  <Notes>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11</vt:i4>
      </vt:variant>
    </vt:vector>
  </HeadingPairs>
  <TitlesOfParts>
    <vt:vector size="15" baseType="lpstr">
      <vt:lpstr>Arial</vt:lpstr>
      <vt:lpstr>Wingdings</vt:lpstr>
      <vt:lpstr>Default Design</vt:lpstr>
      <vt:lpstr>1_Default Design</vt:lpstr>
      <vt:lpstr>LUBRICATION</vt:lpstr>
      <vt:lpstr>PowerPoint Presentation</vt:lpstr>
      <vt:lpstr>Types of lubricants </vt:lpstr>
      <vt:lpstr>Properties of a lubricant</vt:lpstr>
      <vt:lpstr>PowerPoint Presentation</vt:lpstr>
      <vt:lpstr>PowerPoint Presentation</vt:lpstr>
      <vt:lpstr>PowerPoint Presentation</vt:lpstr>
      <vt:lpstr>PowerPoint Presentation</vt:lpstr>
      <vt:lpstr>PowerPoint Presentation</vt:lpstr>
      <vt:lpstr>Splash lubrication:</vt:lpstr>
      <vt:lpstr>Splash lubrication:</vt:lpstr>
    </vt:vector>
  </TitlesOfParts>
  <Company>Sudir Co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Properties of steam: Numerical</dc:title>
  <dc:creator>Ceative</dc:creator>
  <cp:lastModifiedBy>Manjunath  M S [MAHE-MIT]</cp:lastModifiedBy>
  <cp:revision>1562</cp:revision>
  <dcterms:created xsi:type="dcterms:W3CDTF">2006-05-26T11:14:53Z</dcterms:created>
  <dcterms:modified xsi:type="dcterms:W3CDTF">2020-02-28T09:03:32Z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0x0101001B5A25C8BFB5FC44B4BBBBB9501C190A</vt:lpwstr>
  </property>
</Properties>
</file>