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4"/>
    <p:sldMasterId id="2147483843" r:id="rId5"/>
  </p:sldMasterIdLst>
  <p:notesMasterIdLst>
    <p:notesMasterId r:id="rId51"/>
  </p:notesMasterIdLst>
  <p:sldIdLst>
    <p:sldId id="256" r:id="rId6"/>
    <p:sldId id="289" r:id="rId7"/>
    <p:sldId id="291" r:id="rId8"/>
    <p:sldId id="482" r:id="rId9"/>
    <p:sldId id="294" r:id="rId10"/>
    <p:sldId id="298" r:id="rId11"/>
    <p:sldId id="437" r:id="rId12"/>
    <p:sldId id="301" r:id="rId13"/>
    <p:sldId id="302" r:id="rId14"/>
    <p:sldId id="470" r:id="rId15"/>
    <p:sldId id="471" r:id="rId16"/>
    <p:sldId id="304" r:id="rId17"/>
    <p:sldId id="305" r:id="rId18"/>
    <p:sldId id="306" r:id="rId19"/>
    <p:sldId id="483" r:id="rId20"/>
    <p:sldId id="434" r:id="rId21"/>
    <p:sldId id="350" r:id="rId22"/>
    <p:sldId id="351" r:id="rId23"/>
    <p:sldId id="354" r:id="rId24"/>
    <p:sldId id="358" r:id="rId25"/>
    <p:sldId id="455" r:id="rId26"/>
    <p:sldId id="456" r:id="rId27"/>
    <p:sldId id="457" r:id="rId28"/>
    <p:sldId id="458" r:id="rId29"/>
    <p:sldId id="462" r:id="rId30"/>
    <p:sldId id="463" r:id="rId31"/>
    <p:sldId id="465" r:id="rId32"/>
    <p:sldId id="474" r:id="rId33"/>
    <p:sldId id="418" r:id="rId34"/>
    <p:sldId id="485" r:id="rId35"/>
    <p:sldId id="491" r:id="rId36"/>
    <p:sldId id="492" r:id="rId37"/>
    <p:sldId id="493" r:id="rId38"/>
    <p:sldId id="490" r:id="rId39"/>
    <p:sldId id="487" r:id="rId40"/>
    <p:sldId id="489" r:id="rId41"/>
    <p:sldId id="486" r:id="rId42"/>
    <p:sldId id="420" r:id="rId43"/>
    <p:sldId id="484" r:id="rId44"/>
    <p:sldId id="494" r:id="rId45"/>
    <p:sldId id="422" r:id="rId46"/>
    <p:sldId id="391" r:id="rId47"/>
    <p:sldId id="392" r:id="rId48"/>
    <p:sldId id="393" r:id="rId49"/>
    <p:sldId id="394"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700EE-28D4-4519-891A-6C4E862E05C6}" v="7" dt="2020-12-22T07:22:19.460"/>
    <p1510:client id="{3D359642-AA91-49F0-A954-C3B4D6D85539}" v="1" dt="2020-12-29T13:14:24.996"/>
    <p1510:client id="{470C54D0-DBE8-4592-913A-DF5759FC6721}" v="1" dt="2020-12-09T05:36:43.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94660"/>
  </p:normalViewPr>
  <p:slideViewPr>
    <p:cSldViewPr snapToObjects="1">
      <p:cViewPr varScale="1">
        <p:scale>
          <a:sx n="70" d="100"/>
          <a:sy n="70" d="100"/>
        </p:scale>
        <p:origin x="137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URYA GUPTA - (App.No. 120123526)" userId="S::shourya.gupta@learner.manipal.edu::8bcbd3f1-081c-46a5-95c4-7b371dd6deb6" providerId="AD" clId="Web-{156700EE-28D4-4519-891A-6C4E862E05C6}"/>
    <pc:docChg chg="modSld">
      <pc:chgData name="SHOURYA GUPTA - (App.No. 120123526)" userId="S::shourya.gupta@learner.manipal.edu::8bcbd3f1-081c-46a5-95c4-7b371dd6deb6" providerId="AD" clId="Web-{156700EE-28D4-4519-891A-6C4E862E05C6}" dt="2020-12-22T07:22:18.975" v="5" actId="20577"/>
      <pc:docMkLst>
        <pc:docMk/>
      </pc:docMkLst>
      <pc:sldChg chg="modSp">
        <pc:chgData name="SHOURYA GUPTA - (App.No. 120123526)" userId="S::shourya.gupta@learner.manipal.edu::8bcbd3f1-081c-46a5-95c4-7b371dd6deb6" providerId="AD" clId="Web-{156700EE-28D4-4519-891A-6C4E862E05C6}" dt="2020-12-22T07:22:18.975" v="5" actId="20577"/>
        <pc:sldMkLst>
          <pc:docMk/>
          <pc:sldMk cId="2535575151" sldId="457"/>
        </pc:sldMkLst>
        <pc:spChg chg="mod">
          <ac:chgData name="SHOURYA GUPTA - (App.No. 120123526)" userId="S::shourya.gupta@learner.manipal.edu::8bcbd3f1-081c-46a5-95c4-7b371dd6deb6" providerId="AD" clId="Web-{156700EE-28D4-4519-891A-6C4E862E05C6}" dt="2020-12-22T07:22:18.975" v="5" actId="20577"/>
          <ac:spMkLst>
            <pc:docMk/>
            <pc:sldMk cId="2535575151" sldId="457"/>
            <ac:spMk id="2" creationId="{00000000-0000-0000-0000-000000000000}"/>
          </ac:spMkLst>
        </pc:spChg>
      </pc:sldChg>
    </pc:docChg>
  </pc:docChgLst>
  <pc:docChgLst>
    <pc:chgData name="MOHIT MOHAN GIRI - (App.No. 120145581)" userId="S::mohit.giri@learner.manipal.edu::d0d6e180-49e4-436d-b059-ebbe1ed6065e" providerId="AD" clId="Web-{470C54D0-DBE8-4592-913A-DF5759FC6721}"/>
    <pc:docChg chg="modSld">
      <pc:chgData name="MOHIT MOHAN GIRI - (App.No. 120145581)" userId="S::mohit.giri@learner.manipal.edu::d0d6e180-49e4-436d-b059-ebbe1ed6065e" providerId="AD" clId="Web-{470C54D0-DBE8-4592-913A-DF5759FC6721}" dt="2020-12-09T05:36:43.648" v="0" actId="1076"/>
      <pc:docMkLst>
        <pc:docMk/>
      </pc:docMkLst>
      <pc:sldChg chg="modSp">
        <pc:chgData name="MOHIT MOHAN GIRI - (App.No. 120145581)" userId="S::mohit.giri@learner.manipal.edu::d0d6e180-49e4-436d-b059-ebbe1ed6065e" providerId="AD" clId="Web-{470C54D0-DBE8-4592-913A-DF5759FC6721}" dt="2020-12-09T05:36:43.648" v="0" actId="1076"/>
        <pc:sldMkLst>
          <pc:docMk/>
          <pc:sldMk cId="0" sldId="256"/>
        </pc:sldMkLst>
        <pc:picChg chg="mod">
          <ac:chgData name="MOHIT MOHAN GIRI - (App.No. 120145581)" userId="S::mohit.giri@learner.manipal.edu::d0d6e180-49e4-436d-b059-ebbe1ed6065e" providerId="AD" clId="Web-{470C54D0-DBE8-4592-913A-DF5759FC6721}" dt="2020-12-09T05:36:43.648" v="0" actId="1076"/>
          <ac:picMkLst>
            <pc:docMk/>
            <pc:sldMk cId="0" sldId="256"/>
            <ac:picMk id="2" creationId="{00000000-0000-0000-0000-000000000000}"/>
          </ac:picMkLst>
        </pc:picChg>
      </pc:sldChg>
    </pc:docChg>
  </pc:docChgLst>
  <pc:docChgLst>
    <pc:chgData name="AARUSHI VISHAL DHANUKA - (App.No. 120116596)" userId="S::aarushi.dhanuka@learner.manipal.edu::74d8d987-5bd2-4ce2-baaf-3078ac8253a8" providerId="AD" clId="Web-{3D359642-AA91-49F0-A954-C3B4D6D85539}"/>
    <pc:docChg chg="modSld">
      <pc:chgData name="AARUSHI VISHAL DHANUKA - (App.No. 120116596)" userId="S::aarushi.dhanuka@learner.manipal.edu::74d8d987-5bd2-4ce2-baaf-3078ac8253a8" providerId="AD" clId="Web-{3D359642-AA91-49F0-A954-C3B4D6D85539}" dt="2020-12-29T13:14:24.996" v="0" actId="1076"/>
      <pc:docMkLst>
        <pc:docMk/>
      </pc:docMkLst>
      <pc:sldChg chg="modSp">
        <pc:chgData name="AARUSHI VISHAL DHANUKA - (App.No. 120116596)" userId="S::aarushi.dhanuka@learner.manipal.edu::74d8d987-5bd2-4ce2-baaf-3078ac8253a8" providerId="AD" clId="Web-{3D359642-AA91-49F0-A954-C3B4D6D85539}" dt="2020-12-29T13:14:24.996" v="0" actId="1076"/>
        <pc:sldMkLst>
          <pc:docMk/>
          <pc:sldMk cId="0" sldId="256"/>
        </pc:sldMkLst>
        <pc:picChg chg="mod">
          <ac:chgData name="AARUSHI VISHAL DHANUKA - (App.No. 120116596)" userId="S::aarushi.dhanuka@learner.manipal.edu::74d8d987-5bd2-4ce2-baaf-3078ac8253a8" providerId="AD" clId="Web-{3D359642-AA91-49F0-A954-C3B4D6D85539}" dt="2020-12-29T13:14:24.996" v="0" actId="1076"/>
          <ac:picMkLst>
            <pc:docMk/>
            <pc:sldMk cId="0" sldId="256"/>
            <ac:picMk id="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C3C7A-E6FC-4C9D-9147-96D06FCAA27C}" type="datetimeFigureOut">
              <a:rPr lang="en-GB" smtClean="0"/>
              <a:pPr/>
              <a:t>29/12/2020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38AF7-E9D2-432E-868A-18EC98A502D5}" type="slidenum">
              <a:rPr lang="en-GB" smtClean="0"/>
              <a:pPr/>
              <a:t>‹#›</a:t>
            </a:fld>
            <a:endParaRPr lang="en-GB"/>
          </a:p>
        </p:txBody>
      </p:sp>
    </p:spTree>
    <p:extLst>
      <p:ext uri="{BB962C8B-B14F-4D97-AF65-F5344CB8AC3E}">
        <p14:creationId xmlns:p14="http://schemas.microsoft.com/office/powerpoint/2010/main" val="71927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13"/>
          <p:cNvSpPr>
            <a:spLocks noGrp="1" noChangeArrowheads="1"/>
          </p:cNvSpPr>
          <p:nvPr>
            <p:ph type="dt" sz="half" idx="10"/>
          </p:nvPr>
        </p:nvSpPr>
        <p:spPr>
          <a:ln/>
        </p:spPr>
        <p:txBody>
          <a:bodyPr/>
          <a:lstStyle>
            <a:lvl1pPr>
              <a:defRPr/>
            </a:lvl1pPr>
          </a:lstStyle>
          <a:p>
            <a:pPr>
              <a:defRPr/>
            </a:pPr>
            <a:fld id="{3595790E-AE4B-49E6-A887-5503166BBEC9}" type="datetime1">
              <a:rPr lang="en-US"/>
              <a:pPr>
                <a:defRPr/>
              </a:pPr>
              <a:t>12/29/2020</a:t>
            </a:fld>
            <a:endParaRPr lang="en-US" sz="1800">
              <a:solidFill>
                <a:schemeClr val="tx1"/>
              </a:solidFill>
            </a:endParaRPr>
          </a:p>
        </p:txBody>
      </p:sp>
      <p:sp>
        <p:nvSpPr>
          <p:cNvPr id="5" name="Footer Placeholder 2"/>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22"/>
          <p:cNvSpPr>
            <a:spLocks noGrp="1" noChangeArrowheads="1"/>
          </p:cNvSpPr>
          <p:nvPr>
            <p:ph type="sldNum" sz="quarter" idx="12"/>
          </p:nvPr>
        </p:nvSpPr>
        <p:spPr>
          <a:ln/>
        </p:spPr>
        <p:txBody>
          <a:bodyPr/>
          <a:lstStyle>
            <a:lvl1pPr>
              <a:defRPr/>
            </a:lvl1pPr>
          </a:lstStyle>
          <a:p>
            <a:pPr>
              <a:defRPr/>
            </a:pPr>
            <a:fld id="{4C052B42-B2C3-40C9-99F8-CB5075A0CB76}" type="slidenum">
              <a:rPr lang="en-US" altLang="en-US"/>
              <a:pPr>
                <a:defRPr/>
              </a:pPr>
              <a:t>‹#›</a:t>
            </a:fld>
            <a:endParaRPr lang="en-US" sz="1800">
              <a:solidFill>
                <a:schemeClr val="tx1"/>
              </a:solidFill>
              <a:latin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noChangeArrowheads="1"/>
          </p:cNvSpPr>
          <p:nvPr>
            <p:ph type="dt" sz="half" idx="10"/>
          </p:nvPr>
        </p:nvSpPr>
        <p:spPr>
          <a:ln/>
        </p:spPr>
        <p:txBody>
          <a:bodyPr/>
          <a:lstStyle>
            <a:lvl1pPr>
              <a:defRPr/>
            </a:lvl1pPr>
          </a:lstStyle>
          <a:p>
            <a:pPr>
              <a:defRPr/>
            </a:pPr>
            <a:fld id="{345227AB-D496-4B06-A3CE-25C89ED46074}" type="datetime1">
              <a:rPr lang="en-US"/>
              <a:pPr>
                <a:defRPr/>
              </a:pPr>
              <a:t>12/29/2020</a:t>
            </a:fld>
            <a:endParaRPr lang="en-US" sz="1800">
              <a:solidFill>
                <a:schemeClr val="tx1"/>
              </a:solidFill>
            </a:endParaRPr>
          </a:p>
        </p:txBody>
      </p:sp>
      <p:sp>
        <p:nvSpPr>
          <p:cNvPr id="5" name="Footer Placeholder 2"/>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22"/>
          <p:cNvSpPr>
            <a:spLocks noGrp="1" noChangeArrowheads="1"/>
          </p:cNvSpPr>
          <p:nvPr>
            <p:ph type="sldNum" sz="quarter" idx="12"/>
          </p:nvPr>
        </p:nvSpPr>
        <p:spPr>
          <a:ln/>
        </p:spPr>
        <p:txBody>
          <a:bodyPr/>
          <a:lstStyle>
            <a:lvl1pPr>
              <a:defRPr/>
            </a:lvl1pPr>
          </a:lstStyle>
          <a:p>
            <a:pPr>
              <a:defRPr/>
            </a:pPr>
            <a:fld id="{3472AFBE-DAC8-4045-B77B-3A89E61C2711}" type="slidenum">
              <a:rPr lang="en-US" altLang="en-US"/>
              <a:pPr>
                <a:defRPr/>
              </a:pPr>
              <a:t>‹#›</a:t>
            </a:fld>
            <a:endParaRPr lang="en-US" sz="1800">
              <a:solidFill>
                <a:schemeClr val="tx1"/>
              </a:solidFill>
              <a:latin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4638"/>
            <a:ext cx="1943100" cy="5745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38"/>
            <a:ext cx="567690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noChangeArrowheads="1"/>
          </p:cNvSpPr>
          <p:nvPr>
            <p:ph type="dt" sz="half" idx="10"/>
          </p:nvPr>
        </p:nvSpPr>
        <p:spPr>
          <a:ln/>
        </p:spPr>
        <p:txBody>
          <a:bodyPr/>
          <a:lstStyle>
            <a:lvl1pPr>
              <a:defRPr/>
            </a:lvl1pPr>
          </a:lstStyle>
          <a:p>
            <a:pPr>
              <a:defRPr/>
            </a:pPr>
            <a:fld id="{21F94512-3716-46F5-B778-8AC75BAB8739}" type="datetime1">
              <a:rPr lang="en-US"/>
              <a:pPr>
                <a:defRPr/>
              </a:pPr>
              <a:t>12/29/2020</a:t>
            </a:fld>
            <a:endParaRPr lang="en-US" sz="1800">
              <a:solidFill>
                <a:schemeClr val="tx1"/>
              </a:solidFill>
            </a:endParaRPr>
          </a:p>
        </p:txBody>
      </p:sp>
      <p:sp>
        <p:nvSpPr>
          <p:cNvPr id="5" name="Footer Placeholder 2"/>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22"/>
          <p:cNvSpPr>
            <a:spLocks noGrp="1" noChangeArrowheads="1"/>
          </p:cNvSpPr>
          <p:nvPr>
            <p:ph type="sldNum" sz="quarter" idx="12"/>
          </p:nvPr>
        </p:nvSpPr>
        <p:spPr>
          <a:ln/>
        </p:spPr>
        <p:txBody>
          <a:bodyPr/>
          <a:lstStyle>
            <a:lvl1pPr>
              <a:defRPr/>
            </a:lvl1pPr>
          </a:lstStyle>
          <a:p>
            <a:pPr>
              <a:defRPr/>
            </a:pPr>
            <a:fld id="{AC438F8E-D31E-4149-9DF4-FAC7E26375B6}" type="slidenum">
              <a:rPr lang="en-US" altLang="en-US"/>
              <a:pPr>
                <a:defRPr/>
              </a:pPr>
              <a:t>‹#›</a:t>
            </a:fld>
            <a:endParaRPr lang="en-US" sz="1800">
              <a:solidFill>
                <a:schemeClr val="tx1"/>
              </a:solidFill>
              <a:latin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BC07571-2468-4407-860B-F37C20E053BE}" type="slidenum">
              <a:rPr lang="en-US" smtClean="0"/>
              <a:pPr>
                <a:defRPr/>
              </a:pPr>
              <a:t>‹#›</a:t>
            </a:fld>
            <a:endParaRPr lang="en-US"/>
          </a:p>
        </p:txBody>
      </p:sp>
    </p:spTree>
    <p:extLst>
      <p:ext uri="{BB962C8B-B14F-4D97-AF65-F5344CB8AC3E}">
        <p14:creationId xmlns:p14="http://schemas.microsoft.com/office/powerpoint/2010/main" val="2667948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48EA521-8392-48DA-8718-35D7C1058A20}" type="slidenum">
              <a:rPr lang="en-US" smtClean="0"/>
              <a:pPr>
                <a:defRPr/>
              </a:pPr>
              <a:t>‹#›</a:t>
            </a:fld>
            <a:endParaRPr lang="en-US"/>
          </a:p>
        </p:txBody>
      </p:sp>
    </p:spTree>
    <p:extLst>
      <p:ext uri="{BB962C8B-B14F-4D97-AF65-F5344CB8AC3E}">
        <p14:creationId xmlns:p14="http://schemas.microsoft.com/office/powerpoint/2010/main" val="3463168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9D5FFB3-BB8C-4752-8762-045DF0A773C6}" type="slidenum">
              <a:rPr lang="en-US" smtClean="0"/>
              <a:pPr>
                <a:defRPr/>
              </a:pPr>
              <a:t>‹#›</a:t>
            </a:fld>
            <a:endParaRPr lang="en-US"/>
          </a:p>
        </p:txBody>
      </p:sp>
    </p:spTree>
    <p:extLst>
      <p:ext uri="{BB962C8B-B14F-4D97-AF65-F5344CB8AC3E}">
        <p14:creationId xmlns:p14="http://schemas.microsoft.com/office/powerpoint/2010/main" val="3918855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0F1197B-F711-4CF0-B8EF-C46ABA43C9E8}" type="slidenum">
              <a:rPr lang="en-US" smtClean="0"/>
              <a:pPr>
                <a:defRPr/>
              </a:pPr>
              <a:t>‹#›</a:t>
            </a:fld>
            <a:endParaRPr lang="en-US"/>
          </a:p>
        </p:txBody>
      </p:sp>
    </p:spTree>
    <p:extLst>
      <p:ext uri="{BB962C8B-B14F-4D97-AF65-F5344CB8AC3E}">
        <p14:creationId xmlns:p14="http://schemas.microsoft.com/office/powerpoint/2010/main" val="1581234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1BF65FF-C4A3-4AC4-8CCB-FF4351EDFC51}" type="slidenum">
              <a:rPr lang="en-US" smtClean="0"/>
              <a:pPr>
                <a:defRPr/>
              </a:pPr>
              <a:t>‹#›</a:t>
            </a:fld>
            <a:endParaRPr lang="en-US"/>
          </a:p>
        </p:txBody>
      </p:sp>
    </p:spTree>
    <p:extLst>
      <p:ext uri="{BB962C8B-B14F-4D97-AF65-F5344CB8AC3E}">
        <p14:creationId xmlns:p14="http://schemas.microsoft.com/office/powerpoint/2010/main" val="913933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ACA5061-3CD1-4215-8EA5-8BB343429C20}" type="slidenum">
              <a:rPr lang="en-US" smtClean="0"/>
              <a:pPr>
                <a:defRPr/>
              </a:pPr>
              <a:t>‹#›</a:t>
            </a:fld>
            <a:endParaRPr lang="en-US"/>
          </a:p>
        </p:txBody>
      </p:sp>
    </p:spTree>
    <p:extLst>
      <p:ext uri="{BB962C8B-B14F-4D97-AF65-F5344CB8AC3E}">
        <p14:creationId xmlns:p14="http://schemas.microsoft.com/office/powerpoint/2010/main" val="3106329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A3B668C-6D7E-43AC-B866-863980BB461E}" type="slidenum">
              <a:rPr lang="en-US" smtClean="0"/>
              <a:pPr>
                <a:defRPr/>
              </a:pPr>
              <a:t>‹#›</a:t>
            </a:fld>
            <a:endParaRPr lang="en-US"/>
          </a:p>
        </p:txBody>
      </p:sp>
    </p:spTree>
    <p:extLst>
      <p:ext uri="{BB962C8B-B14F-4D97-AF65-F5344CB8AC3E}">
        <p14:creationId xmlns:p14="http://schemas.microsoft.com/office/powerpoint/2010/main" val="3526943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BAC45AE-9549-497D-8616-C0F207835A6D}" type="slidenum">
              <a:rPr lang="en-US" smtClean="0"/>
              <a:pPr>
                <a:defRPr/>
              </a:pPr>
              <a:t>‹#›</a:t>
            </a:fld>
            <a:endParaRPr lang="en-US"/>
          </a:p>
        </p:txBody>
      </p:sp>
    </p:spTree>
    <p:extLst>
      <p:ext uri="{BB962C8B-B14F-4D97-AF65-F5344CB8AC3E}">
        <p14:creationId xmlns:p14="http://schemas.microsoft.com/office/powerpoint/2010/main" val="104575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noChangeArrowheads="1"/>
          </p:cNvSpPr>
          <p:nvPr>
            <p:ph type="dt" sz="half" idx="10"/>
          </p:nvPr>
        </p:nvSpPr>
        <p:spPr>
          <a:ln/>
        </p:spPr>
        <p:txBody>
          <a:bodyPr/>
          <a:lstStyle>
            <a:lvl1pPr>
              <a:defRPr/>
            </a:lvl1pPr>
          </a:lstStyle>
          <a:p>
            <a:pPr>
              <a:defRPr/>
            </a:pPr>
            <a:fld id="{5820B04A-C944-480C-A5D7-8F565414F7A7}" type="datetime1">
              <a:rPr lang="en-US"/>
              <a:pPr>
                <a:defRPr/>
              </a:pPr>
              <a:t>12/29/2020</a:t>
            </a:fld>
            <a:endParaRPr lang="en-US" sz="1800">
              <a:solidFill>
                <a:schemeClr val="tx1"/>
              </a:solidFill>
            </a:endParaRPr>
          </a:p>
        </p:txBody>
      </p:sp>
      <p:sp>
        <p:nvSpPr>
          <p:cNvPr id="5" name="Footer Placeholder 2"/>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22"/>
          <p:cNvSpPr>
            <a:spLocks noGrp="1" noChangeArrowheads="1"/>
          </p:cNvSpPr>
          <p:nvPr>
            <p:ph type="sldNum" sz="quarter" idx="12"/>
          </p:nvPr>
        </p:nvSpPr>
        <p:spPr>
          <a:ln/>
        </p:spPr>
        <p:txBody>
          <a:bodyPr/>
          <a:lstStyle>
            <a:lvl1pPr>
              <a:defRPr/>
            </a:lvl1pPr>
          </a:lstStyle>
          <a:p>
            <a:pPr>
              <a:defRPr/>
            </a:pPr>
            <a:fld id="{25231536-80A7-43CC-ABD4-2A6B2D2568C1}" type="slidenum">
              <a:rPr lang="en-US" altLang="en-US"/>
              <a:pPr>
                <a:defRPr/>
              </a:pPr>
              <a:t>‹#›</a:t>
            </a:fld>
            <a:endParaRPr lang="en-US" sz="1800">
              <a:solidFill>
                <a:schemeClr val="tx1"/>
              </a:solidFill>
              <a:latin typeface="Arial"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CF99A9F-6034-4E26-A702-D91CDB408C61}" type="slidenum">
              <a:rPr lang="en-US" smtClean="0"/>
              <a:pPr>
                <a:defRPr/>
              </a:pPr>
              <a:t>‹#›</a:t>
            </a:fld>
            <a:endParaRPr lang="en-US"/>
          </a:p>
        </p:txBody>
      </p:sp>
    </p:spTree>
    <p:extLst>
      <p:ext uri="{BB962C8B-B14F-4D97-AF65-F5344CB8AC3E}">
        <p14:creationId xmlns:p14="http://schemas.microsoft.com/office/powerpoint/2010/main" val="1349250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DF984C-480E-4B9B-BA84-90EDAABA07F1}" type="slidenum">
              <a:rPr lang="en-US" smtClean="0"/>
              <a:pPr>
                <a:defRPr/>
              </a:pPr>
              <a:t>‹#›</a:t>
            </a:fld>
            <a:endParaRPr lang="en-US"/>
          </a:p>
        </p:txBody>
      </p:sp>
    </p:spTree>
    <p:extLst>
      <p:ext uri="{BB962C8B-B14F-4D97-AF65-F5344CB8AC3E}">
        <p14:creationId xmlns:p14="http://schemas.microsoft.com/office/powerpoint/2010/main" val="1994667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C9D0777-82DB-45C4-8934-02148272F529}" type="slidenum">
              <a:rPr lang="en-US" smtClean="0"/>
              <a:pPr>
                <a:defRPr/>
              </a:pPr>
              <a:t>‹#›</a:t>
            </a:fld>
            <a:endParaRPr lang="en-US"/>
          </a:p>
        </p:txBody>
      </p:sp>
    </p:spTree>
    <p:extLst>
      <p:ext uri="{BB962C8B-B14F-4D97-AF65-F5344CB8AC3E}">
        <p14:creationId xmlns:p14="http://schemas.microsoft.com/office/powerpoint/2010/main" val="142450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13"/>
          <p:cNvSpPr>
            <a:spLocks noGrp="1" noChangeArrowheads="1"/>
          </p:cNvSpPr>
          <p:nvPr>
            <p:ph type="dt" sz="half" idx="10"/>
          </p:nvPr>
        </p:nvSpPr>
        <p:spPr>
          <a:ln/>
        </p:spPr>
        <p:txBody>
          <a:bodyPr/>
          <a:lstStyle>
            <a:lvl1pPr>
              <a:defRPr/>
            </a:lvl1pPr>
          </a:lstStyle>
          <a:p>
            <a:pPr>
              <a:defRPr/>
            </a:pPr>
            <a:fld id="{00C44F28-D71E-4EB6-A089-BA840E9D758C}" type="datetime1">
              <a:rPr lang="en-US"/>
              <a:pPr>
                <a:defRPr/>
              </a:pPr>
              <a:t>12/29/2020</a:t>
            </a:fld>
            <a:endParaRPr lang="en-US" sz="1800">
              <a:solidFill>
                <a:schemeClr val="tx1"/>
              </a:solidFill>
            </a:endParaRPr>
          </a:p>
        </p:txBody>
      </p:sp>
      <p:sp>
        <p:nvSpPr>
          <p:cNvPr id="5" name="Footer Placeholder 2"/>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22"/>
          <p:cNvSpPr>
            <a:spLocks noGrp="1" noChangeArrowheads="1"/>
          </p:cNvSpPr>
          <p:nvPr>
            <p:ph type="sldNum" sz="quarter" idx="12"/>
          </p:nvPr>
        </p:nvSpPr>
        <p:spPr>
          <a:ln/>
        </p:spPr>
        <p:txBody>
          <a:bodyPr/>
          <a:lstStyle>
            <a:lvl1pPr>
              <a:defRPr/>
            </a:lvl1pPr>
          </a:lstStyle>
          <a:p>
            <a:pPr>
              <a:defRPr/>
            </a:pPr>
            <a:fld id="{8FD4AA3C-16E4-4779-89F6-779B8A34E533}" type="slidenum">
              <a:rPr lang="en-US" altLang="en-US"/>
              <a:pPr>
                <a:defRPr/>
              </a:pPr>
              <a:t>‹#›</a:t>
            </a:fld>
            <a:endParaRPr lang="en-US" sz="1800">
              <a:solidFill>
                <a:schemeClr val="tx1"/>
              </a:solidFill>
              <a:latin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4478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noChangeArrowheads="1"/>
          </p:cNvSpPr>
          <p:nvPr>
            <p:ph type="dt" sz="half" idx="10"/>
          </p:nvPr>
        </p:nvSpPr>
        <p:spPr>
          <a:ln/>
        </p:spPr>
        <p:txBody>
          <a:bodyPr/>
          <a:lstStyle>
            <a:lvl1pPr>
              <a:defRPr/>
            </a:lvl1pPr>
          </a:lstStyle>
          <a:p>
            <a:pPr>
              <a:defRPr/>
            </a:pPr>
            <a:fld id="{44D475B8-6424-4405-84B6-AB1A929DB132}" type="datetime1">
              <a:rPr lang="en-US"/>
              <a:pPr>
                <a:defRPr/>
              </a:pPr>
              <a:t>12/29/2020</a:t>
            </a:fld>
            <a:endParaRPr lang="en-US" sz="1800">
              <a:solidFill>
                <a:schemeClr val="tx1"/>
              </a:solidFill>
            </a:endParaRPr>
          </a:p>
        </p:txBody>
      </p:sp>
      <p:sp>
        <p:nvSpPr>
          <p:cNvPr id="6" name="Footer Placeholder 2"/>
          <p:cNvSpPr>
            <a:spLocks noGrp="1" noChangeArrowheads="1"/>
          </p:cNvSpPr>
          <p:nvPr>
            <p:ph type="ftr" sz="quarter" idx="11"/>
          </p:nvPr>
        </p:nvSpPr>
        <p:spPr>
          <a:ln/>
        </p:spPr>
        <p:txBody>
          <a:bodyPr/>
          <a:lstStyle>
            <a:lvl1pPr>
              <a:defRPr/>
            </a:lvl1pPr>
          </a:lstStyle>
          <a:p>
            <a:pPr>
              <a:defRPr/>
            </a:pPr>
            <a:endParaRPr lang="en-US"/>
          </a:p>
        </p:txBody>
      </p:sp>
      <p:sp>
        <p:nvSpPr>
          <p:cNvPr id="7" name="Slide Number Placeholder 22"/>
          <p:cNvSpPr>
            <a:spLocks noGrp="1" noChangeArrowheads="1"/>
          </p:cNvSpPr>
          <p:nvPr>
            <p:ph type="sldNum" sz="quarter" idx="12"/>
          </p:nvPr>
        </p:nvSpPr>
        <p:spPr>
          <a:ln/>
        </p:spPr>
        <p:txBody>
          <a:bodyPr/>
          <a:lstStyle>
            <a:lvl1pPr>
              <a:defRPr/>
            </a:lvl1pPr>
          </a:lstStyle>
          <a:p>
            <a:pPr>
              <a:defRPr/>
            </a:pPr>
            <a:fld id="{A12BF0F8-2161-43B6-AB7F-35F0B202BAB1}" type="slidenum">
              <a:rPr lang="en-US" altLang="en-US"/>
              <a:pPr>
                <a:defRPr/>
              </a:pPr>
              <a:t>‹#›</a:t>
            </a:fld>
            <a:endParaRPr lang="en-US" sz="1800">
              <a:solidFill>
                <a:schemeClr val="tx1"/>
              </a:solidFill>
              <a:latin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noChangeArrowheads="1"/>
          </p:cNvSpPr>
          <p:nvPr>
            <p:ph type="dt" sz="half" idx="10"/>
          </p:nvPr>
        </p:nvSpPr>
        <p:spPr>
          <a:ln/>
        </p:spPr>
        <p:txBody>
          <a:bodyPr/>
          <a:lstStyle>
            <a:lvl1pPr>
              <a:defRPr/>
            </a:lvl1pPr>
          </a:lstStyle>
          <a:p>
            <a:pPr>
              <a:defRPr/>
            </a:pPr>
            <a:fld id="{0374769D-C5FA-4682-87F7-7C39923ECB58}" type="datetime1">
              <a:rPr lang="en-US"/>
              <a:pPr>
                <a:defRPr/>
              </a:pPr>
              <a:t>12/29/2020</a:t>
            </a:fld>
            <a:endParaRPr lang="en-US" sz="1800">
              <a:solidFill>
                <a:schemeClr val="tx1"/>
              </a:solidFill>
            </a:endParaRPr>
          </a:p>
        </p:txBody>
      </p:sp>
      <p:sp>
        <p:nvSpPr>
          <p:cNvPr id="8" name="Footer Placeholder 2"/>
          <p:cNvSpPr>
            <a:spLocks noGrp="1" noChangeArrowheads="1"/>
          </p:cNvSpPr>
          <p:nvPr>
            <p:ph type="ftr" sz="quarter" idx="11"/>
          </p:nvPr>
        </p:nvSpPr>
        <p:spPr>
          <a:ln/>
        </p:spPr>
        <p:txBody>
          <a:bodyPr/>
          <a:lstStyle>
            <a:lvl1pPr>
              <a:defRPr/>
            </a:lvl1pPr>
          </a:lstStyle>
          <a:p>
            <a:pPr>
              <a:defRPr/>
            </a:pPr>
            <a:endParaRPr lang="en-US"/>
          </a:p>
        </p:txBody>
      </p:sp>
      <p:sp>
        <p:nvSpPr>
          <p:cNvPr id="9" name="Slide Number Placeholder 22"/>
          <p:cNvSpPr>
            <a:spLocks noGrp="1" noChangeArrowheads="1"/>
          </p:cNvSpPr>
          <p:nvPr>
            <p:ph type="sldNum" sz="quarter" idx="12"/>
          </p:nvPr>
        </p:nvSpPr>
        <p:spPr>
          <a:ln/>
        </p:spPr>
        <p:txBody>
          <a:bodyPr/>
          <a:lstStyle>
            <a:lvl1pPr>
              <a:defRPr/>
            </a:lvl1pPr>
          </a:lstStyle>
          <a:p>
            <a:pPr>
              <a:defRPr/>
            </a:pPr>
            <a:fld id="{2033CFD8-9B8D-41F7-A78F-FC4859FE38E9}" type="slidenum">
              <a:rPr lang="en-US" altLang="en-US"/>
              <a:pPr>
                <a:defRPr/>
              </a:pPr>
              <a:t>‹#›</a:t>
            </a:fld>
            <a:endParaRPr lang="en-US" sz="1800">
              <a:solidFill>
                <a:schemeClr val="tx1"/>
              </a:solidFill>
              <a:latin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noChangeArrowheads="1"/>
          </p:cNvSpPr>
          <p:nvPr>
            <p:ph type="dt" sz="half" idx="10"/>
          </p:nvPr>
        </p:nvSpPr>
        <p:spPr>
          <a:ln/>
        </p:spPr>
        <p:txBody>
          <a:bodyPr/>
          <a:lstStyle>
            <a:lvl1pPr>
              <a:defRPr/>
            </a:lvl1pPr>
          </a:lstStyle>
          <a:p>
            <a:pPr>
              <a:defRPr/>
            </a:pPr>
            <a:fld id="{0B7251B7-6155-4F62-807D-D1085B48F860}" type="datetime1">
              <a:rPr lang="en-US"/>
              <a:pPr>
                <a:defRPr/>
              </a:pPr>
              <a:t>12/29/2020</a:t>
            </a:fld>
            <a:endParaRPr lang="en-US" sz="1800">
              <a:solidFill>
                <a:schemeClr val="tx1"/>
              </a:solidFill>
            </a:endParaRPr>
          </a:p>
        </p:txBody>
      </p:sp>
      <p:sp>
        <p:nvSpPr>
          <p:cNvPr id="4" name="Footer Placeholder 2"/>
          <p:cNvSpPr>
            <a:spLocks noGrp="1" noChangeArrowheads="1"/>
          </p:cNvSpPr>
          <p:nvPr>
            <p:ph type="ftr" sz="quarter" idx="11"/>
          </p:nvPr>
        </p:nvSpPr>
        <p:spPr>
          <a:ln/>
        </p:spPr>
        <p:txBody>
          <a:bodyPr/>
          <a:lstStyle>
            <a:lvl1pPr>
              <a:defRPr/>
            </a:lvl1pPr>
          </a:lstStyle>
          <a:p>
            <a:pPr>
              <a:defRPr/>
            </a:pPr>
            <a:endParaRPr lang="en-US"/>
          </a:p>
        </p:txBody>
      </p:sp>
      <p:sp>
        <p:nvSpPr>
          <p:cNvPr id="5" name="Slide Number Placeholder 22"/>
          <p:cNvSpPr>
            <a:spLocks noGrp="1" noChangeArrowheads="1"/>
          </p:cNvSpPr>
          <p:nvPr>
            <p:ph type="sldNum" sz="quarter" idx="12"/>
          </p:nvPr>
        </p:nvSpPr>
        <p:spPr>
          <a:ln/>
        </p:spPr>
        <p:txBody>
          <a:bodyPr/>
          <a:lstStyle>
            <a:lvl1pPr>
              <a:defRPr/>
            </a:lvl1pPr>
          </a:lstStyle>
          <a:p>
            <a:pPr>
              <a:defRPr/>
            </a:pPr>
            <a:fld id="{D07FAA77-48C4-471D-9B25-A9C85C29163E}" type="slidenum">
              <a:rPr lang="en-US" altLang="en-US"/>
              <a:pPr>
                <a:defRPr/>
              </a:pPr>
              <a:t>‹#›</a:t>
            </a:fld>
            <a:endParaRPr lang="en-US" sz="1800">
              <a:solidFill>
                <a:schemeClr val="tx1"/>
              </a:solidFill>
              <a:latin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noChangeArrowheads="1"/>
          </p:cNvSpPr>
          <p:nvPr>
            <p:ph type="dt" sz="half" idx="10"/>
          </p:nvPr>
        </p:nvSpPr>
        <p:spPr>
          <a:ln/>
        </p:spPr>
        <p:txBody>
          <a:bodyPr/>
          <a:lstStyle>
            <a:lvl1pPr>
              <a:defRPr/>
            </a:lvl1pPr>
          </a:lstStyle>
          <a:p>
            <a:pPr>
              <a:defRPr/>
            </a:pPr>
            <a:fld id="{6639FDDE-75B5-4A32-9FD4-73EF5750333B}" type="datetime1">
              <a:rPr lang="en-US"/>
              <a:pPr>
                <a:defRPr/>
              </a:pPr>
              <a:t>12/29/2020</a:t>
            </a:fld>
            <a:endParaRPr lang="en-US" sz="1800">
              <a:solidFill>
                <a:schemeClr val="tx1"/>
              </a:solidFill>
            </a:endParaRPr>
          </a:p>
        </p:txBody>
      </p:sp>
      <p:sp>
        <p:nvSpPr>
          <p:cNvPr id="3" name="Footer Placeholder 2"/>
          <p:cNvSpPr>
            <a:spLocks noGrp="1" noChangeArrowheads="1"/>
          </p:cNvSpPr>
          <p:nvPr>
            <p:ph type="ftr" sz="quarter" idx="11"/>
          </p:nvPr>
        </p:nvSpPr>
        <p:spPr>
          <a:ln/>
        </p:spPr>
        <p:txBody>
          <a:bodyPr/>
          <a:lstStyle>
            <a:lvl1pPr>
              <a:defRPr/>
            </a:lvl1pPr>
          </a:lstStyle>
          <a:p>
            <a:pPr>
              <a:defRPr/>
            </a:pPr>
            <a:endParaRPr lang="en-US"/>
          </a:p>
        </p:txBody>
      </p:sp>
      <p:sp>
        <p:nvSpPr>
          <p:cNvPr id="4" name="Slide Number Placeholder 22"/>
          <p:cNvSpPr>
            <a:spLocks noGrp="1" noChangeArrowheads="1"/>
          </p:cNvSpPr>
          <p:nvPr>
            <p:ph type="sldNum" sz="quarter" idx="12"/>
          </p:nvPr>
        </p:nvSpPr>
        <p:spPr>
          <a:ln/>
        </p:spPr>
        <p:txBody>
          <a:bodyPr/>
          <a:lstStyle>
            <a:lvl1pPr>
              <a:defRPr/>
            </a:lvl1pPr>
          </a:lstStyle>
          <a:p>
            <a:pPr>
              <a:defRPr/>
            </a:pPr>
            <a:fld id="{42CDC101-7433-41F7-B9B3-421814401865}" type="slidenum">
              <a:rPr lang="en-US" altLang="en-US"/>
              <a:pPr>
                <a:defRPr/>
              </a:pPr>
              <a:t>‹#›</a:t>
            </a:fld>
            <a:endParaRPr lang="en-US" sz="1800">
              <a:solidFill>
                <a:schemeClr val="tx1"/>
              </a:solidFill>
              <a:latin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3"/>
          <p:cNvSpPr>
            <a:spLocks noGrp="1" noChangeArrowheads="1"/>
          </p:cNvSpPr>
          <p:nvPr>
            <p:ph type="dt" sz="half" idx="10"/>
          </p:nvPr>
        </p:nvSpPr>
        <p:spPr>
          <a:ln/>
        </p:spPr>
        <p:txBody>
          <a:bodyPr/>
          <a:lstStyle>
            <a:lvl1pPr>
              <a:defRPr/>
            </a:lvl1pPr>
          </a:lstStyle>
          <a:p>
            <a:pPr>
              <a:defRPr/>
            </a:pPr>
            <a:fld id="{C1F19C7B-C1D9-4B48-A70F-228A04C07029}" type="datetime1">
              <a:rPr lang="en-US"/>
              <a:pPr>
                <a:defRPr/>
              </a:pPr>
              <a:t>12/29/2020</a:t>
            </a:fld>
            <a:endParaRPr lang="en-US" sz="1800">
              <a:solidFill>
                <a:schemeClr val="tx1"/>
              </a:solidFill>
            </a:endParaRPr>
          </a:p>
        </p:txBody>
      </p:sp>
      <p:sp>
        <p:nvSpPr>
          <p:cNvPr id="6" name="Footer Placeholder 2"/>
          <p:cNvSpPr>
            <a:spLocks noGrp="1" noChangeArrowheads="1"/>
          </p:cNvSpPr>
          <p:nvPr>
            <p:ph type="ftr" sz="quarter" idx="11"/>
          </p:nvPr>
        </p:nvSpPr>
        <p:spPr>
          <a:ln/>
        </p:spPr>
        <p:txBody>
          <a:bodyPr/>
          <a:lstStyle>
            <a:lvl1pPr>
              <a:defRPr/>
            </a:lvl1pPr>
          </a:lstStyle>
          <a:p>
            <a:pPr>
              <a:defRPr/>
            </a:pPr>
            <a:endParaRPr lang="en-US"/>
          </a:p>
        </p:txBody>
      </p:sp>
      <p:sp>
        <p:nvSpPr>
          <p:cNvPr id="7" name="Slide Number Placeholder 22"/>
          <p:cNvSpPr>
            <a:spLocks noGrp="1" noChangeArrowheads="1"/>
          </p:cNvSpPr>
          <p:nvPr>
            <p:ph type="sldNum" sz="quarter" idx="12"/>
          </p:nvPr>
        </p:nvSpPr>
        <p:spPr>
          <a:ln/>
        </p:spPr>
        <p:txBody>
          <a:bodyPr/>
          <a:lstStyle>
            <a:lvl1pPr>
              <a:defRPr/>
            </a:lvl1pPr>
          </a:lstStyle>
          <a:p>
            <a:pPr>
              <a:defRPr/>
            </a:pPr>
            <a:fld id="{C0B05D1B-C7A2-4324-AABD-B54547AB3684}" type="slidenum">
              <a:rPr lang="en-US" altLang="en-US"/>
              <a:pPr>
                <a:defRPr/>
              </a:pPr>
              <a:t>‹#›</a:t>
            </a:fld>
            <a:endParaRPr lang="en-US" sz="1800">
              <a:solidFill>
                <a:schemeClr val="tx1"/>
              </a:solidFill>
              <a:latin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Perpetua" pitchFamily="18"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3"/>
          <p:cNvSpPr>
            <a:spLocks noGrp="1" noChangeArrowheads="1"/>
          </p:cNvSpPr>
          <p:nvPr>
            <p:ph type="dt" sz="half" idx="10"/>
          </p:nvPr>
        </p:nvSpPr>
        <p:spPr>
          <a:ln/>
        </p:spPr>
        <p:txBody>
          <a:bodyPr/>
          <a:lstStyle>
            <a:lvl1pPr>
              <a:defRPr/>
            </a:lvl1pPr>
          </a:lstStyle>
          <a:p>
            <a:pPr>
              <a:defRPr/>
            </a:pPr>
            <a:fld id="{1D5F2027-BC0E-429C-A162-F2F567C482D9}" type="datetime1">
              <a:rPr lang="en-US"/>
              <a:pPr>
                <a:defRPr/>
              </a:pPr>
              <a:t>12/29/2020</a:t>
            </a:fld>
            <a:endParaRPr lang="en-US" sz="1800">
              <a:solidFill>
                <a:schemeClr val="tx1"/>
              </a:solidFill>
            </a:endParaRPr>
          </a:p>
        </p:txBody>
      </p:sp>
      <p:sp>
        <p:nvSpPr>
          <p:cNvPr id="6" name="Footer Placeholder 2"/>
          <p:cNvSpPr>
            <a:spLocks noGrp="1" noChangeArrowheads="1"/>
          </p:cNvSpPr>
          <p:nvPr>
            <p:ph type="ftr" sz="quarter" idx="11"/>
          </p:nvPr>
        </p:nvSpPr>
        <p:spPr>
          <a:ln/>
        </p:spPr>
        <p:txBody>
          <a:bodyPr/>
          <a:lstStyle>
            <a:lvl1pPr>
              <a:defRPr/>
            </a:lvl1pPr>
          </a:lstStyle>
          <a:p>
            <a:pPr>
              <a:defRPr/>
            </a:pPr>
            <a:endParaRPr lang="en-US"/>
          </a:p>
        </p:txBody>
      </p:sp>
      <p:sp>
        <p:nvSpPr>
          <p:cNvPr id="7" name="Slide Number Placeholder 22"/>
          <p:cNvSpPr>
            <a:spLocks noGrp="1" noChangeArrowheads="1"/>
          </p:cNvSpPr>
          <p:nvPr>
            <p:ph type="sldNum" sz="quarter" idx="12"/>
          </p:nvPr>
        </p:nvSpPr>
        <p:spPr>
          <a:ln/>
        </p:spPr>
        <p:txBody>
          <a:bodyPr/>
          <a:lstStyle>
            <a:lvl1pPr>
              <a:defRPr/>
            </a:lvl1pPr>
          </a:lstStyle>
          <a:p>
            <a:pPr>
              <a:defRPr/>
            </a:pPr>
            <a:fld id="{DF1E09DC-7434-4C66-B4B3-BD6895342C47}" type="slidenum">
              <a:rPr lang="en-US" altLang="en-US"/>
              <a:pPr>
                <a:defRPr/>
              </a:pPr>
              <a:t>‹#›</a:t>
            </a:fld>
            <a:endParaRPr lang="en-US" sz="1800">
              <a:solidFill>
                <a:schemeClr val="tx1"/>
              </a:solidFill>
              <a:latin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auto">
          <a:xfrm>
            <a:off x="0" y="0"/>
            <a:ext cx="9144000" cy="6858000"/>
          </a:xfrm>
          <a:prstGeom prst="rect">
            <a:avLst/>
          </a:prstGeom>
          <a:solidFill>
            <a:srgbClr val="FFFFFF"/>
          </a:solidFill>
          <a:ln w="9525">
            <a:noFill/>
            <a:miter lim="800000"/>
            <a:headEnd/>
            <a:tailEnd/>
          </a:ln>
        </p:spPr>
        <p:txBody>
          <a:bodyPr anchor="ctr"/>
          <a:lstStyle/>
          <a:p>
            <a:pPr algn="ctr"/>
            <a:endParaRPr lang="en-US">
              <a:solidFill>
                <a:srgbClr val="FFFFFF"/>
              </a:solidFill>
              <a:latin typeface="Perpetua" pitchFamily="18" charset="0"/>
              <a:sym typeface="Perpetua" pitchFamily="18" charset="0"/>
            </a:endParaRPr>
          </a:p>
        </p:txBody>
      </p:sp>
      <p:sp useBgFill="1">
        <p:nvSpPr>
          <p:cNvPr id="2051" name="Rounded Rectangle 7"/>
          <p:cNvSpPr>
            <a:spLocks noChangeArrowheads="1"/>
          </p:cNvSpPr>
          <p:nvPr/>
        </p:nvSpPr>
        <p:spPr bwMode="auto">
          <a:xfrm>
            <a:off x="63500" y="69850"/>
            <a:ext cx="9013825" cy="6692900"/>
          </a:xfrm>
          <a:prstGeom prst="roundRect">
            <a:avLst>
              <a:gd name="adj" fmla="val 4926"/>
            </a:avLst>
          </a:prstGeom>
          <a:ln w="6350" cap="sq">
            <a:solidFill>
              <a:schemeClr val="tx1"/>
            </a:solidFill>
            <a:round/>
            <a:headEnd/>
            <a:tailEnd/>
          </a:ln>
        </p:spPr>
        <p:txBody>
          <a:bodyPr anchor="ctr"/>
          <a:lstStyle/>
          <a:p>
            <a:pPr algn="ctr"/>
            <a:endParaRPr lang="en-US">
              <a:solidFill>
                <a:srgbClr val="FFFFFF"/>
              </a:solidFill>
              <a:latin typeface="Perpetua" pitchFamily="18" charset="0"/>
              <a:sym typeface="Perpetua" pitchFamily="18" charset="0"/>
            </a:endParaRPr>
          </a:p>
        </p:txBody>
      </p:sp>
      <p:sp>
        <p:nvSpPr>
          <p:cNvPr id="2052" name="Title Placeholder 21"/>
          <p:cNvSpPr>
            <a:spLocks noGrp="1" noChangeArrowheads="1"/>
          </p:cNvSpPr>
          <p:nvPr>
            <p:ph type="title" idx="4294967295"/>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sym typeface="Franklin Gothic Book" pitchFamily="34" charset="0"/>
              </a:rPr>
              <a:t>Click to edit Master title style</a:t>
            </a:r>
          </a:p>
        </p:txBody>
      </p:sp>
      <p:sp>
        <p:nvSpPr>
          <p:cNvPr id="2053" name="Text Placeholder 12"/>
          <p:cNvSpPr>
            <a:spLocks noGrp="1" noChangeArrowheads="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sym typeface="Perpetua" pitchFamily="18" charset="0"/>
              </a:rPr>
              <a:t>Click to edit Master text styles</a:t>
            </a:r>
          </a:p>
          <a:p>
            <a:pPr lvl="1"/>
            <a:r>
              <a:rPr lang="en-US">
                <a:sym typeface="Perpetua" pitchFamily="18" charset="0"/>
              </a:rPr>
              <a:t>Second level</a:t>
            </a:r>
          </a:p>
          <a:p>
            <a:pPr lvl="2"/>
            <a:r>
              <a:rPr lang="en-US">
                <a:sym typeface="Perpetua" pitchFamily="18" charset="0"/>
              </a:rPr>
              <a:t>Third level</a:t>
            </a:r>
          </a:p>
          <a:p>
            <a:pPr lvl="3"/>
            <a:r>
              <a:rPr lang="en-US">
                <a:sym typeface="Perpetua" pitchFamily="18" charset="0"/>
              </a:rPr>
              <a:t>Fourth level</a:t>
            </a:r>
          </a:p>
          <a:p>
            <a:pPr lvl="4"/>
            <a:r>
              <a:rPr lang="en-US">
                <a:sym typeface="Perpetua" pitchFamily="18" charset="0"/>
              </a:rPr>
              <a:t>Fifth level</a:t>
            </a:r>
          </a:p>
        </p:txBody>
      </p:sp>
      <p:sp>
        <p:nvSpPr>
          <p:cNvPr id="4102" name="Date Placeholder 13"/>
          <p:cNvSpPr>
            <a:spLocks noGrp="1" noChangeArrowheads="1"/>
          </p:cNvSpPr>
          <p:nvPr>
            <p:ph type="dt" sz="half" idx="2"/>
          </p:nvPr>
        </p:nvSpPr>
        <p:spPr bwMode="auto">
          <a:xfrm>
            <a:off x="6172200" y="6191250"/>
            <a:ext cx="2476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400">
                <a:solidFill>
                  <a:schemeClr val="tx2"/>
                </a:solidFill>
              </a:defRPr>
            </a:lvl1pPr>
          </a:lstStyle>
          <a:p>
            <a:pPr>
              <a:defRPr/>
            </a:pPr>
            <a:fld id="{A48FA768-563C-45F1-B591-BD128B7EDEFC}" type="datetime1">
              <a:rPr lang="en-US"/>
              <a:pPr>
                <a:defRPr/>
              </a:pPr>
              <a:t>12/29/2020</a:t>
            </a:fld>
            <a:endParaRPr lang="en-US" sz="1800">
              <a:solidFill>
                <a:schemeClr val="tx1"/>
              </a:solidFill>
            </a:endParaRPr>
          </a:p>
        </p:txBody>
      </p:sp>
      <p:sp>
        <p:nvSpPr>
          <p:cNvPr id="4103" name="Footer Placeholder 2"/>
          <p:cNvSpPr>
            <a:spLocks noGrp="1" noChangeArrowheads="1"/>
          </p:cNvSpPr>
          <p:nvPr>
            <p:ph type="ftr" sz="quarter" idx="3"/>
          </p:nvPr>
        </p:nvSpPr>
        <p:spPr bwMode="auto">
          <a:xfrm>
            <a:off x="914400" y="61722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400">
                <a:solidFill>
                  <a:schemeClr val="tx2"/>
                </a:solidFill>
              </a:defRPr>
            </a:lvl1pPr>
          </a:lstStyle>
          <a:p>
            <a:pPr>
              <a:defRPr/>
            </a:pPr>
            <a:endParaRPr lang="en-US"/>
          </a:p>
        </p:txBody>
      </p:sp>
      <p:sp>
        <p:nvSpPr>
          <p:cNvPr id="4104" name="Slide Number Placeholder 22"/>
          <p:cNvSpPr>
            <a:spLocks noGrp="1" noChangeArrowheads="1"/>
          </p:cNvSpPr>
          <p:nvPr>
            <p:ph type="sldNum" sz="quarter" idx="4"/>
          </p:nvPr>
        </p:nvSpPr>
        <p:spPr bwMode="auto">
          <a:xfrm>
            <a:off x="146050" y="6210300"/>
            <a:ext cx="4572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numCol="1" anchor="ctr" anchorCtr="1" compatLnSpc="1">
            <a:prstTxWarp prst="textNoShape">
              <a:avLst/>
            </a:prstTxWarp>
          </a:bodyPr>
          <a:lstStyle>
            <a:lvl1pPr algn="ctr">
              <a:defRPr sz="1400">
                <a:solidFill>
                  <a:srgbClr val="FFFFFF"/>
                </a:solidFill>
                <a:latin typeface="+mj-lt"/>
                <a:sym typeface="HGｺﾞｼｯｸM" charset="0"/>
              </a:defRPr>
            </a:lvl1pPr>
          </a:lstStyle>
          <a:p>
            <a:pPr>
              <a:defRPr/>
            </a:pPr>
            <a:fld id="{41631CCE-217A-450C-9E3C-577E0D35FF1B}" type="slidenum">
              <a:rPr lang="en-US" altLang="en-US"/>
              <a:pPr>
                <a:defRPr/>
              </a:pPr>
              <a:t>‹#›</a:t>
            </a:fld>
            <a:endParaRPr lang="en-US" sz="1800">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p:txStyles>
    <p:titleStyle>
      <a:lvl1pPr algn="l" rtl="0" eaLnBrk="0" fontAlgn="base" hangingPunct="0">
        <a:spcBef>
          <a:spcPct val="0"/>
        </a:spcBef>
        <a:spcAft>
          <a:spcPct val="0"/>
        </a:spcAft>
        <a:defRPr sz="4000">
          <a:solidFill>
            <a:schemeClr val="tx2"/>
          </a:solidFill>
          <a:latin typeface="+mj-lt"/>
          <a:ea typeface="+mj-ea"/>
          <a:cs typeface="+mj-cs"/>
          <a:sym typeface="Franklin Gothic Book" pitchFamily="34" charset="0"/>
        </a:defRPr>
      </a:lvl1pPr>
      <a:lvl2pPr algn="l" rtl="0" eaLnBrk="0" fontAlgn="base" hangingPunct="0">
        <a:spcBef>
          <a:spcPct val="0"/>
        </a:spcBef>
        <a:spcAft>
          <a:spcPct val="0"/>
        </a:spcAft>
        <a:defRPr sz="4000">
          <a:solidFill>
            <a:schemeClr val="tx2"/>
          </a:solidFill>
          <a:latin typeface="Franklin Gothic Book" pitchFamily="34" charset="0"/>
          <a:ea typeface="幼圆" charset="0"/>
          <a:cs typeface="幼圆" charset="0"/>
          <a:sym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ea typeface="幼圆" charset="0"/>
          <a:cs typeface="幼圆" charset="0"/>
          <a:sym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ea typeface="幼圆" charset="0"/>
          <a:cs typeface="幼圆" charset="0"/>
          <a:sym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ea typeface="幼圆" charset="0"/>
          <a:cs typeface="幼圆" charset="0"/>
          <a:sym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ea typeface="幼圆" charset="0"/>
          <a:cs typeface="幼圆" charset="0"/>
          <a:sym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ea typeface="幼圆" charset="0"/>
          <a:cs typeface="幼圆" charset="0"/>
          <a:sym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ea typeface="幼圆" charset="0"/>
          <a:cs typeface="幼圆" charset="0"/>
          <a:sym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ea typeface="幼圆" charset="0"/>
          <a:cs typeface="幼圆" charset="0"/>
          <a:sym typeface="Franklin Gothic Book" pitchFamily="34" charset="0"/>
        </a:defRPr>
      </a:lvl9pPr>
    </p:titleStyle>
    <p:bodyStyle>
      <a:lvl1pPr marL="274638" indent="-274638" algn="l" defTabSz="0" rtl="0" eaLnBrk="0" fontAlgn="base" hangingPunct="0">
        <a:spcBef>
          <a:spcPts val="575"/>
        </a:spcBef>
        <a:spcAft>
          <a:spcPct val="0"/>
        </a:spcAft>
        <a:buClr>
          <a:schemeClr val="accent1"/>
        </a:buClr>
        <a:buSzPct val="85000"/>
        <a:buFont typeface="Wingdings 2" pitchFamily="18" charset="2"/>
        <a:buChar char=""/>
        <a:defRPr sz="2600">
          <a:solidFill>
            <a:schemeClr val="tx1"/>
          </a:solidFill>
          <a:latin typeface="+mn-lt"/>
          <a:ea typeface="+mn-ea"/>
          <a:cs typeface="+mn-cs"/>
          <a:sym typeface="Perpetua" pitchFamily="18" charset="0"/>
        </a:defRPr>
      </a:lvl1pPr>
      <a:lvl2pPr marL="549275" indent="-228600" algn="l" defTabSz="0" rtl="0" eaLnBrk="0" fontAlgn="base" hangingPunct="0">
        <a:spcBef>
          <a:spcPts val="375"/>
        </a:spcBef>
        <a:spcAft>
          <a:spcPct val="0"/>
        </a:spcAft>
        <a:buClr>
          <a:schemeClr val="accent2"/>
        </a:buClr>
        <a:buSzPct val="85000"/>
        <a:buFont typeface="Wingdings 2" pitchFamily="18" charset="2"/>
        <a:buChar char=""/>
        <a:defRPr sz="2400">
          <a:solidFill>
            <a:schemeClr val="tx1"/>
          </a:solidFill>
          <a:latin typeface="+mn-lt"/>
          <a:ea typeface="+mn-ea"/>
          <a:sym typeface="Perpetua" pitchFamily="18" charset="0"/>
        </a:defRPr>
      </a:lvl2pPr>
      <a:lvl3pPr marL="822325" indent="-227013" algn="l" defTabSz="0" rtl="0" eaLnBrk="0" fontAlgn="base" hangingPunct="0">
        <a:spcBef>
          <a:spcPts val="375"/>
        </a:spcBef>
        <a:spcAft>
          <a:spcPct val="0"/>
        </a:spcAft>
        <a:buClr>
          <a:srgbClr val="E6B0A9"/>
        </a:buClr>
        <a:buSzPct val="85000"/>
        <a:buFont typeface="Wingdings 2" pitchFamily="18" charset="2"/>
        <a:buChar char=""/>
        <a:defRPr sz="2000">
          <a:solidFill>
            <a:schemeClr val="tx1"/>
          </a:solidFill>
          <a:latin typeface="+mn-lt"/>
          <a:ea typeface="+mn-ea"/>
          <a:sym typeface="Perpetua" pitchFamily="18" charset="0"/>
        </a:defRPr>
      </a:lvl3pPr>
      <a:lvl4pPr marL="1096963" indent="-227013" algn="l" defTabSz="0" rtl="0" eaLnBrk="0" fontAlgn="base" hangingPunct="0">
        <a:spcBef>
          <a:spcPts val="375"/>
        </a:spcBef>
        <a:spcAft>
          <a:spcPct val="0"/>
        </a:spcAft>
        <a:buClr>
          <a:srgbClr val="A28E6A"/>
        </a:buClr>
        <a:buSzPct val="80000"/>
        <a:buFont typeface="Wingdings 2" pitchFamily="18" charset="2"/>
        <a:buChar char=""/>
        <a:defRPr sz="2000">
          <a:solidFill>
            <a:schemeClr val="tx1"/>
          </a:solidFill>
          <a:latin typeface="+mn-lt"/>
          <a:ea typeface="+mn-ea"/>
          <a:sym typeface="Perpetua" pitchFamily="18" charset="0"/>
        </a:defRPr>
      </a:lvl4pPr>
      <a:lvl5pPr marL="1371600" indent="-228600" algn="l" defTabSz="0" rtl="0" eaLnBrk="0" fontAlgn="base" hangingPunct="0">
        <a:spcBef>
          <a:spcPts val="375"/>
        </a:spcBef>
        <a:spcAft>
          <a:spcPct val="0"/>
        </a:spcAft>
        <a:buClr>
          <a:srgbClr val="A28E6A"/>
        </a:buClr>
        <a:buSzPct val="80000"/>
        <a:buFont typeface="Wingdings 2" pitchFamily="18" charset="2"/>
        <a:buChar char="o"/>
        <a:defRPr sz="2000">
          <a:solidFill>
            <a:schemeClr val="tx1"/>
          </a:solidFill>
          <a:latin typeface="+mn-lt"/>
          <a:ea typeface="+mn-ea"/>
          <a:sym typeface="Perpetua" pitchFamily="18" charset="0"/>
        </a:defRPr>
      </a:lvl5pPr>
      <a:lvl6pPr marL="1828800" indent="-228600" algn="l" defTabSz="0" rtl="0" fontAlgn="base">
        <a:spcBef>
          <a:spcPts val="375"/>
        </a:spcBef>
        <a:spcAft>
          <a:spcPct val="0"/>
        </a:spcAft>
        <a:buClr>
          <a:srgbClr val="A28E6A"/>
        </a:buClr>
        <a:buSzPct val="80000"/>
        <a:buFont typeface="Wingdings 2" pitchFamily="18" charset="2"/>
        <a:buChar char="o"/>
        <a:defRPr sz="2000">
          <a:solidFill>
            <a:schemeClr val="tx1"/>
          </a:solidFill>
          <a:latin typeface="+mn-lt"/>
          <a:ea typeface="+mn-ea"/>
          <a:sym typeface="Perpetua" pitchFamily="18" charset="0"/>
        </a:defRPr>
      </a:lvl6pPr>
      <a:lvl7pPr marL="2286000" indent="-228600" algn="l" defTabSz="0" rtl="0" fontAlgn="base">
        <a:spcBef>
          <a:spcPts val="375"/>
        </a:spcBef>
        <a:spcAft>
          <a:spcPct val="0"/>
        </a:spcAft>
        <a:buClr>
          <a:srgbClr val="A28E6A"/>
        </a:buClr>
        <a:buSzPct val="80000"/>
        <a:buFont typeface="Wingdings 2" pitchFamily="18" charset="2"/>
        <a:buChar char="o"/>
        <a:defRPr sz="2000">
          <a:solidFill>
            <a:schemeClr val="tx1"/>
          </a:solidFill>
          <a:latin typeface="+mn-lt"/>
          <a:ea typeface="+mn-ea"/>
          <a:sym typeface="Perpetua" pitchFamily="18" charset="0"/>
        </a:defRPr>
      </a:lvl7pPr>
      <a:lvl8pPr marL="2743200" indent="-228600" algn="l" defTabSz="0" rtl="0" fontAlgn="base">
        <a:spcBef>
          <a:spcPts val="375"/>
        </a:spcBef>
        <a:spcAft>
          <a:spcPct val="0"/>
        </a:spcAft>
        <a:buClr>
          <a:srgbClr val="A28E6A"/>
        </a:buClr>
        <a:buSzPct val="80000"/>
        <a:buFont typeface="Wingdings 2" pitchFamily="18" charset="2"/>
        <a:buChar char="o"/>
        <a:defRPr sz="2000">
          <a:solidFill>
            <a:schemeClr val="tx1"/>
          </a:solidFill>
          <a:latin typeface="+mn-lt"/>
          <a:ea typeface="+mn-ea"/>
          <a:sym typeface="Perpetua" pitchFamily="18" charset="0"/>
        </a:defRPr>
      </a:lvl8pPr>
      <a:lvl9pPr marL="3200400" indent="-228600" algn="l" defTabSz="0" rtl="0" fontAlgn="base">
        <a:spcBef>
          <a:spcPts val="375"/>
        </a:spcBef>
        <a:spcAft>
          <a:spcPct val="0"/>
        </a:spcAft>
        <a:buClr>
          <a:srgbClr val="A28E6A"/>
        </a:buClr>
        <a:buSzPct val="80000"/>
        <a:buFont typeface="Wingdings 2" pitchFamily="18" charset="2"/>
        <a:buChar char="o"/>
        <a:defRPr sz="2000">
          <a:solidFill>
            <a:schemeClr val="tx1"/>
          </a:solidFill>
          <a:latin typeface="+mn-lt"/>
          <a:ea typeface="+mn-ea"/>
          <a:sym typeface="Perpetua"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98EB8E7-A822-46C3-8A8B-EB3BC7ABA99F}" type="slidenum">
              <a:rPr lang="en-US" smtClean="0"/>
              <a:pPr>
                <a:defRPr/>
              </a:pPr>
              <a:t>‹#›</a:t>
            </a:fld>
            <a:endParaRPr lang="en-US"/>
          </a:p>
        </p:txBody>
      </p:sp>
    </p:spTree>
    <p:extLst>
      <p:ext uri="{BB962C8B-B14F-4D97-AF65-F5344CB8AC3E}">
        <p14:creationId xmlns:p14="http://schemas.microsoft.com/office/powerpoint/2010/main" val="2981488706"/>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endParaRPr lang="en-US" dirty="0"/>
          </a:p>
        </p:txBody>
      </p:sp>
      <p:sp>
        <p:nvSpPr>
          <p:cNvPr id="4" name="Subtitle 3"/>
          <p:cNvSpPr>
            <a:spLocks noGrp="1"/>
          </p:cNvSpPr>
          <p:nvPr>
            <p:ph type="subTitle" idx="1"/>
          </p:nvPr>
        </p:nvSpPr>
        <p:spPr/>
        <p:txBody>
          <a:bodyPr/>
          <a:lstStyle/>
          <a:p>
            <a:endParaRPr lang="en-US"/>
          </a:p>
        </p:txBody>
      </p:sp>
      <p:pic>
        <p:nvPicPr>
          <p:cNvPr id="2" name="Picture 1"/>
          <p:cNvPicPr>
            <a:picLocks noChangeAspect="1"/>
          </p:cNvPicPr>
          <p:nvPr/>
        </p:nvPicPr>
        <p:blipFill>
          <a:blip r:embed="rId2"/>
          <a:stretch>
            <a:fillRect/>
          </a:stretch>
        </p:blipFill>
        <p:spPr>
          <a:xfrm>
            <a:off x="152400" y="-419720"/>
            <a:ext cx="8839200" cy="63109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Particulate matter</a:t>
            </a:r>
          </a:p>
        </p:txBody>
      </p:sp>
      <p:sp>
        <p:nvSpPr>
          <p:cNvPr id="3" name="Content Placeholder 2"/>
          <p:cNvSpPr>
            <a:spLocks noGrp="1"/>
          </p:cNvSpPr>
          <p:nvPr>
            <p:ph idx="1"/>
          </p:nvPr>
        </p:nvSpPr>
        <p:spPr>
          <a:xfrm>
            <a:off x="228600" y="1752600"/>
            <a:ext cx="8458200" cy="4572000"/>
          </a:xfrm>
        </p:spPr>
        <p:txBody>
          <a:bodyPr/>
          <a:lstStyle/>
          <a:p>
            <a:pPr algn="just"/>
            <a:r>
              <a:rPr lang="en-US" dirty="0"/>
              <a:t>Solid particles generated by handling, crushing, grinding, spraying and other operations are known as particulate matter.</a:t>
            </a:r>
          </a:p>
          <a:p>
            <a:pPr algn="just"/>
            <a:r>
              <a:rPr lang="en-US" dirty="0"/>
              <a:t>Particles size vary from 2.5 microns to 100 microns in the atmosphere.</a:t>
            </a:r>
          </a:p>
          <a:p>
            <a:pPr algn="just"/>
            <a:r>
              <a:rPr lang="en-US" dirty="0"/>
              <a:t>Small and light particles suspend whereas bigger sized particles settle by their own weight.</a:t>
            </a:r>
          </a:p>
          <a:p>
            <a:pPr algn="just"/>
            <a:r>
              <a:rPr lang="en-US" dirty="0"/>
              <a:t>Fine particles reach human lungs and cause respiratory diseases.</a:t>
            </a:r>
          </a:p>
        </p:txBody>
      </p:sp>
      <p:sp>
        <p:nvSpPr>
          <p:cNvPr id="4" name="Date Placeholder 3"/>
          <p:cNvSpPr>
            <a:spLocks noGrp="1"/>
          </p:cNvSpPr>
          <p:nvPr>
            <p:ph type="dt" sz="half" idx="10"/>
          </p:nvPr>
        </p:nvSpPr>
        <p:spPr/>
        <p:txBody>
          <a:bodyPr/>
          <a:lstStyle/>
          <a:p>
            <a:pPr>
              <a:defRPr/>
            </a:pPr>
            <a:fld id="{5820B04A-C944-480C-A5D7-8F565414F7A7}" type="datetime1">
              <a:rPr lang="en-US" smtClean="0"/>
              <a:pPr>
                <a:defRPr/>
              </a:pPr>
              <a:t>12/29/2020</a:t>
            </a:fld>
            <a:endParaRPr lang="en-US" sz="1800">
              <a:solidFill>
                <a:schemeClr val="tx1"/>
              </a:solidFill>
            </a:endParaRPr>
          </a:p>
        </p:txBody>
      </p:sp>
    </p:spTree>
    <p:extLst>
      <p:ext uri="{BB962C8B-B14F-4D97-AF65-F5344CB8AC3E}">
        <p14:creationId xmlns:p14="http://schemas.microsoft.com/office/powerpoint/2010/main" val="6214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a:t>Classification of Pollutants</a:t>
            </a:r>
          </a:p>
        </p:txBody>
      </p:sp>
      <p:sp>
        <p:nvSpPr>
          <p:cNvPr id="22531" name="Rectangle 3"/>
          <p:cNvSpPr>
            <a:spLocks noGrp="1" noChangeArrowheads="1"/>
          </p:cNvSpPr>
          <p:nvPr>
            <p:ph sz="quarter" idx="1"/>
          </p:nvPr>
        </p:nvSpPr>
        <p:spPr>
          <a:xfrm>
            <a:off x="611561" y="1676400"/>
            <a:ext cx="7848872" cy="3528392"/>
          </a:xfrm>
        </p:spPr>
        <p:txBody>
          <a:bodyPr>
            <a:noAutofit/>
          </a:bodyPr>
          <a:lstStyle/>
          <a:p>
            <a:pPr algn="just"/>
            <a:r>
              <a:rPr lang="en-US" sz="2400" b="1" i="1" dirty="0">
                <a:cs typeface="Times New Roman" panose="02020603050405020304" pitchFamily="18" charset="0"/>
              </a:rPr>
              <a:t> </a:t>
            </a:r>
            <a:r>
              <a:rPr lang="en-US" sz="2400" b="1" dirty="0">
                <a:cs typeface="Times New Roman" panose="02020603050405020304" pitchFamily="18" charset="0"/>
              </a:rPr>
              <a:t>Primary Pollutant:</a:t>
            </a:r>
          </a:p>
          <a:p>
            <a:pPr marL="205979" indent="-205979" algn="just">
              <a:buFont typeface="Wingdings 2" pitchFamily="18" charset="2"/>
              <a:buChar char=""/>
            </a:pPr>
            <a:r>
              <a:rPr lang="en-US" sz="2400" dirty="0">
                <a:cs typeface="Times New Roman" panose="02020603050405020304" pitchFamily="18" charset="0"/>
              </a:rPr>
              <a:t>Primary pollutants are substances directly emitted from source; such as ash from a volcanic eruption or the carbon monoxide gas from a motor vehicle exhaust.</a:t>
            </a:r>
          </a:p>
          <a:p>
            <a:pPr marL="205979" indent="-205979" algn="just">
              <a:buFont typeface="Wingdings 2" pitchFamily="18" charset="2"/>
              <a:buChar char=""/>
            </a:pPr>
            <a:endParaRPr lang="en-US" sz="2400" dirty="0">
              <a:cs typeface="Times New Roman" panose="02020603050405020304" pitchFamily="18" charset="0"/>
            </a:endParaRPr>
          </a:p>
          <a:p>
            <a:pPr algn="just"/>
            <a:r>
              <a:rPr lang="en-US" sz="2400" b="1" dirty="0">
                <a:cs typeface="Times New Roman" panose="02020603050405020304" pitchFamily="18" charset="0"/>
              </a:rPr>
              <a:t>Secondary Pollutant:</a:t>
            </a:r>
          </a:p>
          <a:p>
            <a:pPr marL="205979" indent="-205979" algn="just">
              <a:buFont typeface="Wingdings 2" pitchFamily="18" charset="2"/>
              <a:buChar char=""/>
            </a:pPr>
            <a:r>
              <a:rPr lang="en-US" sz="2400" dirty="0">
                <a:cs typeface="Times New Roman" panose="02020603050405020304" pitchFamily="18" charset="0"/>
              </a:rPr>
              <a:t>Secondary pollutants not emitted directly. Rather, they form in the air when primary pollutants react or interact. An important example of a secondary pollutant is ground level ozone - one of the many secondary pollutants that make up photochemical smog.</a:t>
            </a:r>
          </a:p>
        </p:txBody>
      </p:sp>
    </p:spTree>
    <p:extLst>
      <p:ext uri="{BB962C8B-B14F-4D97-AF65-F5344CB8AC3E}">
        <p14:creationId xmlns:p14="http://schemas.microsoft.com/office/powerpoint/2010/main" val="20968130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762000" y="25566"/>
            <a:ext cx="7772400" cy="1143000"/>
          </a:xfrm>
        </p:spPr>
        <p:txBody>
          <a:bodyPr/>
          <a:lstStyle/>
          <a:p>
            <a:pPr algn="ctr" eaLnBrk="1" hangingPunct="1"/>
            <a:r>
              <a:rPr lang="en-US" dirty="0"/>
              <a:t>Major Primary Pollutants</a:t>
            </a:r>
          </a:p>
        </p:txBody>
      </p:sp>
      <p:sp>
        <p:nvSpPr>
          <p:cNvPr id="23555" name="Rectangle 3"/>
          <p:cNvSpPr>
            <a:spLocks noGrp="1" noChangeArrowheads="1"/>
          </p:cNvSpPr>
          <p:nvPr>
            <p:ph sz="quarter" idx="1"/>
          </p:nvPr>
        </p:nvSpPr>
        <p:spPr>
          <a:xfrm>
            <a:off x="749490" y="1447800"/>
            <a:ext cx="7772400" cy="4572000"/>
          </a:xfrm>
        </p:spPr>
        <p:txBody>
          <a:bodyPr/>
          <a:lstStyle/>
          <a:p>
            <a:pPr marL="549275" lvl="1" indent="-228600" algn="just" eaLnBrk="1" hangingPunct="1">
              <a:lnSpc>
                <a:spcPct val="80000"/>
              </a:lnSpc>
              <a:buFont typeface="Wingdings 2" pitchFamily="18" charset="2"/>
              <a:buChar char=""/>
            </a:pPr>
            <a:r>
              <a:rPr lang="en-US" dirty="0">
                <a:solidFill>
                  <a:srgbClr val="9E3611"/>
                </a:solidFill>
              </a:rPr>
              <a:t>Sulfur oxides (</a:t>
            </a:r>
            <a:r>
              <a:rPr lang="en-US" dirty="0" err="1">
                <a:solidFill>
                  <a:srgbClr val="9E3611"/>
                </a:solidFill>
              </a:rPr>
              <a:t>SOx</a:t>
            </a:r>
            <a:r>
              <a:rPr lang="en-US" dirty="0">
                <a:solidFill>
                  <a:srgbClr val="9E3611"/>
                </a:solidFill>
              </a:rPr>
              <a:t>) </a:t>
            </a:r>
            <a:r>
              <a:rPr lang="en-US" dirty="0"/>
              <a:t>especially sulfur dioxide are emitted from burning of coal and oil.</a:t>
            </a:r>
          </a:p>
          <a:p>
            <a:pPr marL="320675" lvl="1" algn="just" eaLnBrk="1" hangingPunct="1">
              <a:lnSpc>
                <a:spcPct val="80000"/>
              </a:lnSpc>
            </a:pPr>
            <a:endParaRPr lang="en-US" dirty="0"/>
          </a:p>
          <a:p>
            <a:pPr marL="549275" lvl="1" indent="-228600" algn="just" eaLnBrk="1" hangingPunct="1">
              <a:lnSpc>
                <a:spcPct val="80000"/>
              </a:lnSpc>
              <a:buFont typeface="Wingdings 2" pitchFamily="18" charset="2"/>
              <a:buChar char=""/>
            </a:pPr>
            <a:r>
              <a:rPr lang="en-US" dirty="0">
                <a:solidFill>
                  <a:srgbClr val="9E3611"/>
                </a:solidFill>
              </a:rPr>
              <a:t>Nitrogen oxides (</a:t>
            </a:r>
            <a:r>
              <a:rPr lang="en-US" dirty="0" err="1">
                <a:solidFill>
                  <a:srgbClr val="9E3611"/>
                </a:solidFill>
              </a:rPr>
              <a:t>NOx</a:t>
            </a:r>
            <a:r>
              <a:rPr lang="en-US" dirty="0">
                <a:solidFill>
                  <a:srgbClr val="9E3611"/>
                </a:solidFill>
              </a:rPr>
              <a:t>) </a:t>
            </a:r>
            <a:r>
              <a:rPr lang="en-US" dirty="0"/>
              <a:t>especially nitrogen dioxide are emitted from high temperature combustion. Can be seen as the brown haze dome above or plume downwind of cities. </a:t>
            </a:r>
          </a:p>
          <a:p>
            <a:pPr marL="320675" lvl="1" algn="just" eaLnBrk="1" hangingPunct="1">
              <a:lnSpc>
                <a:spcPct val="80000"/>
              </a:lnSpc>
            </a:pPr>
            <a:endParaRPr lang="en-US" dirty="0"/>
          </a:p>
          <a:p>
            <a:pPr marL="549275" lvl="1" indent="-228600" algn="just" eaLnBrk="1" hangingPunct="1">
              <a:lnSpc>
                <a:spcPct val="80000"/>
              </a:lnSpc>
              <a:buFont typeface="Wingdings 2" pitchFamily="18" charset="2"/>
              <a:buChar char=""/>
            </a:pPr>
            <a:r>
              <a:rPr lang="en-US" dirty="0">
                <a:solidFill>
                  <a:srgbClr val="9E3611"/>
                </a:solidFill>
              </a:rPr>
              <a:t>Carbon monoxide</a:t>
            </a:r>
            <a:r>
              <a:rPr lang="en-US" dirty="0"/>
              <a:t> is a product by incomplete combustion of fuel such as natural gas, coal or wood. Vehicular exhaust is a major source of carbon monoxide.</a:t>
            </a:r>
          </a:p>
          <a:p>
            <a:pPr marL="320675" lvl="1" algn="just" eaLnBrk="1" hangingPunct="1">
              <a:lnSpc>
                <a:spcPct val="80000"/>
              </a:lnSpc>
            </a:pPr>
            <a:endParaRPr lang="en-US" dirty="0"/>
          </a:p>
          <a:p>
            <a:pPr marL="549275" lvl="1" indent="-228600" algn="just" eaLnBrk="1" hangingPunct="1">
              <a:lnSpc>
                <a:spcPct val="80000"/>
              </a:lnSpc>
              <a:buFont typeface="Wingdings 2" pitchFamily="18" charset="2"/>
              <a:buChar char=""/>
            </a:pPr>
            <a:r>
              <a:rPr lang="en-US" dirty="0">
                <a:solidFill>
                  <a:srgbClr val="9E3611"/>
                </a:solidFill>
              </a:rPr>
              <a:t>Carbon dioxide (CO</a:t>
            </a:r>
            <a:r>
              <a:rPr lang="en-US" baseline="-25000" dirty="0">
                <a:solidFill>
                  <a:srgbClr val="9E3611"/>
                </a:solidFill>
              </a:rPr>
              <a:t>2</a:t>
            </a:r>
            <a:r>
              <a:rPr lang="en-US" dirty="0">
                <a:solidFill>
                  <a:srgbClr val="9E3611"/>
                </a:solidFill>
              </a:rPr>
              <a:t>), </a:t>
            </a:r>
            <a:r>
              <a:rPr lang="en-US" dirty="0"/>
              <a:t>emitted from combustion and respiration.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algn="ctr" eaLnBrk="1" hangingPunct="1"/>
            <a:r>
              <a:rPr lang="en-US" sz="3600" dirty="0"/>
              <a:t>Major Primary Pollutants…..</a:t>
            </a:r>
          </a:p>
        </p:txBody>
      </p:sp>
      <p:sp>
        <p:nvSpPr>
          <p:cNvPr id="24579" name="Rectangle 3"/>
          <p:cNvSpPr>
            <a:spLocks noGrp="1" noChangeArrowheads="1"/>
          </p:cNvSpPr>
          <p:nvPr>
            <p:ph sz="quarter" idx="1"/>
          </p:nvPr>
        </p:nvSpPr>
        <p:spPr>
          <a:xfrm>
            <a:off x="914400" y="1676400"/>
            <a:ext cx="7618040" cy="4030960"/>
          </a:xfrm>
        </p:spPr>
        <p:txBody>
          <a:bodyPr/>
          <a:lstStyle/>
          <a:p>
            <a:pPr marL="274638" indent="-274638" algn="just" eaLnBrk="1" hangingPunct="1">
              <a:buFont typeface="Wingdings 2" pitchFamily="18" charset="2"/>
              <a:buChar char=""/>
            </a:pPr>
            <a:r>
              <a:rPr lang="en-US" sz="2400" dirty="0">
                <a:solidFill>
                  <a:srgbClr val="9E3611"/>
                </a:solidFill>
              </a:rPr>
              <a:t>Particulate matter (PM)</a:t>
            </a:r>
            <a:r>
              <a:rPr lang="en-US" sz="2400" dirty="0"/>
              <a:t>, measured as smoke and dust. </a:t>
            </a:r>
          </a:p>
          <a:p>
            <a:pPr marL="274638" indent="-274638" algn="just" eaLnBrk="1" hangingPunct="1">
              <a:buFont typeface="Wingdings 2" pitchFamily="18" charset="2"/>
              <a:buChar char=""/>
            </a:pPr>
            <a:r>
              <a:rPr lang="en-US" sz="2400" dirty="0">
                <a:solidFill>
                  <a:srgbClr val="9E3611"/>
                </a:solidFill>
              </a:rPr>
              <a:t>Volatile organic compounds (VOC), </a:t>
            </a:r>
            <a:r>
              <a:rPr lang="en-US" sz="2400" dirty="0"/>
              <a:t>such as hydrocarbon fuel vapors and solvents.</a:t>
            </a:r>
          </a:p>
          <a:p>
            <a:pPr marL="274638" indent="-274638" algn="just" eaLnBrk="1" hangingPunct="1">
              <a:buFont typeface="Wingdings 2" pitchFamily="18" charset="2"/>
              <a:buChar char=""/>
            </a:pPr>
            <a:r>
              <a:rPr lang="en-US" sz="2400" dirty="0">
                <a:solidFill>
                  <a:srgbClr val="9E3611"/>
                </a:solidFill>
              </a:rPr>
              <a:t>Chlorofluorocarbons (CFCs), </a:t>
            </a:r>
            <a:r>
              <a:rPr lang="en-US" sz="2400" dirty="0"/>
              <a:t>harmful to the ozone layer emitted from products currently banned from use. </a:t>
            </a:r>
          </a:p>
          <a:p>
            <a:pPr marL="274638" indent="-274638" algn="just" eaLnBrk="1" hangingPunct="1">
              <a:buFont typeface="Wingdings 2" pitchFamily="18" charset="2"/>
              <a:buChar char=""/>
            </a:pPr>
            <a:r>
              <a:rPr lang="en-US" sz="2400" dirty="0">
                <a:solidFill>
                  <a:srgbClr val="9E3611"/>
                </a:solidFill>
              </a:rPr>
              <a:t>Ammonia (NH3) </a:t>
            </a:r>
            <a:r>
              <a:rPr lang="en-US" sz="2400" dirty="0"/>
              <a:t>emitted from agricultural processes. </a:t>
            </a:r>
          </a:p>
          <a:p>
            <a:pPr marL="274638" indent="-274638" algn="just" eaLnBrk="1" hangingPunct="1">
              <a:buFont typeface="Wingdings 2" pitchFamily="18" charset="2"/>
              <a:buChar char=""/>
            </a:pPr>
            <a:r>
              <a:rPr lang="en-US" sz="2400" dirty="0">
                <a:solidFill>
                  <a:srgbClr val="9E3611"/>
                </a:solidFill>
              </a:rPr>
              <a:t>Toxic metals</a:t>
            </a:r>
            <a:r>
              <a:rPr lang="en-US" sz="2400" dirty="0"/>
              <a:t>, such as lead, cadmium and copper. </a:t>
            </a:r>
          </a:p>
          <a:p>
            <a:pPr marL="274638" indent="-274638" algn="just" eaLnBrk="1" hangingPunct="1">
              <a:buFont typeface="Wingdings 2" pitchFamily="18" charset="2"/>
              <a:buChar char=""/>
            </a:pPr>
            <a:r>
              <a:rPr lang="en-US" sz="2400" dirty="0">
                <a:solidFill>
                  <a:srgbClr val="9E3611"/>
                </a:solidFill>
              </a:rPr>
              <a:t>Odors</a:t>
            </a:r>
            <a:r>
              <a:rPr lang="en-US" sz="2400" dirty="0"/>
              <a:t>, such as from garbage, sewage, and industrial processes </a:t>
            </a:r>
          </a:p>
          <a:p>
            <a:pPr marL="274638" indent="-274638" algn="just" eaLnBrk="1" hangingPunct="1">
              <a:buFont typeface="Wingdings 2" pitchFamily="18" charset="2"/>
              <a:buChar char=""/>
            </a:pPr>
            <a:r>
              <a:rPr lang="en-US" sz="2400" dirty="0">
                <a:solidFill>
                  <a:srgbClr val="9E3611"/>
                </a:solidFill>
              </a:rPr>
              <a:t>Radioactive pollutants </a:t>
            </a:r>
            <a:r>
              <a:rPr lang="en-US" sz="2400" dirty="0"/>
              <a:t>produced by nuclear explosions and war explosives, and natural processes such as radiation.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28600" y="274638"/>
            <a:ext cx="8686800" cy="1143000"/>
          </a:xfrm>
        </p:spPr>
        <p:txBody>
          <a:bodyPr/>
          <a:lstStyle/>
          <a:p>
            <a:pPr algn="ctr" eaLnBrk="1" hangingPunct="1"/>
            <a:r>
              <a:rPr lang="en-US" dirty="0">
                <a:latin typeface="+mn-lt"/>
              </a:rPr>
              <a:t>Secondary pollutants </a:t>
            </a:r>
          </a:p>
        </p:txBody>
      </p:sp>
      <p:sp>
        <p:nvSpPr>
          <p:cNvPr id="25603" name="Rectangle 3"/>
          <p:cNvSpPr>
            <a:spLocks noGrp="1" noChangeArrowheads="1"/>
          </p:cNvSpPr>
          <p:nvPr>
            <p:ph sz="quarter" idx="1"/>
          </p:nvPr>
        </p:nvSpPr>
        <p:spPr>
          <a:xfrm>
            <a:off x="609600" y="1676400"/>
            <a:ext cx="7772400" cy="4572000"/>
          </a:xfrm>
        </p:spPr>
        <p:txBody>
          <a:bodyPr/>
          <a:lstStyle/>
          <a:p>
            <a:pPr marL="274638" indent="-274638" algn="just" eaLnBrk="1" hangingPunct="1">
              <a:buFont typeface="Wingdings 2" pitchFamily="18" charset="2"/>
              <a:buChar char=""/>
            </a:pPr>
            <a:r>
              <a:rPr lang="en-US" dirty="0"/>
              <a:t>Particulate matter formed from gaseous primary pollutants and compounds in photochemical smog, such as nitrogen dioxide. </a:t>
            </a:r>
          </a:p>
          <a:p>
            <a:pPr marL="274638" indent="-274638" algn="just" eaLnBrk="1" hangingPunct="1">
              <a:buFont typeface="Wingdings 2" pitchFamily="18" charset="2"/>
              <a:buChar char=""/>
            </a:pPr>
            <a:r>
              <a:rPr lang="en-US" dirty="0"/>
              <a:t>Ground level ozone (O</a:t>
            </a:r>
            <a:r>
              <a:rPr lang="en-US" baseline="-25000" dirty="0"/>
              <a:t>3</a:t>
            </a:r>
            <a:r>
              <a:rPr lang="en-US" dirty="0"/>
              <a:t>) formed from </a:t>
            </a:r>
            <a:r>
              <a:rPr lang="en-US" dirty="0" err="1"/>
              <a:t>NOx</a:t>
            </a:r>
            <a:r>
              <a:rPr lang="en-US" dirty="0"/>
              <a:t> and VOCs. </a:t>
            </a:r>
          </a:p>
          <a:p>
            <a:pPr marL="274638" indent="-274638" algn="just" eaLnBrk="1" hangingPunct="1">
              <a:buFont typeface="Wingdings 2" pitchFamily="18" charset="2"/>
              <a:buChar char=""/>
            </a:pPr>
            <a:r>
              <a:rPr lang="en-US" dirty="0"/>
              <a:t>Peroxyacetyl nitrate (PAN) similarly formed from </a:t>
            </a:r>
            <a:r>
              <a:rPr lang="en-US" dirty="0" err="1"/>
              <a:t>NOx</a:t>
            </a:r>
            <a:r>
              <a:rPr lang="en-US" dirty="0"/>
              <a:t> and VOCs.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lstStyle/>
          <a:p>
            <a:pPr algn="ctr"/>
            <a:r>
              <a:rPr lang="en-US" dirty="0">
                <a:latin typeface="+mn-lt"/>
              </a:rPr>
              <a:t>Control measures of Air pollution</a:t>
            </a:r>
          </a:p>
        </p:txBody>
      </p:sp>
      <p:sp>
        <p:nvSpPr>
          <p:cNvPr id="3" name="Content Placeholder 2"/>
          <p:cNvSpPr>
            <a:spLocks noGrp="1"/>
          </p:cNvSpPr>
          <p:nvPr>
            <p:ph idx="1"/>
          </p:nvPr>
        </p:nvSpPr>
        <p:spPr/>
        <p:txBody>
          <a:bodyPr/>
          <a:lstStyle/>
          <a:p>
            <a:pPr algn="just"/>
            <a:r>
              <a:rPr lang="en-US" dirty="0"/>
              <a:t>Using low sulphur coal in industries</a:t>
            </a:r>
          </a:p>
          <a:p>
            <a:pPr algn="just"/>
            <a:r>
              <a:rPr lang="en-US" dirty="0"/>
              <a:t>Removing </a:t>
            </a:r>
            <a:r>
              <a:rPr lang="en-US" dirty="0" err="1"/>
              <a:t>NOx</a:t>
            </a:r>
            <a:r>
              <a:rPr lang="en-US" dirty="0"/>
              <a:t> during the combustion process</a:t>
            </a:r>
          </a:p>
          <a:p>
            <a:pPr algn="just"/>
            <a:r>
              <a:rPr lang="en-US" dirty="0"/>
              <a:t>Using mass transportation system</a:t>
            </a:r>
          </a:p>
          <a:p>
            <a:pPr algn="just"/>
            <a:r>
              <a:rPr lang="en-US" dirty="0"/>
              <a:t>Removing particulate from stack exhaust gases by employing electrostatic precipitator, bag filters, cyclone separators, scrubbers etc.</a:t>
            </a:r>
          </a:p>
          <a:p>
            <a:pPr algn="just"/>
            <a:r>
              <a:rPr lang="en-US" dirty="0"/>
              <a:t>Shifting to less pollution fuels (Hydrogen gas)</a:t>
            </a:r>
          </a:p>
          <a:p>
            <a:pPr algn="just"/>
            <a:r>
              <a:rPr lang="en-US" dirty="0"/>
              <a:t>Installing catalytic converters by engine modification to have fuel efficient to reduce CO and hydrocarbon emissions</a:t>
            </a:r>
          </a:p>
          <a:p>
            <a:pPr algn="just"/>
            <a:r>
              <a:rPr lang="en-US" dirty="0"/>
              <a:t>By planting trees</a:t>
            </a:r>
          </a:p>
          <a:p>
            <a:endParaRPr lang="en-US" dirty="0"/>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pPr>
              <a:defRPr/>
            </a:pPr>
            <a:fld id="{5820B04A-C944-480C-A5D7-8F565414F7A7}" type="datetime1">
              <a:rPr lang="en-US" smtClean="0"/>
              <a:pPr>
                <a:defRPr/>
              </a:pPr>
              <a:t>12/29/2020</a:t>
            </a:fld>
            <a:endParaRPr lang="en-US" sz="1800">
              <a:solidFill>
                <a:schemeClr val="tx1"/>
              </a:solidFill>
            </a:endParaRPr>
          </a:p>
        </p:txBody>
      </p:sp>
    </p:spTree>
    <p:extLst>
      <p:ext uri="{BB962C8B-B14F-4D97-AF65-F5344CB8AC3E}">
        <p14:creationId xmlns:p14="http://schemas.microsoft.com/office/powerpoint/2010/main" val="712095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pPr algn="ctr"/>
            <a:r>
              <a:rPr lang="en-US" sz="3600" dirty="0">
                <a:latin typeface="+mn-lt"/>
              </a:rPr>
              <a:t>LAND POLLUTION</a:t>
            </a:r>
          </a:p>
        </p:txBody>
      </p:sp>
      <p:sp>
        <p:nvSpPr>
          <p:cNvPr id="4" name="Content Placeholder 2"/>
          <p:cNvSpPr>
            <a:spLocks noGrp="1" noChangeArrowheads="1"/>
          </p:cNvSpPr>
          <p:nvPr>
            <p:ph idx="1"/>
          </p:nvPr>
        </p:nvSpPr>
        <p:spPr>
          <a:xfrm>
            <a:off x="685800" y="1752600"/>
            <a:ext cx="7772400" cy="4267200"/>
          </a:xfrm>
        </p:spPr>
        <p:txBody>
          <a:bodyPr>
            <a:normAutofit fontScale="92500" lnSpcReduction="20000"/>
          </a:bodyPr>
          <a:lstStyle/>
          <a:p>
            <a:pPr marL="274638" indent="-274638" algn="just" eaLnBrk="1" hangingPunct="1">
              <a:lnSpc>
                <a:spcPct val="90000"/>
              </a:lnSpc>
              <a:buFont typeface="Wingdings" pitchFamily="2" charset="2"/>
              <a:buChar char=""/>
            </a:pPr>
            <a:r>
              <a:rPr lang="en-US" sz="2400" b="1" dirty="0">
                <a:latin typeface="Perpetua" panose="02020502060401020303" pitchFamily="18" charset="0"/>
                <a:cs typeface="Times New Roman" panose="02020603050405020304" pitchFamily="18" charset="0"/>
              </a:rPr>
              <a:t> </a:t>
            </a:r>
            <a:r>
              <a:rPr lang="en-US" sz="2800" b="1" dirty="0">
                <a:latin typeface="Perpetua" panose="02020502060401020303" pitchFamily="18" charset="0"/>
                <a:cs typeface="Times New Roman" panose="02020603050405020304" pitchFamily="18" charset="0"/>
              </a:rPr>
              <a:t>Land pollution</a:t>
            </a:r>
            <a:r>
              <a:rPr lang="en-US" sz="2800" dirty="0">
                <a:latin typeface="Perpetua" panose="02020502060401020303" pitchFamily="18" charset="0"/>
                <a:cs typeface="Times New Roman" panose="02020603050405020304" pitchFamily="18" charset="0"/>
              </a:rPr>
              <a:t> is the degradation of Earth's land surfaces often caused by human activities and their misuse of land resources. </a:t>
            </a:r>
          </a:p>
          <a:p>
            <a:pPr marL="0" indent="0" algn="just" eaLnBrk="1" hangingPunct="1">
              <a:lnSpc>
                <a:spcPct val="90000"/>
              </a:lnSpc>
              <a:buNone/>
            </a:pPr>
            <a:endParaRPr lang="en-US" sz="2800" dirty="0">
              <a:latin typeface="Perpetua" panose="02020502060401020303" pitchFamily="18" charset="0"/>
              <a:cs typeface="Times New Roman" panose="02020603050405020304" pitchFamily="18" charset="0"/>
            </a:endParaRPr>
          </a:p>
          <a:p>
            <a:pPr marL="274638" indent="-274638" algn="just" eaLnBrk="1" hangingPunct="1">
              <a:lnSpc>
                <a:spcPct val="90000"/>
              </a:lnSpc>
              <a:buFont typeface="Wingdings" pitchFamily="2" charset="2"/>
              <a:buChar char=""/>
            </a:pPr>
            <a:r>
              <a:rPr lang="en-US" sz="2800" dirty="0">
                <a:latin typeface="Perpetua" panose="02020502060401020303" pitchFamily="18" charset="0"/>
                <a:cs typeface="Times New Roman" panose="02020603050405020304" pitchFamily="18" charset="0"/>
              </a:rPr>
              <a:t>It occurs when waste is not disposed properly. </a:t>
            </a:r>
            <a:r>
              <a:rPr lang="en-US" sz="2800" dirty="0">
                <a:solidFill>
                  <a:schemeClr val="tx1"/>
                </a:solidFill>
                <a:latin typeface="Perpetua" panose="02020502060401020303" pitchFamily="18" charset="0"/>
                <a:cs typeface="Times New Roman" panose="02020603050405020304" pitchFamily="18" charset="0"/>
              </a:rPr>
              <a:t>Disposal of urban and industrial wastes, exploitation of minerals, and improper use of soil by inadequate agricultural practices are a few factors. </a:t>
            </a:r>
          </a:p>
          <a:p>
            <a:pPr marL="0" indent="0" algn="just" eaLnBrk="1" hangingPunct="1">
              <a:lnSpc>
                <a:spcPct val="90000"/>
              </a:lnSpc>
              <a:buNone/>
            </a:pPr>
            <a:endParaRPr lang="en-US" sz="2800" dirty="0">
              <a:solidFill>
                <a:schemeClr val="tx1"/>
              </a:solidFill>
              <a:latin typeface="Perpetua" panose="02020502060401020303" pitchFamily="18" charset="0"/>
              <a:cs typeface="Times New Roman" panose="02020603050405020304" pitchFamily="18" charset="0"/>
            </a:endParaRPr>
          </a:p>
          <a:p>
            <a:pPr marL="274638" indent="-274638" algn="just" eaLnBrk="1" hangingPunct="1">
              <a:lnSpc>
                <a:spcPct val="90000"/>
              </a:lnSpc>
              <a:buFont typeface="Wingdings" pitchFamily="2" charset="2"/>
              <a:buChar char=""/>
            </a:pPr>
            <a:r>
              <a:rPr lang="en-US" sz="2800" dirty="0">
                <a:solidFill>
                  <a:schemeClr val="tx1"/>
                </a:solidFill>
                <a:latin typeface="Perpetua" panose="02020502060401020303" pitchFamily="18" charset="0"/>
                <a:cs typeface="Times New Roman" panose="02020603050405020304" pitchFamily="18" charset="0"/>
              </a:rPr>
              <a:t>Urbanization and industrialization are major causes of land pollution. </a:t>
            </a:r>
          </a:p>
          <a:p>
            <a:pPr marL="0" indent="0" algn="l" eaLnBrk="1" hangingPunct="1">
              <a:lnSpc>
                <a:spcPct val="90000"/>
              </a:lnSpc>
              <a:buNone/>
            </a:pPr>
            <a:endParaRPr lang="en-US" dirty="0"/>
          </a:p>
          <a:p>
            <a:pPr marL="274638" indent="-274638" algn="l" eaLnBrk="1" hangingPunct="1">
              <a:lnSpc>
                <a:spcPct val="90000"/>
              </a:lnSpc>
              <a:buNone/>
            </a:pP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ctrTitle"/>
          </p:nvPr>
        </p:nvSpPr>
        <p:spPr>
          <a:xfrm>
            <a:off x="890774" y="297541"/>
            <a:ext cx="6849577" cy="2262781"/>
          </a:xfrm>
        </p:spPr>
        <p:txBody>
          <a:bodyPr>
            <a:normAutofit/>
          </a:bodyPr>
          <a:lstStyle/>
          <a:p>
            <a:pPr eaLnBrk="1" hangingPunct="1"/>
            <a:r>
              <a:rPr lang="en-US" sz="3600" b="1" dirty="0">
                <a:latin typeface="Perpetua" panose="02020502060401020303" pitchFamily="18" charset="0"/>
              </a:rPr>
              <a:t>Land pollution comprises of :</a:t>
            </a:r>
            <a:br>
              <a:rPr lang="en-US" b="1" dirty="0"/>
            </a:br>
            <a:endParaRPr lang="en-US" dirty="0"/>
          </a:p>
        </p:txBody>
      </p:sp>
      <p:sp>
        <p:nvSpPr>
          <p:cNvPr id="70659" name="Content Placeholder 2"/>
          <p:cNvSpPr>
            <a:spLocks noGrp="1" noChangeArrowheads="1"/>
          </p:cNvSpPr>
          <p:nvPr>
            <p:ph type="subTitle" idx="1"/>
          </p:nvPr>
        </p:nvSpPr>
        <p:spPr>
          <a:xfrm>
            <a:off x="762000" y="2286000"/>
            <a:ext cx="7287362" cy="4016556"/>
          </a:xfrm>
        </p:spPr>
        <p:txBody>
          <a:bodyPr/>
          <a:lstStyle/>
          <a:p>
            <a:pPr marL="274638" indent="-274638" algn="l" eaLnBrk="1" hangingPunct="1">
              <a:buFont typeface="Wingdings" pitchFamily="2" charset="2"/>
              <a:buChar char=""/>
            </a:pPr>
            <a:r>
              <a:rPr lang="en-US" sz="2800" b="1" dirty="0"/>
              <a:t>Solid Waste  </a:t>
            </a:r>
          </a:p>
          <a:p>
            <a:pPr marL="274638" indent="-274638" algn="l" eaLnBrk="1" hangingPunct="1">
              <a:buFont typeface="Wingdings" pitchFamily="2" charset="2"/>
              <a:buChar char=""/>
            </a:pPr>
            <a:endParaRPr lang="en-US" b="1" dirty="0"/>
          </a:p>
          <a:p>
            <a:pPr marL="274638" indent="-274638" algn="l" eaLnBrk="1" hangingPunct="1">
              <a:buFont typeface="Wingdings" pitchFamily="2" charset="2"/>
              <a:buChar char=""/>
            </a:pPr>
            <a:r>
              <a:rPr lang="en-US" sz="2800" b="1" dirty="0"/>
              <a:t>Soil Pollution </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ctrTitle"/>
          </p:nvPr>
        </p:nvSpPr>
        <p:spPr>
          <a:xfrm>
            <a:off x="-36394" y="228600"/>
            <a:ext cx="9144000" cy="762000"/>
          </a:xfrm>
        </p:spPr>
        <p:txBody>
          <a:bodyPr>
            <a:normAutofit/>
          </a:bodyPr>
          <a:lstStyle/>
          <a:p>
            <a:pPr algn="ctr" eaLnBrk="1" hangingPunct="1"/>
            <a:r>
              <a:rPr lang="en-US" sz="2800" dirty="0"/>
              <a:t>Solid waste </a:t>
            </a:r>
          </a:p>
        </p:txBody>
      </p:sp>
      <p:sp>
        <p:nvSpPr>
          <p:cNvPr id="71683" name="Content Placeholder 2"/>
          <p:cNvSpPr>
            <a:spLocks noGrp="1" noChangeArrowheads="1"/>
          </p:cNvSpPr>
          <p:nvPr>
            <p:ph type="subTitle" idx="1"/>
          </p:nvPr>
        </p:nvSpPr>
        <p:spPr>
          <a:xfrm>
            <a:off x="304800" y="1295400"/>
            <a:ext cx="8839200" cy="5410200"/>
          </a:xfrm>
        </p:spPr>
        <p:txBody>
          <a:bodyPr>
            <a:normAutofit fontScale="55000" lnSpcReduction="20000"/>
          </a:bodyPr>
          <a:lstStyle/>
          <a:p>
            <a:pPr marL="274638" indent="-274638" algn="l" eaLnBrk="1" hangingPunct="1">
              <a:lnSpc>
                <a:spcPct val="90000"/>
              </a:lnSpc>
            </a:pPr>
            <a:r>
              <a:rPr lang="en-US" sz="3800" b="1" dirty="0">
                <a:cs typeface="Times New Roman" panose="02020603050405020304" pitchFamily="18" charset="0"/>
              </a:rPr>
              <a:t>Wastes from Agriculture: </a:t>
            </a:r>
            <a:r>
              <a:rPr lang="en-US" sz="3800" dirty="0">
                <a:cs typeface="Times New Roman" panose="02020603050405020304" pitchFamily="18" charset="0"/>
              </a:rPr>
              <a:t>This comprises of waste matter produced by crop, animal manure, and farm residues.</a:t>
            </a:r>
          </a:p>
          <a:p>
            <a:pPr marL="274638" indent="-274638" algn="l" eaLnBrk="1" hangingPunct="1">
              <a:lnSpc>
                <a:spcPct val="90000"/>
              </a:lnSpc>
            </a:pPr>
            <a:endParaRPr lang="en-US" sz="3800" dirty="0">
              <a:cs typeface="Times New Roman" panose="02020603050405020304" pitchFamily="18" charset="0"/>
            </a:endParaRPr>
          </a:p>
          <a:p>
            <a:pPr marL="274638" indent="-274638" algn="l" eaLnBrk="1" hangingPunct="1">
              <a:lnSpc>
                <a:spcPct val="90000"/>
              </a:lnSpc>
            </a:pPr>
            <a:r>
              <a:rPr lang="en-US" sz="3800" b="1" dirty="0">
                <a:cs typeface="Times New Roman" panose="02020603050405020304" pitchFamily="18" charset="0"/>
              </a:rPr>
              <a:t>Wastes from Mining: </a:t>
            </a:r>
            <a:r>
              <a:rPr lang="en-US" sz="3800" dirty="0">
                <a:cs typeface="Times New Roman" panose="02020603050405020304" pitchFamily="18" charset="0"/>
              </a:rPr>
              <a:t>Piles of coal refuse and heaps of slag.</a:t>
            </a:r>
            <a:br>
              <a:rPr lang="en-US" sz="3800" dirty="0">
                <a:cs typeface="Times New Roman" panose="02020603050405020304" pitchFamily="18" charset="0"/>
              </a:rPr>
            </a:br>
            <a:br>
              <a:rPr lang="en-US" sz="3800" dirty="0">
                <a:cs typeface="Times New Roman" panose="02020603050405020304" pitchFamily="18" charset="0"/>
              </a:rPr>
            </a:br>
            <a:endParaRPr lang="en-US" sz="3800" dirty="0">
              <a:cs typeface="Times New Roman" panose="02020603050405020304" pitchFamily="18" charset="0"/>
            </a:endParaRPr>
          </a:p>
          <a:p>
            <a:pPr marL="274638" indent="-274638" algn="l" eaLnBrk="1" hangingPunct="1">
              <a:lnSpc>
                <a:spcPct val="90000"/>
              </a:lnSpc>
            </a:pPr>
            <a:r>
              <a:rPr lang="en-US" sz="3800" b="1" dirty="0">
                <a:cs typeface="Times New Roman" panose="02020603050405020304" pitchFamily="18" charset="0"/>
              </a:rPr>
              <a:t>Wastes from Industries: </a:t>
            </a:r>
            <a:r>
              <a:rPr lang="en-US" sz="3800" dirty="0">
                <a:cs typeface="Times New Roman" panose="02020603050405020304" pitchFamily="18" charset="0"/>
              </a:rPr>
              <a:t>Industrial waste matter that can cause land pollution can include paints, chemicals, and so on.</a:t>
            </a:r>
            <a:br>
              <a:rPr lang="en-US" sz="3800" dirty="0">
                <a:cs typeface="Times New Roman" panose="02020603050405020304" pitchFamily="18" charset="0"/>
              </a:rPr>
            </a:br>
            <a:br>
              <a:rPr lang="en-US" sz="3800" dirty="0">
                <a:cs typeface="Times New Roman" panose="02020603050405020304" pitchFamily="18" charset="0"/>
              </a:rPr>
            </a:br>
            <a:endParaRPr lang="en-US" sz="3800" dirty="0">
              <a:cs typeface="Times New Roman" panose="02020603050405020304" pitchFamily="18" charset="0"/>
            </a:endParaRPr>
          </a:p>
          <a:p>
            <a:pPr marL="274638" indent="-274638" algn="l" eaLnBrk="1" hangingPunct="1">
              <a:lnSpc>
                <a:spcPct val="90000"/>
              </a:lnSpc>
            </a:pPr>
            <a:r>
              <a:rPr lang="en-US" sz="3800" b="1" dirty="0">
                <a:cs typeface="Times New Roman" panose="02020603050405020304" pitchFamily="18" charset="0"/>
              </a:rPr>
              <a:t>Solids from Sewage Treatment: </a:t>
            </a:r>
            <a:r>
              <a:rPr lang="en-US" sz="3800" dirty="0">
                <a:cs typeface="Times New Roman" panose="02020603050405020304" pitchFamily="18" charset="0"/>
              </a:rPr>
              <a:t>Wastes that are left over after sewage has been treated, biomass sludge, and settled solids. </a:t>
            </a:r>
            <a:br>
              <a:rPr lang="en-US" sz="3800" dirty="0">
                <a:cs typeface="Times New Roman" panose="02020603050405020304" pitchFamily="18" charset="0"/>
              </a:rPr>
            </a:br>
            <a:br>
              <a:rPr lang="en-US" sz="3800" dirty="0">
                <a:cs typeface="Times New Roman" panose="02020603050405020304" pitchFamily="18" charset="0"/>
              </a:rPr>
            </a:br>
            <a:endParaRPr lang="en-US" sz="3800" dirty="0">
              <a:cs typeface="Times New Roman" panose="02020603050405020304" pitchFamily="18" charset="0"/>
            </a:endParaRPr>
          </a:p>
          <a:p>
            <a:pPr marL="274638" indent="-274638" algn="l" eaLnBrk="1" hangingPunct="1">
              <a:lnSpc>
                <a:spcPct val="90000"/>
              </a:lnSpc>
            </a:pPr>
            <a:r>
              <a:rPr lang="en-US" sz="3800" b="1" dirty="0">
                <a:cs typeface="Times New Roman" panose="02020603050405020304" pitchFamily="18" charset="0"/>
              </a:rPr>
              <a:t>Ashes: </a:t>
            </a:r>
            <a:r>
              <a:rPr lang="en-US" sz="3800" dirty="0">
                <a:cs typeface="Times New Roman" panose="02020603050405020304" pitchFamily="18" charset="0"/>
              </a:rPr>
              <a:t>The residual matter that remains after solid fuels are burned.</a:t>
            </a:r>
            <a:br>
              <a:rPr lang="en-US" sz="3800" dirty="0">
                <a:cs typeface="Times New Roman" panose="02020603050405020304" pitchFamily="18" charset="0"/>
              </a:rPr>
            </a:br>
            <a:br>
              <a:rPr lang="en-US" sz="3800" dirty="0">
                <a:cs typeface="Times New Roman" panose="02020603050405020304" pitchFamily="18" charset="0"/>
              </a:rPr>
            </a:br>
            <a:endParaRPr lang="en-US" sz="3800" dirty="0">
              <a:cs typeface="Times New Roman" panose="02020603050405020304" pitchFamily="18" charset="0"/>
            </a:endParaRPr>
          </a:p>
          <a:p>
            <a:pPr marL="274638" indent="-274638" algn="l" eaLnBrk="1" hangingPunct="1">
              <a:lnSpc>
                <a:spcPct val="90000"/>
              </a:lnSpc>
            </a:pPr>
            <a:r>
              <a:rPr lang="en-US" sz="3800" b="1" dirty="0">
                <a:cs typeface="Times New Roman" panose="02020603050405020304" pitchFamily="18" charset="0"/>
              </a:rPr>
              <a:t>Garbage: </a:t>
            </a:r>
            <a:r>
              <a:rPr lang="en-US" sz="3800" dirty="0">
                <a:cs typeface="Times New Roman" panose="02020603050405020304" pitchFamily="18" charset="0"/>
              </a:rPr>
              <a:t>This comprises of waste matter from food that are decomposable and other waste matter that are not decomposable such as glass, metal, cloth, plastic, wood, paper, and so on. </a:t>
            </a:r>
            <a:br>
              <a:rPr lang="en-US" sz="1800" dirty="0"/>
            </a:b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ctrTitle"/>
          </p:nvPr>
        </p:nvSpPr>
        <p:spPr>
          <a:xfrm>
            <a:off x="457200" y="457200"/>
            <a:ext cx="8368352" cy="952954"/>
          </a:xfrm>
        </p:spPr>
        <p:txBody>
          <a:bodyPr>
            <a:normAutofit/>
          </a:bodyPr>
          <a:lstStyle/>
          <a:p>
            <a:pPr algn="ctr" eaLnBrk="1" hangingPunct="1"/>
            <a:r>
              <a:rPr lang="en-US" sz="3600" dirty="0">
                <a:latin typeface="+mn-lt"/>
              </a:rPr>
              <a:t>Soil pollution  </a:t>
            </a:r>
          </a:p>
        </p:txBody>
      </p:sp>
      <p:sp>
        <p:nvSpPr>
          <p:cNvPr id="74755" name="Content Placeholder 2"/>
          <p:cNvSpPr>
            <a:spLocks noGrp="1" noChangeArrowheads="1"/>
          </p:cNvSpPr>
          <p:nvPr>
            <p:ph type="subTitle" idx="1"/>
          </p:nvPr>
        </p:nvSpPr>
        <p:spPr>
          <a:xfrm>
            <a:off x="304800" y="1410154"/>
            <a:ext cx="8520752" cy="4648200"/>
          </a:xfrm>
        </p:spPr>
        <p:txBody>
          <a:bodyPr/>
          <a:lstStyle/>
          <a:p>
            <a:pPr marL="274638" indent="-274638" algn="just" eaLnBrk="1" hangingPunct="1"/>
            <a:r>
              <a:rPr lang="en-US" dirty="0"/>
              <a:t>    It is caused by the presence of xenobiotic (human-made) chemicals or other alteration in the natural soil environment.</a:t>
            </a:r>
          </a:p>
          <a:p>
            <a:pPr marL="274638" indent="-274638" algn="just" eaLnBrk="1" hangingPunct="1"/>
            <a:endParaRPr lang="en-US" dirty="0"/>
          </a:p>
          <a:p>
            <a:pPr marL="274638" indent="-274638" algn="just" eaLnBrk="1" hangingPunct="1"/>
            <a:r>
              <a:rPr lang="en-US" dirty="0"/>
              <a:t>Caused due to : </a:t>
            </a:r>
          </a:p>
          <a:p>
            <a:pPr marL="274638" indent="-274638" algn="just" eaLnBrk="1" hangingPunct="1">
              <a:buFont typeface="Wingdings" pitchFamily="2" charset="2"/>
              <a:buChar char=""/>
            </a:pPr>
            <a:r>
              <a:rPr lang="en-US" dirty="0"/>
              <a:t>underground storage tanks,</a:t>
            </a:r>
          </a:p>
          <a:p>
            <a:pPr marL="274638" indent="-274638" algn="just" eaLnBrk="1" hangingPunct="1">
              <a:buFont typeface="Wingdings" pitchFamily="2" charset="2"/>
              <a:buChar char=""/>
            </a:pPr>
            <a:r>
              <a:rPr lang="en-US" dirty="0"/>
              <a:t>application of pesticides,</a:t>
            </a:r>
          </a:p>
          <a:p>
            <a:pPr marL="274638" indent="-274638" algn="just" eaLnBrk="1" hangingPunct="1">
              <a:buFont typeface="Wingdings" pitchFamily="2" charset="2"/>
              <a:buChar char=""/>
            </a:pPr>
            <a:r>
              <a:rPr lang="en-US" dirty="0"/>
              <a:t>percolation of contaminated surface water to subsurface strata</a:t>
            </a:r>
          </a:p>
          <a:p>
            <a:pPr marL="274638" indent="-274638" algn="just" eaLnBrk="1" hangingPunct="1">
              <a:buFont typeface="Wingdings" pitchFamily="2" charset="2"/>
              <a:buChar char=""/>
            </a:pPr>
            <a:r>
              <a:rPr lang="en-US" dirty="0"/>
              <a:t>oil and fuel dumping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idx="4294967295"/>
          </p:nvPr>
        </p:nvSpPr>
        <p:spPr>
          <a:xfrm>
            <a:off x="304800" y="11919"/>
            <a:ext cx="8229600" cy="1143000"/>
          </a:xfrm>
        </p:spPr>
        <p:txBody>
          <a:bodyPr/>
          <a:lstStyle/>
          <a:p>
            <a:pPr algn="ctr" eaLnBrk="1" hangingPunct="1"/>
            <a:r>
              <a:rPr lang="en-US" sz="3200" dirty="0"/>
              <a:t>Environmental Pollution</a:t>
            </a:r>
          </a:p>
        </p:txBody>
      </p:sp>
      <p:sp>
        <p:nvSpPr>
          <p:cNvPr id="8195" name="Content Placeholder 2"/>
          <p:cNvSpPr>
            <a:spLocks noGrp="1" noChangeArrowheads="1"/>
          </p:cNvSpPr>
          <p:nvPr>
            <p:ph sz="quarter" idx="1"/>
          </p:nvPr>
        </p:nvSpPr>
        <p:spPr>
          <a:xfrm>
            <a:off x="735842" y="1489881"/>
            <a:ext cx="7772400" cy="4572000"/>
          </a:xfrm>
        </p:spPr>
        <p:txBody>
          <a:bodyPr/>
          <a:lstStyle/>
          <a:p>
            <a:pPr marL="274638" indent="-274638" algn="just" eaLnBrk="1" hangingPunct="1">
              <a:lnSpc>
                <a:spcPct val="80000"/>
              </a:lnSpc>
              <a:buFont typeface="Wingdings 2" pitchFamily="18" charset="2"/>
              <a:buChar char=""/>
            </a:pPr>
            <a:r>
              <a:rPr lang="en-US" b="1" dirty="0"/>
              <a:t>Environmental pollution </a:t>
            </a:r>
            <a:r>
              <a:rPr lang="en-US" dirty="0"/>
              <a:t>can be defined as any undesirable change in physical, chemical and biological characteristics of any component of the environment like air, water, soil which can cause harmful effects on various forms of life or property. </a:t>
            </a:r>
          </a:p>
          <a:p>
            <a:pPr marL="274638" indent="-274638" algn="just" eaLnBrk="1" hangingPunct="1">
              <a:lnSpc>
                <a:spcPct val="80000"/>
              </a:lnSpc>
              <a:buFont typeface="Wingdings 2" pitchFamily="18" charset="2"/>
              <a:buChar char=""/>
            </a:pPr>
            <a:endParaRPr lang="en-US" dirty="0"/>
          </a:p>
          <a:p>
            <a:pPr marL="274638" indent="-274638" algn="just" eaLnBrk="1" hangingPunct="1">
              <a:lnSpc>
                <a:spcPct val="80000"/>
              </a:lnSpc>
              <a:buFont typeface="Wingdings 2" pitchFamily="18" charset="2"/>
              <a:buChar char=""/>
            </a:pPr>
            <a:r>
              <a:rPr lang="en-US" b="1" dirty="0"/>
              <a:t>Pollution</a:t>
            </a:r>
            <a:r>
              <a:rPr lang="en-US" dirty="0"/>
              <a:t> : The  term pollution can be defined as the influence of any substance causing nuisance, harmful effects and uneasiness to the environment. </a:t>
            </a:r>
          </a:p>
          <a:p>
            <a:pPr algn="just" eaLnBrk="1" hangingPunct="1">
              <a:lnSpc>
                <a:spcPct val="80000"/>
              </a:lnSpc>
            </a:pPr>
            <a:endParaRPr lang="en-US" dirty="0"/>
          </a:p>
          <a:p>
            <a:pPr marL="274638" indent="-274638" algn="just" eaLnBrk="1" hangingPunct="1">
              <a:lnSpc>
                <a:spcPct val="80000"/>
              </a:lnSpc>
              <a:buFont typeface="Wingdings 2" pitchFamily="18" charset="2"/>
              <a:buChar char=""/>
            </a:pPr>
            <a:r>
              <a:rPr lang="en-US" b="1" dirty="0"/>
              <a:t>Pollutants</a:t>
            </a:r>
            <a:r>
              <a:rPr lang="en-US" dirty="0"/>
              <a:t> : The  pollutant  may be  physical, chemical, bacteriological,  suspended,  colloidal,  dissolved, organic,  inorganic,  mineral salts,  toxic chemicals  etc.</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noChangeArrowheads="1"/>
          </p:cNvSpPr>
          <p:nvPr>
            <p:ph type="ctrTitle"/>
          </p:nvPr>
        </p:nvSpPr>
        <p:spPr>
          <a:xfrm>
            <a:off x="228600" y="8779"/>
            <a:ext cx="8748464" cy="934552"/>
          </a:xfrm>
        </p:spPr>
        <p:txBody>
          <a:bodyPr>
            <a:normAutofit/>
          </a:bodyPr>
          <a:lstStyle/>
          <a:p>
            <a:pPr algn="ctr" eaLnBrk="1" hangingPunct="1"/>
            <a:r>
              <a:rPr lang="en-US" sz="3200" dirty="0">
                <a:latin typeface="+mn-lt"/>
              </a:rPr>
              <a:t>Control measures  </a:t>
            </a:r>
          </a:p>
        </p:txBody>
      </p:sp>
      <p:sp>
        <p:nvSpPr>
          <p:cNvPr id="78851" name="Content Placeholder 2"/>
          <p:cNvSpPr>
            <a:spLocks noGrp="1" noChangeArrowheads="1"/>
          </p:cNvSpPr>
          <p:nvPr>
            <p:ph type="subTitle" idx="1"/>
          </p:nvPr>
        </p:nvSpPr>
        <p:spPr>
          <a:xfrm>
            <a:off x="457200" y="1163152"/>
            <a:ext cx="8291264" cy="5141168"/>
          </a:xfrm>
        </p:spPr>
        <p:txBody>
          <a:bodyPr>
            <a:normAutofit/>
          </a:bodyPr>
          <a:lstStyle/>
          <a:p>
            <a:pPr marL="274638" indent="-274638" algn="just" eaLnBrk="1" hangingPunct="1">
              <a:lnSpc>
                <a:spcPct val="80000"/>
              </a:lnSpc>
            </a:pPr>
            <a:r>
              <a:rPr lang="en-US" sz="2400" dirty="0">
                <a:cs typeface="Times New Roman" panose="02020603050405020304" pitchFamily="18" charset="0"/>
              </a:rPr>
              <a:t>Use the following guide for each product:</a:t>
            </a:r>
          </a:p>
          <a:p>
            <a:pPr marL="274638" indent="-274638" algn="just" eaLnBrk="1" hangingPunct="1">
              <a:lnSpc>
                <a:spcPct val="80000"/>
              </a:lnSpc>
            </a:pPr>
            <a:endParaRPr lang="en-US" sz="2400" dirty="0">
              <a:cs typeface="Times New Roman" panose="02020603050405020304" pitchFamily="18" charset="0"/>
            </a:endParaRPr>
          </a:p>
          <a:p>
            <a:pPr marL="274638" indent="-274638" algn="just" eaLnBrk="1" hangingPunct="1">
              <a:lnSpc>
                <a:spcPct val="80000"/>
              </a:lnSpc>
              <a:buFont typeface="Wingdings" pitchFamily="2" charset="2"/>
              <a:buChar char=""/>
            </a:pPr>
            <a:r>
              <a:rPr lang="en-US" sz="2400" b="1" u="sng" dirty="0">
                <a:cs typeface="Times New Roman" panose="02020603050405020304" pitchFamily="18" charset="0"/>
              </a:rPr>
              <a:t>Glass</a:t>
            </a:r>
            <a:r>
              <a:rPr lang="en-US" sz="2400" u="sng" dirty="0">
                <a:cs typeface="Times New Roman" panose="02020603050405020304" pitchFamily="18" charset="0"/>
              </a:rPr>
              <a:t>:</a:t>
            </a:r>
            <a:r>
              <a:rPr lang="en-US" sz="2400" dirty="0">
                <a:cs typeface="Times New Roman" panose="02020603050405020304" pitchFamily="18" charset="0"/>
              </a:rPr>
              <a:t> Bottles or jars can be reused or taken to a bottle bank for recycling. Broken glass can be repeatedly recycled with no reduction in quality, saving energy and raw materials. </a:t>
            </a:r>
          </a:p>
          <a:p>
            <a:pPr algn="just" eaLnBrk="1" hangingPunct="1">
              <a:lnSpc>
                <a:spcPct val="80000"/>
              </a:lnSpc>
            </a:pPr>
            <a:endParaRPr lang="en-US" sz="2400" dirty="0">
              <a:cs typeface="Times New Roman" panose="02020603050405020304" pitchFamily="18" charset="0"/>
            </a:endParaRPr>
          </a:p>
          <a:p>
            <a:pPr marL="274638" indent="-274638" algn="just" eaLnBrk="1" hangingPunct="1">
              <a:lnSpc>
                <a:spcPct val="80000"/>
              </a:lnSpc>
              <a:buFont typeface="Wingdings" pitchFamily="2" charset="2"/>
              <a:buChar char=""/>
            </a:pPr>
            <a:r>
              <a:rPr lang="en-US" sz="2400" b="1" u="sng" dirty="0">
                <a:cs typeface="Times New Roman" panose="02020603050405020304" pitchFamily="18" charset="0"/>
              </a:rPr>
              <a:t>Metals:</a:t>
            </a:r>
            <a:r>
              <a:rPr lang="en-US" sz="2400" b="1" dirty="0">
                <a:cs typeface="Times New Roman" panose="02020603050405020304" pitchFamily="18" charset="0"/>
              </a:rPr>
              <a:t> </a:t>
            </a:r>
            <a:r>
              <a:rPr lang="en-US" sz="2400" dirty="0">
                <a:cs typeface="Times New Roman" panose="02020603050405020304" pitchFamily="18" charset="0"/>
              </a:rPr>
              <a:t>Used aluminum and steel cans can be collected as scrap and smelted for re-use. </a:t>
            </a:r>
          </a:p>
          <a:p>
            <a:pPr algn="just" eaLnBrk="1" hangingPunct="1">
              <a:lnSpc>
                <a:spcPct val="80000"/>
              </a:lnSpc>
            </a:pPr>
            <a:endParaRPr lang="en-US" sz="2400" dirty="0">
              <a:cs typeface="Times New Roman" panose="02020603050405020304" pitchFamily="18" charset="0"/>
            </a:endParaRPr>
          </a:p>
          <a:p>
            <a:pPr marL="274638" indent="-274638" algn="just" eaLnBrk="1" hangingPunct="1">
              <a:lnSpc>
                <a:spcPct val="80000"/>
              </a:lnSpc>
              <a:buFont typeface="Wingdings" pitchFamily="2" charset="2"/>
              <a:buChar char=""/>
            </a:pPr>
            <a:r>
              <a:rPr lang="en-US" sz="2400" b="1" u="sng" dirty="0">
                <a:cs typeface="Times New Roman" panose="02020603050405020304" pitchFamily="18" charset="0"/>
              </a:rPr>
              <a:t>Textiles:</a:t>
            </a:r>
            <a:r>
              <a:rPr lang="en-US" sz="2400" b="1" dirty="0">
                <a:cs typeface="Times New Roman" panose="02020603050405020304" pitchFamily="18" charset="0"/>
              </a:rPr>
              <a:t> </a:t>
            </a:r>
            <a:r>
              <a:rPr lang="en-US" sz="2400" dirty="0">
                <a:cs typeface="Times New Roman" panose="02020603050405020304" pitchFamily="18" charset="0"/>
              </a:rPr>
              <a:t>Old clothes may be given to charity shops or jumble sales or used as rags. Some textiles can be re-used for blankets and cloths.</a:t>
            </a:r>
          </a:p>
          <a:p>
            <a:pPr algn="just" eaLnBrk="1" hangingPunct="1">
              <a:lnSpc>
                <a:spcPct val="80000"/>
              </a:lnSpc>
            </a:pPr>
            <a:endParaRPr lang="en-US" sz="2400" dirty="0">
              <a:cs typeface="Times New Roman" panose="02020603050405020304" pitchFamily="18" charset="0"/>
            </a:endParaRPr>
          </a:p>
          <a:p>
            <a:pPr marL="274638" indent="-274638" algn="just" eaLnBrk="1" hangingPunct="1">
              <a:lnSpc>
                <a:spcPct val="80000"/>
              </a:lnSpc>
              <a:buFont typeface="Wingdings" pitchFamily="2" charset="2"/>
              <a:buChar char=""/>
            </a:pPr>
            <a:r>
              <a:rPr lang="en-US" sz="2400" b="1" u="sng" dirty="0">
                <a:cs typeface="Times New Roman" panose="02020603050405020304" pitchFamily="18" charset="0"/>
              </a:rPr>
              <a:t>Vegetable Waste</a:t>
            </a:r>
            <a:r>
              <a:rPr lang="en-US" sz="2400" dirty="0">
                <a:cs typeface="Times New Roman" panose="02020603050405020304" pitchFamily="18" charset="0"/>
              </a:rPr>
              <a:t>: A bucket with a lid makes a good container for vegetable waste that can be regularly added to the compost heap for use in the garden.</a:t>
            </a:r>
          </a:p>
          <a:p>
            <a:pPr marL="274638" indent="-274638" algn="just" eaLnBrk="1" hangingPunct="1">
              <a:lnSpc>
                <a:spcPct val="80000"/>
              </a:lnSpc>
              <a:buFont typeface="Wingdings" pitchFamily="2" charset="2"/>
              <a:buChar char=""/>
            </a:pPr>
            <a:endParaRPr lang="en-US" sz="2400" dirty="0">
              <a:cs typeface="Times New Roman" panose="02020603050405020304" pitchFamily="18" charset="0"/>
            </a:endParaRPr>
          </a:p>
          <a:p>
            <a:pPr marL="274638" indent="-274638" algn="l" eaLnBrk="1" hangingPunct="1">
              <a:lnSpc>
                <a:spcPct val="80000"/>
              </a:lnSpc>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845" y="685800"/>
            <a:ext cx="6172200" cy="1143000"/>
          </a:xfrm>
        </p:spPr>
        <p:txBody>
          <a:bodyPr/>
          <a:lstStyle/>
          <a:p>
            <a:r>
              <a:rPr lang="en-US" dirty="0">
                <a:latin typeface="+mn-lt"/>
              </a:rPr>
              <a:t>Nuclear pollution</a:t>
            </a:r>
          </a:p>
        </p:txBody>
      </p:sp>
      <p:sp>
        <p:nvSpPr>
          <p:cNvPr id="3" name="Content Placeholder 2"/>
          <p:cNvSpPr>
            <a:spLocks noGrp="1"/>
          </p:cNvSpPr>
          <p:nvPr>
            <p:ph idx="1"/>
          </p:nvPr>
        </p:nvSpPr>
        <p:spPr>
          <a:xfrm>
            <a:off x="762001" y="2133600"/>
            <a:ext cx="7772400" cy="3777622"/>
          </a:xfrm>
        </p:spPr>
        <p:txBody>
          <a:bodyPr/>
          <a:lstStyle/>
          <a:p>
            <a:pPr algn="just"/>
            <a:r>
              <a:rPr lang="en-US" dirty="0"/>
              <a:t>Nuclear waste is the radioactive waste produced by nuclear reactors, or left over from research projects, medical uses, and the manufacture of nuclear weapons. </a:t>
            </a:r>
          </a:p>
        </p:txBody>
      </p:sp>
    </p:spTree>
    <p:extLst>
      <p:ext uri="{BB962C8B-B14F-4D97-AF65-F5344CB8AC3E}">
        <p14:creationId xmlns:p14="http://schemas.microsoft.com/office/powerpoint/2010/main" val="3461556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mn-lt"/>
              </a:rPr>
              <a:t>Nuclear wastes</a:t>
            </a:r>
          </a:p>
        </p:txBody>
      </p:sp>
      <p:sp>
        <p:nvSpPr>
          <p:cNvPr id="3" name="Content Placeholder 2"/>
          <p:cNvSpPr>
            <a:spLocks noGrp="1"/>
          </p:cNvSpPr>
          <p:nvPr>
            <p:ph idx="1"/>
          </p:nvPr>
        </p:nvSpPr>
        <p:spPr/>
        <p:txBody>
          <a:bodyPr/>
          <a:lstStyle/>
          <a:p>
            <a:pPr marL="0" indent="0">
              <a:buNone/>
            </a:pPr>
            <a:r>
              <a:rPr lang="en-US" dirty="0"/>
              <a:t>Two categories </a:t>
            </a:r>
          </a:p>
          <a:p>
            <a:r>
              <a:rPr lang="en-US" dirty="0"/>
              <a:t>High-level waste (HLW)</a:t>
            </a:r>
          </a:p>
          <a:p>
            <a:r>
              <a:rPr lang="en-US" dirty="0"/>
              <a:t>Low-level waste (LLW) </a:t>
            </a:r>
          </a:p>
          <a:p>
            <a:pPr marL="0" indent="0">
              <a:buNone/>
            </a:pPr>
            <a:r>
              <a:rPr lang="en-US" dirty="0"/>
              <a:t>These  are generally recognized, based on radioactivity, source and hazard.</a:t>
            </a:r>
          </a:p>
        </p:txBody>
      </p:sp>
    </p:spTree>
    <p:extLst>
      <p:ext uri="{BB962C8B-B14F-4D97-AF65-F5344CB8AC3E}">
        <p14:creationId xmlns:p14="http://schemas.microsoft.com/office/powerpoint/2010/main" val="878803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mn-lt"/>
              </a:rPr>
              <a:t>High </a:t>
            </a:r>
            <a:r>
              <a:rPr lang="en-US" b="1" dirty="0">
                <a:latin typeface="+mn-lt"/>
              </a:rPr>
              <a:t>      </a:t>
            </a:r>
            <a:r>
              <a:rPr lang="en-US" dirty="0">
                <a:latin typeface="+mn-lt"/>
              </a:rPr>
              <a:t>Waste</a:t>
            </a:r>
          </a:p>
        </p:txBody>
      </p:sp>
      <p:sp>
        <p:nvSpPr>
          <p:cNvPr id="3" name="Content Placeholder 2"/>
          <p:cNvSpPr>
            <a:spLocks noGrp="1"/>
          </p:cNvSpPr>
          <p:nvPr>
            <p:ph idx="1"/>
          </p:nvPr>
        </p:nvSpPr>
        <p:spPr>
          <a:xfrm>
            <a:off x="1028700" y="1676400"/>
            <a:ext cx="7543800" cy="4724400"/>
          </a:xfrm>
        </p:spPr>
        <p:txBody>
          <a:bodyPr>
            <a:normAutofit fontScale="77500" lnSpcReduction="20000"/>
          </a:bodyPr>
          <a:lstStyle/>
          <a:p>
            <a:pPr algn="just"/>
            <a:r>
              <a:rPr lang="en-US" sz="3100" dirty="0"/>
              <a:t>High-level waste consists mainly of spent fuel rods from nuclear reactors. </a:t>
            </a:r>
          </a:p>
          <a:p>
            <a:pPr algn="just">
              <a:buNone/>
            </a:pPr>
            <a:endParaRPr lang="en-US" sz="3100" dirty="0"/>
          </a:p>
          <a:p>
            <a:pPr algn="just"/>
            <a:r>
              <a:rPr lang="en-US" sz="3100" dirty="0"/>
              <a:t>These power plants rely on nuclear fission to generate heat, and the fuel is made into rods that can be moved in and out of the reactor core to control the process. After a time, the rate of fission in a rod will decrease to the point where it is no longer efficient, and the rod will be removed. The removed rods are known as spent fuel rods and are highly radioactive, containing a number of fission products.</a:t>
            </a:r>
          </a:p>
          <a:p>
            <a:pPr algn="just"/>
            <a:endParaRPr lang="en-US" sz="3100" dirty="0"/>
          </a:p>
          <a:p>
            <a:pPr algn="just"/>
            <a:r>
              <a:rPr lang="en-US" sz="3100" dirty="0"/>
              <a:t>These elements decay at different rates, and over time, the rods become less radioactive, but will remain potentially dangerous for many thousands of years.</a:t>
            </a:r>
          </a:p>
          <a:p>
            <a:endParaRPr lang="en-US" dirty="0"/>
          </a:p>
        </p:txBody>
      </p:sp>
    </p:spTree>
    <p:extLst>
      <p:ext uri="{BB962C8B-B14F-4D97-AF65-F5344CB8AC3E}">
        <p14:creationId xmlns:p14="http://schemas.microsoft.com/office/powerpoint/2010/main" val="2535575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mn-lt"/>
              </a:rPr>
              <a:t>Low Level wastes</a:t>
            </a:r>
          </a:p>
        </p:txBody>
      </p:sp>
      <p:sp>
        <p:nvSpPr>
          <p:cNvPr id="3" name="Content Placeholder 2"/>
          <p:cNvSpPr>
            <a:spLocks noGrp="1"/>
          </p:cNvSpPr>
          <p:nvPr>
            <p:ph idx="1"/>
          </p:nvPr>
        </p:nvSpPr>
        <p:spPr/>
        <p:txBody>
          <a:bodyPr>
            <a:normAutofit/>
          </a:bodyPr>
          <a:lstStyle/>
          <a:p>
            <a:pPr algn="just"/>
            <a:r>
              <a:rPr lang="en-US" dirty="0"/>
              <a:t>It comes from a wide variety of sources. It consists of materials that have come into contact with radioactive substances, or which have become radioactive themselves due to exposure to some forms of radiation, as well as small quantities of radioisotopes from research establishments and hospitals.</a:t>
            </a:r>
          </a:p>
          <a:p>
            <a:pPr algn="just"/>
            <a:r>
              <a:rPr lang="en-US" dirty="0"/>
              <a:t> Examples are items of protective clothing worn by staff who work with radioactive materials, and syringes and needles used for the injection of radioisotopes for medical purposes. It typically remains potentially hazardous for between a few tens and a few hundreds of years.</a:t>
            </a:r>
          </a:p>
          <a:p>
            <a:endParaRPr lang="en-US" dirty="0"/>
          </a:p>
        </p:txBody>
      </p:sp>
    </p:spTree>
    <p:extLst>
      <p:ext uri="{BB962C8B-B14F-4D97-AF65-F5344CB8AC3E}">
        <p14:creationId xmlns:p14="http://schemas.microsoft.com/office/powerpoint/2010/main" val="3318331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797" y="447324"/>
            <a:ext cx="6001603" cy="715962"/>
          </a:xfrm>
        </p:spPr>
        <p:txBody>
          <a:bodyPr>
            <a:normAutofit fontScale="90000"/>
          </a:bodyPr>
          <a:lstStyle/>
          <a:p>
            <a:r>
              <a:rPr lang="en-US" dirty="0">
                <a:latin typeface="+mn-lt"/>
              </a:rPr>
              <a:t>Nuclear fuel storage pool</a:t>
            </a:r>
          </a:p>
        </p:txBody>
      </p:sp>
      <p:pic>
        <p:nvPicPr>
          <p:cNvPr id="1026" name="Picture 2" descr="C:\Users\ACER\Downloads\Storage_pool_Arev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385226"/>
            <a:ext cx="7239000" cy="46821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124200" y="6289343"/>
            <a:ext cx="3108608" cy="369332"/>
          </a:xfrm>
          <a:prstGeom prst="rect">
            <a:avLst/>
          </a:prstGeom>
          <a:noFill/>
        </p:spPr>
        <p:txBody>
          <a:bodyPr wrap="none" rtlCol="0">
            <a:spAutoFit/>
          </a:bodyPr>
          <a:lstStyle/>
          <a:p>
            <a:r>
              <a:rPr lang="en-US" b="1" dirty="0"/>
              <a:t>Source</a:t>
            </a:r>
            <a:r>
              <a:rPr lang="en-US" dirty="0"/>
              <a:t> : www.pinterest.com</a:t>
            </a:r>
          </a:p>
        </p:txBody>
      </p:sp>
    </p:spTree>
    <p:extLst>
      <p:ext uri="{BB962C8B-B14F-4D97-AF65-F5344CB8AC3E}">
        <p14:creationId xmlns:p14="http://schemas.microsoft.com/office/powerpoint/2010/main" val="3194900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6507"/>
            <a:ext cx="9174707" cy="762000"/>
          </a:xfrm>
        </p:spPr>
        <p:txBody>
          <a:bodyPr>
            <a:normAutofit/>
          </a:bodyPr>
          <a:lstStyle/>
          <a:p>
            <a:pPr algn="ctr"/>
            <a:r>
              <a:rPr lang="en-US" sz="2800" b="1" dirty="0">
                <a:latin typeface="+mn-lt"/>
              </a:rPr>
              <a:t>Low-level  waste repository in Finland</a:t>
            </a:r>
            <a:endParaRPr lang="en-US" sz="2800" dirty="0">
              <a:latin typeface="+mn-lt"/>
            </a:endParaRPr>
          </a:p>
        </p:txBody>
      </p:sp>
      <p:pic>
        <p:nvPicPr>
          <p:cNvPr id="2050" name="Picture 2" descr="C:\Users\ACER\Downloads\low and intermediate waste repositor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0934" y="1518313"/>
            <a:ext cx="6400800" cy="44929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24200" y="6060912"/>
            <a:ext cx="3326552" cy="369332"/>
          </a:xfrm>
          <a:prstGeom prst="rect">
            <a:avLst/>
          </a:prstGeom>
          <a:noFill/>
        </p:spPr>
        <p:txBody>
          <a:bodyPr wrap="none" rtlCol="0">
            <a:spAutoFit/>
          </a:bodyPr>
          <a:lstStyle/>
          <a:p>
            <a:r>
              <a:rPr lang="en-US" b="1" dirty="0"/>
              <a:t>Source</a:t>
            </a:r>
            <a:r>
              <a:rPr lang="en-US" dirty="0"/>
              <a:t> : cienciaensocietat.org</a:t>
            </a:r>
          </a:p>
        </p:txBody>
      </p:sp>
    </p:spTree>
    <p:extLst>
      <p:ext uri="{BB962C8B-B14F-4D97-AF65-F5344CB8AC3E}">
        <p14:creationId xmlns:p14="http://schemas.microsoft.com/office/powerpoint/2010/main" val="2922841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454" y="609600"/>
            <a:ext cx="8229600" cy="6019800"/>
          </a:xfrm>
        </p:spPr>
        <p:txBody>
          <a:bodyPr>
            <a:normAutofit fontScale="92500" lnSpcReduction="20000"/>
          </a:bodyPr>
          <a:lstStyle/>
          <a:p>
            <a:pPr marL="0" indent="0" algn="ctr" fontAlgn="base">
              <a:buNone/>
            </a:pPr>
            <a:r>
              <a:rPr lang="en-US" sz="3000" dirty="0"/>
              <a:t>Control of Radioactive Pollution</a:t>
            </a:r>
          </a:p>
          <a:p>
            <a:pPr marL="0" indent="0" algn="ctr" fontAlgn="base">
              <a:buNone/>
            </a:pPr>
            <a:endParaRPr lang="en-US" sz="3000" dirty="0"/>
          </a:p>
          <a:p>
            <a:pPr marL="0" indent="0" algn="just" fontAlgn="base">
              <a:buNone/>
            </a:pPr>
            <a:r>
              <a:rPr lang="en-US" sz="2800" dirty="0"/>
              <a:t>The following preventive measures should be followed to control radioactive pollution : </a:t>
            </a:r>
          </a:p>
          <a:p>
            <a:pPr marL="571500" indent="-571500" algn="just" fontAlgn="base">
              <a:buAutoNum type="romanLcParenBoth"/>
            </a:pPr>
            <a:r>
              <a:rPr lang="en-US" sz="2800" dirty="0"/>
              <a:t>Leakage of radioactive materials from nuclear reactors, industries and laboratories using them should be totally stopped.</a:t>
            </a:r>
          </a:p>
          <a:p>
            <a:pPr marL="571500" indent="-571500" algn="just" fontAlgn="base">
              <a:buAutoNum type="romanLcParenBoth"/>
            </a:pPr>
            <a:r>
              <a:rPr lang="en-US" sz="2800" dirty="0"/>
              <a:t>Radioactive wastes disposal must be safe. They should be changed into harmless form or stored in safe places so that they can decay in a harmless manner. Radioactive wastes only with very low radiation should be discharged into sewerage.</a:t>
            </a:r>
          </a:p>
          <a:p>
            <a:pPr marL="571500" indent="-571500" algn="just" fontAlgn="base">
              <a:buAutoNum type="romanLcParenBoth"/>
            </a:pPr>
            <a:r>
              <a:rPr lang="en-US" sz="2800" dirty="0"/>
              <a:t>Preventive measures should be taken so that natural radiation level does not rise above the permissible limits.</a:t>
            </a:r>
          </a:p>
          <a:p>
            <a:pPr marL="571500" indent="-571500" algn="just" fontAlgn="base">
              <a:buAutoNum type="romanLcParenBoth"/>
            </a:pPr>
            <a:r>
              <a:rPr lang="en-US" sz="2800" dirty="0"/>
              <a:t>Safety measures should be taken against accidents in nuclear power plants.</a:t>
            </a:r>
          </a:p>
          <a:p>
            <a:pPr marL="0" indent="0">
              <a:buNone/>
            </a:pPr>
            <a:br>
              <a:rPr lang="en-US" dirty="0"/>
            </a:br>
            <a:endParaRPr lang="en-US" dirty="0"/>
          </a:p>
        </p:txBody>
      </p:sp>
    </p:spTree>
    <p:extLst>
      <p:ext uri="{BB962C8B-B14F-4D97-AF65-F5344CB8AC3E}">
        <p14:creationId xmlns:p14="http://schemas.microsoft.com/office/powerpoint/2010/main" val="2532756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3600" dirty="0">
                <a:latin typeface="+mn-lt"/>
              </a:rPr>
              <a:t>Water Pollution </a:t>
            </a:r>
          </a:p>
        </p:txBody>
      </p:sp>
      <p:sp>
        <p:nvSpPr>
          <p:cNvPr id="4" name="Date Placeholder 3"/>
          <p:cNvSpPr>
            <a:spLocks noGrp="1"/>
          </p:cNvSpPr>
          <p:nvPr>
            <p:ph type="dt" sz="half" idx="10"/>
          </p:nvPr>
        </p:nvSpPr>
        <p:spPr/>
        <p:txBody>
          <a:bodyPr/>
          <a:lstStyle/>
          <a:p>
            <a:pPr>
              <a:defRPr/>
            </a:pPr>
            <a:fld id="{32478074-26F5-498D-98AA-9A0375366B00}" type="datetime1">
              <a:rPr lang="en-US" smtClean="0"/>
              <a:pPr>
                <a:defRPr/>
              </a:pPr>
              <a:t>12/29/2020</a:t>
            </a:fld>
            <a:endParaRPr lang="en-US" sz="1800">
              <a:solidFill>
                <a:schemeClr val="tx1"/>
              </a:solidFill>
            </a:endParaRPr>
          </a:p>
        </p:txBody>
      </p:sp>
      <p:sp>
        <p:nvSpPr>
          <p:cNvPr id="6" name="Content Placeholder 5"/>
          <p:cNvSpPr>
            <a:spLocks noGrp="1"/>
          </p:cNvSpPr>
          <p:nvPr>
            <p:ph idx="1"/>
          </p:nvPr>
        </p:nvSpPr>
        <p:spPr>
          <a:xfrm>
            <a:off x="762000" y="1432423"/>
            <a:ext cx="7772400" cy="4572000"/>
          </a:xfrm>
        </p:spPr>
        <p:txBody>
          <a:bodyPr/>
          <a:lstStyle/>
          <a:p>
            <a:pPr algn="just"/>
            <a:r>
              <a:rPr lang="en-US" dirty="0"/>
              <a:t>Water pollution can be defined as alteration in physical, chemical or biological characteristics of water through natural or human activities and making it unsuitable for its designated use.</a:t>
            </a:r>
          </a:p>
          <a:p>
            <a:pPr marL="0" indent="0" algn="just">
              <a:buNone/>
            </a:pPr>
            <a:endParaRPr lang="en-US" dirty="0"/>
          </a:p>
          <a:p>
            <a:pPr algn="just"/>
            <a:r>
              <a:rPr lang="en-US" dirty="0"/>
              <a:t>Water is used for drinking, domestic, agricultural, irrigation, industries, navigation and recreation. </a:t>
            </a:r>
          </a:p>
        </p:txBody>
      </p:sp>
    </p:spTree>
    <p:extLst>
      <p:ext uri="{BB962C8B-B14F-4D97-AF65-F5344CB8AC3E}">
        <p14:creationId xmlns:p14="http://schemas.microsoft.com/office/powerpoint/2010/main" val="2000113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32478074-26F5-498D-98AA-9A0375366B00}" type="datetime1">
              <a:rPr lang="en-US" smtClean="0"/>
              <a:pPr>
                <a:defRPr/>
              </a:pPr>
              <a:t>12/29/2020</a:t>
            </a:fld>
            <a:endParaRPr lang="en-US" sz="1800">
              <a:solidFill>
                <a:schemeClr val="tx1"/>
              </a:solidFill>
            </a:endParaRPr>
          </a:p>
        </p:txBody>
      </p:sp>
      <p:pic>
        <p:nvPicPr>
          <p:cNvPr id="5" name="Picture 2" descr="C:\Users\Ashu\Downloads\graphics7.png"/>
          <p:cNvPicPr>
            <a:picLocks noChangeAspect="1" noChangeArrowheads="1"/>
          </p:cNvPicPr>
          <p:nvPr/>
        </p:nvPicPr>
        <p:blipFill>
          <a:blip r:embed="rId2" cstate="print"/>
          <a:srcRect/>
          <a:stretch>
            <a:fillRect/>
          </a:stretch>
        </p:blipFill>
        <p:spPr bwMode="auto">
          <a:xfrm>
            <a:off x="251520" y="914400"/>
            <a:ext cx="8812123" cy="5442782"/>
          </a:xfrm>
          <a:prstGeom prst="rect">
            <a:avLst/>
          </a:prstGeom>
          <a:noFill/>
          <a:ln w="9525">
            <a:noFill/>
            <a:miter lim="800000"/>
            <a:headEnd/>
            <a:tailEnd/>
          </a:ln>
        </p:spPr>
      </p:pic>
    </p:spTree>
    <p:extLst>
      <p:ext uri="{BB962C8B-B14F-4D97-AF65-F5344CB8AC3E}">
        <p14:creationId xmlns:p14="http://schemas.microsoft.com/office/powerpoint/2010/main" val="395454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idx="4294967295"/>
          </p:nvPr>
        </p:nvSpPr>
        <p:spPr>
          <a:xfrm>
            <a:off x="762000" y="0"/>
            <a:ext cx="7772400" cy="1143000"/>
          </a:xfrm>
        </p:spPr>
        <p:txBody>
          <a:bodyPr/>
          <a:lstStyle/>
          <a:p>
            <a:pPr algn="ctr" eaLnBrk="1" hangingPunct="1"/>
            <a:r>
              <a:rPr lang="en-US" sz="3200" dirty="0"/>
              <a:t>Causes of Pollution</a:t>
            </a:r>
          </a:p>
        </p:txBody>
      </p:sp>
      <p:sp>
        <p:nvSpPr>
          <p:cNvPr id="10243" name="Content Placeholder 2"/>
          <p:cNvSpPr>
            <a:spLocks noGrp="1" noChangeArrowheads="1"/>
          </p:cNvSpPr>
          <p:nvPr>
            <p:ph sz="quarter" idx="1"/>
          </p:nvPr>
        </p:nvSpPr>
        <p:spPr>
          <a:xfrm>
            <a:off x="914400" y="1435290"/>
            <a:ext cx="7772400" cy="4572000"/>
          </a:xfrm>
        </p:spPr>
        <p:txBody>
          <a:bodyPr/>
          <a:lstStyle/>
          <a:p>
            <a:pPr marL="457200" indent="-457200" algn="l" eaLnBrk="1" hangingPunct="1">
              <a:buFont typeface="Wingdings" panose="05000000000000000000" pitchFamily="2" charset="2"/>
              <a:buChar char="Ø"/>
            </a:pPr>
            <a:r>
              <a:rPr lang="en-US" dirty="0"/>
              <a:t>Man  has  spoiled and polluted the  environment by:</a:t>
            </a:r>
          </a:p>
          <a:p>
            <a:pPr marL="549275" lvl="1" indent="-228600" algn="l" eaLnBrk="1" hangingPunct="1">
              <a:buFont typeface="Wingdings 2" pitchFamily="18" charset="2"/>
              <a:buChar char=""/>
            </a:pPr>
            <a:r>
              <a:rPr lang="en-US" dirty="0"/>
              <a:t>Uncontrolled  growth  </a:t>
            </a:r>
          </a:p>
          <a:p>
            <a:pPr marL="549275" lvl="1" indent="-228600" algn="l" eaLnBrk="1" hangingPunct="1">
              <a:buFont typeface="Wingdings 2" pitchFamily="18" charset="2"/>
              <a:buChar char=""/>
            </a:pPr>
            <a:r>
              <a:rPr lang="en-US" dirty="0"/>
              <a:t>Rapid  industrialization</a:t>
            </a:r>
          </a:p>
          <a:p>
            <a:pPr marL="549275" lvl="1" indent="-228600" algn="l" eaLnBrk="1" hangingPunct="1">
              <a:buFont typeface="Wingdings 2" pitchFamily="18" charset="2"/>
              <a:buChar char=""/>
            </a:pPr>
            <a:r>
              <a:rPr lang="en-US" dirty="0"/>
              <a:t>Rapid  urbanization</a:t>
            </a:r>
          </a:p>
          <a:p>
            <a:pPr marL="549275" lvl="1" indent="-228600" algn="l" eaLnBrk="1" hangingPunct="1">
              <a:buFont typeface="Wingdings 2" pitchFamily="18" charset="2"/>
              <a:buChar char=""/>
            </a:pPr>
            <a:r>
              <a:rPr lang="en-US" dirty="0"/>
              <a:t>Exploitation  of nature</a:t>
            </a:r>
          </a:p>
          <a:p>
            <a:pPr marL="320675" lvl="1" algn="l" eaLnBrk="1" hangingPunct="1"/>
            <a:endParaRPr lang="en-US" dirty="0"/>
          </a:p>
          <a:p>
            <a:pPr marL="457200" indent="-457200" algn="just" eaLnBrk="1" hangingPunct="1">
              <a:buFont typeface="Wingdings" panose="05000000000000000000" pitchFamily="2" charset="2"/>
              <a:buChar char="Ø"/>
            </a:pPr>
            <a:r>
              <a:rPr lang="en-US" dirty="0"/>
              <a:t>Besides man,  contributors  to  pollution  are:</a:t>
            </a:r>
          </a:p>
          <a:p>
            <a:pPr marL="549275" lvl="1" indent="-228600" algn="just" eaLnBrk="1" hangingPunct="1">
              <a:buFont typeface="Wingdings 2" pitchFamily="18" charset="2"/>
              <a:buChar char=""/>
            </a:pPr>
            <a:r>
              <a:rPr lang="en-US" dirty="0"/>
              <a:t>Volcanic  eruptions</a:t>
            </a:r>
          </a:p>
          <a:p>
            <a:pPr marL="549275" lvl="1" indent="-228600" algn="just" eaLnBrk="1" hangingPunct="1">
              <a:buFont typeface="Wingdings 2" pitchFamily="18" charset="2"/>
              <a:buChar char=""/>
            </a:pPr>
            <a:r>
              <a:rPr lang="en-US" dirty="0"/>
              <a:t>Radio  activities</a:t>
            </a:r>
          </a:p>
          <a:p>
            <a:pPr marL="549275" lvl="1" indent="-228600" algn="just" eaLnBrk="1" hangingPunct="1">
              <a:buFont typeface="Wingdings 2" pitchFamily="18" charset="2"/>
              <a:buChar char=""/>
            </a:pPr>
            <a:r>
              <a:rPr lang="en-US" dirty="0"/>
              <a:t>Strong  wind  </a:t>
            </a:r>
          </a:p>
          <a:p>
            <a:pPr marL="549275" lvl="1" indent="-228600" algn="just" eaLnBrk="1" hangingPunct="1">
              <a:buFont typeface="Wingdings 2" pitchFamily="18" charset="2"/>
              <a:buChar char=""/>
            </a:pPr>
            <a:r>
              <a:rPr lang="en-US" dirty="0"/>
              <a:t>Forest fires  </a:t>
            </a:r>
          </a:p>
          <a:p>
            <a:pPr marL="549275" lvl="1" indent="-228600" algn="just" eaLnBrk="1" hangingPunct="1">
              <a:buFont typeface="Wingdings 2" pitchFamily="18" charset="2"/>
              <a:buChar char=""/>
            </a:pPr>
            <a:r>
              <a:rPr lang="en-US" dirty="0"/>
              <a:t>Sand  storms  etc.</a:t>
            </a:r>
          </a:p>
          <a:p>
            <a:pPr marL="320675" lvl="1" algn="l" eaLnBrk="1" hangingPunct="1"/>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914400" y="1066800"/>
            <a:ext cx="7772400" cy="4572000"/>
          </a:xfrm>
        </p:spPr>
        <p:txBody>
          <a:bodyPr/>
          <a:lstStyle/>
          <a:p>
            <a:pPr marL="0" indent="0">
              <a:buNone/>
            </a:pPr>
            <a:r>
              <a:rPr lang="en-US" sz="3600" dirty="0"/>
              <a:t>Sources of water pollution are :</a:t>
            </a:r>
          </a:p>
          <a:p>
            <a:pPr marL="0" indent="0">
              <a:buNone/>
            </a:pPr>
            <a:endParaRPr lang="en-US" dirty="0"/>
          </a:p>
          <a:p>
            <a:pPr>
              <a:buFont typeface="Wingdings" panose="05000000000000000000" pitchFamily="2" charset="2"/>
              <a:buChar char="§"/>
            </a:pPr>
            <a:r>
              <a:rPr lang="en-US" dirty="0"/>
              <a:t>Municipal waste water</a:t>
            </a:r>
          </a:p>
          <a:p>
            <a:pPr>
              <a:buFont typeface="Wingdings" panose="05000000000000000000" pitchFamily="2" charset="2"/>
              <a:buChar char="§"/>
            </a:pPr>
            <a:r>
              <a:rPr lang="en-US" dirty="0"/>
              <a:t>Industrial waste</a:t>
            </a:r>
          </a:p>
          <a:p>
            <a:pPr>
              <a:buFont typeface="Wingdings" panose="05000000000000000000" pitchFamily="2" charset="2"/>
              <a:buChar char="§"/>
            </a:pPr>
            <a:r>
              <a:rPr lang="en-US" dirty="0"/>
              <a:t>Inorganic pollutants</a:t>
            </a:r>
          </a:p>
          <a:p>
            <a:pPr>
              <a:buFont typeface="Wingdings" panose="05000000000000000000" pitchFamily="2" charset="2"/>
              <a:buChar char="§"/>
            </a:pPr>
            <a:r>
              <a:rPr lang="en-US" dirty="0"/>
              <a:t>Organic pollutants</a:t>
            </a:r>
          </a:p>
          <a:p>
            <a:pPr>
              <a:buFont typeface="Wingdings" panose="05000000000000000000" pitchFamily="2" charset="2"/>
              <a:buChar char="§"/>
            </a:pPr>
            <a:r>
              <a:rPr lang="en-US" dirty="0"/>
              <a:t>Agricultural wastes</a:t>
            </a:r>
          </a:p>
          <a:p>
            <a:pPr>
              <a:buFont typeface="Wingdings" panose="05000000000000000000" pitchFamily="2" charset="2"/>
              <a:buChar char="§"/>
            </a:pPr>
            <a:r>
              <a:rPr lang="en-US" dirty="0"/>
              <a:t>Marine pollution </a:t>
            </a:r>
          </a:p>
          <a:p>
            <a:pPr>
              <a:buFont typeface="Wingdings" panose="05000000000000000000" pitchFamily="2" charset="2"/>
              <a:buChar char="§"/>
            </a:pPr>
            <a:r>
              <a:rPr lang="en-US" dirty="0"/>
              <a:t>Thermal pollution</a:t>
            </a:r>
          </a:p>
          <a:p>
            <a:pPr marL="0" indent="0">
              <a:buNone/>
            </a:pPr>
            <a:endParaRPr lang="en-US" dirty="0"/>
          </a:p>
        </p:txBody>
      </p:sp>
      <p:sp>
        <p:nvSpPr>
          <p:cNvPr id="4" name="Date Placeholder 3"/>
          <p:cNvSpPr>
            <a:spLocks noGrp="1"/>
          </p:cNvSpPr>
          <p:nvPr>
            <p:ph type="dt" sz="half" idx="10"/>
          </p:nvPr>
        </p:nvSpPr>
        <p:spPr/>
        <p:txBody>
          <a:bodyPr/>
          <a:lstStyle/>
          <a:p>
            <a:pPr>
              <a:defRPr/>
            </a:pPr>
            <a:fld id="{5820B04A-C944-480C-A5D7-8F565414F7A7}" type="datetime1">
              <a:rPr lang="en-US" smtClean="0"/>
              <a:pPr>
                <a:defRPr/>
              </a:pPr>
              <a:t>12/29/2020</a:t>
            </a:fld>
            <a:endParaRPr lang="en-US" sz="1800">
              <a:solidFill>
                <a:schemeClr val="tx1"/>
              </a:solidFill>
            </a:endParaRPr>
          </a:p>
        </p:txBody>
      </p:sp>
    </p:spTree>
    <p:extLst>
      <p:ext uri="{BB962C8B-B14F-4D97-AF65-F5344CB8AC3E}">
        <p14:creationId xmlns:p14="http://schemas.microsoft.com/office/powerpoint/2010/main" val="2682106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mn-lt"/>
              </a:rPr>
              <a:t>Municipal wastewater </a:t>
            </a:r>
          </a:p>
        </p:txBody>
      </p:sp>
      <p:sp>
        <p:nvSpPr>
          <p:cNvPr id="3" name="Content Placeholder 2"/>
          <p:cNvSpPr>
            <a:spLocks noGrp="1"/>
          </p:cNvSpPr>
          <p:nvPr>
            <p:ph idx="1"/>
          </p:nvPr>
        </p:nvSpPr>
        <p:spPr/>
        <p:txBody>
          <a:bodyPr/>
          <a:lstStyle/>
          <a:p>
            <a:pPr algn="just"/>
            <a:r>
              <a:rPr lang="en-US" dirty="0"/>
              <a:t>Municipal wastewater is defined as wastewater from households or a mixture of wastewater from households and of industrial origin as well as precipitation water.</a:t>
            </a:r>
          </a:p>
          <a:p>
            <a:pPr algn="just"/>
            <a:endParaRPr lang="en-US" dirty="0"/>
          </a:p>
          <a:p>
            <a:pPr algn="just"/>
            <a:r>
              <a:rPr lang="en-US" dirty="0"/>
              <a:t>It is comparatively easy to almost completely break down these pollutants with the help of micro organisms used in wastewater treatment plants.</a:t>
            </a:r>
          </a:p>
        </p:txBody>
      </p:sp>
      <p:sp>
        <p:nvSpPr>
          <p:cNvPr id="4" name="Date Placeholder 3"/>
          <p:cNvSpPr>
            <a:spLocks noGrp="1"/>
          </p:cNvSpPr>
          <p:nvPr>
            <p:ph type="dt" sz="half" idx="10"/>
          </p:nvPr>
        </p:nvSpPr>
        <p:spPr/>
        <p:txBody>
          <a:bodyPr/>
          <a:lstStyle/>
          <a:p>
            <a:pPr>
              <a:defRPr/>
            </a:pPr>
            <a:fld id="{5820B04A-C944-480C-A5D7-8F565414F7A7}" type="datetime1">
              <a:rPr lang="en-US" smtClean="0"/>
              <a:pPr>
                <a:defRPr/>
              </a:pPr>
              <a:t>12/29/2020</a:t>
            </a:fld>
            <a:endParaRPr lang="en-US" sz="1800" dirty="0">
              <a:solidFill>
                <a:schemeClr val="tx1"/>
              </a:solidFill>
            </a:endParaRPr>
          </a:p>
        </p:txBody>
      </p:sp>
      <p:pic>
        <p:nvPicPr>
          <p:cNvPr id="5" name="Picture 4"/>
          <p:cNvPicPr>
            <a:picLocks noChangeAspect="1"/>
          </p:cNvPicPr>
          <p:nvPr/>
        </p:nvPicPr>
        <p:blipFill>
          <a:blip r:embed="rId2"/>
          <a:stretch>
            <a:fillRect/>
          </a:stretch>
        </p:blipFill>
        <p:spPr>
          <a:xfrm>
            <a:off x="5257800" y="4210050"/>
            <a:ext cx="2609850" cy="1895475"/>
          </a:xfrm>
          <a:prstGeom prst="rect">
            <a:avLst/>
          </a:prstGeom>
        </p:spPr>
      </p:pic>
    </p:spTree>
    <p:extLst>
      <p:ext uri="{BB962C8B-B14F-4D97-AF65-F5344CB8AC3E}">
        <p14:creationId xmlns:p14="http://schemas.microsoft.com/office/powerpoint/2010/main" val="3359819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mn-lt"/>
              </a:rPr>
              <a:t>Industrial waste water</a:t>
            </a:r>
          </a:p>
        </p:txBody>
      </p:sp>
      <p:sp>
        <p:nvSpPr>
          <p:cNvPr id="3" name="Content Placeholder 2"/>
          <p:cNvSpPr>
            <a:spLocks noGrp="1"/>
          </p:cNvSpPr>
          <p:nvPr>
            <p:ph idx="1"/>
          </p:nvPr>
        </p:nvSpPr>
        <p:spPr/>
        <p:txBody>
          <a:bodyPr/>
          <a:lstStyle/>
          <a:p>
            <a:r>
              <a:rPr lang="en-US" dirty="0"/>
              <a:t>The major source of water pollution is the waste water discharged from industries such as chemical, metallurgical, food processing industries, textile, paper industries.</a:t>
            </a:r>
          </a:p>
          <a:p>
            <a:r>
              <a:rPr lang="en-US" dirty="0"/>
              <a:t>They discharge several organic and inorganic pollutants that prove to be highly toxic. </a:t>
            </a:r>
          </a:p>
        </p:txBody>
      </p:sp>
      <p:sp>
        <p:nvSpPr>
          <p:cNvPr id="4" name="Date Placeholder 3"/>
          <p:cNvSpPr>
            <a:spLocks noGrp="1"/>
          </p:cNvSpPr>
          <p:nvPr>
            <p:ph type="dt" sz="half" idx="10"/>
          </p:nvPr>
        </p:nvSpPr>
        <p:spPr/>
        <p:txBody>
          <a:bodyPr/>
          <a:lstStyle/>
          <a:p>
            <a:pPr>
              <a:defRPr/>
            </a:pPr>
            <a:fld id="{5820B04A-C944-480C-A5D7-8F565414F7A7}" type="datetime1">
              <a:rPr lang="en-US" smtClean="0"/>
              <a:pPr>
                <a:defRPr/>
              </a:pPr>
              <a:t>12/29/2020</a:t>
            </a:fld>
            <a:endParaRPr lang="en-US" sz="1800">
              <a:solidFill>
                <a:schemeClr val="tx1"/>
              </a:solidFill>
            </a:endParaRPr>
          </a:p>
        </p:txBody>
      </p:sp>
      <p:pic>
        <p:nvPicPr>
          <p:cNvPr id="5" name="Picture 4"/>
          <p:cNvPicPr>
            <a:picLocks noChangeAspect="1"/>
          </p:cNvPicPr>
          <p:nvPr/>
        </p:nvPicPr>
        <p:blipFill>
          <a:blip r:embed="rId2"/>
          <a:stretch>
            <a:fillRect/>
          </a:stretch>
        </p:blipFill>
        <p:spPr>
          <a:xfrm>
            <a:off x="4038600" y="3584811"/>
            <a:ext cx="3886200" cy="2425890"/>
          </a:xfrm>
          <a:prstGeom prst="rect">
            <a:avLst/>
          </a:prstGeom>
        </p:spPr>
      </p:pic>
    </p:spTree>
    <p:extLst>
      <p:ext uri="{BB962C8B-B14F-4D97-AF65-F5344CB8AC3E}">
        <p14:creationId xmlns:p14="http://schemas.microsoft.com/office/powerpoint/2010/main" val="4207508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mn-lt"/>
              </a:rPr>
              <a:t>Inorganic pollutants</a:t>
            </a:r>
          </a:p>
        </p:txBody>
      </p:sp>
      <p:sp>
        <p:nvSpPr>
          <p:cNvPr id="3" name="Content Placeholder 2"/>
          <p:cNvSpPr>
            <a:spLocks noGrp="1"/>
          </p:cNvSpPr>
          <p:nvPr>
            <p:ph idx="1"/>
          </p:nvPr>
        </p:nvSpPr>
        <p:spPr/>
        <p:txBody>
          <a:bodyPr/>
          <a:lstStyle/>
          <a:p>
            <a:pPr algn="just"/>
            <a:r>
              <a:rPr lang="en-US" dirty="0"/>
              <a:t>They include fine particles of different metals, chlorides, sulphates, oxides of iron, cadmium, acids and </a:t>
            </a:r>
            <a:r>
              <a:rPr lang="en-US" dirty="0" err="1"/>
              <a:t>alkalies</a:t>
            </a:r>
            <a:r>
              <a:rPr lang="en-US" dirty="0"/>
              <a:t>.</a:t>
            </a:r>
          </a:p>
          <a:p>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pPr>
              <a:defRPr/>
            </a:pPr>
            <a:fld id="{5820B04A-C944-480C-A5D7-8F565414F7A7}" type="datetime1">
              <a:rPr lang="en-US" smtClean="0"/>
              <a:pPr>
                <a:defRPr/>
              </a:pPr>
              <a:t>12/29/2020</a:t>
            </a:fld>
            <a:endParaRPr lang="en-US" sz="1800">
              <a:solidFill>
                <a:schemeClr val="tx1"/>
              </a:solidFill>
            </a:endParaRPr>
          </a:p>
        </p:txBody>
      </p:sp>
      <p:sp>
        <p:nvSpPr>
          <p:cNvPr id="6" name="Rectangle 5"/>
          <p:cNvSpPr/>
          <p:nvPr/>
        </p:nvSpPr>
        <p:spPr>
          <a:xfrm>
            <a:off x="2982634" y="3025914"/>
            <a:ext cx="3289683" cy="646331"/>
          </a:xfrm>
          <a:prstGeom prst="rect">
            <a:avLst/>
          </a:prstGeom>
        </p:spPr>
        <p:txBody>
          <a:bodyPr wrap="none">
            <a:spAutoFit/>
          </a:bodyPr>
          <a:lstStyle/>
          <a:p>
            <a:r>
              <a:rPr lang="en-US" sz="3600" kern="0" dirty="0">
                <a:solidFill>
                  <a:srgbClr val="696464"/>
                </a:solidFill>
                <a:latin typeface="Perpetua"/>
                <a:sym typeface="Franklin Gothic Book" pitchFamily="34" charset="0"/>
              </a:rPr>
              <a:t>Organic pollutants</a:t>
            </a:r>
            <a:endParaRPr lang="en-US" sz="3600" dirty="0"/>
          </a:p>
        </p:txBody>
      </p:sp>
      <p:sp>
        <p:nvSpPr>
          <p:cNvPr id="8" name="Rectangle 7"/>
          <p:cNvSpPr/>
          <p:nvPr/>
        </p:nvSpPr>
        <p:spPr>
          <a:xfrm>
            <a:off x="914400" y="3748418"/>
            <a:ext cx="7162800" cy="892552"/>
          </a:xfrm>
          <a:prstGeom prst="rect">
            <a:avLst/>
          </a:prstGeom>
        </p:spPr>
        <p:txBody>
          <a:bodyPr wrap="square">
            <a:spAutoFit/>
          </a:bodyPr>
          <a:lstStyle/>
          <a:p>
            <a:pPr marL="274638" lvl="0" indent="-274638" algn="just" defTabSz="0" eaLnBrk="0" hangingPunct="0">
              <a:spcBef>
                <a:spcPts val="575"/>
              </a:spcBef>
              <a:buClr>
                <a:srgbClr val="D34817"/>
              </a:buClr>
              <a:buSzPct val="85000"/>
              <a:buFont typeface="Wingdings 2" pitchFamily="18" charset="2"/>
              <a:buChar char=""/>
            </a:pPr>
            <a:r>
              <a:rPr lang="en-US" sz="2600" kern="0" dirty="0">
                <a:solidFill>
                  <a:srgbClr val="000000"/>
                </a:solidFill>
                <a:latin typeface="Perpetua"/>
                <a:sym typeface="Perpetua" pitchFamily="18" charset="0"/>
              </a:rPr>
              <a:t>They include fats, oils, phenols, organic acids, grease and several other organic compounds</a:t>
            </a:r>
          </a:p>
        </p:txBody>
      </p:sp>
    </p:spTree>
    <p:extLst>
      <p:ext uri="{BB962C8B-B14F-4D97-AF65-F5344CB8AC3E}">
        <p14:creationId xmlns:p14="http://schemas.microsoft.com/office/powerpoint/2010/main" val="918440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mn-lt"/>
              </a:rPr>
              <a:t>Agricultural wastes</a:t>
            </a:r>
          </a:p>
        </p:txBody>
      </p:sp>
      <p:sp>
        <p:nvSpPr>
          <p:cNvPr id="3" name="Content Placeholder 2"/>
          <p:cNvSpPr>
            <a:spLocks noGrp="1"/>
          </p:cNvSpPr>
          <p:nvPr>
            <p:ph idx="1"/>
          </p:nvPr>
        </p:nvSpPr>
        <p:spPr/>
        <p:txBody>
          <a:bodyPr/>
          <a:lstStyle/>
          <a:p>
            <a:r>
              <a:rPr lang="en-US" dirty="0"/>
              <a:t>Chemical fertilizers and pesticides have become essential for the present day high yielding crops.</a:t>
            </a:r>
          </a:p>
          <a:p>
            <a:r>
              <a:rPr lang="en-US" dirty="0"/>
              <a:t>Consequently they have become a potential source of water pollution.</a:t>
            </a:r>
          </a:p>
          <a:p>
            <a:r>
              <a:rPr lang="en-US" dirty="0"/>
              <a:t>They contain major plant nutrients such as nitrogen, phosphorous and potassium.</a:t>
            </a:r>
          </a:p>
          <a:p>
            <a:r>
              <a:rPr lang="en-US" dirty="0"/>
              <a:t>Excess fertilizers may reach the ground water by leaching or may be mixed with surface waters of rivers, lakes and ponds by runoff  and drainage. </a:t>
            </a:r>
          </a:p>
        </p:txBody>
      </p:sp>
      <p:sp>
        <p:nvSpPr>
          <p:cNvPr id="4" name="Date Placeholder 3"/>
          <p:cNvSpPr>
            <a:spLocks noGrp="1"/>
          </p:cNvSpPr>
          <p:nvPr>
            <p:ph type="dt" sz="half" idx="10"/>
          </p:nvPr>
        </p:nvSpPr>
        <p:spPr/>
        <p:txBody>
          <a:bodyPr/>
          <a:lstStyle/>
          <a:p>
            <a:pPr>
              <a:defRPr/>
            </a:pPr>
            <a:fld id="{5820B04A-C944-480C-A5D7-8F565414F7A7}" type="datetime1">
              <a:rPr lang="en-US" smtClean="0"/>
              <a:pPr>
                <a:defRPr/>
              </a:pPr>
              <a:t>12/29/2020</a:t>
            </a:fld>
            <a:endParaRPr lang="en-US" sz="1800">
              <a:solidFill>
                <a:schemeClr val="tx1"/>
              </a:solidFill>
            </a:endParaRPr>
          </a:p>
        </p:txBody>
      </p:sp>
    </p:spTree>
    <p:extLst>
      <p:ext uri="{BB962C8B-B14F-4D97-AF65-F5344CB8AC3E}">
        <p14:creationId xmlns:p14="http://schemas.microsoft.com/office/powerpoint/2010/main" val="2977819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mn-lt"/>
              </a:rPr>
              <a:t>Marine Pollution</a:t>
            </a:r>
          </a:p>
        </p:txBody>
      </p:sp>
      <p:sp>
        <p:nvSpPr>
          <p:cNvPr id="3" name="Content Placeholder 2"/>
          <p:cNvSpPr>
            <a:spLocks noGrp="1"/>
          </p:cNvSpPr>
          <p:nvPr>
            <p:ph idx="1"/>
          </p:nvPr>
        </p:nvSpPr>
        <p:spPr>
          <a:xfrm>
            <a:off x="876300" y="1675121"/>
            <a:ext cx="7772400" cy="4572000"/>
          </a:xfrm>
        </p:spPr>
        <p:txBody>
          <a:bodyPr/>
          <a:lstStyle/>
          <a:p>
            <a:pPr algn="just"/>
            <a:r>
              <a:rPr lang="en-US" dirty="0"/>
              <a:t>Oceans are the final sink of all natural and manmade pollutants. </a:t>
            </a:r>
          </a:p>
          <a:p>
            <a:pPr algn="just"/>
            <a:r>
              <a:rPr lang="en-US" dirty="0"/>
              <a:t>Rivers discharge their pollutants into the sea.</a:t>
            </a:r>
          </a:p>
          <a:p>
            <a:pPr algn="just"/>
            <a:r>
              <a:rPr lang="en-US" dirty="0"/>
              <a:t>The sewage and garbage of the coastal cities are also dumped into the sea.</a:t>
            </a:r>
          </a:p>
          <a:p>
            <a:pPr algn="just"/>
            <a:r>
              <a:rPr lang="en-US" dirty="0"/>
              <a:t>The others sources include discharge of oil, grease, plastics, detergents and radioactive wastes from ships. </a:t>
            </a:r>
          </a:p>
        </p:txBody>
      </p:sp>
      <p:sp>
        <p:nvSpPr>
          <p:cNvPr id="4" name="Date Placeholder 3"/>
          <p:cNvSpPr>
            <a:spLocks noGrp="1"/>
          </p:cNvSpPr>
          <p:nvPr>
            <p:ph type="dt" sz="half" idx="10"/>
          </p:nvPr>
        </p:nvSpPr>
        <p:spPr/>
        <p:txBody>
          <a:bodyPr/>
          <a:lstStyle/>
          <a:p>
            <a:pPr>
              <a:defRPr/>
            </a:pPr>
            <a:fld id="{5820B04A-C944-480C-A5D7-8F565414F7A7}" type="datetime1">
              <a:rPr lang="en-US" smtClean="0"/>
              <a:pPr>
                <a:defRPr/>
              </a:pPr>
              <a:t>12/29/2020</a:t>
            </a:fld>
            <a:endParaRPr lang="en-US" sz="1800">
              <a:solidFill>
                <a:schemeClr val="tx1"/>
              </a:solidFill>
            </a:endParaRPr>
          </a:p>
        </p:txBody>
      </p:sp>
    </p:spTree>
    <p:extLst>
      <p:ext uri="{BB962C8B-B14F-4D97-AF65-F5344CB8AC3E}">
        <p14:creationId xmlns:p14="http://schemas.microsoft.com/office/powerpoint/2010/main" val="1509539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690349" y="152401"/>
            <a:ext cx="7772400" cy="990600"/>
          </a:xfrm>
        </p:spPr>
        <p:txBody>
          <a:bodyPr/>
          <a:lstStyle/>
          <a:p>
            <a:pPr algn="ctr" eaLnBrk="1" hangingPunct="1"/>
            <a:r>
              <a:rPr lang="en-US" sz="3600" dirty="0">
                <a:latin typeface="+mn-lt"/>
              </a:rPr>
              <a:t>Marine Pollution Abatement</a:t>
            </a:r>
          </a:p>
        </p:txBody>
      </p:sp>
      <p:sp>
        <p:nvSpPr>
          <p:cNvPr id="110595" name="Rectangle 3"/>
          <p:cNvSpPr>
            <a:spLocks noGrp="1" noChangeArrowheads="1"/>
          </p:cNvSpPr>
          <p:nvPr>
            <p:ph type="subTitle" idx="1"/>
          </p:nvPr>
        </p:nvSpPr>
        <p:spPr>
          <a:xfrm>
            <a:off x="690348" y="1295400"/>
            <a:ext cx="7691651" cy="4264025"/>
          </a:xfrm>
        </p:spPr>
        <p:txBody>
          <a:bodyPr/>
          <a:lstStyle/>
          <a:p>
            <a:pPr marL="274638" indent="-274638" algn="just" eaLnBrk="1" hangingPunct="1">
              <a:buFont typeface="Wingdings" pitchFamily="2" charset="2"/>
              <a:buChar char=""/>
            </a:pPr>
            <a:r>
              <a:rPr lang="en-US" dirty="0"/>
              <a:t>Identify load &amp; type of pollutants and cut it at the source.</a:t>
            </a:r>
          </a:p>
          <a:p>
            <a:pPr marL="274638" indent="-274638" algn="just" eaLnBrk="1" hangingPunct="1">
              <a:buFont typeface="Wingdings" pitchFamily="2" charset="2"/>
              <a:buChar char=""/>
            </a:pPr>
            <a:r>
              <a:rPr lang="en-US" dirty="0"/>
              <a:t>Political commitment and enforce legislation.</a:t>
            </a:r>
          </a:p>
          <a:p>
            <a:pPr marL="274638" indent="-274638" algn="just" eaLnBrk="1" hangingPunct="1">
              <a:buFont typeface="Wingdings" pitchFamily="2" charset="2"/>
              <a:buChar char=""/>
            </a:pPr>
            <a:r>
              <a:rPr lang="en-US" dirty="0"/>
              <a:t>Coastal and marine planning &amp; management.</a:t>
            </a:r>
          </a:p>
          <a:p>
            <a:pPr marL="274638" indent="-274638" algn="just" eaLnBrk="1" hangingPunct="1">
              <a:buFont typeface="Wingdings" pitchFamily="2" charset="2"/>
              <a:buChar char=""/>
            </a:pPr>
            <a:r>
              <a:rPr lang="en-US" dirty="0"/>
              <a:t>Create less waste.</a:t>
            </a:r>
          </a:p>
          <a:p>
            <a:pPr marL="274638" indent="-274638" algn="just" eaLnBrk="1" hangingPunct="1">
              <a:buFont typeface="Wingdings" pitchFamily="2" charset="2"/>
              <a:buChar char=""/>
            </a:pPr>
            <a:r>
              <a:rPr lang="en-US" dirty="0"/>
              <a:t>Reduce/Eliminate the creation of pollutants through increased efficiency in the use of raw materials, energy, water etc.</a:t>
            </a:r>
          </a:p>
          <a:p>
            <a:pPr marL="274638" indent="-274638" algn="just" eaLnBrk="1" hangingPunct="1">
              <a:buFont typeface="Wingdings" pitchFamily="2" charset="2"/>
              <a:buChar char=""/>
            </a:pPr>
            <a:r>
              <a:rPr lang="en-US" dirty="0"/>
              <a:t>Pretreatment before disposal to sea.</a:t>
            </a:r>
          </a:p>
          <a:p>
            <a:pPr marL="274638" indent="-274638" algn="just" eaLnBrk="1" hangingPunct="1">
              <a:buFont typeface="Wingdings" pitchFamily="2" charset="2"/>
              <a:buChar char=""/>
            </a:pPr>
            <a:r>
              <a:rPr lang="en-US" dirty="0"/>
              <a:t>Use of equipment to reduce water content and volume in the chemical process.</a:t>
            </a:r>
          </a:p>
          <a:p>
            <a:pPr marL="274638" indent="-274638" algn="l" eaLnBrk="1" hangingPunct="1">
              <a:buFont typeface="Wingdings" pitchFamily="2" charset="2"/>
              <a:buChar char=""/>
            </a:pPr>
            <a:endParaRPr lang="en-US" dirty="0"/>
          </a:p>
        </p:txBody>
      </p:sp>
    </p:spTree>
    <p:extLst>
      <p:ext uri="{BB962C8B-B14F-4D97-AF65-F5344CB8AC3E}">
        <p14:creationId xmlns:p14="http://schemas.microsoft.com/office/powerpoint/2010/main" val="3882223079"/>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mn-lt"/>
              </a:rPr>
              <a:t>Thermal Pollution</a:t>
            </a:r>
          </a:p>
        </p:txBody>
      </p:sp>
      <p:sp>
        <p:nvSpPr>
          <p:cNvPr id="3" name="Content Placeholder 2"/>
          <p:cNvSpPr>
            <a:spLocks noGrp="1"/>
          </p:cNvSpPr>
          <p:nvPr>
            <p:ph idx="1"/>
          </p:nvPr>
        </p:nvSpPr>
        <p:spPr>
          <a:xfrm>
            <a:off x="825691" y="1448345"/>
            <a:ext cx="7696200" cy="3777622"/>
          </a:xfrm>
        </p:spPr>
        <p:txBody>
          <a:bodyPr>
            <a:noAutofit/>
          </a:bodyPr>
          <a:lstStyle/>
          <a:p>
            <a:pPr algn="just"/>
            <a:r>
              <a:rPr lang="en-US" sz="2400" b="1" dirty="0">
                <a:cs typeface="Times New Roman" panose="02020603050405020304" pitchFamily="18" charset="0"/>
              </a:rPr>
              <a:t>Thermal pollution</a:t>
            </a:r>
            <a:r>
              <a:rPr lang="en-US" sz="2400" dirty="0">
                <a:cs typeface="Times New Roman" panose="02020603050405020304" pitchFamily="18" charset="0"/>
              </a:rPr>
              <a:t> is the degradation of water quality by any process that changes ambient water temperature. </a:t>
            </a:r>
          </a:p>
          <a:p>
            <a:pPr algn="just">
              <a:buNone/>
            </a:pPr>
            <a:endParaRPr lang="en-US" sz="2400" dirty="0">
              <a:cs typeface="Times New Roman" panose="02020603050405020304" pitchFamily="18" charset="0"/>
            </a:endParaRPr>
          </a:p>
          <a:p>
            <a:pPr algn="just"/>
            <a:r>
              <a:rPr lang="en-US" sz="2400" dirty="0">
                <a:cs typeface="Times New Roman" panose="02020603050405020304" pitchFamily="18" charset="0"/>
              </a:rPr>
              <a:t>A common cause of thermal pollution is the use of water as a coolant by power plants  and industrial manufacturers. When water used as a coolant is returned to the natural environment at a higher temperature, the change in temperature decreases oxygen supply and affects ecosystem composition. </a:t>
            </a:r>
          </a:p>
          <a:p>
            <a:pPr algn="just">
              <a:buNone/>
            </a:pPr>
            <a:endParaRPr lang="en-US" sz="2400" dirty="0">
              <a:cs typeface="Times New Roman" panose="02020603050405020304" pitchFamily="18" charset="0"/>
            </a:endParaRPr>
          </a:p>
          <a:p>
            <a:pPr algn="just"/>
            <a:r>
              <a:rPr lang="en-US" sz="2400" dirty="0">
                <a:cs typeface="Times New Roman" panose="02020603050405020304" pitchFamily="18" charset="0"/>
              </a:rPr>
              <a:t>Fish and other organisms adapted to particular temperature range can be killed by an abrupt change in water temperature (either a rapid increase or decrease) known as "thermal shock."</a:t>
            </a:r>
          </a:p>
        </p:txBody>
      </p:sp>
    </p:spTree>
    <p:extLst>
      <p:ext uri="{BB962C8B-B14F-4D97-AF65-F5344CB8AC3E}">
        <p14:creationId xmlns:p14="http://schemas.microsoft.com/office/powerpoint/2010/main" val="2841627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3600" dirty="0">
                <a:latin typeface="+mn-lt"/>
              </a:rPr>
              <a:t>Effects of Water Pollution </a:t>
            </a:r>
          </a:p>
        </p:txBody>
      </p:sp>
      <p:sp>
        <p:nvSpPr>
          <p:cNvPr id="3" name="Content Placeholder 2"/>
          <p:cNvSpPr>
            <a:spLocks noGrp="1"/>
          </p:cNvSpPr>
          <p:nvPr>
            <p:ph idx="1"/>
          </p:nvPr>
        </p:nvSpPr>
        <p:spPr>
          <a:xfrm>
            <a:off x="731692" y="1600200"/>
            <a:ext cx="7992887" cy="4953000"/>
          </a:xfrm>
        </p:spPr>
        <p:txBody>
          <a:bodyPr>
            <a:normAutofit/>
          </a:bodyPr>
          <a:lstStyle/>
          <a:p>
            <a:pPr algn="just"/>
            <a:r>
              <a:rPr lang="en-US" dirty="0"/>
              <a:t>It damages the food chain. The toxins from water travel to the body of human and animals. </a:t>
            </a:r>
          </a:p>
          <a:p>
            <a:pPr algn="just"/>
            <a:r>
              <a:rPr lang="en-US" dirty="0"/>
              <a:t>The water pollution is responsible for spreading some deadly diseases like cholera, typhoid, diarrhea, and other communicable diseases. This is called microbial water pollution and the pathogens are responsible for it.</a:t>
            </a:r>
          </a:p>
          <a:p>
            <a:pPr algn="just"/>
            <a:r>
              <a:rPr lang="en-US" dirty="0"/>
              <a:t>Polluted water can also adversely affect the human heart and kidneys. The toxins in the human body can create problems like poor blood circulation, vomiting, skin lesions, damage to nervous system and others. </a:t>
            </a:r>
          </a:p>
          <a:p>
            <a:endParaRPr lang="en-US" dirty="0"/>
          </a:p>
          <a:p>
            <a:endParaRPr lang="en-GB" dirty="0"/>
          </a:p>
        </p:txBody>
      </p:sp>
    </p:spTree>
    <p:extLst>
      <p:ext uri="{BB962C8B-B14F-4D97-AF65-F5344CB8AC3E}">
        <p14:creationId xmlns:p14="http://schemas.microsoft.com/office/powerpoint/2010/main" val="3278132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Ground water level gets contaminated by carcinogenic elements like lead, cadmium and others which when consumed with drinking water increases the risk of having cancer.</a:t>
            </a:r>
          </a:p>
          <a:p>
            <a:pPr algn="just"/>
            <a:r>
              <a:rPr lang="en-US" dirty="0"/>
              <a:t>Acid rain is another worry to water pollution. Sulfate particles present in water creates problem for marine life. It pollutes the water and also affects the food chain of marine life.</a:t>
            </a:r>
          </a:p>
          <a:p>
            <a:pPr algn="just"/>
            <a:r>
              <a:rPr lang="en-US" dirty="0"/>
              <a:t>Lots of pollutants in water can be responsible for changing the acidity, temperature, and conductivity of water.</a:t>
            </a:r>
          </a:p>
          <a:p>
            <a:endParaRPr lang="en-US" dirty="0"/>
          </a:p>
        </p:txBody>
      </p:sp>
      <p:sp>
        <p:nvSpPr>
          <p:cNvPr id="4" name="Date Placeholder 3"/>
          <p:cNvSpPr>
            <a:spLocks noGrp="1"/>
          </p:cNvSpPr>
          <p:nvPr>
            <p:ph type="dt" sz="half" idx="10"/>
          </p:nvPr>
        </p:nvSpPr>
        <p:spPr/>
        <p:txBody>
          <a:bodyPr/>
          <a:lstStyle/>
          <a:p>
            <a:pPr>
              <a:defRPr/>
            </a:pPr>
            <a:fld id="{5820B04A-C944-480C-A5D7-8F565414F7A7}" type="datetime1">
              <a:rPr lang="en-US" smtClean="0"/>
              <a:pPr>
                <a:defRPr/>
              </a:pPr>
              <a:t>12/29/2020</a:t>
            </a:fld>
            <a:endParaRPr lang="en-US" sz="1800">
              <a:solidFill>
                <a:schemeClr val="tx1"/>
              </a:solidFill>
            </a:endParaRPr>
          </a:p>
        </p:txBody>
      </p:sp>
    </p:spTree>
    <p:extLst>
      <p:ext uri="{BB962C8B-B14F-4D97-AF65-F5344CB8AC3E}">
        <p14:creationId xmlns:p14="http://schemas.microsoft.com/office/powerpoint/2010/main" val="219503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Pollution</a:t>
            </a:r>
          </a:p>
        </p:txBody>
      </p:sp>
      <p:sp>
        <p:nvSpPr>
          <p:cNvPr id="3" name="Content Placeholder 2"/>
          <p:cNvSpPr>
            <a:spLocks noGrp="1"/>
          </p:cNvSpPr>
          <p:nvPr>
            <p:ph idx="1"/>
          </p:nvPr>
        </p:nvSpPr>
        <p:spPr/>
        <p:txBody>
          <a:bodyPr/>
          <a:lstStyle/>
          <a:p>
            <a:r>
              <a:rPr lang="en-US" dirty="0"/>
              <a:t>Air pollution</a:t>
            </a:r>
          </a:p>
          <a:p>
            <a:r>
              <a:rPr lang="en-US" dirty="0"/>
              <a:t>Land pollution</a:t>
            </a:r>
          </a:p>
          <a:p>
            <a:r>
              <a:rPr lang="en-US" dirty="0"/>
              <a:t>Nuclear pollution</a:t>
            </a:r>
          </a:p>
          <a:p>
            <a:r>
              <a:rPr lang="en-US" dirty="0"/>
              <a:t>Water pollution</a:t>
            </a:r>
          </a:p>
          <a:p>
            <a:r>
              <a:rPr lang="en-US" dirty="0"/>
              <a:t>Noise pollution</a:t>
            </a:r>
          </a:p>
          <a:p>
            <a:endParaRPr lang="en-US" dirty="0"/>
          </a:p>
          <a:p>
            <a:endParaRPr lang="en-US" dirty="0"/>
          </a:p>
        </p:txBody>
      </p:sp>
      <p:sp>
        <p:nvSpPr>
          <p:cNvPr id="4" name="Date Placeholder 3"/>
          <p:cNvSpPr>
            <a:spLocks noGrp="1"/>
          </p:cNvSpPr>
          <p:nvPr>
            <p:ph type="dt" sz="half" idx="10"/>
          </p:nvPr>
        </p:nvSpPr>
        <p:spPr/>
        <p:txBody>
          <a:bodyPr/>
          <a:lstStyle/>
          <a:p>
            <a:pPr>
              <a:defRPr/>
            </a:pPr>
            <a:fld id="{5820B04A-C944-480C-A5D7-8F565414F7A7}" type="datetime1">
              <a:rPr lang="en-US" smtClean="0"/>
              <a:pPr>
                <a:defRPr/>
              </a:pPr>
              <a:t>12/29/2020</a:t>
            </a:fld>
            <a:endParaRPr lang="en-US" sz="1800">
              <a:solidFill>
                <a:schemeClr val="tx1"/>
              </a:solidFill>
            </a:endParaRPr>
          </a:p>
        </p:txBody>
      </p:sp>
    </p:spTree>
    <p:extLst>
      <p:ext uri="{BB962C8B-B14F-4D97-AF65-F5344CB8AC3E}">
        <p14:creationId xmlns:p14="http://schemas.microsoft.com/office/powerpoint/2010/main" val="1790091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How to prevent water pollution?</a:t>
            </a:r>
          </a:p>
        </p:txBody>
      </p:sp>
      <p:sp>
        <p:nvSpPr>
          <p:cNvPr id="3" name="Content Placeholder 2"/>
          <p:cNvSpPr>
            <a:spLocks noGrp="1"/>
          </p:cNvSpPr>
          <p:nvPr>
            <p:ph idx="1"/>
          </p:nvPr>
        </p:nvSpPr>
        <p:spPr/>
        <p:txBody>
          <a:bodyPr/>
          <a:lstStyle/>
          <a:p>
            <a:r>
              <a:rPr lang="en-US" dirty="0"/>
              <a:t>Educating the public about its harmful effects to human and environment.</a:t>
            </a:r>
          </a:p>
          <a:p>
            <a:r>
              <a:rPr lang="en-US" dirty="0"/>
              <a:t>Enforcing stringent environmental laws.</a:t>
            </a:r>
          </a:p>
          <a:p>
            <a:r>
              <a:rPr lang="en-US" dirty="0"/>
              <a:t>Do not dispose household chemicals to the sink or to the toilets. </a:t>
            </a:r>
          </a:p>
          <a:p>
            <a:r>
              <a:rPr lang="en-US" dirty="0"/>
              <a:t>Avoid over dosage of pesticides and fertilizers.</a:t>
            </a:r>
          </a:p>
          <a:p>
            <a:r>
              <a:rPr lang="en-US" dirty="0"/>
              <a:t>Don’t throw any non degradable substances to rivers, lakes and oceans. </a:t>
            </a:r>
          </a:p>
          <a:p>
            <a:r>
              <a:rPr lang="en-US" dirty="0"/>
              <a:t>Pretreatment of industrial waste water before discharging to water bodies. </a:t>
            </a:r>
          </a:p>
          <a:p>
            <a:endParaRPr lang="en-US" dirty="0"/>
          </a:p>
          <a:p>
            <a:endParaRPr lang="en-US" dirty="0"/>
          </a:p>
        </p:txBody>
      </p:sp>
      <p:sp>
        <p:nvSpPr>
          <p:cNvPr id="4" name="Date Placeholder 3"/>
          <p:cNvSpPr>
            <a:spLocks noGrp="1"/>
          </p:cNvSpPr>
          <p:nvPr>
            <p:ph type="dt" sz="half" idx="10"/>
          </p:nvPr>
        </p:nvSpPr>
        <p:spPr/>
        <p:txBody>
          <a:bodyPr/>
          <a:lstStyle/>
          <a:p>
            <a:pPr>
              <a:defRPr/>
            </a:pPr>
            <a:fld id="{5820B04A-C944-480C-A5D7-8F565414F7A7}" type="datetime1">
              <a:rPr lang="en-US" smtClean="0"/>
              <a:pPr>
                <a:defRPr/>
              </a:pPr>
              <a:t>12/29/2020</a:t>
            </a:fld>
            <a:endParaRPr lang="en-US" sz="1800">
              <a:solidFill>
                <a:schemeClr val="tx1"/>
              </a:solidFill>
            </a:endParaRPr>
          </a:p>
        </p:txBody>
      </p:sp>
    </p:spTree>
    <p:extLst>
      <p:ext uri="{BB962C8B-B14F-4D97-AF65-F5344CB8AC3E}">
        <p14:creationId xmlns:p14="http://schemas.microsoft.com/office/powerpoint/2010/main" val="448616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693" y="466633"/>
            <a:ext cx="7772400" cy="1143000"/>
          </a:xfrm>
        </p:spPr>
        <p:txBody>
          <a:bodyPr/>
          <a:lstStyle/>
          <a:p>
            <a:r>
              <a:rPr lang="en-GB" dirty="0"/>
              <a:t>                Noise pollution</a:t>
            </a:r>
            <a:br>
              <a:rPr lang="en-GB" dirty="0"/>
            </a:br>
            <a:endParaRPr lang="en-GB" dirty="0"/>
          </a:p>
        </p:txBody>
      </p:sp>
      <p:sp>
        <p:nvSpPr>
          <p:cNvPr id="3" name="Content Placeholder 2"/>
          <p:cNvSpPr>
            <a:spLocks noGrp="1"/>
          </p:cNvSpPr>
          <p:nvPr>
            <p:ph idx="1"/>
          </p:nvPr>
        </p:nvSpPr>
        <p:spPr>
          <a:xfrm>
            <a:off x="470219" y="1378424"/>
            <a:ext cx="8247288" cy="4800600"/>
          </a:xfrm>
        </p:spPr>
        <p:txBody>
          <a:bodyPr>
            <a:normAutofit/>
          </a:bodyPr>
          <a:lstStyle/>
          <a:p>
            <a:pPr algn="just"/>
            <a:r>
              <a:rPr lang="en-US" b="1" dirty="0">
                <a:cs typeface="Times New Roman" panose="02020603050405020304" pitchFamily="18" charset="0"/>
              </a:rPr>
              <a:t>Noise pollution</a:t>
            </a:r>
            <a:r>
              <a:rPr lang="en-US" dirty="0">
                <a:cs typeface="Times New Roman" panose="02020603050405020304" pitchFamily="18" charset="0"/>
              </a:rPr>
              <a:t> is the disturbing or excessive noise that may harm the activity or balance of human or animal life. </a:t>
            </a:r>
          </a:p>
          <a:p>
            <a:pPr algn="just"/>
            <a:r>
              <a:rPr lang="en-US" dirty="0">
                <a:cs typeface="Times New Roman" panose="02020603050405020304" pitchFamily="18" charset="0"/>
              </a:rPr>
              <a:t>The source of most outdoor noise worldwide is mainly caused by machines and transportation systems, motor vehicles, aircraft and trains.</a:t>
            </a:r>
            <a:r>
              <a:rPr lang="en-US" baseline="30000" dirty="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algn="just"/>
            <a:r>
              <a:rPr lang="en-US" dirty="0">
                <a:cs typeface="Times New Roman" panose="02020603050405020304" pitchFamily="18" charset="0"/>
              </a:rPr>
              <a:t>Indoor noise can be caused by machines, building activities, and music performances, especially in some workplaces. There is no great difference whether noise-induced hearing loss is brought about by outside (e.g. trains) or inside (e.g. music) noise.</a:t>
            </a:r>
          </a:p>
          <a:p>
            <a:endParaRPr lang="en-US" dirty="0">
              <a:latin typeface="Times New Roman" panose="02020603050405020304" pitchFamily="18" charset="0"/>
              <a:cs typeface="Times New Roman" panose="02020603050405020304" pitchFamily="18" charset="0"/>
            </a:endParaRPr>
          </a:p>
          <a:p>
            <a:endParaRPr lang="en-US" dirty="0"/>
          </a:p>
          <a:p>
            <a:endParaRPr lang="en-GB" dirty="0"/>
          </a:p>
        </p:txBody>
      </p:sp>
    </p:spTree>
    <p:extLst>
      <p:ext uri="{BB962C8B-B14F-4D97-AF65-F5344CB8AC3E}">
        <p14:creationId xmlns:p14="http://schemas.microsoft.com/office/powerpoint/2010/main" val="7358528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Content Placeholder 4"/>
          <p:cNvSpPr>
            <a:spLocks noGrp="1" noChangeArrowheads="1"/>
          </p:cNvSpPr>
          <p:nvPr>
            <p:ph type="subTitle" idx="1"/>
          </p:nvPr>
        </p:nvSpPr>
        <p:spPr>
          <a:xfrm>
            <a:off x="454925" y="762000"/>
            <a:ext cx="7467600" cy="4873625"/>
          </a:xfrm>
        </p:spPr>
        <p:txBody>
          <a:bodyPr/>
          <a:lstStyle/>
          <a:p>
            <a:pPr eaLnBrk="1" hangingPunct="1"/>
            <a:r>
              <a:rPr lang="en-US" sz="3600" dirty="0"/>
              <a:t>Noise levels</a:t>
            </a:r>
          </a:p>
          <a:p>
            <a:pPr marL="274638" indent="-274638" algn="l" eaLnBrk="1" hangingPunct="1">
              <a:buFont typeface="Wingdings" pitchFamily="2" charset="2"/>
              <a:buChar char=""/>
            </a:pPr>
            <a:endParaRPr lang="en-US" dirty="0"/>
          </a:p>
        </p:txBody>
      </p:sp>
      <p:pic>
        <p:nvPicPr>
          <p:cNvPr id="112644" name="Picture 5"/>
          <p:cNvPicPr>
            <a:picLocks noChangeAspect="1" noChangeArrowheads="1"/>
          </p:cNvPicPr>
          <p:nvPr/>
        </p:nvPicPr>
        <p:blipFill>
          <a:blip r:embed="rId2"/>
          <a:srcRect/>
          <a:stretch>
            <a:fillRect/>
          </a:stretch>
        </p:blipFill>
        <p:spPr bwMode="auto">
          <a:xfrm>
            <a:off x="1551225" y="1828800"/>
            <a:ext cx="6376987" cy="3932238"/>
          </a:xfrm>
          <a:prstGeom prst="rect">
            <a:avLst/>
          </a:prstGeom>
          <a:noFill/>
          <a:ln w="9525">
            <a:noFill/>
            <a:miter lim="800000"/>
            <a:headEnd/>
            <a:tailEnd/>
          </a:ln>
        </p:spPr>
      </p:pic>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noChangeArrowheads="1"/>
          </p:cNvSpPr>
          <p:nvPr>
            <p:ph type="ctrTitle"/>
          </p:nvPr>
        </p:nvSpPr>
        <p:spPr>
          <a:xfrm>
            <a:off x="1371600" y="381000"/>
            <a:ext cx="6059099" cy="882798"/>
          </a:xfrm>
        </p:spPr>
        <p:txBody>
          <a:bodyPr/>
          <a:lstStyle/>
          <a:p>
            <a:pPr algn="ctr" eaLnBrk="1" hangingPunct="1"/>
            <a:r>
              <a:rPr lang="en-US" dirty="0">
                <a:latin typeface="+mn-lt"/>
              </a:rPr>
              <a:t>Causes</a:t>
            </a:r>
            <a:r>
              <a:rPr lang="en-US" dirty="0"/>
              <a:t> </a:t>
            </a:r>
          </a:p>
        </p:txBody>
      </p:sp>
      <p:sp>
        <p:nvSpPr>
          <p:cNvPr id="113667" name="Content Placeholder 2"/>
          <p:cNvSpPr>
            <a:spLocks noGrp="1" noChangeArrowheads="1"/>
          </p:cNvSpPr>
          <p:nvPr>
            <p:ph type="subTitle" idx="1"/>
          </p:nvPr>
        </p:nvSpPr>
        <p:spPr>
          <a:xfrm>
            <a:off x="286349" y="1447800"/>
            <a:ext cx="8229600" cy="4527402"/>
          </a:xfrm>
        </p:spPr>
        <p:txBody>
          <a:bodyPr>
            <a:normAutofit/>
          </a:bodyPr>
          <a:lstStyle/>
          <a:p>
            <a:pPr algn="just" eaLnBrk="1" hangingPunct="1">
              <a:lnSpc>
                <a:spcPct val="90000"/>
              </a:lnSpc>
            </a:pPr>
            <a:endParaRPr lang="en-US" sz="2600" dirty="0">
              <a:latin typeface="Times New Roman" panose="02020603050405020304" pitchFamily="18" charset="0"/>
              <a:cs typeface="Times New Roman" panose="02020603050405020304" pitchFamily="18" charset="0"/>
            </a:endParaRPr>
          </a:p>
          <a:p>
            <a:pPr marL="822325" lvl="1" indent="-455613" algn="just" eaLnBrk="1" hangingPunct="1">
              <a:lnSpc>
                <a:spcPct val="90000"/>
              </a:lnSpc>
              <a:buFont typeface="Wingdings" panose="05000000000000000000" pitchFamily="2" charset="2"/>
              <a:buChar char="Ø"/>
            </a:pPr>
            <a:r>
              <a:rPr lang="en-US" b="1" dirty="0">
                <a:cs typeface="Times New Roman" panose="02020603050405020304" pitchFamily="18" charset="0"/>
              </a:rPr>
              <a:t>Transportation sector</a:t>
            </a:r>
            <a:r>
              <a:rPr lang="en-US" dirty="0">
                <a:cs typeface="Times New Roman" panose="02020603050405020304" pitchFamily="18" charset="0"/>
              </a:rPr>
              <a:t>:- aircrafts, trains, trucks, tractors, cars,  three-wheelers,  motorcycles  etc. contribute maximum noise.</a:t>
            </a:r>
          </a:p>
          <a:p>
            <a:pPr marL="822325" lvl="1" indent="-455613" algn="just" eaLnBrk="1" hangingPunct="1">
              <a:lnSpc>
                <a:spcPct val="90000"/>
              </a:lnSpc>
              <a:buFont typeface="Wingdings" panose="05000000000000000000" pitchFamily="2" charset="2"/>
              <a:buChar char="Ø"/>
            </a:pPr>
            <a:endParaRPr lang="en-US" dirty="0">
              <a:cs typeface="Times New Roman" panose="02020603050405020304" pitchFamily="18" charset="0"/>
            </a:endParaRPr>
          </a:p>
          <a:p>
            <a:pPr marL="822325" lvl="1" indent="-455613" algn="just" eaLnBrk="1" hangingPunct="1">
              <a:lnSpc>
                <a:spcPct val="90000"/>
              </a:lnSpc>
              <a:buFont typeface="Wingdings" panose="05000000000000000000" pitchFamily="2" charset="2"/>
              <a:buChar char="Ø"/>
            </a:pPr>
            <a:r>
              <a:rPr lang="en-US" b="1" dirty="0">
                <a:cs typeface="Times New Roman" panose="02020603050405020304" pitchFamily="18" charset="0"/>
              </a:rPr>
              <a:t>Industrial  &amp;  construction machinery</a:t>
            </a:r>
            <a:r>
              <a:rPr lang="en-US" dirty="0">
                <a:cs typeface="Times New Roman" panose="02020603050405020304" pitchFamily="18" charset="0"/>
              </a:rPr>
              <a:t>:-factory </a:t>
            </a:r>
            <a:r>
              <a:rPr lang="en-US" dirty="0" err="1">
                <a:cs typeface="Times New Roman" panose="02020603050405020304" pitchFamily="18" charset="0"/>
              </a:rPr>
              <a:t>equipments</a:t>
            </a:r>
            <a:r>
              <a:rPr lang="en-US" dirty="0">
                <a:cs typeface="Times New Roman" panose="02020603050405020304" pitchFamily="18" charset="0"/>
              </a:rPr>
              <a:t>,  generators,  pile-drivers, pneumatic  drills, road rollers etc.  make  lot  of  noise.</a:t>
            </a:r>
          </a:p>
          <a:p>
            <a:pPr marL="822325" lvl="1" indent="-455613" algn="just" eaLnBrk="1" hangingPunct="1">
              <a:lnSpc>
                <a:spcPct val="90000"/>
              </a:lnSpc>
              <a:buFont typeface="Wingdings" panose="05000000000000000000" pitchFamily="2" charset="2"/>
              <a:buChar char="Ø"/>
            </a:pPr>
            <a:endParaRPr lang="en-US" dirty="0">
              <a:cs typeface="Times New Roman" panose="02020603050405020304" pitchFamily="18" charset="0"/>
            </a:endParaRPr>
          </a:p>
          <a:p>
            <a:pPr marL="822325" lvl="1" indent="-455613" algn="just" eaLnBrk="1" hangingPunct="1">
              <a:lnSpc>
                <a:spcPct val="90000"/>
              </a:lnSpc>
              <a:buFont typeface="Wingdings" panose="05000000000000000000" pitchFamily="2" charset="2"/>
              <a:buChar char="Ø"/>
            </a:pPr>
            <a:r>
              <a:rPr lang="en-US" b="1" dirty="0">
                <a:cs typeface="Times New Roman" panose="02020603050405020304" pitchFamily="18" charset="0"/>
              </a:rPr>
              <a:t>Special  events </a:t>
            </a:r>
            <a:r>
              <a:rPr lang="en-US" dirty="0">
                <a:cs typeface="Times New Roman" panose="02020603050405020304" pitchFamily="18" charset="0"/>
              </a:rPr>
              <a:t>:-  high  volume  sound speakers  during  festivals , marriage celebrations, public  meetings etc. create  unbearable noise. </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noChangeArrowheads="1"/>
          </p:cNvSpPr>
          <p:nvPr>
            <p:ph type="ctrTitle"/>
          </p:nvPr>
        </p:nvSpPr>
        <p:spPr>
          <a:xfrm>
            <a:off x="1300541" y="306376"/>
            <a:ext cx="6408712" cy="970439"/>
          </a:xfrm>
        </p:spPr>
        <p:txBody>
          <a:bodyPr/>
          <a:lstStyle/>
          <a:p>
            <a:pPr algn="ctr" eaLnBrk="1" hangingPunct="1"/>
            <a:r>
              <a:rPr lang="en-US" sz="3600" dirty="0">
                <a:latin typeface="+mn-lt"/>
              </a:rPr>
              <a:t>Effects of noise</a:t>
            </a:r>
          </a:p>
        </p:txBody>
      </p:sp>
      <p:sp>
        <p:nvSpPr>
          <p:cNvPr id="114691" name="Content Placeholder 2"/>
          <p:cNvSpPr>
            <a:spLocks noGrp="1" noChangeArrowheads="1"/>
          </p:cNvSpPr>
          <p:nvPr>
            <p:ph type="subTitle" idx="1"/>
          </p:nvPr>
        </p:nvSpPr>
        <p:spPr>
          <a:xfrm>
            <a:off x="475396" y="1371600"/>
            <a:ext cx="8059003" cy="4873625"/>
          </a:xfrm>
        </p:spPr>
        <p:txBody>
          <a:bodyPr/>
          <a:lstStyle/>
          <a:p>
            <a:pPr marL="274638" indent="-274638" algn="just" eaLnBrk="1" hangingPunct="1">
              <a:lnSpc>
                <a:spcPct val="90000"/>
              </a:lnSpc>
              <a:buFont typeface="Wingdings" pitchFamily="2" charset="2"/>
              <a:buChar char=""/>
            </a:pPr>
            <a:r>
              <a:rPr lang="en-US" dirty="0"/>
              <a:t>Noise  is  generally  harmful  and  can  create  serious  health  hazard. </a:t>
            </a:r>
          </a:p>
          <a:p>
            <a:pPr marL="274638" indent="-274638" algn="just" eaLnBrk="1" hangingPunct="1">
              <a:lnSpc>
                <a:spcPct val="90000"/>
              </a:lnSpc>
              <a:buFont typeface="Wingdings" pitchFamily="2" charset="2"/>
              <a:buChar char=""/>
            </a:pPr>
            <a:r>
              <a:rPr lang="en-US" dirty="0"/>
              <a:t>Noise  can  lead to physiological  &amp;  psychological  damage  if  the volume  is  very  high  or  the  exposure  is  prolonged.  </a:t>
            </a:r>
          </a:p>
          <a:p>
            <a:pPr marL="274638" indent="-274638" algn="just" eaLnBrk="1" hangingPunct="1">
              <a:lnSpc>
                <a:spcPct val="90000"/>
              </a:lnSpc>
              <a:buFont typeface="Wingdings" pitchFamily="2" charset="2"/>
              <a:buChar char=""/>
            </a:pPr>
            <a:r>
              <a:rPr lang="en-US" dirty="0"/>
              <a:t>Vibrations  of  high  pitches  create  permanent   hearing   impairment. </a:t>
            </a:r>
          </a:p>
          <a:p>
            <a:pPr marL="274638" indent="-274638" algn="just" eaLnBrk="1" hangingPunct="1">
              <a:lnSpc>
                <a:spcPct val="90000"/>
              </a:lnSpc>
              <a:buFont typeface="Wingdings" pitchFamily="2" charset="2"/>
              <a:buChar char=""/>
            </a:pPr>
            <a:r>
              <a:rPr lang="en-US" dirty="0"/>
              <a:t>Noise   can also have   other  ill  effects  like  heart problem,  pupil  dilation  or  muscle  contraction.  </a:t>
            </a:r>
          </a:p>
          <a:p>
            <a:pPr marL="274638" indent="-274638" algn="just" eaLnBrk="1" hangingPunct="1">
              <a:lnSpc>
                <a:spcPct val="90000"/>
              </a:lnSpc>
              <a:buFont typeface="Wingdings" pitchFamily="2" charset="2"/>
              <a:buChar char=""/>
            </a:pPr>
            <a:r>
              <a:rPr lang="en-US" dirty="0"/>
              <a:t>Migraine  headache,   nausea,   dizziness,  gastric  ulcers  and   constriction  of  blood  vessels  are  some  of the  other  possible  bad  effects  of  noise.</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noChangeArrowheads="1"/>
          </p:cNvSpPr>
          <p:nvPr>
            <p:ph type="ctrTitle"/>
          </p:nvPr>
        </p:nvSpPr>
        <p:spPr>
          <a:xfrm>
            <a:off x="1736656" y="-482320"/>
            <a:ext cx="5365888" cy="1581904"/>
          </a:xfrm>
        </p:spPr>
        <p:txBody>
          <a:bodyPr>
            <a:normAutofit/>
          </a:bodyPr>
          <a:lstStyle/>
          <a:p>
            <a:pPr algn="ctr" eaLnBrk="1" hangingPunct="1"/>
            <a:r>
              <a:rPr lang="en-US" sz="3200" dirty="0">
                <a:latin typeface="+mn-lt"/>
              </a:rPr>
              <a:t>Noise control measures</a:t>
            </a:r>
          </a:p>
        </p:txBody>
      </p:sp>
      <p:sp>
        <p:nvSpPr>
          <p:cNvPr id="115715" name="Content Placeholder 2"/>
          <p:cNvSpPr>
            <a:spLocks noGrp="1" noChangeArrowheads="1"/>
          </p:cNvSpPr>
          <p:nvPr>
            <p:ph type="subTitle" idx="1"/>
          </p:nvPr>
        </p:nvSpPr>
        <p:spPr>
          <a:xfrm>
            <a:off x="685800" y="1061014"/>
            <a:ext cx="7467600" cy="4873625"/>
          </a:xfrm>
        </p:spPr>
        <p:txBody>
          <a:bodyPr/>
          <a:lstStyle/>
          <a:p>
            <a:pPr marL="274638" indent="-274638" algn="just" eaLnBrk="1" hangingPunct="1">
              <a:buFont typeface="Wingdings" pitchFamily="2" charset="2"/>
              <a:buChar char=""/>
            </a:pPr>
            <a:r>
              <a:rPr lang="en-US" sz="2400" dirty="0">
                <a:cs typeface="Times New Roman" panose="02020603050405020304" pitchFamily="18" charset="0"/>
              </a:rPr>
              <a:t>Producing  less noise  is  the  best  method  of  reducing  type  of  pollution.  All machinery  should  be  so  designed  that  the  noise  produced  is  minimum.</a:t>
            </a:r>
          </a:p>
          <a:p>
            <a:pPr marL="274638" indent="-274638" algn="just" eaLnBrk="1" hangingPunct="1">
              <a:buFont typeface="Wingdings" pitchFamily="2" charset="2"/>
              <a:buChar char=""/>
            </a:pPr>
            <a:r>
              <a:rPr lang="en-US" sz="2400" dirty="0">
                <a:cs typeface="Times New Roman" panose="02020603050405020304" pitchFamily="18" charset="0"/>
              </a:rPr>
              <a:t>All  the  persons  working  in  noisy areas  should  wear  noise  shield  like  ear-plugs  and such  areas  should  be  isolated  by having noise  absorbing  materials.</a:t>
            </a:r>
          </a:p>
          <a:p>
            <a:pPr marL="274638" indent="-274638" algn="just" eaLnBrk="1" hangingPunct="1">
              <a:buFont typeface="Wingdings" pitchFamily="2" charset="2"/>
              <a:buChar char=""/>
            </a:pPr>
            <a:r>
              <a:rPr lang="en-US" sz="2400" dirty="0">
                <a:cs typeface="Times New Roman" panose="02020603050405020304" pitchFamily="18" charset="0"/>
              </a:rPr>
              <a:t>Proper  lubrication and  better  maintenance  of  machines  will reduce noise  while  running.  </a:t>
            </a:r>
          </a:p>
          <a:p>
            <a:pPr marL="274638" indent="-274638" algn="just" eaLnBrk="1" hangingPunct="1">
              <a:buFont typeface="Wingdings" pitchFamily="2" charset="2"/>
              <a:buChar char=""/>
            </a:pPr>
            <a:r>
              <a:rPr lang="en-US" sz="2400" dirty="0">
                <a:cs typeface="Times New Roman" panose="02020603050405020304" pitchFamily="18" charset="0"/>
              </a:rPr>
              <a:t>By  using: </a:t>
            </a:r>
          </a:p>
          <a:p>
            <a:pPr marL="639763" lvl="1" indent="-273050" algn="just" eaLnBrk="1" hangingPunct="1">
              <a:buFont typeface="Wingdings 2" pitchFamily="18" charset="2"/>
              <a:buChar char=""/>
            </a:pPr>
            <a:r>
              <a:rPr lang="en-US" dirty="0">
                <a:cs typeface="Times New Roman" panose="02020603050405020304" pitchFamily="18" charset="0"/>
              </a:rPr>
              <a:t>silencers to  control  noise from  automobiles, ducts, exhausts etc. noise  levels  can be  reduced;</a:t>
            </a:r>
          </a:p>
          <a:p>
            <a:pPr marL="639763" lvl="1" indent="-273050" algn="just" eaLnBrk="1" hangingPunct="1">
              <a:buFont typeface="Wingdings 2" pitchFamily="18" charset="2"/>
              <a:buChar char=""/>
            </a:pPr>
            <a:r>
              <a:rPr lang="en-US" dirty="0">
                <a:cs typeface="Times New Roman" panose="02020603050405020304" pitchFamily="18" charset="0"/>
              </a:rPr>
              <a:t>glass wool  or  mineral wool covered  with a sheet  of  perforated  metal plates ,  mechanical  vibration  isolation  can  be   partly achieved.</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idx="4294967295"/>
          </p:nvPr>
        </p:nvSpPr>
        <p:spPr/>
        <p:txBody>
          <a:bodyPr/>
          <a:lstStyle/>
          <a:p>
            <a:pPr algn="ctr" eaLnBrk="1" hangingPunct="1"/>
            <a:r>
              <a:rPr lang="en-US" dirty="0"/>
              <a:t>AIR POLLUTION</a:t>
            </a:r>
          </a:p>
        </p:txBody>
      </p:sp>
      <p:sp>
        <p:nvSpPr>
          <p:cNvPr id="13315" name="Content Placeholder 2"/>
          <p:cNvSpPr>
            <a:spLocks noGrp="1" noChangeArrowheads="1"/>
          </p:cNvSpPr>
          <p:nvPr>
            <p:ph sz="quarter" idx="1"/>
          </p:nvPr>
        </p:nvSpPr>
        <p:spPr>
          <a:xfrm>
            <a:off x="914400" y="1447800"/>
            <a:ext cx="7543800" cy="4572000"/>
          </a:xfrm>
        </p:spPr>
        <p:txBody>
          <a:bodyPr/>
          <a:lstStyle/>
          <a:p>
            <a:pPr marL="274638" indent="-274638" algn="just" eaLnBrk="1" hangingPunct="1">
              <a:buFont typeface="Wingdings 2" pitchFamily="18" charset="2"/>
              <a:buChar char=""/>
            </a:pPr>
            <a:r>
              <a:rPr lang="en-US" b="1" dirty="0"/>
              <a:t>Air pollution</a:t>
            </a:r>
            <a:r>
              <a:rPr lang="en-US" dirty="0"/>
              <a:t> is a chemical, particulate matter, or biological agent that modifies the natural characteristics of the atmosphere. </a:t>
            </a:r>
          </a:p>
          <a:p>
            <a:pPr marL="274638" indent="-274638" algn="just" eaLnBrk="1" hangingPunct="1">
              <a:buFont typeface="Wingdings 2" pitchFamily="18" charset="2"/>
              <a:buChar char=""/>
            </a:pPr>
            <a:r>
              <a:rPr lang="en-US" dirty="0"/>
              <a:t>Air  pollution is  said  to exist if the level of harmful gases, solids or liquids present in the  atmosphere  are high enough to affect  humans, other organisms, buildings, monuments, etc.</a:t>
            </a:r>
          </a:p>
          <a:p>
            <a:pPr marL="274638" indent="-274638" algn="just" eaLnBrk="1" hangingPunct="1">
              <a:buFont typeface="Wingdings 2" pitchFamily="18" charset="2"/>
              <a:buChar char=""/>
            </a:pPr>
            <a:r>
              <a:rPr lang="en-US" dirty="0"/>
              <a:t>Air  pollution  is  measured in terms concentrated suspended particulate matter (SPM), nitrogen-oxide &amp; sulphur dioxide.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en-US"/>
              <a:t>Source of Pollutants</a:t>
            </a:r>
          </a:p>
        </p:txBody>
      </p:sp>
      <p:sp>
        <p:nvSpPr>
          <p:cNvPr id="17411" name="Rectangle 3"/>
          <p:cNvSpPr>
            <a:spLocks noGrp="1" noChangeArrowheads="1"/>
          </p:cNvSpPr>
          <p:nvPr>
            <p:ph sz="quarter" idx="1"/>
          </p:nvPr>
        </p:nvSpPr>
        <p:spPr>
          <a:xfrm>
            <a:off x="914400" y="1447800"/>
            <a:ext cx="7772400" cy="4572000"/>
          </a:xfrm>
        </p:spPr>
        <p:txBody>
          <a:bodyPr/>
          <a:lstStyle/>
          <a:p>
            <a:pPr marL="274638" indent="-274638" algn="l" eaLnBrk="1" hangingPunct="1">
              <a:buFont typeface="Wingdings 2" pitchFamily="18" charset="2"/>
              <a:buChar char=""/>
            </a:pPr>
            <a:endParaRPr lang="en-US" sz="2800" dirty="0"/>
          </a:p>
          <a:p>
            <a:pPr marL="274638" indent="-274638" algn="l" eaLnBrk="1" hangingPunct="1">
              <a:buFont typeface="Wingdings 2" pitchFamily="18" charset="2"/>
              <a:buChar char=""/>
            </a:pPr>
            <a:r>
              <a:rPr lang="en-US" sz="2800" dirty="0"/>
              <a:t>Natural sources</a:t>
            </a:r>
          </a:p>
          <a:p>
            <a:pPr marL="822325" lvl="2" indent="-227013" algn="l" eaLnBrk="1" hangingPunct="1">
              <a:buFont typeface="Wingdings 2" pitchFamily="18" charset="2"/>
              <a:buChar char=""/>
            </a:pPr>
            <a:r>
              <a:rPr lang="en-US" sz="2800" dirty="0"/>
              <a:t>sand/dust storms</a:t>
            </a:r>
          </a:p>
          <a:p>
            <a:pPr marL="822325" lvl="2" indent="-227013" algn="l" eaLnBrk="1" hangingPunct="1">
              <a:buFont typeface="Wingdings 2" pitchFamily="18" charset="2"/>
              <a:buChar char=""/>
            </a:pPr>
            <a:r>
              <a:rPr lang="en-US" sz="2800" dirty="0"/>
              <a:t>volcanoes</a:t>
            </a:r>
          </a:p>
          <a:p>
            <a:pPr marL="822325" lvl="2" indent="-227013" algn="l" eaLnBrk="1" hangingPunct="1">
              <a:buFont typeface="Wingdings 2" pitchFamily="18" charset="2"/>
              <a:buChar char=""/>
            </a:pPr>
            <a:r>
              <a:rPr lang="en-US" sz="2800" dirty="0"/>
              <a:t>forest fires</a:t>
            </a:r>
          </a:p>
          <a:p>
            <a:pPr marL="822325" lvl="2" indent="-227013" algn="l" eaLnBrk="1" hangingPunct="1">
              <a:buFont typeface="Wingdings 2" pitchFamily="18" charset="2"/>
              <a:buChar char=""/>
            </a:pPr>
            <a:r>
              <a:rPr lang="en-US" sz="2800" dirty="0"/>
              <a:t>gases produced by decaying organisms</a:t>
            </a:r>
          </a:p>
          <a:p>
            <a:pPr marL="595312" lvl="2" algn="l" eaLnBrk="1" hangingPunct="1"/>
            <a:endParaRPr lang="en-US" sz="2800" dirty="0"/>
          </a:p>
          <a:p>
            <a:pPr marL="274638" indent="-274638" algn="l" eaLnBrk="1" hangingPunct="1">
              <a:buFont typeface="Wingdings 2" pitchFamily="18" charset="2"/>
              <a:buChar char=""/>
            </a:pPr>
            <a:r>
              <a:rPr lang="en-US" sz="2800" dirty="0"/>
              <a:t>Human activity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fld id="{5820B04A-C944-480C-A5D7-8F565414F7A7}" type="datetime1">
              <a:rPr lang="en-US" smtClean="0"/>
              <a:pPr>
                <a:defRPr/>
              </a:pPr>
              <a:t>12/29/2020</a:t>
            </a:fld>
            <a:endParaRPr lang="en-US" sz="1800">
              <a:solidFill>
                <a:schemeClr val="tx1"/>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914400" y="609600"/>
            <a:ext cx="7772400" cy="55816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8"/>
          <p:cNvSpPr>
            <a:spLocks noGrp="1" noChangeArrowheads="1"/>
          </p:cNvSpPr>
          <p:nvPr>
            <p:ph type="title" sz="quarter" idx="4294967295"/>
          </p:nvPr>
        </p:nvSpPr>
        <p:spPr>
          <a:xfrm>
            <a:off x="457200" y="274638"/>
            <a:ext cx="8229600" cy="1143000"/>
          </a:xfrm>
        </p:spPr>
        <p:txBody>
          <a:bodyPr/>
          <a:lstStyle/>
          <a:p>
            <a:pPr eaLnBrk="1" hangingPunct="1"/>
            <a:r>
              <a:rPr lang="en-US" dirty="0"/>
              <a:t>                    Human Activity</a:t>
            </a:r>
          </a:p>
        </p:txBody>
      </p:sp>
      <p:pic>
        <p:nvPicPr>
          <p:cNvPr id="20483" name="Picture 7"/>
          <p:cNvPicPr preferRelativeResize="0">
            <a:picLocks noGrp="1" noChangeAspect="1" noChangeArrowheads="1"/>
          </p:cNvPicPr>
          <p:nvPr>
            <p:ph sz="quarter" idx="1"/>
          </p:nvPr>
        </p:nvPicPr>
        <p:blipFill>
          <a:blip r:embed="rId2"/>
          <a:srcRect/>
          <a:stretch>
            <a:fillRect/>
          </a:stretch>
        </p:blipFill>
        <p:spPr>
          <a:xfrm>
            <a:off x="831850" y="1600200"/>
            <a:ext cx="3846110" cy="2556030"/>
          </a:xfrm>
        </p:spPr>
      </p:pic>
      <p:pic>
        <p:nvPicPr>
          <p:cNvPr id="20484" name="Picture 12"/>
          <p:cNvPicPr preferRelativeResize="0">
            <a:picLocks noGrp="1" noChangeAspect="1" noChangeArrowheads="1"/>
          </p:cNvPicPr>
          <p:nvPr>
            <p:ph sz="quarter" idx="4294967295"/>
          </p:nvPr>
        </p:nvPicPr>
        <p:blipFill>
          <a:blip r:embed="rId3"/>
          <a:srcRect/>
          <a:stretch>
            <a:fillRect/>
          </a:stretch>
        </p:blipFill>
        <p:spPr>
          <a:xfrm>
            <a:off x="831850" y="4143375"/>
            <a:ext cx="3846110" cy="2588968"/>
          </a:xfrm>
        </p:spPr>
      </p:pic>
      <p:pic>
        <p:nvPicPr>
          <p:cNvPr id="20485" name="Picture 16"/>
          <p:cNvPicPr preferRelativeResize="0">
            <a:picLocks noGrp="1" noChangeAspect="1" noChangeArrowheads="1"/>
          </p:cNvPicPr>
          <p:nvPr>
            <p:ph sz="quarter" idx="4294967295"/>
          </p:nvPr>
        </p:nvPicPr>
        <p:blipFill>
          <a:blip r:embed="rId4"/>
          <a:srcRect/>
          <a:stretch>
            <a:fillRect/>
          </a:stretch>
        </p:blipFill>
        <p:spPr>
          <a:xfrm>
            <a:off x="4677960" y="4143374"/>
            <a:ext cx="3823989" cy="2588969"/>
          </a:xfrm>
        </p:spPr>
      </p:pic>
      <p:pic>
        <p:nvPicPr>
          <p:cNvPr id="20486" name="Picture 14"/>
          <p:cNvPicPr preferRelativeResize="0">
            <a:picLocks noGrp="1" noChangeAspect="1" noChangeArrowheads="1"/>
          </p:cNvPicPr>
          <p:nvPr>
            <p:ph sz="quarter" idx="4294967295"/>
          </p:nvPr>
        </p:nvPicPr>
        <p:blipFill>
          <a:blip r:embed="rId5"/>
          <a:srcRect/>
          <a:stretch>
            <a:fillRect/>
          </a:stretch>
        </p:blipFill>
        <p:spPr>
          <a:xfrm>
            <a:off x="4677960" y="1600200"/>
            <a:ext cx="3823989" cy="2572499"/>
          </a:xfrm>
        </p:spPr>
      </p:pic>
      <p:sp>
        <p:nvSpPr>
          <p:cNvPr id="2" name="TextBox 1"/>
          <p:cNvSpPr txBox="1"/>
          <p:nvPr/>
        </p:nvSpPr>
        <p:spPr>
          <a:xfrm>
            <a:off x="2133600" y="6368534"/>
            <a:ext cx="2505814" cy="369332"/>
          </a:xfrm>
          <a:prstGeom prst="rect">
            <a:avLst/>
          </a:prstGeom>
          <a:noFill/>
        </p:spPr>
        <p:txBody>
          <a:bodyPr wrap="none" rtlCol="0">
            <a:spAutoFit/>
          </a:bodyPr>
          <a:lstStyle/>
          <a:p>
            <a:r>
              <a:rPr lang="en-US" dirty="0"/>
              <a:t>Source : Wikipedia.org</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idx="4294967295"/>
          </p:nvPr>
        </p:nvSpPr>
        <p:spPr/>
        <p:txBody>
          <a:bodyPr/>
          <a:lstStyle/>
          <a:p>
            <a:pPr algn="ctr" eaLnBrk="1" hangingPunct="1"/>
            <a:r>
              <a:rPr lang="en-US" dirty="0"/>
              <a:t>Result: Hazy Horizon</a:t>
            </a:r>
          </a:p>
        </p:txBody>
      </p:sp>
      <p:pic>
        <p:nvPicPr>
          <p:cNvPr id="21507" name="Picture 10"/>
          <p:cNvPicPr preferRelativeResize="0">
            <a:picLocks noGrp="1" noChangeAspect="1" noChangeArrowheads="1"/>
          </p:cNvPicPr>
          <p:nvPr>
            <p:ph sz="quarter" idx="1"/>
          </p:nvPr>
        </p:nvPicPr>
        <p:blipFill>
          <a:blip r:embed="rId2"/>
          <a:srcRect/>
          <a:stretch>
            <a:fillRect/>
          </a:stretch>
        </p:blipFill>
        <p:spPr>
          <a:xfrm>
            <a:off x="4335971" y="2454576"/>
            <a:ext cx="4742279" cy="3016348"/>
          </a:xfrm>
        </p:spPr>
      </p:pic>
      <p:pic>
        <p:nvPicPr>
          <p:cNvPr id="21508" name="Picture 8"/>
          <p:cNvPicPr preferRelativeResize="0">
            <a:picLocks noGrp="1" noChangeAspect="1" noChangeArrowheads="1"/>
          </p:cNvPicPr>
          <p:nvPr>
            <p:ph sz="quarter" idx="4294967295"/>
          </p:nvPr>
        </p:nvPicPr>
        <p:blipFill>
          <a:blip r:embed="rId3"/>
          <a:srcRect/>
          <a:stretch>
            <a:fillRect/>
          </a:stretch>
        </p:blipFill>
        <p:spPr>
          <a:xfrm>
            <a:off x="279274" y="2445448"/>
            <a:ext cx="4561522" cy="2999775"/>
          </a:xfrm>
        </p:spPr>
      </p:pic>
      <p:sp>
        <p:nvSpPr>
          <p:cNvPr id="6" name="TextBox 5"/>
          <p:cNvSpPr txBox="1"/>
          <p:nvPr/>
        </p:nvSpPr>
        <p:spPr>
          <a:xfrm>
            <a:off x="6572436" y="5445223"/>
            <a:ext cx="2505814" cy="369332"/>
          </a:xfrm>
          <a:prstGeom prst="rect">
            <a:avLst/>
          </a:prstGeom>
          <a:noFill/>
        </p:spPr>
        <p:txBody>
          <a:bodyPr wrap="none" rtlCol="0">
            <a:spAutoFit/>
          </a:bodyPr>
          <a:lstStyle/>
          <a:p>
            <a:r>
              <a:rPr lang="en-US" dirty="0"/>
              <a:t>Source : Wikipedia.org</a:t>
            </a:r>
          </a:p>
        </p:txBody>
      </p:sp>
    </p:spTree>
  </p:cSld>
  <p:clrMapOvr>
    <a:masterClrMapping/>
  </p:clrMapOvr>
  <p:transition/>
</p:sld>
</file>

<file path=ppt/theme/theme1.xml><?xml version="1.0" encoding="utf-8"?>
<a:theme xmlns:a="http://schemas.openxmlformats.org/drawingml/2006/main" name="Equity">
  <a:themeElements>
    <a:clrScheme name="">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Equity">
      <a:majorFont>
        <a:latin typeface="Franklin Gothic Book"/>
        <a:ea typeface="幼圆"/>
        <a:cs typeface="幼圆"/>
      </a:majorFont>
      <a:minorFont>
        <a:latin typeface="Perpetua"/>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238BED3BB5E16479CDF94FF1049BDA8" ma:contentTypeVersion="4" ma:contentTypeDescription="Create a new document." ma:contentTypeScope="" ma:versionID="6f289ed7b712c9b37729501863ae409e">
  <xsd:schema xmlns:xsd="http://www.w3.org/2001/XMLSchema" xmlns:xs="http://www.w3.org/2001/XMLSchema" xmlns:p="http://schemas.microsoft.com/office/2006/metadata/properties" xmlns:ns2="f270879a-e90d-4710-ac4c-8026706bc8e1" targetNamespace="http://schemas.microsoft.com/office/2006/metadata/properties" ma:root="true" ma:fieldsID="c1089ebbae302fd632d67bfded35a14f" ns2:_="">
    <xsd:import namespace="f270879a-e90d-4710-ac4c-8026706bc8e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70879a-e90d-4710-ac4c-8026706bc8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54E91D-15D3-4B62-AC01-570550A11FCF}">
  <ds:schemaRefs>
    <ds:schemaRef ds:uri="http://schemas.microsoft.com/sharepoint/v3/contenttype/forms"/>
  </ds:schemaRefs>
</ds:datastoreItem>
</file>

<file path=customXml/itemProps2.xml><?xml version="1.0" encoding="utf-8"?>
<ds:datastoreItem xmlns:ds="http://schemas.openxmlformats.org/officeDocument/2006/customXml" ds:itemID="{ABFF2F5F-DAF2-4857-B4F9-63DFEB359A3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FE303B4-CB46-40E1-B827-C4DEC86705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70879a-e90d-4710-ac4c-8026706bc8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3537</TotalTime>
  <Pages>0</Pages>
  <Words>2290</Words>
  <Characters>0</Characters>
  <Application>Microsoft Office PowerPoint</Application>
  <DocSecurity>0</DocSecurity>
  <PresentationFormat>On-screen Show (4:3)</PresentationFormat>
  <Lines>0</Lines>
  <Paragraphs>255</Paragraphs>
  <Slides>45</Slides>
  <Notes>0</Notes>
  <HiddenSlides>0</HiddenSlides>
  <MMClips>0</MMClip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Equity</vt:lpstr>
      <vt:lpstr>Office Theme</vt:lpstr>
      <vt:lpstr>PowerPoint Presentation</vt:lpstr>
      <vt:lpstr>Environmental Pollution</vt:lpstr>
      <vt:lpstr>Causes of Pollution</vt:lpstr>
      <vt:lpstr>Types of Pollution</vt:lpstr>
      <vt:lpstr>AIR POLLUTION</vt:lpstr>
      <vt:lpstr>Source of Pollutants</vt:lpstr>
      <vt:lpstr>PowerPoint Presentation</vt:lpstr>
      <vt:lpstr>                    Human Activity</vt:lpstr>
      <vt:lpstr>Result: Hazy Horizon</vt:lpstr>
      <vt:lpstr>Particulate matter</vt:lpstr>
      <vt:lpstr>Classification of Pollutants</vt:lpstr>
      <vt:lpstr>Major Primary Pollutants</vt:lpstr>
      <vt:lpstr>Major Primary Pollutants…..</vt:lpstr>
      <vt:lpstr>Secondary pollutants </vt:lpstr>
      <vt:lpstr>Control measures of Air pollution</vt:lpstr>
      <vt:lpstr>LAND POLLUTION</vt:lpstr>
      <vt:lpstr>Land pollution comprises of : </vt:lpstr>
      <vt:lpstr>Solid waste </vt:lpstr>
      <vt:lpstr>Soil pollution  </vt:lpstr>
      <vt:lpstr>Control measures  </vt:lpstr>
      <vt:lpstr>Nuclear pollution</vt:lpstr>
      <vt:lpstr>Nuclear wastes</vt:lpstr>
      <vt:lpstr>High       Waste</vt:lpstr>
      <vt:lpstr>Low Level wastes</vt:lpstr>
      <vt:lpstr>Nuclear fuel storage pool</vt:lpstr>
      <vt:lpstr>Low-level  waste repository in Finland</vt:lpstr>
      <vt:lpstr>PowerPoint Presentation</vt:lpstr>
      <vt:lpstr>Water Pollution </vt:lpstr>
      <vt:lpstr>PowerPoint Presentation</vt:lpstr>
      <vt:lpstr>PowerPoint Presentation</vt:lpstr>
      <vt:lpstr>Municipal wastewater </vt:lpstr>
      <vt:lpstr>Industrial waste water</vt:lpstr>
      <vt:lpstr>Inorganic pollutants</vt:lpstr>
      <vt:lpstr>Agricultural wastes</vt:lpstr>
      <vt:lpstr>Marine Pollution</vt:lpstr>
      <vt:lpstr>Marine Pollution Abatement</vt:lpstr>
      <vt:lpstr>Thermal Pollution</vt:lpstr>
      <vt:lpstr>Effects of Water Pollution </vt:lpstr>
      <vt:lpstr>PowerPoint Presentation</vt:lpstr>
      <vt:lpstr>How to prevent water pollution?</vt:lpstr>
      <vt:lpstr>                Noise pollution </vt:lpstr>
      <vt:lpstr>PowerPoint Presentation</vt:lpstr>
      <vt:lpstr>Causes </vt:lpstr>
      <vt:lpstr>Effects of noise</vt:lpstr>
      <vt:lpstr>Noise control measures</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L16 to L26</dc:title>
  <dc:subject/>
  <dc:creator>Admin</dc:creator>
  <cp:keywords/>
  <dc:description/>
  <cp:lastModifiedBy>Mahe</cp:lastModifiedBy>
  <cp:revision>251</cp:revision>
  <dcterms:created xsi:type="dcterms:W3CDTF">2014-07-17T06:03:09Z</dcterms:created>
  <dcterms:modified xsi:type="dcterms:W3CDTF">2020-12-29T13:14:25Z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1033-8.1.0.3385</vt:lpwstr>
  </property>
  <property fmtid="{D5CDD505-2E9C-101B-9397-08002B2CF9AE}" pid="3" name="ContentTypeId">
    <vt:lpwstr>0x0101008238BED3BB5E16479CDF94FF1049BDA8</vt:lpwstr>
  </property>
</Properties>
</file>