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32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3.xml" ContentType="application/vnd.openxmlformats-officedocument.presentationml.tags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310" r:id="rId4"/>
    <p:sldId id="299" r:id="rId5"/>
    <p:sldId id="257" r:id="rId6"/>
    <p:sldId id="265" r:id="rId7"/>
    <p:sldId id="300" r:id="rId8"/>
    <p:sldId id="277" r:id="rId9"/>
    <p:sldId id="311" r:id="rId10"/>
    <p:sldId id="312" r:id="rId11"/>
    <p:sldId id="313" r:id="rId12"/>
    <p:sldId id="314" r:id="rId13"/>
    <p:sldId id="315" r:id="rId14"/>
    <p:sldId id="279" r:id="rId15"/>
    <p:sldId id="281" r:id="rId16"/>
    <p:sldId id="282" r:id="rId17"/>
    <p:sldId id="288" r:id="rId18"/>
    <p:sldId id="289" r:id="rId19"/>
    <p:sldId id="290" r:id="rId20"/>
    <p:sldId id="291" r:id="rId21"/>
    <p:sldId id="307" r:id="rId22"/>
    <p:sldId id="308" r:id="rId23"/>
    <p:sldId id="304" r:id="rId24"/>
    <p:sldId id="305" r:id="rId25"/>
    <p:sldId id="306" r:id="rId26"/>
    <p:sldId id="293" r:id="rId27"/>
    <p:sldId id="294" r:id="rId28"/>
    <p:sldId id="295" r:id="rId29"/>
    <p:sldId id="296" r:id="rId30"/>
    <p:sldId id="297" r:id="rId31"/>
    <p:sldId id="298" r:id="rId32"/>
    <p:sldId id="30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40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CBE0D-E030-4AC8-AA48-E6C3FD044E04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8F5F9-A366-4397-BBAA-47A7047DE7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3926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CBE0D-E030-4AC8-AA48-E6C3FD044E04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8F5F9-A366-4397-BBAA-47A7047DE7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08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CBE0D-E030-4AC8-AA48-E6C3FD044E04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8F5F9-A366-4397-BBAA-47A7047DE7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079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CBE0D-E030-4AC8-AA48-E6C3FD044E04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8F5F9-A366-4397-BBAA-47A7047DE7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984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CBE0D-E030-4AC8-AA48-E6C3FD044E04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8F5F9-A366-4397-BBAA-47A7047DE7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814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CBE0D-E030-4AC8-AA48-E6C3FD044E04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8F5F9-A366-4397-BBAA-47A7047DE7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381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CBE0D-E030-4AC8-AA48-E6C3FD044E04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8F5F9-A366-4397-BBAA-47A7047DE7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096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CBE0D-E030-4AC8-AA48-E6C3FD044E04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8F5F9-A366-4397-BBAA-47A7047DE7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4014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CBE0D-E030-4AC8-AA48-E6C3FD044E04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8F5F9-A366-4397-BBAA-47A7047DE7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764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CBE0D-E030-4AC8-AA48-E6C3FD044E04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8F5F9-A366-4397-BBAA-47A7047DE7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87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CBE0D-E030-4AC8-AA48-E6C3FD044E04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8F5F9-A366-4397-BBAA-47A7047DE7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9942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CBE0D-E030-4AC8-AA48-E6C3FD044E04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8F5F9-A366-4397-BBAA-47A7047DE7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9304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aya.nayak@manipal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2.bin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14.wmf"/><Relationship Id="rId4" Type="http://schemas.openxmlformats.org/officeDocument/2006/relationships/image" Target="../media/image15.png"/><Relationship Id="rId9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5.bin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20.wmf"/><Relationship Id="rId4" Type="http://schemas.openxmlformats.org/officeDocument/2006/relationships/image" Target="../media/image21.png"/><Relationship Id="rId9" Type="http://schemas.openxmlformats.org/officeDocument/2006/relationships/oleObject" Target="../embeddings/oleObject6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image" Target="../media/image30.emf"/><Relationship Id="rId7" Type="http://schemas.openxmlformats.org/officeDocument/2006/relationships/image" Target="../media/image34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emf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emf"/><Relationship Id="rId4" Type="http://schemas.openxmlformats.org/officeDocument/2006/relationships/image" Target="../media/image38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bapirajueca1.blogspot.com/2017/03/unit-6-network-theorems-ppt.html?m=1" TargetMode="External"/><Relationship Id="rId2" Type="http://schemas.openxmlformats.org/officeDocument/2006/relationships/hyperlink" Target="http://pongsak.ee.engr.tu.ac.th/le325/NetworkTheorem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are.ac.in/sites/default/files/PPT/IARE_EC_PPT_1.pdf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6350" y="284163"/>
            <a:ext cx="7981950" cy="12112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B0F0"/>
                </a:solidFill>
              </a:rPr>
              <a:t>WELCOME TO THE DEPARTMENT</a:t>
            </a:r>
            <a:endParaRPr lang="en-IN" sz="4000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6750" y="2220912"/>
            <a:ext cx="9201150" cy="2332037"/>
          </a:xfrm>
        </p:spPr>
        <p:txBody>
          <a:bodyPr>
            <a:normAutofit/>
          </a:bodyPr>
          <a:lstStyle/>
          <a:p>
            <a:r>
              <a:rPr lang="en-US" dirty="0" smtClean="0"/>
              <a:t>Department of Instrumentation and Control Engineering</a:t>
            </a:r>
          </a:p>
          <a:p>
            <a:endParaRPr lang="en-US" dirty="0" smtClean="0"/>
          </a:p>
          <a:p>
            <a:r>
              <a:rPr lang="en-US" dirty="0" smtClean="0"/>
              <a:t>ICE 2154 NETWORK ANALYSIS AND SIGNALS</a:t>
            </a:r>
          </a:p>
          <a:p>
            <a:r>
              <a:rPr lang="en-US" dirty="0" smtClean="0"/>
              <a:t>Dr. Dayananda Nayak</a:t>
            </a:r>
          </a:p>
          <a:p>
            <a:r>
              <a:rPr lang="en-US" dirty="0" smtClean="0">
                <a:hlinkClick r:id="rId2"/>
              </a:rPr>
              <a:t>daya.nayak@manipal.edu</a:t>
            </a:r>
            <a:r>
              <a:rPr lang="en-US" dirty="0" smtClean="0"/>
              <a:t>    Mob: 9448623805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159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086" y="391511"/>
            <a:ext cx="4561114" cy="2779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198" name="Object 5"/>
          <p:cNvGraphicFramePr>
            <a:graphicFrameLocks noGrp="1" noChangeAspect="1"/>
          </p:cNvGraphicFramePr>
          <p:nvPr>
            <p:ph idx="4294967295"/>
            <p:extLst/>
          </p:nvPr>
        </p:nvGraphicFramePr>
        <p:xfrm>
          <a:off x="5795815" y="439238"/>
          <a:ext cx="3251574" cy="21668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5" imgW="990170" imgH="660113" progId="Equation.3">
                  <p:embed/>
                </p:oleObj>
              </mc:Choice>
              <mc:Fallback>
                <p:oleObj name="Equation" r:id="rId5" imgW="990170" imgH="660113" progId="Equation.3">
                  <p:embed/>
                  <p:pic>
                    <p:nvPicPr>
                      <p:cNvPr id="819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815" y="439238"/>
                        <a:ext cx="3251574" cy="21668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0" name="Rectangle 11"/>
          <p:cNvSpPr>
            <a:spLocks noChangeArrowheads="1"/>
          </p:cNvSpPr>
          <p:nvPr/>
        </p:nvSpPr>
        <p:spPr bwMode="auto">
          <a:xfrm>
            <a:off x="4775019" y="2236216"/>
            <a:ext cx="403225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8CDD7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8CDD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0BEAF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BEAF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BEAF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BEAF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BEAF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I</a:t>
            </a:r>
            <a:r>
              <a:rPr lang="en-US" altLang="en-US" sz="1800" baseline="-25000" dirty="0"/>
              <a:t>L</a:t>
            </a:r>
            <a:r>
              <a:rPr lang="en-US" altLang="en-US" sz="1800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1533761" y="3401863"/>
            <a:ext cx="11969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3"/>
              </a:buClr>
              <a:defRPr/>
            </a:pPr>
            <a:r>
              <a:rPr lang="en-US" sz="2400" dirty="0">
                <a:solidFill>
                  <a:srgbClr val="FF0000"/>
                </a:solidFill>
              </a:rPr>
              <a:t>R</a:t>
            </a:r>
            <a:r>
              <a:rPr lang="en-US" sz="2400" baseline="-25000" dirty="0">
                <a:solidFill>
                  <a:srgbClr val="FF0000"/>
                </a:solidFill>
              </a:rPr>
              <a:t>L</a:t>
            </a:r>
            <a:r>
              <a:rPr lang="en-US" sz="2400" dirty="0">
                <a:solidFill>
                  <a:srgbClr val="FF0000"/>
                </a:solidFill>
              </a:rPr>
              <a:t> = 0</a:t>
            </a:r>
            <a:r>
              <a:rPr lang="en-US" sz="2400" dirty="0">
                <a:solidFill>
                  <a:srgbClr val="FF0000"/>
                </a:solidFill>
                <a:latin typeface="Symbol" pitchFamily="18" charset="2"/>
              </a:rPr>
              <a:t>W</a:t>
            </a:r>
          </a:p>
        </p:txBody>
      </p:sp>
      <p:graphicFrame>
        <p:nvGraphicFramePr>
          <p:cNvPr id="12" name="Object 3"/>
          <p:cNvGraphicFramePr>
            <a:graphicFrameLocks noChangeAspect="1"/>
          </p:cNvGraphicFramePr>
          <p:nvPr>
            <p:extLst/>
          </p:nvPr>
        </p:nvGraphicFramePr>
        <p:xfrm>
          <a:off x="1358537" y="4024914"/>
          <a:ext cx="3432538" cy="250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Equation" r:id="rId7" imgW="939800" imgH="685800" progId="Equation.3">
                  <p:embed/>
                </p:oleObj>
              </mc:Choice>
              <mc:Fallback>
                <p:oleObj name="Equation" r:id="rId7" imgW="939800" imgH="685800" progId="Equation.3">
                  <p:embed/>
                  <p:pic>
                    <p:nvPicPr>
                      <p:cNvPr id="1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537" y="4024914"/>
                        <a:ext cx="3432538" cy="250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6466115" y="3171032"/>
            <a:ext cx="15544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 smtClean="0">
                <a:solidFill>
                  <a:srgbClr val="FF0000"/>
                </a:solidFill>
              </a:rPr>
              <a:t>R</a:t>
            </a:r>
            <a:r>
              <a:rPr lang="en-US" altLang="en-US" sz="2400" baseline="-25000" dirty="0" smtClean="0">
                <a:solidFill>
                  <a:srgbClr val="FF0000"/>
                </a:solidFill>
              </a:rPr>
              <a:t>L</a:t>
            </a:r>
            <a:r>
              <a:rPr lang="en-US" altLang="en-US" sz="2400" dirty="0" smtClean="0">
                <a:solidFill>
                  <a:srgbClr val="FF0000"/>
                </a:solidFill>
              </a:rPr>
              <a:t> = ∞</a:t>
            </a:r>
            <a:r>
              <a:rPr lang="en-US" altLang="en-US" sz="2400" dirty="0" smtClean="0">
                <a:solidFill>
                  <a:srgbClr val="FF0000"/>
                </a:solidFill>
                <a:latin typeface="Symbol" panose="05050102010706020507" pitchFamily="18" charset="2"/>
              </a:rPr>
              <a:t>W</a:t>
            </a:r>
          </a:p>
        </p:txBody>
      </p:sp>
      <p:graphicFrame>
        <p:nvGraphicFramePr>
          <p:cNvPr id="14" name="Object 4"/>
          <p:cNvGraphicFramePr>
            <a:graphicFrameLocks noChangeAspect="1"/>
          </p:cNvGraphicFramePr>
          <p:nvPr>
            <p:extLst/>
          </p:nvPr>
        </p:nvGraphicFramePr>
        <p:xfrm>
          <a:off x="6588468" y="4024913"/>
          <a:ext cx="2597608" cy="250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9" imgW="711200" imgH="685800" progId="Equation.3">
                  <p:embed/>
                </p:oleObj>
              </mc:Choice>
              <mc:Fallback>
                <p:oleObj name="Equation" r:id="rId9" imgW="711200" imgH="685800" progId="Equation.3">
                  <p:embed/>
                  <p:pic>
                    <p:nvPicPr>
                      <p:cNvPr id="1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468" y="4024913"/>
                        <a:ext cx="2597608" cy="250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34079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1171303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Current Sources</a:t>
            </a:r>
          </a:p>
        </p:txBody>
      </p:sp>
      <p:sp>
        <p:nvSpPr>
          <p:cNvPr id="10243" name="Text Placeholder 3"/>
          <p:cNvSpPr>
            <a:spLocks noGrp="1"/>
          </p:cNvSpPr>
          <p:nvPr>
            <p:ph type="body" idx="1"/>
          </p:nvPr>
        </p:nvSpPr>
        <p:spPr>
          <a:xfrm>
            <a:off x="1241561" y="1070247"/>
            <a:ext cx="4040188" cy="65881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Ideal</a:t>
            </a:r>
          </a:p>
        </p:txBody>
      </p:sp>
      <p:sp>
        <p:nvSpPr>
          <p:cNvPr id="10244" name="Text Placeholder 5"/>
          <p:cNvSpPr>
            <a:spLocks noGrp="1"/>
          </p:cNvSpPr>
          <p:nvPr>
            <p:ph type="body" sz="half" idx="3"/>
          </p:nvPr>
        </p:nvSpPr>
        <p:spPr>
          <a:xfrm>
            <a:off x="6021388" y="1274492"/>
            <a:ext cx="4041775" cy="65405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Real</a:t>
            </a:r>
          </a:p>
        </p:txBody>
      </p:sp>
      <p:sp>
        <p:nvSpPr>
          <p:cNvPr id="10245" name="Content Placeholder 4"/>
          <p:cNvSpPr>
            <a:spLocks noGrp="1"/>
          </p:cNvSpPr>
          <p:nvPr>
            <p:ph sz="quarter" idx="2"/>
          </p:nvPr>
        </p:nvSpPr>
        <p:spPr>
          <a:xfrm>
            <a:off x="1458685" y="1759495"/>
            <a:ext cx="4040188" cy="384651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An ideal current source has no internal resistance.</a:t>
            </a:r>
          </a:p>
          <a:p>
            <a:pPr lvl="1" eaLnBrk="1" hangingPunct="1"/>
            <a:r>
              <a:rPr lang="en-US" altLang="en-US" dirty="0" smtClean="0"/>
              <a:t>It can produce as much voltage as is needed to provide power to the rest of the circuit.</a:t>
            </a:r>
          </a:p>
        </p:txBody>
      </p:sp>
      <p:sp>
        <p:nvSpPr>
          <p:cNvPr id="10246" name="Content Placeholder 6"/>
          <p:cNvSpPr>
            <a:spLocks noGrp="1"/>
          </p:cNvSpPr>
          <p:nvPr>
            <p:ph sz="quarter" idx="4"/>
          </p:nvPr>
        </p:nvSpPr>
        <p:spPr>
          <a:xfrm>
            <a:off x="5983287" y="1928542"/>
            <a:ext cx="4117975" cy="384651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 real current sources is modeled as an ideal current source in parallel with a resistor.</a:t>
            </a:r>
          </a:p>
          <a:p>
            <a:pPr lvl="1" eaLnBrk="1" hangingPunct="1"/>
            <a:r>
              <a:rPr lang="en-US" altLang="en-US" dirty="0" smtClean="0"/>
              <a:t>Limitations on the maximum voltage and current.</a:t>
            </a:r>
          </a:p>
        </p:txBody>
      </p:sp>
      <p:pic>
        <p:nvPicPr>
          <p:cNvPr id="102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665" y="4545558"/>
            <a:ext cx="3170238" cy="212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017" y="4698231"/>
            <a:ext cx="154305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1794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484" y="823517"/>
            <a:ext cx="3979863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Content Placeholder 2"/>
          <p:cNvSpPr>
            <a:spLocks noGrp="1"/>
          </p:cNvSpPr>
          <p:nvPr>
            <p:ph idx="4294967295"/>
          </p:nvPr>
        </p:nvSpPr>
        <p:spPr>
          <a:xfrm>
            <a:off x="191385" y="391320"/>
            <a:ext cx="10717619" cy="5249134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Appear as the resistance of the load on the source approaches </a:t>
            </a:r>
            <a:r>
              <a:rPr lang="en-US" altLang="en-US" dirty="0" err="1" smtClean="0"/>
              <a:t>Rs</a:t>
            </a:r>
            <a:r>
              <a:rPr lang="en-US" altLang="en-US" dirty="0" smtClean="0"/>
              <a:t>. 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54447" y="987491"/>
            <a:ext cx="2209800" cy="2819400"/>
          </a:xfrm>
          <a:prstGeom prst="roundRect">
            <a:avLst/>
          </a:prstGeom>
          <a:noFill/>
          <a:ln w="317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270" name="TextBox 6"/>
          <p:cNvSpPr txBox="1">
            <a:spLocks noChangeArrowheads="1"/>
          </p:cNvSpPr>
          <p:nvPr/>
        </p:nvSpPr>
        <p:spPr bwMode="auto">
          <a:xfrm>
            <a:off x="977484" y="3128170"/>
            <a:ext cx="2286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8CDD7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8CDD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0BEAF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BEAF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BEAF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BEAF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BEAF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Real Current Source</a:t>
            </a:r>
          </a:p>
        </p:txBody>
      </p:sp>
      <p:graphicFrame>
        <p:nvGraphicFramePr>
          <p:cNvPr id="11271" name="Object 4"/>
          <p:cNvGraphicFramePr>
            <a:graphicFrameLocks noChangeAspect="1"/>
          </p:cNvGraphicFramePr>
          <p:nvPr>
            <p:extLst/>
          </p:nvPr>
        </p:nvGraphicFramePr>
        <p:xfrm>
          <a:off x="6394181" y="1042195"/>
          <a:ext cx="2295525" cy="208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5" imgW="977900" imgH="889000" progId="Equation.3">
                  <p:embed/>
                </p:oleObj>
              </mc:Choice>
              <mc:Fallback>
                <p:oleObj name="Equation" r:id="rId5" imgW="977900" imgH="889000" progId="Equation.3">
                  <p:embed/>
                  <p:pic>
                    <p:nvPicPr>
                      <p:cNvPr id="1127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4181" y="1042195"/>
                        <a:ext cx="2295525" cy="208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2" name="TextBox 11"/>
          <p:cNvSpPr txBox="1">
            <a:spLocks noChangeArrowheads="1"/>
          </p:cNvSpPr>
          <p:nvPr/>
        </p:nvSpPr>
        <p:spPr bwMode="auto">
          <a:xfrm>
            <a:off x="3229713" y="1739108"/>
            <a:ext cx="457200" cy="368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8CDD7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8CDD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0BEAF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BEAF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BEAF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BEAF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BEAF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V</a:t>
            </a:r>
            <a:r>
              <a:rPr lang="en-US" altLang="en-US" sz="1800" baseline="-25000" dirty="0"/>
              <a:t>L</a:t>
            </a:r>
          </a:p>
        </p:txBody>
      </p:sp>
      <p:sp>
        <p:nvSpPr>
          <p:cNvPr id="11273" name="Rectangle 12"/>
          <p:cNvSpPr>
            <a:spLocks noChangeArrowheads="1"/>
          </p:cNvSpPr>
          <p:nvPr/>
        </p:nvSpPr>
        <p:spPr bwMode="auto">
          <a:xfrm>
            <a:off x="4367091" y="1369555"/>
            <a:ext cx="403225" cy="369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8CDD7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8CDD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0BEAF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BEAF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BEAF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BEAF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BEAF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I</a:t>
            </a:r>
            <a:r>
              <a:rPr lang="en-US" altLang="en-US" sz="1800" baseline="-25000" dirty="0"/>
              <a:t>L</a:t>
            </a:r>
            <a:r>
              <a:rPr lang="en-US" altLang="en-US" sz="1800" dirty="0"/>
              <a:t> </a:t>
            </a:r>
          </a:p>
        </p:txBody>
      </p:sp>
      <p:sp>
        <p:nvSpPr>
          <p:cNvPr id="11274" name="TextBox 13"/>
          <p:cNvSpPr txBox="1">
            <a:spLocks noChangeArrowheads="1"/>
          </p:cNvSpPr>
          <p:nvPr/>
        </p:nvSpPr>
        <p:spPr bwMode="auto">
          <a:xfrm>
            <a:off x="4383040" y="2171639"/>
            <a:ext cx="457200" cy="368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8CDD7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8CDD7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0BEAF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BEAF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BEAF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BEAF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BEAF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R</a:t>
            </a:r>
            <a:r>
              <a:rPr lang="en-US" altLang="en-US" sz="1800" baseline="-25000" dirty="0"/>
              <a:t>L</a:t>
            </a:r>
          </a:p>
        </p:txBody>
      </p:sp>
      <p:sp>
        <p:nvSpPr>
          <p:cNvPr id="12" name="Text Placeholder 4"/>
          <p:cNvSpPr txBox="1">
            <a:spLocks/>
          </p:cNvSpPr>
          <p:nvPr/>
        </p:nvSpPr>
        <p:spPr>
          <a:xfrm>
            <a:off x="3686913" y="3168652"/>
            <a:ext cx="4040188" cy="6588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3"/>
              </a:buClr>
              <a:defRPr/>
            </a:pPr>
            <a:r>
              <a:rPr lang="en-US" dirty="0" smtClean="0"/>
              <a:t>R</a:t>
            </a:r>
            <a:r>
              <a:rPr lang="en-US" baseline="-25000" dirty="0" smtClean="0"/>
              <a:t>L</a:t>
            </a:r>
            <a:r>
              <a:rPr lang="en-US" dirty="0" smtClean="0"/>
              <a:t> = </a:t>
            </a:r>
            <a:r>
              <a:rPr lang="en-US" dirty="0" smtClean="0">
                <a:latin typeface="+mj-lt"/>
              </a:rPr>
              <a:t>0</a:t>
            </a:r>
            <a:r>
              <a:rPr lang="en-US" dirty="0" smtClean="0">
                <a:latin typeface="Symbol" pitchFamily="18" charset="2"/>
              </a:rPr>
              <a:t>W</a:t>
            </a:r>
            <a:endParaRPr lang="en-US" dirty="0">
              <a:latin typeface="Symbol" pitchFamily="18" charset="2"/>
            </a:endParaRPr>
          </a:p>
        </p:txBody>
      </p:sp>
      <p:graphicFrame>
        <p:nvGraphicFramePr>
          <p:cNvPr id="13" name="Object 2"/>
          <p:cNvGraphicFramePr>
            <a:graphicFrameLocks noChangeAspect="1"/>
          </p:cNvGraphicFramePr>
          <p:nvPr>
            <p:extLst/>
          </p:nvPr>
        </p:nvGraphicFramePr>
        <p:xfrm>
          <a:off x="3637296" y="3806891"/>
          <a:ext cx="2778998" cy="24763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7" imgW="723900" imgH="685800" progId="Equation.3">
                  <p:embed/>
                </p:oleObj>
              </mc:Choice>
              <mc:Fallback>
                <p:oleObj name="Equation" r:id="rId7" imgW="723900" imgH="685800" progId="Equation.3">
                  <p:embed/>
                  <p:pic>
                    <p:nvPicPr>
                      <p:cNvPr id="1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7296" y="3806891"/>
                        <a:ext cx="2778998" cy="24763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Placeholder 6"/>
          <p:cNvSpPr txBox="1">
            <a:spLocks/>
          </p:cNvSpPr>
          <p:nvPr/>
        </p:nvSpPr>
        <p:spPr>
          <a:xfrm>
            <a:off x="6916847" y="3128170"/>
            <a:ext cx="4041775" cy="6540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/>
              <a:t>R</a:t>
            </a:r>
            <a:r>
              <a:rPr lang="en-US" altLang="en-US" baseline="-25000" dirty="0" smtClean="0"/>
              <a:t>L</a:t>
            </a:r>
            <a:r>
              <a:rPr lang="en-US" altLang="en-US" dirty="0" smtClean="0"/>
              <a:t> = ∞</a:t>
            </a:r>
            <a:r>
              <a:rPr lang="en-US" altLang="en-US" dirty="0" smtClean="0">
                <a:latin typeface="Symbol" panose="05050102010706020507" pitchFamily="18" charset="2"/>
              </a:rPr>
              <a:t>W</a:t>
            </a:r>
            <a:endParaRPr lang="en-US" altLang="en-US" dirty="0">
              <a:latin typeface="Symbol" panose="05050102010706020507" pitchFamily="18" charset="2"/>
            </a:endParaRPr>
          </a:p>
        </p:txBody>
      </p:sp>
      <p:graphicFrame>
        <p:nvGraphicFramePr>
          <p:cNvPr id="16" name="Object 3"/>
          <p:cNvGraphicFramePr>
            <a:graphicFrameLocks noChangeAspect="1"/>
          </p:cNvGraphicFramePr>
          <p:nvPr>
            <p:extLst/>
          </p:nvPr>
        </p:nvGraphicFramePr>
        <p:xfrm>
          <a:off x="7132148" y="3779045"/>
          <a:ext cx="3059881" cy="2504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Equation" r:id="rId9" imgW="838200" imgH="685800" progId="Equation.3">
                  <p:embed/>
                </p:oleObj>
              </mc:Choice>
              <mc:Fallback>
                <p:oleObj name="Equation" r:id="rId9" imgW="838200" imgH="685800" progId="Equation.3">
                  <p:embed/>
                  <p:pic>
                    <p:nvPicPr>
                      <p:cNvPr id="1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2148" y="3779045"/>
                        <a:ext cx="3059881" cy="25041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73585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 rot="5400000">
            <a:off x="5868194" y="3733006"/>
            <a:ext cx="24384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Sources when set to Zero</a:t>
            </a:r>
          </a:p>
        </p:txBody>
      </p:sp>
      <p:sp>
        <p:nvSpPr>
          <p:cNvPr id="512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Voltage Sources</a:t>
            </a:r>
          </a:p>
        </p:txBody>
      </p:sp>
      <p:sp>
        <p:nvSpPr>
          <p:cNvPr id="5125" name="Content Placeholder 4"/>
          <p:cNvSpPr>
            <a:spLocks noGrp="1"/>
          </p:cNvSpPr>
          <p:nvPr>
            <p:ph sz="half" idx="2"/>
          </p:nvPr>
        </p:nvSpPr>
        <p:spPr>
          <a:xfrm>
            <a:off x="6019800" y="1600201"/>
            <a:ext cx="4038600" cy="4525963"/>
          </a:xfrm>
        </p:spPr>
        <p:txBody>
          <a:bodyPr/>
          <a:lstStyle/>
          <a:p>
            <a:pPr eaLnBrk="1" hangingPunct="1"/>
            <a:r>
              <a:rPr lang="en-US" altLang="en-US" smtClean="0"/>
              <a:t>Current Sources</a:t>
            </a:r>
          </a:p>
        </p:txBody>
      </p:sp>
      <p:sp>
        <p:nvSpPr>
          <p:cNvPr id="6" name="Oval 5"/>
          <p:cNvSpPr/>
          <p:nvPr/>
        </p:nvSpPr>
        <p:spPr>
          <a:xfrm>
            <a:off x="2438400" y="32766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1600994" y="3656806"/>
            <a:ext cx="24384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3353594" y="3733006"/>
            <a:ext cx="24384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9" name="TextBox 9"/>
          <p:cNvSpPr txBox="1">
            <a:spLocks noChangeArrowheads="1"/>
          </p:cNvSpPr>
          <p:nvPr/>
        </p:nvSpPr>
        <p:spPr bwMode="auto">
          <a:xfrm>
            <a:off x="1676401" y="3276601"/>
            <a:ext cx="30448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                +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Vs=0                 </a:t>
            </a:r>
            <a:r>
              <a:rPr lang="el-GR" altLang="en-US" sz="1800" b="1">
                <a:latin typeface="Arial" panose="020B0604020202020204" pitchFamily="34" charset="0"/>
              </a:rPr>
              <a:t>Ξ</a:t>
            </a:r>
            <a:r>
              <a:rPr lang="en-US" altLang="en-US" sz="1800" b="1">
                <a:latin typeface="Arial" panose="020B0604020202020204" pitchFamily="34" charset="0"/>
              </a:rPr>
              <a:t>     Short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                 -              Circuit</a:t>
            </a:r>
          </a:p>
        </p:txBody>
      </p:sp>
      <p:sp>
        <p:nvSpPr>
          <p:cNvPr id="5130" name="TextBox 10"/>
          <p:cNvSpPr txBox="1">
            <a:spLocks noChangeArrowheads="1"/>
          </p:cNvSpPr>
          <p:nvPr/>
        </p:nvSpPr>
        <p:spPr bwMode="auto">
          <a:xfrm>
            <a:off x="6324601" y="3276601"/>
            <a:ext cx="29114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Is                    </a:t>
            </a:r>
            <a:r>
              <a:rPr lang="el-GR" altLang="en-US" sz="1800" b="1">
                <a:latin typeface="Arial" panose="020B0604020202020204" pitchFamily="34" charset="0"/>
              </a:rPr>
              <a:t>Ξ</a:t>
            </a:r>
            <a:r>
              <a:rPr lang="en-US" altLang="en-US" sz="1800" b="1">
                <a:latin typeface="Arial" panose="020B0604020202020204" pitchFamily="34" charset="0"/>
              </a:rPr>
              <a:t>       Open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                               Circuit</a:t>
            </a:r>
          </a:p>
        </p:txBody>
      </p:sp>
      <p:sp>
        <p:nvSpPr>
          <p:cNvPr id="12" name="Oval 11"/>
          <p:cNvSpPr/>
          <p:nvPr/>
        </p:nvSpPr>
        <p:spPr>
          <a:xfrm>
            <a:off x="6705600" y="32766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rot="5400000" flipH="1" flipV="1">
            <a:off x="6819901" y="3695701"/>
            <a:ext cx="533400" cy="317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8839201" y="4724401"/>
            <a:ext cx="609600" cy="31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8839994" y="2894806"/>
            <a:ext cx="6096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94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337" y="-90973"/>
            <a:ext cx="9170126" cy="621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19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782" y="133518"/>
            <a:ext cx="8492923" cy="571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7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755"/>
            <a:ext cx="7148600" cy="558167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731" y="1593668"/>
            <a:ext cx="5864907" cy="432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60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108" y="730139"/>
            <a:ext cx="8712925" cy="533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5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782" y="346130"/>
            <a:ext cx="9104811" cy="573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71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149" y="617773"/>
            <a:ext cx="9039929" cy="485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67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63" y="42890"/>
            <a:ext cx="8987246" cy="588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58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587" y="183467"/>
            <a:ext cx="3627343" cy="6151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277" y="273856"/>
            <a:ext cx="3281899" cy="6419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2103" y="3115623"/>
            <a:ext cx="4611189" cy="37423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9274" y="1177536"/>
            <a:ext cx="2960530" cy="7812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5334" y="1852057"/>
            <a:ext cx="2778291" cy="7637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72400" y="2674211"/>
            <a:ext cx="2952206" cy="7808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8656" y="1085449"/>
            <a:ext cx="2943893" cy="261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42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60" y="221129"/>
            <a:ext cx="10079568" cy="8029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80" y="1548745"/>
            <a:ext cx="9664948" cy="24224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245" y="4193178"/>
            <a:ext cx="9910683" cy="16448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9357" y="6059988"/>
            <a:ext cx="6697062" cy="43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65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656" y="650293"/>
            <a:ext cx="9548949" cy="539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54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547" y="793499"/>
            <a:ext cx="9719004" cy="39738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718" y="0"/>
            <a:ext cx="7659919" cy="7934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0718" y="4498735"/>
            <a:ext cx="8188942" cy="141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20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440" y="0"/>
            <a:ext cx="9535885" cy="581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23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243" y="-109708"/>
            <a:ext cx="9183188" cy="623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34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358537" y="-367"/>
            <a:ext cx="4467497" cy="8072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880136"/>
            <a:ext cx="11057448" cy="563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94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907" y="623540"/>
            <a:ext cx="7016509" cy="174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36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451" y="0"/>
            <a:ext cx="9480923" cy="649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18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26" y="-1"/>
            <a:ext cx="11073237" cy="666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93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594" y="1217295"/>
            <a:ext cx="10035267" cy="3143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7255" y="366712"/>
            <a:ext cx="460057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0252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031" y="483325"/>
            <a:ext cx="8375780" cy="318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76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78" y="-296949"/>
            <a:ext cx="9233972" cy="644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73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u="sng" dirty="0">
                <a:hlinkClick r:id="rId2"/>
              </a:rPr>
              <a:t>http://pongsak.ee.engr.tu.ac.th/le325/NetworkTheorem.pdf</a:t>
            </a:r>
            <a:endParaRPr lang="en-IN" dirty="0"/>
          </a:p>
          <a:p>
            <a:r>
              <a:rPr lang="en-IN" u="sng" dirty="0">
                <a:hlinkClick r:id="rId3"/>
              </a:rPr>
              <a:t>http://bapirajueca1.blogspot.com/2017/03/unit-6-network-theorems-ppt.html?m=1</a:t>
            </a:r>
            <a:endParaRPr lang="en-IN" dirty="0"/>
          </a:p>
          <a:p>
            <a:r>
              <a:rPr lang="en-IN" dirty="0"/>
              <a:t> </a:t>
            </a:r>
          </a:p>
          <a:p>
            <a:r>
              <a:rPr lang="en-IN" u="sng" dirty="0">
                <a:hlinkClick r:id="rId4"/>
              </a:rPr>
              <a:t>https://www.iare.ac.in/sites/default/files/PPT/IARE_EC_PPT_1.pdf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9568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951" y="197656"/>
            <a:ext cx="8866643" cy="553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94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343" y="0"/>
            <a:ext cx="8412480" cy="36168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976" y="3616844"/>
            <a:ext cx="7694024" cy="342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12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118" y="252184"/>
            <a:ext cx="10182454" cy="638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13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591347"/>
            <a:ext cx="9773527" cy="554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12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709" y="72486"/>
            <a:ext cx="10185288" cy="641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32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357948" y="-19569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Voltage Sources</a:t>
            </a:r>
          </a:p>
        </p:txBody>
      </p:sp>
      <p:sp>
        <p:nvSpPr>
          <p:cNvPr id="7171" name="Text Placeholder 3"/>
          <p:cNvSpPr>
            <a:spLocks noGrp="1"/>
          </p:cNvSpPr>
          <p:nvPr>
            <p:ph type="body" idx="1"/>
          </p:nvPr>
        </p:nvSpPr>
        <p:spPr>
          <a:xfrm>
            <a:off x="1105989" y="914767"/>
            <a:ext cx="4040188" cy="65881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Ideal</a:t>
            </a:r>
          </a:p>
        </p:txBody>
      </p:sp>
      <p:sp>
        <p:nvSpPr>
          <p:cNvPr id="7172" name="Text Placeholder 5"/>
          <p:cNvSpPr>
            <a:spLocks noGrp="1"/>
          </p:cNvSpPr>
          <p:nvPr>
            <p:ph type="body" sz="half" idx="3"/>
          </p:nvPr>
        </p:nvSpPr>
        <p:spPr>
          <a:xfrm>
            <a:off x="6021388" y="1053932"/>
            <a:ext cx="4041775" cy="65405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Real</a:t>
            </a:r>
          </a:p>
        </p:txBody>
      </p:sp>
      <p:sp>
        <p:nvSpPr>
          <p:cNvPr id="7173" name="Content Placeholder 4"/>
          <p:cNvSpPr>
            <a:spLocks noGrp="1"/>
          </p:cNvSpPr>
          <p:nvPr>
            <p:ph sz="quarter" idx="2"/>
          </p:nvPr>
        </p:nvSpPr>
        <p:spPr>
          <a:xfrm>
            <a:off x="1197429" y="1573579"/>
            <a:ext cx="4040188" cy="384651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An ideal voltage source has no internal resistance.</a:t>
            </a:r>
          </a:p>
          <a:p>
            <a:pPr lvl="1" eaLnBrk="1" hangingPunct="1"/>
            <a:r>
              <a:rPr lang="en-US" altLang="en-US" dirty="0" smtClean="0"/>
              <a:t>It can produce as much current as is needed to provide power to the rest of the circuit.</a:t>
            </a:r>
          </a:p>
        </p:txBody>
      </p:sp>
      <p:sp>
        <p:nvSpPr>
          <p:cNvPr id="7174" name="Content Placeholder 6"/>
          <p:cNvSpPr>
            <a:spLocks noGrp="1"/>
          </p:cNvSpPr>
          <p:nvPr>
            <p:ph sz="quarter" idx="4"/>
          </p:nvPr>
        </p:nvSpPr>
        <p:spPr>
          <a:xfrm>
            <a:off x="5945188" y="1573579"/>
            <a:ext cx="4117975" cy="384651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 real voltage sources is modeled as an ideal voltage source in series with a resistor.</a:t>
            </a:r>
          </a:p>
          <a:p>
            <a:pPr lvl="1" eaLnBrk="1" hangingPunct="1"/>
            <a:r>
              <a:rPr lang="en-US" altLang="en-US" dirty="0" smtClean="0"/>
              <a:t>There are limits to the current and output voltage from the source.</a:t>
            </a:r>
          </a:p>
        </p:txBody>
      </p:sp>
      <p:pic>
        <p:nvPicPr>
          <p:cNvPr id="71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630738"/>
            <a:ext cx="2362200" cy="222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508500"/>
            <a:ext cx="2495550" cy="234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892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7,-313941172,C:\Kath\Courses\ECE2004\Online\Lectures\Source Transformation.pp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8,-313941172,C:\Kath\Courses\ECE2004\Online\Lectures\Source Transformation.pp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0,-313941172,C:\Kath\Courses\ECE2004\Online\Lectures\Source Transformation.pp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1,-313941172,C:\Kath\Courses\ECE2004\Online\Lectures\Source Transformation.ppc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85E83C976B3A4E82CDE67FDF3446E7" ma:contentTypeVersion="0" ma:contentTypeDescription="Create a new document." ma:contentTypeScope="" ma:versionID="ff3ba5b531cf6386f93f33b78f2ee84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137C6CF-D986-46A3-80CA-3D13B54014FA}"/>
</file>

<file path=customXml/itemProps2.xml><?xml version="1.0" encoding="utf-8"?>
<ds:datastoreItem xmlns:ds="http://schemas.openxmlformats.org/officeDocument/2006/customXml" ds:itemID="{DDF53CD9-874E-401B-8A91-7D193FC59604}"/>
</file>

<file path=customXml/itemProps3.xml><?xml version="1.0" encoding="utf-8"?>
<ds:datastoreItem xmlns:ds="http://schemas.openxmlformats.org/officeDocument/2006/customXml" ds:itemID="{2DBC2FB6-97B6-4A34-AAE1-36B63F2FCDD3}"/>
</file>

<file path=docProps/app.xml><?xml version="1.0" encoding="utf-8"?>
<Properties xmlns="http://schemas.openxmlformats.org/officeDocument/2006/extended-properties" xmlns:vt="http://schemas.openxmlformats.org/officeDocument/2006/docPropsVTypes">
  <TotalTime>1607</TotalTime>
  <Words>206</Words>
  <Application>Microsoft Office PowerPoint</Application>
  <PresentationFormat>Widescreen</PresentationFormat>
  <Paragraphs>43</Paragraphs>
  <Slides>32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Constantia</vt:lpstr>
      <vt:lpstr>Symbol</vt:lpstr>
      <vt:lpstr>Office Theme</vt:lpstr>
      <vt:lpstr>Equation</vt:lpstr>
      <vt:lpstr>WELCOME TO THE DEPARTMENT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Voltage Sources</vt:lpstr>
      <vt:lpstr>PowerPoint Presentation</vt:lpstr>
      <vt:lpstr>Current Sources</vt:lpstr>
      <vt:lpstr>PowerPoint Presentation</vt:lpstr>
      <vt:lpstr>Sources when set to Zero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Dayananda Nayak [MAHE-MIT]</dc:creator>
  <cp:lastModifiedBy>Dayananda Nayak [MAHE-MIT]</cp:lastModifiedBy>
  <cp:revision>28</cp:revision>
  <dcterms:created xsi:type="dcterms:W3CDTF">2020-08-03T08:41:55Z</dcterms:created>
  <dcterms:modified xsi:type="dcterms:W3CDTF">2021-09-15T09:55:14Z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0x0101001085E83C976B3A4E82CDE67FDF3446E7</vt:lpwstr>
  </property>
</Properties>
</file>