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3.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notesSlides/notesSlide11.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slideMasters/slideMaster1.xml" ContentType="application/vnd.openxmlformats-officedocument.presentationml.slideMaster+xml"/>
  <Override PartName="/ppt/notesSlides/notesSlide14.xml" ContentType="application/vnd.openxmlformats-officedocument.presentationml.notesSlide+xml"/>
  <Override PartName="/ppt/slideMasters/slideMaster2.xml" ContentType="application/vnd.openxmlformats-officedocument.presentationml.slideMaster+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Layouts/slideLayout22.xml" ContentType="application/vnd.openxmlformats-officedocument.presentationml.slideLayout+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63" r:id="rId2"/>
  </p:sldMasterIdLst>
  <p:notesMasterIdLst>
    <p:notesMasterId r:id="rId22"/>
  </p:notesMasterIdLst>
  <p:sldIdLst>
    <p:sldId id="444" r:id="rId3"/>
    <p:sldId id="439" r:id="rId4"/>
    <p:sldId id="377" r:id="rId5"/>
    <p:sldId id="454" r:id="rId6"/>
    <p:sldId id="440" r:id="rId7"/>
    <p:sldId id="442" r:id="rId8"/>
    <p:sldId id="372" r:id="rId9"/>
    <p:sldId id="426" r:id="rId10"/>
    <p:sldId id="453" r:id="rId11"/>
    <p:sldId id="405" r:id="rId12"/>
    <p:sldId id="406" r:id="rId13"/>
    <p:sldId id="457" r:id="rId14"/>
    <p:sldId id="458" r:id="rId15"/>
    <p:sldId id="459" r:id="rId16"/>
    <p:sldId id="460" r:id="rId17"/>
    <p:sldId id="461" r:id="rId18"/>
    <p:sldId id="456" r:id="rId19"/>
    <p:sldId id="455" r:id="rId20"/>
    <p:sldId id="445" r:id="rId21"/>
  </p:sldIdLst>
  <p:sldSz cx="9144000" cy="6858000" type="screen4x3"/>
  <p:notesSz cx="6858000" cy="9144000"/>
  <p:defaultTextStyle>
    <a:defPPr>
      <a:defRPr lang="en-US"/>
    </a:defPPr>
    <a:lvl1pPr algn="l" rtl="0" eaLnBrk="0" fontAlgn="base" hangingPunct="0">
      <a:spcBef>
        <a:spcPct val="0"/>
      </a:spcBef>
      <a:spcAft>
        <a:spcPct val="0"/>
      </a:spcAft>
      <a:defRPr kern="1200">
        <a:solidFill>
          <a:srgbClr val="FFCC00"/>
        </a:solidFill>
        <a:latin typeface="Times New Roman" panose="02020603050405020304" pitchFamily="18" charset="0"/>
        <a:ea typeface="+mn-ea"/>
        <a:cs typeface="+mn-cs"/>
      </a:defRPr>
    </a:lvl1pPr>
    <a:lvl2pPr marL="457200" algn="l" rtl="0" eaLnBrk="0" fontAlgn="base" hangingPunct="0">
      <a:spcBef>
        <a:spcPct val="0"/>
      </a:spcBef>
      <a:spcAft>
        <a:spcPct val="0"/>
      </a:spcAft>
      <a:defRPr kern="1200">
        <a:solidFill>
          <a:srgbClr val="FFCC00"/>
        </a:solidFill>
        <a:latin typeface="Times New Roman" panose="02020603050405020304" pitchFamily="18" charset="0"/>
        <a:ea typeface="+mn-ea"/>
        <a:cs typeface="+mn-cs"/>
      </a:defRPr>
    </a:lvl2pPr>
    <a:lvl3pPr marL="914400" algn="l" rtl="0" eaLnBrk="0" fontAlgn="base" hangingPunct="0">
      <a:spcBef>
        <a:spcPct val="0"/>
      </a:spcBef>
      <a:spcAft>
        <a:spcPct val="0"/>
      </a:spcAft>
      <a:defRPr kern="1200">
        <a:solidFill>
          <a:srgbClr val="FFCC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kern="1200">
        <a:solidFill>
          <a:srgbClr val="FFCC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kern="1200">
        <a:solidFill>
          <a:srgbClr val="FFCC00"/>
        </a:solidFill>
        <a:latin typeface="Times New Roman" panose="02020603050405020304" pitchFamily="18" charset="0"/>
        <a:ea typeface="+mn-ea"/>
        <a:cs typeface="+mn-cs"/>
      </a:defRPr>
    </a:lvl5pPr>
    <a:lvl6pPr marL="2286000" algn="l" defTabSz="914400" rtl="0" eaLnBrk="1" latinLnBrk="0" hangingPunct="1">
      <a:defRPr kern="1200">
        <a:solidFill>
          <a:srgbClr val="FFCC00"/>
        </a:solidFill>
        <a:latin typeface="Times New Roman" panose="02020603050405020304" pitchFamily="18" charset="0"/>
        <a:ea typeface="+mn-ea"/>
        <a:cs typeface="+mn-cs"/>
      </a:defRPr>
    </a:lvl6pPr>
    <a:lvl7pPr marL="2743200" algn="l" defTabSz="914400" rtl="0" eaLnBrk="1" latinLnBrk="0" hangingPunct="1">
      <a:defRPr kern="1200">
        <a:solidFill>
          <a:srgbClr val="FFCC00"/>
        </a:solidFill>
        <a:latin typeface="Times New Roman" panose="02020603050405020304" pitchFamily="18" charset="0"/>
        <a:ea typeface="+mn-ea"/>
        <a:cs typeface="+mn-cs"/>
      </a:defRPr>
    </a:lvl7pPr>
    <a:lvl8pPr marL="3200400" algn="l" defTabSz="914400" rtl="0" eaLnBrk="1" latinLnBrk="0" hangingPunct="1">
      <a:defRPr kern="1200">
        <a:solidFill>
          <a:srgbClr val="FFCC00"/>
        </a:solidFill>
        <a:latin typeface="Times New Roman" panose="02020603050405020304" pitchFamily="18" charset="0"/>
        <a:ea typeface="+mn-ea"/>
        <a:cs typeface="+mn-cs"/>
      </a:defRPr>
    </a:lvl8pPr>
    <a:lvl9pPr marL="3657600" algn="l" defTabSz="914400" rtl="0" eaLnBrk="1" latinLnBrk="0" hangingPunct="1">
      <a:defRPr kern="1200">
        <a:solidFill>
          <a:srgbClr val="FFCC00"/>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208">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FF99"/>
    <a:srgbClr val="FFCC00"/>
    <a:srgbClr val="FFCC99"/>
    <a:srgbClr val="FF9900"/>
    <a:srgbClr val="CC3300"/>
    <a:srgbClr val="FF0066"/>
    <a:srgbClr val="FF4A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12" autoAdjust="0"/>
    <p:restoredTop sz="62118" autoAdjust="0"/>
  </p:normalViewPr>
  <p:slideViewPr>
    <p:cSldViewPr>
      <p:cViewPr varScale="1">
        <p:scale>
          <a:sx n="46" d="100"/>
          <a:sy n="46" d="100"/>
        </p:scale>
        <p:origin x="2124" y="48"/>
      </p:cViewPr>
      <p:guideLst>
        <p:guide orient="horz" pos="220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82"/>
    </p:cViewPr>
  </p:sorterViewPr>
  <p:notesViewPr>
    <p:cSldViewPr>
      <p:cViewPr>
        <p:scale>
          <a:sx n="62" d="100"/>
          <a:sy n="62" d="100"/>
        </p:scale>
        <p:origin x="-2700" y="-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customXml" Target="../customXml/item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defRPr>
            </a:lvl1pPr>
          </a:lstStyle>
          <a:p>
            <a:pPr>
              <a:defRPr/>
            </a:pPr>
            <a:endParaRPr lang="en-US"/>
          </a:p>
        </p:txBody>
      </p:sp>
      <p:sp>
        <p:nvSpPr>
          <p:cNvPr id="135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35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defRPr>
            </a:lvl1pPr>
          </a:lstStyle>
          <a:p>
            <a:pPr>
              <a:defRPr/>
            </a:pPr>
            <a:endParaRPr lang="en-US"/>
          </a:p>
        </p:txBody>
      </p:sp>
      <p:sp>
        <p:nvSpPr>
          <p:cNvPr id="135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pPr>
              <a:defRPr/>
            </a:pPr>
            <a:fld id="{CB50BD0F-0D47-4EA6-B5A7-98136DDC26E0}" type="slidenum">
              <a:rPr lang="en-US"/>
              <a:pPr>
                <a:defRPr/>
              </a:pPr>
              <a:t>‹#›</a:t>
            </a:fld>
            <a:endParaRPr lang="en-US"/>
          </a:p>
        </p:txBody>
      </p:sp>
    </p:spTree>
    <p:extLst>
      <p:ext uri="{BB962C8B-B14F-4D97-AF65-F5344CB8AC3E}">
        <p14:creationId xmlns:p14="http://schemas.microsoft.com/office/powerpoint/2010/main" val="32585890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5618684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rgbClr val="FFCC00"/>
                </a:solidFill>
                <a:latin typeface="Times New Roman" panose="02020603050405020304" pitchFamily="18" charset="0"/>
              </a:defRPr>
            </a:lvl1pPr>
            <a:lvl2pPr marL="742950" indent="-285750" eaLnBrk="0" hangingPunct="0">
              <a:defRPr>
                <a:solidFill>
                  <a:srgbClr val="FFCC00"/>
                </a:solidFill>
                <a:latin typeface="Times New Roman" panose="02020603050405020304" pitchFamily="18" charset="0"/>
              </a:defRPr>
            </a:lvl2pPr>
            <a:lvl3pPr marL="1143000" indent="-228600" eaLnBrk="0" hangingPunct="0">
              <a:defRPr>
                <a:solidFill>
                  <a:srgbClr val="FFCC00"/>
                </a:solidFill>
                <a:latin typeface="Times New Roman" panose="02020603050405020304" pitchFamily="18" charset="0"/>
              </a:defRPr>
            </a:lvl3pPr>
            <a:lvl4pPr marL="1600200" indent="-228600" eaLnBrk="0" hangingPunct="0">
              <a:defRPr>
                <a:solidFill>
                  <a:srgbClr val="FFCC00"/>
                </a:solidFill>
                <a:latin typeface="Times New Roman" panose="02020603050405020304" pitchFamily="18" charset="0"/>
              </a:defRPr>
            </a:lvl4pPr>
            <a:lvl5pPr marL="2057400" indent="-228600" eaLnBrk="0" hangingPunct="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eaLnBrk="1" hangingPunct="1"/>
            <a:fld id="{8966E6B4-92A0-4D5B-AF47-C04F331CD760}" type="slidenum">
              <a:rPr lang="en-US" altLang="en-US">
                <a:solidFill>
                  <a:schemeClr val="tx1"/>
                </a:solidFill>
              </a:rPr>
              <a:pPr eaLnBrk="1" hangingPunct="1"/>
              <a:t>12</a:t>
            </a:fld>
            <a:endParaRPr lang="en-US" altLang="en-US">
              <a:solidFill>
                <a:schemeClr val="tx1"/>
              </a:solidFill>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809167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rgbClr val="FFCC00"/>
                </a:solidFill>
                <a:latin typeface="Times New Roman" panose="02020603050405020304" pitchFamily="18" charset="0"/>
              </a:defRPr>
            </a:lvl1pPr>
            <a:lvl2pPr marL="742950" indent="-285750" eaLnBrk="0" hangingPunct="0">
              <a:defRPr>
                <a:solidFill>
                  <a:srgbClr val="FFCC00"/>
                </a:solidFill>
                <a:latin typeface="Times New Roman" panose="02020603050405020304" pitchFamily="18" charset="0"/>
              </a:defRPr>
            </a:lvl2pPr>
            <a:lvl3pPr marL="1143000" indent="-228600" eaLnBrk="0" hangingPunct="0">
              <a:defRPr>
                <a:solidFill>
                  <a:srgbClr val="FFCC00"/>
                </a:solidFill>
                <a:latin typeface="Times New Roman" panose="02020603050405020304" pitchFamily="18" charset="0"/>
              </a:defRPr>
            </a:lvl3pPr>
            <a:lvl4pPr marL="1600200" indent="-228600" eaLnBrk="0" hangingPunct="0">
              <a:defRPr>
                <a:solidFill>
                  <a:srgbClr val="FFCC00"/>
                </a:solidFill>
                <a:latin typeface="Times New Roman" panose="02020603050405020304" pitchFamily="18" charset="0"/>
              </a:defRPr>
            </a:lvl4pPr>
            <a:lvl5pPr marL="2057400" indent="-228600" eaLnBrk="0" hangingPunct="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eaLnBrk="1" hangingPunct="1"/>
            <a:fld id="{537EAF63-D7AE-4D31-8443-C1A3F3D41FEE}" type="slidenum">
              <a:rPr lang="en-US" altLang="en-US">
                <a:solidFill>
                  <a:schemeClr val="tx1"/>
                </a:solidFill>
              </a:rPr>
              <a:pPr eaLnBrk="1" hangingPunct="1"/>
              <a:t>13</a:t>
            </a:fld>
            <a:endParaRPr lang="en-US" altLang="en-US">
              <a:solidFill>
                <a:schemeClr val="tx1"/>
              </a:solidFill>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991259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rgbClr val="FFCC00"/>
                </a:solidFill>
                <a:latin typeface="Times New Roman" panose="02020603050405020304" pitchFamily="18" charset="0"/>
              </a:defRPr>
            </a:lvl1pPr>
            <a:lvl2pPr marL="742950" indent="-285750" eaLnBrk="0" hangingPunct="0">
              <a:defRPr>
                <a:solidFill>
                  <a:srgbClr val="FFCC00"/>
                </a:solidFill>
                <a:latin typeface="Times New Roman" panose="02020603050405020304" pitchFamily="18" charset="0"/>
              </a:defRPr>
            </a:lvl2pPr>
            <a:lvl3pPr marL="1143000" indent="-228600" eaLnBrk="0" hangingPunct="0">
              <a:defRPr>
                <a:solidFill>
                  <a:srgbClr val="FFCC00"/>
                </a:solidFill>
                <a:latin typeface="Times New Roman" panose="02020603050405020304" pitchFamily="18" charset="0"/>
              </a:defRPr>
            </a:lvl3pPr>
            <a:lvl4pPr marL="1600200" indent="-228600" eaLnBrk="0" hangingPunct="0">
              <a:defRPr>
                <a:solidFill>
                  <a:srgbClr val="FFCC00"/>
                </a:solidFill>
                <a:latin typeface="Times New Roman" panose="02020603050405020304" pitchFamily="18" charset="0"/>
              </a:defRPr>
            </a:lvl4pPr>
            <a:lvl5pPr marL="2057400" indent="-228600" eaLnBrk="0" hangingPunct="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eaLnBrk="1" hangingPunct="1"/>
            <a:fld id="{E80C9858-65D3-4A26-8646-62B042B48E3D}" type="slidenum">
              <a:rPr lang="en-US" altLang="en-US">
                <a:solidFill>
                  <a:schemeClr val="tx1"/>
                </a:solidFill>
              </a:rPr>
              <a:pPr eaLnBrk="1" hangingPunct="1"/>
              <a:t>14</a:t>
            </a:fld>
            <a:endParaRPr lang="en-US" altLang="en-US">
              <a:solidFill>
                <a:schemeClr val="tx1"/>
              </a:solidFill>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993253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rgbClr val="FFCC00"/>
                </a:solidFill>
                <a:latin typeface="Times New Roman" panose="02020603050405020304" pitchFamily="18" charset="0"/>
              </a:defRPr>
            </a:lvl1pPr>
            <a:lvl2pPr marL="742950" indent="-285750" eaLnBrk="0" hangingPunct="0">
              <a:defRPr>
                <a:solidFill>
                  <a:srgbClr val="FFCC00"/>
                </a:solidFill>
                <a:latin typeface="Times New Roman" panose="02020603050405020304" pitchFamily="18" charset="0"/>
              </a:defRPr>
            </a:lvl2pPr>
            <a:lvl3pPr marL="1143000" indent="-228600" eaLnBrk="0" hangingPunct="0">
              <a:defRPr>
                <a:solidFill>
                  <a:srgbClr val="FFCC00"/>
                </a:solidFill>
                <a:latin typeface="Times New Roman" panose="02020603050405020304" pitchFamily="18" charset="0"/>
              </a:defRPr>
            </a:lvl3pPr>
            <a:lvl4pPr marL="1600200" indent="-228600" eaLnBrk="0" hangingPunct="0">
              <a:defRPr>
                <a:solidFill>
                  <a:srgbClr val="FFCC00"/>
                </a:solidFill>
                <a:latin typeface="Times New Roman" panose="02020603050405020304" pitchFamily="18" charset="0"/>
              </a:defRPr>
            </a:lvl4pPr>
            <a:lvl5pPr marL="2057400" indent="-228600" eaLnBrk="0" hangingPunct="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eaLnBrk="1" hangingPunct="1"/>
            <a:fld id="{E2AC7B31-02CE-41BD-BB9C-15D35FB5B9A5}" type="slidenum">
              <a:rPr lang="en-US" altLang="en-US">
                <a:solidFill>
                  <a:schemeClr val="tx1"/>
                </a:solidFill>
              </a:rPr>
              <a:pPr eaLnBrk="1" hangingPunct="1"/>
              <a:t>15</a:t>
            </a:fld>
            <a:endParaRPr lang="en-US" altLang="en-US">
              <a:solidFill>
                <a:schemeClr val="tx1"/>
              </a:solidFill>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Density of water 1000kg/m3</a:t>
            </a:r>
            <a:endParaRPr lang="en-US" altLang="en-US" dirty="0" smtClean="0"/>
          </a:p>
        </p:txBody>
      </p:sp>
    </p:spTree>
    <p:extLst>
      <p:ext uri="{BB962C8B-B14F-4D97-AF65-F5344CB8AC3E}">
        <p14:creationId xmlns:p14="http://schemas.microsoft.com/office/powerpoint/2010/main" val="4030192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rgbClr val="FFCC00"/>
                </a:solidFill>
                <a:latin typeface="Times New Roman" panose="02020603050405020304" pitchFamily="18" charset="0"/>
              </a:defRPr>
            </a:lvl1pPr>
            <a:lvl2pPr marL="742950" indent="-285750" eaLnBrk="0" hangingPunct="0">
              <a:defRPr>
                <a:solidFill>
                  <a:srgbClr val="FFCC00"/>
                </a:solidFill>
                <a:latin typeface="Times New Roman" panose="02020603050405020304" pitchFamily="18" charset="0"/>
              </a:defRPr>
            </a:lvl2pPr>
            <a:lvl3pPr marL="1143000" indent="-228600" eaLnBrk="0" hangingPunct="0">
              <a:defRPr>
                <a:solidFill>
                  <a:srgbClr val="FFCC00"/>
                </a:solidFill>
                <a:latin typeface="Times New Roman" panose="02020603050405020304" pitchFamily="18" charset="0"/>
              </a:defRPr>
            </a:lvl3pPr>
            <a:lvl4pPr marL="1600200" indent="-228600" eaLnBrk="0" hangingPunct="0">
              <a:defRPr>
                <a:solidFill>
                  <a:srgbClr val="FFCC00"/>
                </a:solidFill>
                <a:latin typeface="Times New Roman" panose="02020603050405020304" pitchFamily="18" charset="0"/>
              </a:defRPr>
            </a:lvl4pPr>
            <a:lvl5pPr marL="2057400" indent="-228600" eaLnBrk="0" hangingPunct="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eaLnBrk="1" hangingPunct="1"/>
            <a:fld id="{CE027321-3D35-42E2-BD99-480EA626F3CD}" type="slidenum">
              <a:rPr lang="en-US" altLang="en-US">
                <a:solidFill>
                  <a:schemeClr val="tx1"/>
                </a:solidFill>
              </a:rPr>
              <a:pPr eaLnBrk="1" hangingPunct="1"/>
              <a:t>16</a:t>
            </a:fld>
            <a:endParaRPr lang="en-US" altLang="en-US">
              <a:solidFill>
                <a:schemeClr val="tx1"/>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230770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ln/>
        </p:spPr>
      </p:sp>
      <p:sp>
        <p:nvSpPr>
          <p:cNvPr id="7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7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FFCC00"/>
                </a:solidFill>
                <a:latin typeface="Times New Roman" panose="02020603050405020304" pitchFamily="18" charset="0"/>
              </a:defRPr>
            </a:lvl1pPr>
            <a:lvl2pPr marL="742950" indent="-285750">
              <a:defRPr>
                <a:solidFill>
                  <a:srgbClr val="FFCC00"/>
                </a:solidFill>
                <a:latin typeface="Times New Roman" panose="02020603050405020304" pitchFamily="18" charset="0"/>
              </a:defRPr>
            </a:lvl2pPr>
            <a:lvl3pPr marL="1143000" indent="-228600">
              <a:defRPr>
                <a:solidFill>
                  <a:srgbClr val="FFCC00"/>
                </a:solidFill>
                <a:latin typeface="Times New Roman" panose="02020603050405020304" pitchFamily="18" charset="0"/>
              </a:defRPr>
            </a:lvl3pPr>
            <a:lvl4pPr marL="1600200" indent="-228600">
              <a:defRPr>
                <a:solidFill>
                  <a:srgbClr val="FFCC00"/>
                </a:solidFill>
                <a:latin typeface="Times New Roman" panose="02020603050405020304" pitchFamily="18" charset="0"/>
              </a:defRPr>
            </a:lvl4pPr>
            <a:lvl5pPr marL="2057400" indent="-22860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fld id="{E036E64E-2A1E-49B0-810E-BBBD20BBF6DB}" type="slidenum">
              <a:rPr lang="en-US" altLang="en-US" smtClean="0">
                <a:solidFill>
                  <a:schemeClr val="tx1"/>
                </a:solidFill>
              </a:rPr>
              <a:pPr/>
              <a:t>2</a:t>
            </a:fld>
            <a:endParaRPr lang="en-US" altLang="en-US" smtClean="0">
              <a:solidFill>
                <a:schemeClr val="tx1"/>
              </a:solidFill>
            </a:endParaRPr>
          </a:p>
        </p:txBody>
      </p:sp>
    </p:spTree>
    <p:extLst>
      <p:ext uri="{BB962C8B-B14F-4D97-AF65-F5344CB8AC3E}">
        <p14:creationId xmlns:p14="http://schemas.microsoft.com/office/powerpoint/2010/main" val="1364421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FFCC00"/>
                </a:solidFill>
                <a:latin typeface="Times New Roman" panose="02020603050405020304" pitchFamily="18" charset="0"/>
              </a:defRPr>
            </a:lvl1pPr>
            <a:lvl2pPr marL="742950" indent="-285750">
              <a:defRPr>
                <a:solidFill>
                  <a:srgbClr val="FFCC00"/>
                </a:solidFill>
                <a:latin typeface="Times New Roman" panose="02020603050405020304" pitchFamily="18" charset="0"/>
              </a:defRPr>
            </a:lvl2pPr>
            <a:lvl3pPr marL="1143000" indent="-228600">
              <a:defRPr>
                <a:solidFill>
                  <a:srgbClr val="FFCC00"/>
                </a:solidFill>
                <a:latin typeface="Times New Roman" panose="02020603050405020304" pitchFamily="18" charset="0"/>
              </a:defRPr>
            </a:lvl3pPr>
            <a:lvl4pPr marL="1600200" indent="-228600">
              <a:defRPr>
                <a:solidFill>
                  <a:srgbClr val="FFCC00"/>
                </a:solidFill>
                <a:latin typeface="Times New Roman" panose="02020603050405020304" pitchFamily="18" charset="0"/>
              </a:defRPr>
            </a:lvl4pPr>
            <a:lvl5pPr marL="2057400" indent="-22860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fld id="{398544BB-25E4-4220-9194-EC9020D999F6}" type="slidenum">
              <a:rPr lang="en-US" altLang="en-US" smtClean="0">
                <a:solidFill>
                  <a:schemeClr val="tx1"/>
                </a:solidFill>
              </a:rPr>
              <a:pPr/>
              <a:t>3</a:t>
            </a:fld>
            <a:endParaRPr lang="en-US" altLang="en-US" smtClean="0">
              <a:solidFill>
                <a:schemeClr val="tx1"/>
              </a:solidFill>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xfrm>
            <a:off x="-76200" y="4114800"/>
            <a:ext cx="6934200" cy="5943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2000" smtClean="0"/>
          </a:p>
        </p:txBody>
      </p:sp>
    </p:spTree>
    <p:extLst>
      <p:ext uri="{BB962C8B-B14F-4D97-AF65-F5344CB8AC3E}">
        <p14:creationId xmlns:p14="http://schemas.microsoft.com/office/powerpoint/2010/main" val="2696865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FFCC00"/>
                </a:solidFill>
                <a:latin typeface="Times New Roman" panose="02020603050405020304" pitchFamily="18" charset="0"/>
              </a:defRPr>
            </a:lvl1pPr>
            <a:lvl2pPr marL="742950" indent="-285750">
              <a:defRPr>
                <a:solidFill>
                  <a:srgbClr val="FFCC00"/>
                </a:solidFill>
                <a:latin typeface="Times New Roman" panose="02020603050405020304" pitchFamily="18" charset="0"/>
              </a:defRPr>
            </a:lvl2pPr>
            <a:lvl3pPr marL="1143000" indent="-228600">
              <a:defRPr>
                <a:solidFill>
                  <a:srgbClr val="FFCC00"/>
                </a:solidFill>
                <a:latin typeface="Times New Roman" panose="02020603050405020304" pitchFamily="18" charset="0"/>
              </a:defRPr>
            </a:lvl3pPr>
            <a:lvl4pPr marL="1600200" indent="-228600">
              <a:defRPr>
                <a:solidFill>
                  <a:srgbClr val="FFCC00"/>
                </a:solidFill>
                <a:latin typeface="Times New Roman" panose="02020603050405020304" pitchFamily="18" charset="0"/>
              </a:defRPr>
            </a:lvl4pPr>
            <a:lvl5pPr marL="2057400" indent="-22860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fld id="{82718096-8790-462D-A634-F3FCFA2CBF63}" type="slidenum">
              <a:rPr lang="en-US" altLang="en-US" smtClean="0">
                <a:solidFill>
                  <a:schemeClr val="tx1"/>
                </a:solidFill>
              </a:rPr>
              <a:pPr/>
              <a:t>5</a:t>
            </a:fld>
            <a:endParaRPr lang="en-US" altLang="en-US" smtClean="0">
              <a:solidFill>
                <a:schemeClr val="tx1"/>
              </a:solidFill>
            </a:endParaRPr>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25000"/>
              </a:lnSpc>
              <a:spcBef>
                <a:spcPct val="0"/>
              </a:spcBef>
            </a:pPr>
            <a:r>
              <a:rPr lang="en-US" altLang="en-US" sz="1800" smtClean="0">
                <a:solidFill>
                  <a:schemeClr val="tx2"/>
                </a:solidFill>
              </a:rPr>
              <a:t>Consider a thin cylinder of internal diameter d , thickness ‘t’ subjected to internal pressure ‘p’ as shown in the figure.</a:t>
            </a:r>
          </a:p>
          <a:p>
            <a:pPr eaLnBrk="1" hangingPunct="1">
              <a:spcBef>
                <a:spcPct val="50000"/>
              </a:spcBef>
            </a:pPr>
            <a:r>
              <a:rPr lang="en-US" altLang="en-US" sz="2400" smtClean="0">
                <a:solidFill>
                  <a:schemeClr val="tx2"/>
                </a:solidFill>
              </a:rPr>
              <a:t>Bursting force = Pressure intensity </a:t>
            </a:r>
            <a:r>
              <a:rPr lang="en-US" altLang="en-US" sz="2400" smtClean="0">
                <a:solidFill>
                  <a:schemeClr val="tx2"/>
                </a:solidFill>
                <a:cs typeface="Times New Roman" panose="02020603050405020304" pitchFamily="18" charset="0"/>
              </a:rPr>
              <a:t>× projected area of curved surface with horizontal</a:t>
            </a:r>
          </a:p>
          <a:p>
            <a:pPr eaLnBrk="1" hangingPunct="1">
              <a:spcBef>
                <a:spcPct val="50000"/>
              </a:spcBef>
            </a:pPr>
            <a:r>
              <a:rPr lang="en-US" altLang="en-US" sz="2400" smtClean="0">
                <a:solidFill>
                  <a:schemeClr val="tx2"/>
                </a:solidFill>
              </a:rPr>
              <a:t>                     = p </a:t>
            </a:r>
            <a:r>
              <a:rPr lang="en-US" altLang="en-US" sz="2400" smtClean="0">
                <a:solidFill>
                  <a:schemeClr val="tx2"/>
                </a:solidFill>
                <a:cs typeface="Times New Roman" panose="02020603050405020304" pitchFamily="18" charset="0"/>
              </a:rPr>
              <a:t>× d × L</a:t>
            </a:r>
          </a:p>
          <a:p>
            <a:pPr eaLnBrk="1" hangingPunct="1">
              <a:spcBef>
                <a:spcPct val="50000"/>
              </a:spcBef>
            </a:pPr>
            <a:r>
              <a:rPr lang="en-US" altLang="en-US" sz="2400" smtClean="0">
                <a:solidFill>
                  <a:schemeClr val="tx2"/>
                </a:solidFill>
              </a:rPr>
              <a:t>Force due to hoop stress = 2</a:t>
            </a:r>
            <a:r>
              <a:rPr lang="en-US" altLang="en-US" sz="2400" smtClean="0">
                <a:solidFill>
                  <a:schemeClr val="tx2"/>
                </a:solidFill>
                <a:cs typeface="Times New Roman" panose="02020603050405020304" pitchFamily="18" charset="0"/>
              </a:rPr>
              <a:t>×</a:t>
            </a:r>
            <a:r>
              <a:rPr lang="el-GR" altLang="en-US" sz="2400" smtClean="0">
                <a:solidFill>
                  <a:schemeClr val="tx2"/>
                </a:solidFill>
                <a:cs typeface="Times New Roman" panose="02020603050405020304" pitchFamily="18" charset="0"/>
              </a:rPr>
              <a:t>σ</a:t>
            </a:r>
            <a:r>
              <a:rPr lang="en-US" altLang="en-US" sz="2400" baseline="-25000" smtClean="0">
                <a:solidFill>
                  <a:schemeClr val="tx2"/>
                </a:solidFill>
                <a:cs typeface="Times New Roman" panose="02020603050405020304" pitchFamily="18" charset="0"/>
              </a:rPr>
              <a:t>c</a:t>
            </a:r>
            <a:r>
              <a:rPr lang="en-US" altLang="en-US" sz="2400" smtClean="0">
                <a:solidFill>
                  <a:schemeClr val="tx2"/>
                </a:solidFill>
                <a:cs typeface="Times New Roman" panose="02020603050405020304" pitchFamily="18" charset="0"/>
              </a:rPr>
              <a:t>×t×L</a:t>
            </a:r>
          </a:p>
          <a:p>
            <a:pPr eaLnBrk="1" hangingPunct="1">
              <a:spcBef>
                <a:spcPct val="50000"/>
              </a:spcBef>
            </a:pPr>
            <a:r>
              <a:rPr lang="en-US" altLang="en-US" sz="2400" smtClean="0">
                <a:solidFill>
                  <a:schemeClr val="tx2"/>
                </a:solidFill>
              </a:rPr>
              <a:t>For equilibrium, </a:t>
            </a:r>
          </a:p>
          <a:p>
            <a:pPr eaLnBrk="1" hangingPunct="1">
              <a:spcBef>
                <a:spcPct val="50000"/>
              </a:spcBef>
            </a:pPr>
            <a:r>
              <a:rPr lang="en-US" altLang="en-US" sz="2400" smtClean="0">
                <a:solidFill>
                  <a:schemeClr val="tx2"/>
                </a:solidFill>
              </a:rPr>
              <a:t>2×</a:t>
            </a:r>
            <a:r>
              <a:rPr lang="el-GR" altLang="en-US" sz="2400" smtClean="0">
                <a:solidFill>
                  <a:schemeClr val="tx2"/>
                </a:solidFill>
              </a:rPr>
              <a:t>σ</a:t>
            </a:r>
            <a:r>
              <a:rPr lang="en-US" altLang="en-US" sz="2400" baseline="-25000" smtClean="0">
                <a:solidFill>
                  <a:schemeClr val="tx2"/>
                </a:solidFill>
              </a:rPr>
              <a:t>c</a:t>
            </a:r>
            <a:r>
              <a:rPr lang="en-US" altLang="en-US" sz="2400" smtClean="0">
                <a:solidFill>
                  <a:schemeClr val="tx2"/>
                </a:solidFill>
              </a:rPr>
              <a:t>×t×L= p </a:t>
            </a:r>
            <a:r>
              <a:rPr lang="en-US" altLang="en-US" sz="2400" smtClean="0">
                <a:solidFill>
                  <a:schemeClr val="tx2"/>
                </a:solidFill>
                <a:cs typeface="Times New Roman" panose="02020603050405020304" pitchFamily="18" charset="0"/>
              </a:rPr>
              <a:t>× d × L</a:t>
            </a:r>
          </a:p>
          <a:p>
            <a:pPr eaLnBrk="1" hangingPunct="1">
              <a:spcBef>
                <a:spcPct val="0"/>
              </a:spcBef>
            </a:pPr>
            <a:endParaRPr lang="en-US" altLang="en-US" sz="2400" smtClean="0">
              <a:solidFill>
                <a:schemeClr val="tx2"/>
              </a:solidFill>
            </a:endParaRPr>
          </a:p>
          <a:p>
            <a:pPr eaLnBrk="1" hangingPunct="1">
              <a:spcBef>
                <a:spcPct val="50000"/>
              </a:spcBef>
            </a:pPr>
            <a:r>
              <a:rPr lang="el-GR" altLang="en-US" sz="2400" smtClean="0">
                <a:solidFill>
                  <a:schemeClr val="tx2"/>
                </a:solidFill>
              </a:rPr>
              <a:t>σ</a:t>
            </a:r>
            <a:r>
              <a:rPr lang="en-US" altLang="en-US" sz="2400" baseline="-25000" smtClean="0">
                <a:solidFill>
                  <a:schemeClr val="tx2"/>
                </a:solidFill>
              </a:rPr>
              <a:t>c</a:t>
            </a:r>
            <a:r>
              <a:rPr lang="en-US" altLang="en-US" sz="2400" smtClean="0">
                <a:solidFill>
                  <a:schemeClr val="tx2"/>
                </a:solidFill>
              </a:rPr>
              <a:t>=Pd/2t</a:t>
            </a:r>
          </a:p>
          <a:p>
            <a:endParaRPr lang="en-US" altLang="en-US" smtClean="0"/>
          </a:p>
        </p:txBody>
      </p:sp>
    </p:spTree>
    <p:extLst>
      <p:ext uri="{BB962C8B-B14F-4D97-AF65-F5344CB8AC3E}">
        <p14:creationId xmlns:p14="http://schemas.microsoft.com/office/powerpoint/2010/main" val="3636685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FFCC00"/>
                </a:solidFill>
                <a:latin typeface="Times New Roman" panose="02020603050405020304" pitchFamily="18" charset="0"/>
              </a:defRPr>
            </a:lvl1pPr>
            <a:lvl2pPr marL="742950" indent="-285750">
              <a:defRPr>
                <a:solidFill>
                  <a:srgbClr val="FFCC00"/>
                </a:solidFill>
                <a:latin typeface="Times New Roman" panose="02020603050405020304" pitchFamily="18" charset="0"/>
              </a:defRPr>
            </a:lvl2pPr>
            <a:lvl3pPr marL="1143000" indent="-228600">
              <a:defRPr>
                <a:solidFill>
                  <a:srgbClr val="FFCC00"/>
                </a:solidFill>
                <a:latin typeface="Times New Roman" panose="02020603050405020304" pitchFamily="18" charset="0"/>
              </a:defRPr>
            </a:lvl3pPr>
            <a:lvl4pPr marL="1600200" indent="-228600">
              <a:defRPr>
                <a:solidFill>
                  <a:srgbClr val="FFCC00"/>
                </a:solidFill>
                <a:latin typeface="Times New Roman" panose="02020603050405020304" pitchFamily="18" charset="0"/>
              </a:defRPr>
            </a:lvl4pPr>
            <a:lvl5pPr marL="2057400" indent="-22860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fld id="{E02F2FC3-FE2A-451E-AD35-D5AD5A7066EE}" type="slidenum">
              <a:rPr lang="en-US" altLang="en-US" smtClean="0">
                <a:solidFill>
                  <a:schemeClr val="tx1"/>
                </a:solidFill>
              </a:rPr>
              <a:pPr/>
              <a:t>6</a:t>
            </a:fld>
            <a:endParaRPr lang="en-US" altLang="en-US" smtClean="0">
              <a:solidFill>
                <a:schemeClr val="tx1"/>
              </a:solidFill>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86812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FFCC00"/>
                </a:solidFill>
                <a:latin typeface="Times New Roman" panose="02020603050405020304" pitchFamily="18" charset="0"/>
              </a:defRPr>
            </a:lvl1pPr>
            <a:lvl2pPr marL="742950" indent="-285750">
              <a:defRPr>
                <a:solidFill>
                  <a:srgbClr val="FFCC00"/>
                </a:solidFill>
                <a:latin typeface="Times New Roman" panose="02020603050405020304" pitchFamily="18" charset="0"/>
              </a:defRPr>
            </a:lvl2pPr>
            <a:lvl3pPr marL="1143000" indent="-228600">
              <a:defRPr>
                <a:solidFill>
                  <a:srgbClr val="FFCC00"/>
                </a:solidFill>
                <a:latin typeface="Times New Roman" panose="02020603050405020304" pitchFamily="18" charset="0"/>
              </a:defRPr>
            </a:lvl3pPr>
            <a:lvl4pPr marL="1600200" indent="-228600">
              <a:defRPr>
                <a:solidFill>
                  <a:srgbClr val="FFCC00"/>
                </a:solidFill>
                <a:latin typeface="Times New Roman" panose="02020603050405020304" pitchFamily="18" charset="0"/>
              </a:defRPr>
            </a:lvl4pPr>
            <a:lvl5pPr marL="2057400" indent="-22860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fld id="{A25BC603-206C-4942-ADBC-107F8FB47347}" type="slidenum">
              <a:rPr lang="en-US" altLang="en-US" smtClean="0">
                <a:solidFill>
                  <a:schemeClr val="tx1"/>
                </a:solidFill>
              </a:rPr>
              <a:pPr/>
              <a:t>7</a:t>
            </a:fld>
            <a:endParaRPr lang="en-US" altLang="en-US" smtClean="0">
              <a:solidFill>
                <a:schemeClr val="tx1"/>
              </a:solidFill>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173548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FFCC00"/>
                </a:solidFill>
                <a:latin typeface="Times New Roman" panose="02020603050405020304" pitchFamily="18" charset="0"/>
              </a:defRPr>
            </a:lvl1pPr>
            <a:lvl2pPr marL="742950" indent="-285750">
              <a:defRPr>
                <a:solidFill>
                  <a:srgbClr val="FFCC00"/>
                </a:solidFill>
                <a:latin typeface="Times New Roman" panose="02020603050405020304" pitchFamily="18" charset="0"/>
              </a:defRPr>
            </a:lvl2pPr>
            <a:lvl3pPr marL="1143000" indent="-228600">
              <a:defRPr>
                <a:solidFill>
                  <a:srgbClr val="FFCC00"/>
                </a:solidFill>
                <a:latin typeface="Times New Roman" panose="02020603050405020304" pitchFamily="18" charset="0"/>
              </a:defRPr>
            </a:lvl3pPr>
            <a:lvl4pPr marL="1600200" indent="-228600">
              <a:defRPr>
                <a:solidFill>
                  <a:srgbClr val="FFCC00"/>
                </a:solidFill>
                <a:latin typeface="Times New Roman" panose="02020603050405020304" pitchFamily="18" charset="0"/>
              </a:defRPr>
            </a:lvl4pPr>
            <a:lvl5pPr marL="2057400" indent="-22860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fld id="{3BB5BCE0-5A65-44F7-8704-44CB3592F66C}" type="slidenum">
              <a:rPr lang="en-US" altLang="en-US" smtClean="0">
                <a:solidFill>
                  <a:schemeClr val="tx1"/>
                </a:solidFill>
              </a:rPr>
              <a:pPr/>
              <a:t>8</a:t>
            </a:fld>
            <a:endParaRPr lang="en-US" altLang="en-US" smtClean="0">
              <a:solidFill>
                <a:schemeClr val="tx1"/>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34109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FFCC00"/>
                </a:solidFill>
                <a:latin typeface="Times New Roman" panose="02020603050405020304" pitchFamily="18" charset="0"/>
              </a:defRPr>
            </a:lvl1pPr>
            <a:lvl2pPr marL="742950" indent="-285750">
              <a:defRPr>
                <a:solidFill>
                  <a:srgbClr val="FFCC00"/>
                </a:solidFill>
                <a:latin typeface="Times New Roman" panose="02020603050405020304" pitchFamily="18" charset="0"/>
              </a:defRPr>
            </a:lvl2pPr>
            <a:lvl3pPr marL="1143000" indent="-228600">
              <a:defRPr>
                <a:solidFill>
                  <a:srgbClr val="FFCC00"/>
                </a:solidFill>
                <a:latin typeface="Times New Roman" panose="02020603050405020304" pitchFamily="18" charset="0"/>
              </a:defRPr>
            </a:lvl3pPr>
            <a:lvl4pPr marL="1600200" indent="-228600">
              <a:defRPr>
                <a:solidFill>
                  <a:srgbClr val="FFCC00"/>
                </a:solidFill>
                <a:latin typeface="Times New Roman" panose="02020603050405020304" pitchFamily="18" charset="0"/>
              </a:defRPr>
            </a:lvl4pPr>
            <a:lvl5pPr marL="2057400" indent="-22860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fld id="{5685B5FA-2A09-42B7-98CA-D0A71E6B1857}" type="slidenum">
              <a:rPr lang="en-US" altLang="en-US" smtClean="0">
                <a:solidFill>
                  <a:schemeClr val="tx1"/>
                </a:solidFill>
              </a:rPr>
              <a:pPr/>
              <a:t>10</a:t>
            </a:fld>
            <a:endParaRPr lang="en-US" altLang="en-US" smtClean="0">
              <a:solidFill>
                <a:schemeClr val="tx1"/>
              </a:solidFill>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818309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FFCC00"/>
                </a:solidFill>
                <a:latin typeface="Times New Roman" panose="02020603050405020304" pitchFamily="18" charset="0"/>
              </a:defRPr>
            </a:lvl1pPr>
            <a:lvl2pPr marL="742950" indent="-285750">
              <a:defRPr>
                <a:solidFill>
                  <a:srgbClr val="FFCC00"/>
                </a:solidFill>
                <a:latin typeface="Times New Roman" panose="02020603050405020304" pitchFamily="18" charset="0"/>
              </a:defRPr>
            </a:lvl2pPr>
            <a:lvl3pPr marL="1143000" indent="-228600">
              <a:defRPr>
                <a:solidFill>
                  <a:srgbClr val="FFCC00"/>
                </a:solidFill>
                <a:latin typeface="Times New Roman" panose="02020603050405020304" pitchFamily="18" charset="0"/>
              </a:defRPr>
            </a:lvl3pPr>
            <a:lvl4pPr marL="1600200" indent="-228600">
              <a:defRPr>
                <a:solidFill>
                  <a:srgbClr val="FFCC00"/>
                </a:solidFill>
                <a:latin typeface="Times New Roman" panose="02020603050405020304" pitchFamily="18" charset="0"/>
              </a:defRPr>
            </a:lvl4pPr>
            <a:lvl5pPr marL="2057400" indent="-22860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fld id="{031781FC-9430-43BE-9201-1C88CEA7CBFB}" type="slidenum">
              <a:rPr lang="en-US" altLang="en-US" smtClean="0">
                <a:solidFill>
                  <a:schemeClr val="tx1"/>
                </a:solidFill>
              </a:rPr>
              <a:pPr/>
              <a:t>11</a:t>
            </a:fld>
            <a:endParaRPr lang="en-US" altLang="en-US" smtClean="0">
              <a:solidFill>
                <a:schemeClr val="tx1"/>
              </a:solidFill>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591287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417614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567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03367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052258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139273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60785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701158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29989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30749636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11163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4858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178905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844135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526249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43218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85777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58762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37001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341048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4509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18422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83597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logo background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75" y="-15875"/>
            <a:ext cx="9144000" cy="687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logo background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75" y="-15875"/>
            <a:ext cx="9144000" cy="687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emf"/><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2.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3.e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image" Target="../media/image12.emf"/><Relationship Id="rId4" Type="http://schemas.openxmlformats.org/officeDocument/2006/relationships/oleObject" Target="../embeddings/oleObject7.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12.xml"/><Relationship Id="rId7" Type="http://schemas.openxmlformats.org/officeDocument/2006/relationships/image" Target="../media/image15.e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10.bin"/><Relationship Id="rId5" Type="http://schemas.openxmlformats.org/officeDocument/2006/relationships/image" Target="../media/image14.emf"/><Relationship Id="rId4" Type="http://schemas.openxmlformats.org/officeDocument/2006/relationships/oleObject" Target="../embeddings/oleObject9.bin"/><Relationship Id="rId9" Type="http://schemas.openxmlformats.org/officeDocument/2006/relationships/image" Target="../media/image16.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14.xml"/><Relationship Id="rId7" Type="http://schemas.openxmlformats.org/officeDocument/2006/relationships/image" Target="../media/image18.e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3.bin"/><Relationship Id="rId5" Type="http://schemas.openxmlformats.org/officeDocument/2006/relationships/image" Target="../media/image17.wmf"/><Relationship Id="rId10" Type="http://schemas.openxmlformats.org/officeDocument/2006/relationships/image" Target="../media/image19.emf"/><Relationship Id="rId4" Type="http://schemas.openxmlformats.org/officeDocument/2006/relationships/oleObject" Target="../embeddings/oleObject12.bin"/><Relationship Id="rId9" Type="http://schemas.openxmlformats.org/officeDocument/2006/relationships/oleObject" Target="../embeddings/oleObject15.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image" Target="../media/image3.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8.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image" Target="../media/image4.w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emf"/><Relationship Id="rId5" Type="http://schemas.openxmlformats.org/officeDocument/2006/relationships/image" Target="../media/image5.wmf"/><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7.wmf"/><Relationship Id="rId5" Type="http://schemas.openxmlformats.org/officeDocument/2006/relationships/oleObject" Target="../embeddings/oleObject5.bin"/><Relationship Id="rId4" Type="http://schemas.openxmlformats.org/officeDocument/2006/relationships/image" Target="../media/image6.wmf"/><Relationship Id="rId9"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bwMode="auto">
          <a:xfrm>
            <a:off x="363538" y="1828800"/>
            <a:ext cx="8458200" cy="1450975"/>
          </a:xfrm>
          <a:noFill/>
          <a:extLst>
            <a:ext uri="{909E8E84-426E-40DD-AFC4-6F175D3DCCD1}">
              <a14:hiddenFill xmlns:a14="http://schemas.microsoft.com/office/drawing/2010/main">
                <a:solidFill>
                  <a:srgbClr val="92D05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solidFill>
                  <a:srgbClr val="FFFFFF"/>
                </a:solidFill>
                <a:latin typeface="Bell MT" panose="02020503060305020303" pitchFamily="18" charset="0"/>
                <a:cs typeface="Arial" panose="020B0604020202020204" pitchFamily="34" charset="0"/>
              </a:rPr>
              <a:t>Stresses due to fluid pressure in  thin cylinders</a:t>
            </a:r>
          </a:p>
        </p:txBody>
      </p:sp>
      <p:sp>
        <p:nvSpPr>
          <p:cNvPr id="4099" name="Line 2"/>
          <p:cNvSpPr>
            <a:spLocks noChangeShapeType="1"/>
          </p:cNvSpPr>
          <p:nvPr/>
        </p:nvSpPr>
        <p:spPr bwMode="auto">
          <a:xfrm>
            <a:off x="-25400" y="820738"/>
            <a:ext cx="9169400" cy="0"/>
          </a:xfrm>
          <a:prstGeom prst="line">
            <a:avLst/>
          </a:prstGeom>
          <a:noFill/>
          <a:ln w="57150" cmpd="thinThick">
            <a:solidFill>
              <a:srgbClr val="E8AB00"/>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4100" name="Picture 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175"/>
            <a:ext cx="7270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044825" y="922338"/>
            <a:ext cx="2838450" cy="646112"/>
          </a:xfrm>
          <a:prstGeom prst="rect">
            <a:avLst/>
          </a:prstGeom>
        </p:spPr>
        <p:txBody>
          <a:bodyPr wrap="none">
            <a:spAutoFit/>
          </a:bodyPr>
          <a:lstStyle/>
          <a:p>
            <a:pPr>
              <a:defRPr/>
            </a:pPr>
            <a:r>
              <a:rPr lang="en-US" sz="3600" kern="0" dirty="0">
                <a:solidFill>
                  <a:srgbClr val="FFFF00"/>
                </a:solidFill>
              </a:rPr>
              <a:t>LECTURE 21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2"/>
          <p:cNvGrpSpPr>
            <a:grpSpLocks/>
          </p:cNvGrpSpPr>
          <p:nvPr/>
        </p:nvGrpSpPr>
        <p:grpSpPr bwMode="auto">
          <a:xfrm>
            <a:off x="0" y="903288"/>
            <a:ext cx="9169400" cy="0"/>
            <a:chOff x="0" y="418"/>
            <a:chExt cx="5776" cy="158"/>
          </a:xfrm>
        </p:grpSpPr>
        <p:pic>
          <p:nvPicPr>
            <p:cNvPr id="20488" name="Picture 5" descr="Mahe-Logo-emb"/>
            <p:cNvPicPr>
              <a:picLocks noChangeAspect="1" noChangeArrowheads="1"/>
            </p:cNvPicPr>
            <p:nvPr/>
          </p:nvPicPr>
          <p:blipFill>
            <a:blip r:embed="rId3">
              <a:lum bright="-18000"/>
              <a:extLst>
                <a:ext uri="{28A0092B-C50C-407E-A947-70E740481C1C}">
                  <a14:useLocalDpi xmlns:a14="http://schemas.microsoft.com/office/drawing/2010/main" val="0"/>
                </a:ext>
              </a:extLst>
            </a:blip>
            <a:srcRect t="91121"/>
            <a:stretch>
              <a:fillRect/>
            </a:stretch>
          </p:blipFill>
          <p:spPr bwMode="auto">
            <a:xfrm>
              <a:off x="0" y="418"/>
              <a:ext cx="315"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9" name="Line 7"/>
            <p:cNvSpPr>
              <a:spLocks noChangeShapeType="1"/>
            </p:cNvSpPr>
            <p:nvPr/>
          </p:nvSpPr>
          <p:spPr bwMode="auto">
            <a:xfrm>
              <a:off x="0" y="576"/>
              <a:ext cx="5776" cy="0"/>
            </a:xfrm>
            <a:prstGeom prst="line">
              <a:avLst/>
            </a:prstGeom>
            <a:noFill/>
            <a:ln w="57150" cmpd="thinThick">
              <a:solidFill>
                <a:srgbClr val="E8AB00"/>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441354" name="Text Box 10"/>
          <p:cNvSpPr txBox="1">
            <a:spLocks noChangeArrowheads="1"/>
          </p:cNvSpPr>
          <p:nvPr/>
        </p:nvSpPr>
        <p:spPr bwMode="auto">
          <a:xfrm>
            <a:off x="1981200" y="152400"/>
            <a:ext cx="449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rgbClr val="FFCC00"/>
                </a:solidFill>
                <a:latin typeface="Times New Roman" panose="02020603050405020304" pitchFamily="18" charset="0"/>
              </a:defRPr>
            </a:lvl1pPr>
            <a:lvl2pPr marL="742950" indent="-285750">
              <a:defRPr>
                <a:solidFill>
                  <a:srgbClr val="FFCC00"/>
                </a:solidFill>
                <a:latin typeface="Times New Roman" panose="02020603050405020304" pitchFamily="18" charset="0"/>
              </a:defRPr>
            </a:lvl2pPr>
            <a:lvl3pPr marL="1143000" indent="-228600">
              <a:defRPr>
                <a:solidFill>
                  <a:srgbClr val="FFCC00"/>
                </a:solidFill>
                <a:latin typeface="Times New Roman" panose="02020603050405020304" pitchFamily="18" charset="0"/>
              </a:defRPr>
            </a:lvl3pPr>
            <a:lvl4pPr marL="1600200" indent="-228600">
              <a:defRPr>
                <a:solidFill>
                  <a:srgbClr val="FFCC00"/>
                </a:solidFill>
                <a:latin typeface="Times New Roman" panose="02020603050405020304" pitchFamily="18" charset="0"/>
              </a:defRPr>
            </a:lvl4pPr>
            <a:lvl5pPr marL="2057400" indent="-22860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algn="ctr" eaLnBrk="1" hangingPunct="1"/>
            <a:r>
              <a:rPr lang="en-US" altLang="en-US" sz="2800" b="1">
                <a:solidFill>
                  <a:srgbClr val="FFFFFF"/>
                </a:solidFill>
              </a:rPr>
              <a:t> </a:t>
            </a:r>
            <a:r>
              <a:rPr lang="en-US" altLang="en-US" sz="2400" b="1">
                <a:solidFill>
                  <a:srgbClr val="FFFFFF"/>
                </a:solidFill>
                <a:latin typeface="Arial" panose="020B0604020202020204" pitchFamily="34" charset="0"/>
                <a:cs typeface="Arial" panose="020B0604020202020204" pitchFamily="34" charset="0"/>
              </a:rPr>
              <a:t>JOINT EFFICIENCY</a:t>
            </a:r>
          </a:p>
        </p:txBody>
      </p:sp>
      <p:sp>
        <p:nvSpPr>
          <p:cNvPr id="441355" name="Text Box 11"/>
          <p:cNvSpPr txBox="1">
            <a:spLocks noChangeArrowheads="1"/>
          </p:cNvSpPr>
          <p:nvPr/>
        </p:nvSpPr>
        <p:spPr bwMode="auto">
          <a:xfrm>
            <a:off x="0" y="990600"/>
            <a:ext cx="89916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marL="457200" indent="-457200">
              <a:defRPr>
                <a:solidFill>
                  <a:srgbClr val="FFCC00"/>
                </a:solidFill>
                <a:latin typeface="Times New Roman" panose="02020603050405020304" pitchFamily="18" charset="0"/>
              </a:defRPr>
            </a:lvl1pPr>
            <a:lvl2pPr marL="742950" indent="-285750">
              <a:defRPr>
                <a:solidFill>
                  <a:srgbClr val="FFCC00"/>
                </a:solidFill>
                <a:latin typeface="Times New Roman" panose="02020603050405020304" pitchFamily="18" charset="0"/>
              </a:defRPr>
            </a:lvl2pPr>
            <a:lvl3pPr marL="1143000" indent="-228600">
              <a:defRPr>
                <a:solidFill>
                  <a:srgbClr val="FFCC00"/>
                </a:solidFill>
                <a:latin typeface="Times New Roman" panose="02020603050405020304" pitchFamily="18" charset="0"/>
              </a:defRPr>
            </a:lvl3pPr>
            <a:lvl4pPr marL="1600200" indent="-228600">
              <a:defRPr>
                <a:solidFill>
                  <a:srgbClr val="FFCC00"/>
                </a:solidFill>
                <a:latin typeface="Times New Roman" panose="02020603050405020304" pitchFamily="18" charset="0"/>
              </a:defRPr>
            </a:lvl4pPr>
            <a:lvl5pPr marL="2057400" indent="-22860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eaLnBrk="1" hangingPunct="1">
              <a:lnSpc>
                <a:spcPct val="125000"/>
              </a:lnSpc>
            </a:pPr>
            <a:r>
              <a:rPr lang="en-US" altLang="en-US" sz="2400">
                <a:solidFill>
                  <a:srgbClr val="FFFFFF"/>
                </a:solidFill>
              </a:rPr>
              <a:t> 		The cylindrical shells like boilers are having two types of joints namely Longitudinal and Circumferential joints.  Due to the holes for rivets, the net area of cross section decreases and hence the stresses increase.  If the efficiencies of these joints are known, the stresses can be calculated as follows.</a:t>
            </a:r>
          </a:p>
          <a:p>
            <a:pPr eaLnBrk="1" hangingPunct="1">
              <a:lnSpc>
                <a:spcPct val="125000"/>
              </a:lnSpc>
            </a:pPr>
            <a:r>
              <a:rPr lang="en-US" altLang="en-US" sz="2400">
                <a:solidFill>
                  <a:srgbClr val="FFFFFF"/>
                </a:solidFill>
              </a:rPr>
              <a:t>		Let  </a:t>
            </a:r>
            <a:r>
              <a:rPr lang="el-GR" altLang="en-US" sz="2400">
                <a:solidFill>
                  <a:srgbClr val="FFFFFF"/>
                </a:solidFill>
                <a:cs typeface="Times New Roman" panose="02020603050405020304" pitchFamily="18" charset="0"/>
                <a:sym typeface="MT Symbol"/>
              </a:rPr>
              <a:t>η</a:t>
            </a:r>
            <a:r>
              <a:rPr lang="en-US" altLang="en-US" sz="2400" baseline="-25000">
                <a:solidFill>
                  <a:srgbClr val="FFFFFF"/>
                </a:solidFill>
                <a:cs typeface="Times New Roman" panose="02020603050405020304" pitchFamily="18" charset="0"/>
              </a:rPr>
              <a:t>L</a:t>
            </a:r>
            <a:r>
              <a:rPr lang="en-US" altLang="en-US" sz="2400">
                <a:solidFill>
                  <a:srgbClr val="FFFFFF"/>
                </a:solidFill>
                <a:cs typeface="Times New Roman" panose="02020603050405020304" pitchFamily="18" charset="0"/>
              </a:rPr>
              <a:t>=Efficiency of Longitudinal joint</a:t>
            </a:r>
          </a:p>
          <a:p>
            <a:pPr eaLnBrk="1" hangingPunct="1">
              <a:lnSpc>
                <a:spcPct val="125000"/>
              </a:lnSpc>
            </a:pPr>
            <a:r>
              <a:rPr lang="en-US" altLang="en-US" sz="2400">
                <a:solidFill>
                  <a:srgbClr val="FFFFFF"/>
                </a:solidFill>
                <a:cs typeface="Times New Roman" panose="02020603050405020304" pitchFamily="18" charset="0"/>
              </a:rPr>
              <a:t>	and </a:t>
            </a:r>
            <a:r>
              <a:rPr lang="el-GR" altLang="en-US" sz="2400">
                <a:solidFill>
                  <a:srgbClr val="FFFFFF"/>
                </a:solidFill>
                <a:sym typeface="MT Symbol"/>
              </a:rPr>
              <a:t>η</a:t>
            </a:r>
            <a:r>
              <a:rPr lang="en-US" altLang="en-US" sz="2400" baseline="-25000">
                <a:solidFill>
                  <a:srgbClr val="FFFFFF"/>
                </a:solidFill>
                <a:cs typeface="Times New Roman" panose="02020603050405020304" pitchFamily="18" charset="0"/>
              </a:rPr>
              <a:t>C</a:t>
            </a:r>
            <a:r>
              <a:rPr lang="en-US" altLang="en-US" sz="2400">
                <a:solidFill>
                  <a:srgbClr val="FFFFFF"/>
                </a:solidFill>
                <a:cs typeface="Times New Roman" panose="02020603050405020304" pitchFamily="18" charset="0"/>
              </a:rPr>
              <a:t>=Efficiency of Circumferential joint.</a:t>
            </a:r>
          </a:p>
        </p:txBody>
      </p:sp>
      <p:sp>
        <p:nvSpPr>
          <p:cNvPr id="441358" name="Text Box 14"/>
          <p:cNvSpPr txBox="1">
            <a:spLocks noChangeArrowheads="1"/>
          </p:cNvSpPr>
          <p:nvPr/>
        </p:nvSpPr>
        <p:spPr bwMode="auto">
          <a:xfrm>
            <a:off x="395288" y="4424363"/>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marL="457200" indent="-457200">
              <a:defRPr>
                <a:solidFill>
                  <a:srgbClr val="FFCC00"/>
                </a:solidFill>
                <a:latin typeface="Times New Roman" panose="02020603050405020304" pitchFamily="18" charset="0"/>
              </a:defRPr>
            </a:lvl1pPr>
            <a:lvl2pPr marL="742950" indent="-285750">
              <a:defRPr>
                <a:solidFill>
                  <a:srgbClr val="FFCC00"/>
                </a:solidFill>
                <a:latin typeface="Times New Roman" panose="02020603050405020304" pitchFamily="18" charset="0"/>
              </a:defRPr>
            </a:lvl2pPr>
            <a:lvl3pPr marL="1143000" indent="-228600">
              <a:defRPr>
                <a:solidFill>
                  <a:srgbClr val="FFCC00"/>
                </a:solidFill>
                <a:latin typeface="Times New Roman" panose="02020603050405020304" pitchFamily="18" charset="0"/>
              </a:defRPr>
            </a:lvl3pPr>
            <a:lvl4pPr marL="1600200" indent="-228600">
              <a:defRPr>
                <a:solidFill>
                  <a:srgbClr val="FFCC00"/>
                </a:solidFill>
                <a:latin typeface="Times New Roman" panose="02020603050405020304" pitchFamily="18" charset="0"/>
              </a:defRPr>
            </a:lvl4pPr>
            <a:lvl5pPr marL="2057400" indent="-22860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eaLnBrk="1" hangingPunct="1">
              <a:lnSpc>
                <a:spcPct val="125000"/>
              </a:lnSpc>
            </a:pPr>
            <a:r>
              <a:rPr lang="en-US" altLang="en-US" sz="2400">
                <a:solidFill>
                  <a:srgbClr val="FFFFFF"/>
                </a:solidFill>
              </a:rPr>
              <a:t> Circumferential stress is given by, 		</a:t>
            </a:r>
            <a:endParaRPr lang="en-US" altLang="en-US" sz="2400">
              <a:solidFill>
                <a:srgbClr val="FFFFFF"/>
              </a:solidFill>
              <a:cs typeface="Times New Roman" panose="02020603050405020304" pitchFamily="18" charset="0"/>
            </a:endParaRPr>
          </a:p>
        </p:txBody>
      </p:sp>
      <p:sp>
        <p:nvSpPr>
          <p:cNvPr id="12" name="TextBox 11"/>
          <p:cNvSpPr txBox="1">
            <a:spLocks noRot="1" noChangeAspect="1" noMove="1" noResize="1" noEditPoints="1" noAdjustHandles="1" noChangeArrowheads="1" noChangeShapeType="1" noTextEdit="1"/>
          </p:cNvSpPr>
          <p:nvPr/>
        </p:nvSpPr>
        <p:spPr>
          <a:xfrm>
            <a:off x="3088363" y="5181600"/>
            <a:ext cx="2814873" cy="1018356"/>
          </a:xfrm>
          <a:prstGeom prst="rect">
            <a:avLst/>
          </a:prstGeom>
          <a:blipFill rotWithShape="0">
            <a:blip r:embed="rId4"/>
            <a:stretch>
              <a:fillRect/>
            </a:stretch>
          </a:blipFill>
        </p:spPr>
        <p:txBody>
          <a:bodyPr/>
          <a:lstStyle/>
          <a:p>
            <a:pPr>
              <a:defRPr/>
            </a:pPr>
            <a:r>
              <a:rPr lang="en-US">
                <a:noFill/>
              </a:rPr>
              <a:t> </a:t>
            </a:r>
          </a:p>
        </p:txBody>
      </p:sp>
      <p:pic>
        <p:nvPicPr>
          <p:cNvPr id="20487" name="Picture 6"/>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3175"/>
            <a:ext cx="7270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41354"/>
                                        </p:tgtEl>
                                        <p:attrNameLst>
                                          <p:attrName>style.visibility</p:attrName>
                                        </p:attrNameLst>
                                      </p:cBhvr>
                                      <p:to>
                                        <p:strVal val="visible"/>
                                      </p:to>
                                    </p:set>
                                    <p:animEffect transition="in" filter="checkerboard(across)">
                                      <p:cBhvr>
                                        <p:cTn id="7" dur="1000"/>
                                        <p:tgtEl>
                                          <p:spTgt spid="4413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441355">
                                            <p:txEl>
                                              <p:pRg st="0" end="0"/>
                                            </p:txEl>
                                          </p:spTgt>
                                        </p:tgtEl>
                                        <p:attrNameLst>
                                          <p:attrName>style.visibility</p:attrName>
                                        </p:attrNameLst>
                                      </p:cBhvr>
                                      <p:to>
                                        <p:strVal val="visible"/>
                                      </p:to>
                                    </p:set>
                                    <p:animEffect transition="in" filter="checkerboard(across)">
                                      <p:cBhvr>
                                        <p:cTn id="12" dur="500"/>
                                        <p:tgtEl>
                                          <p:spTgt spid="44135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441355">
                                            <p:txEl>
                                              <p:pRg st="1" end="1"/>
                                            </p:txEl>
                                          </p:spTgt>
                                        </p:tgtEl>
                                        <p:attrNameLst>
                                          <p:attrName>style.visibility</p:attrName>
                                        </p:attrNameLst>
                                      </p:cBhvr>
                                      <p:to>
                                        <p:strVal val="visible"/>
                                      </p:to>
                                    </p:set>
                                    <p:animEffect transition="in" filter="checkerboard(across)">
                                      <p:cBhvr>
                                        <p:cTn id="17" dur="500"/>
                                        <p:tgtEl>
                                          <p:spTgt spid="441355">
                                            <p:txEl>
                                              <p:pRg st="1" end="1"/>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441355">
                                            <p:txEl>
                                              <p:pRg st="2" end="2"/>
                                            </p:txEl>
                                          </p:spTgt>
                                        </p:tgtEl>
                                        <p:attrNameLst>
                                          <p:attrName>style.visibility</p:attrName>
                                        </p:attrNameLst>
                                      </p:cBhvr>
                                      <p:to>
                                        <p:strVal val="visible"/>
                                      </p:to>
                                    </p:set>
                                    <p:animEffect transition="in" filter="checkerboard(across)">
                                      <p:cBhvr>
                                        <p:cTn id="20" dur="500"/>
                                        <p:tgtEl>
                                          <p:spTgt spid="441355">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nodeType="clickEffect">
                                  <p:stCondLst>
                                    <p:cond delay="0"/>
                                  </p:stCondLst>
                                  <p:childTnLst>
                                    <p:set>
                                      <p:cBhvr>
                                        <p:cTn id="24" dur="1" fill="hold">
                                          <p:stCondLst>
                                            <p:cond delay="0"/>
                                          </p:stCondLst>
                                        </p:cTn>
                                        <p:tgtEl>
                                          <p:spTgt spid="441358">
                                            <p:txEl>
                                              <p:pRg st="0" end="0"/>
                                            </p:txEl>
                                          </p:spTgt>
                                        </p:tgtEl>
                                        <p:attrNameLst>
                                          <p:attrName>style.visibility</p:attrName>
                                        </p:attrNameLst>
                                      </p:cBhvr>
                                      <p:to>
                                        <p:strVal val="visible"/>
                                      </p:to>
                                    </p:set>
                                    <p:animEffect transition="in" filter="checkerboard(across)">
                                      <p:cBhvr>
                                        <p:cTn id="25" dur="500"/>
                                        <p:tgtEl>
                                          <p:spTgt spid="4413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5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405" name="Text Box 13"/>
          <p:cNvSpPr txBox="1">
            <a:spLocks noChangeArrowheads="1"/>
          </p:cNvSpPr>
          <p:nvPr/>
        </p:nvSpPr>
        <p:spPr bwMode="auto">
          <a:xfrm>
            <a:off x="438150" y="3829050"/>
            <a:ext cx="8610600" cy="914400"/>
          </a:xfrm>
          <a:prstGeom prst="rect">
            <a:avLst/>
          </a:prstGeom>
          <a:noFill/>
          <a:ln>
            <a:noFill/>
          </a:ln>
          <a:extLst>
            <a:ext uri="{909E8E84-426E-40DD-AFC4-6F175D3DCCD1}">
              <a14:hiddenFill xmlns:a14="http://schemas.microsoft.com/office/drawing/2010/main">
                <a:gradFill rotWithShape="1">
                  <a:gsLst>
                    <a:gs pos="0">
                      <a:srgbClr val="FF9933"/>
                    </a:gs>
                    <a:gs pos="100000">
                      <a:srgbClr val="764718"/>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marL="457200" indent="-457200">
              <a:defRPr>
                <a:solidFill>
                  <a:srgbClr val="FFCC00"/>
                </a:solidFill>
                <a:latin typeface="Times New Roman" panose="02020603050405020304" pitchFamily="18" charset="0"/>
              </a:defRPr>
            </a:lvl1pPr>
            <a:lvl2pPr marL="742950" indent="-285750">
              <a:defRPr>
                <a:solidFill>
                  <a:srgbClr val="FFCC00"/>
                </a:solidFill>
                <a:latin typeface="Times New Roman" panose="02020603050405020304" pitchFamily="18" charset="0"/>
              </a:defRPr>
            </a:lvl2pPr>
            <a:lvl3pPr marL="1143000" indent="-228600">
              <a:defRPr>
                <a:solidFill>
                  <a:srgbClr val="FFCC00"/>
                </a:solidFill>
                <a:latin typeface="Times New Roman" panose="02020603050405020304" pitchFamily="18" charset="0"/>
              </a:defRPr>
            </a:lvl3pPr>
            <a:lvl4pPr marL="1600200" indent="-228600">
              <a:defRPr>
                <a:solidFill>
                  <a:srgbClr val="FFCC00"/>
                </a:solidFill>
                <a:latin typeface="Times New Roman" panose="02020603050405020304" pitchFamily="18" charset="0"/>
              </a:defRPr>
            </a:lvl4pPr>
            <a:lvl5pPr marL="2057400" indent="-22860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eaLnBrk="1" hangingPunct="1">
              <a:lnSpc>
                <a:spcPct val="125000"/>
              </a:lnSpc>
            </a:pPr>
            <a:r>
              <a:rPr lang="en-US" altLang="en-US" sz="2400">
                <a:solidFill>
                  <a:srgbClr val="FFFFFF"/>
                </a:solidFill>
              </a:rPr>
              <a:t>Note:  In longitudinal joint, the circumferential stress is developed </a:t>
            </a:r>
          </a:p>
          <a:p>
            <a:pPr eaLnBrk="1" hangingPunct="1">
              <a:lnSpc>
                <a:spcPct val="125000"/>
              </a:lnSpc>
            </a:pPr>
            <a:r>
              <a:rPr lang="en-US" altLang="en-US" sz="2400">
                <a:solidFill>
                  <a:srgbClr val="FFFFFF"/>
                </a:solidFill>
              </a:rPr>
              <a:t>           and in circumferential</a:t>
            </a:r>
            <a:r>
              <a:rPr lang="en-US" altLang="en-US" sz="2400"/>
              <a:t> </a:t>
            </a:r>
            <a:r>
              <a:rPr lang="en-US" altLang="en-US" sz="2400">
                <a:solidFill>
                  <a:srgbClr val="FFFFFF"/>
                </a:solidFill>
              </a:rPr>
              <a:t>joint, longitudinal stress is developed.</a:t>
            </a:r>
          </a:p>
        </p:txBody>
      </p:sp>
      <p:sp>
        <p:nvSpPr>
          <p:cNvPr id="443407" name="Text Box 15"/>
          <p:cNvSpPr txBox="1">
            <a:spLocks noChangeArrowheads="1"/>
          </p:cNvSpPr>
          <p:nvPr/>
        </p:nvSpPr>
        <p:spPr bwMode="auto">
          <a:xfrm>
            <a:off x="533400" y="1176338"/>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marL="457200" indent="-457200">
              <a:defRPr>
                <a:solidFill>
                  <a:srgbClr val="FFCC00"/>
                </a:solidFill>
                <a:latin typeface="Times New Roman" panose="02020603050405020304" pitchFamily="18" charset="0"/>
              </a:defRPr>
            </a:lvl1pPr>
            <a:lvl2pPr marL="742950" indent="-285750">
              <a:defRPr>
                <a:solidFill>
                  <a:srgbClr val="FFCC00"/>
                </a:solidFill>
                <a:latin typeface="Times New Roman" panose="02020603050405020304" pitchFamily="18" charset="0"/>
              </a:defRPr>
            </a:lvl2pPr>
            <a:lvl3pPr marL="1143000" indent="-228600">
              <a:defRPr>
                <a:solidFill>
                  <a:srgbClr val="FFCC00"/>
                </a:solidFill>
                <a:latin typeface="Times New Roman" panose="02020603050405020304" pitchFamily="18" charset="0"/>
              </a:defRPr>
            </a:lvl3pPr>
            <a:lvl4pPr marL="1600200" indent="-228600">
              <a:defRPr>
                <a:solidFill>
                  <a:srgbClr val="FFCC00"/>
                </a:solidFill>
                <a:latin typeface="Times New Roman" panose="02020603050405020304" pitchFamily="18" charset="0"/>
              </a:defRPr>
            </a:lvl4pPr>
            <a:lvl5pPr marL="2057400" indent="-22860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eaLnBrk="1" hangingPunct="1">
              <a:lnSpc>
                <a:spcPct val="125000"/>
              </a:lnSpc>
            </a:pPr>
            <a:r>
              <a:rPr lang="en-US" altLang="en-US" sz="2400">
                <a:solidFill>
                  <a:srgbClr val="FFFFFF"/>
                </a:solidFill>
              </a:rPr>
              <a:t> Longitudinal stress is given by, 		</a:t>
            </a:r>
            <a:endParaRPr lang="en-US" altLang="en-US" sz="2400">
              <a:solidFill>
                <a:srgbClr val="FFFFFF"/>
              </a:solidFill>
              <a:cs typeface="Times New Roman" panose="02020603050405020304" pitchFamily="18" charset="0"/>
            </a:endParaRPr>
          </a:p>
        </p:txBody>
      </p:sp>
      <p:pic>
        <p:nvPicPr>
          <p:cNvPr id="22532" name="Picture 20"/>
          <p:cNvPicPr>
            <a:picLocks noChangeAspect="1"/>
          </p:cNvPicPr>
          <p:nvPr/>
        </p:nvPicPr>
        <p:blipFill>
          <a:blip r:embed="rId3">
            <a:extLst>
              <a:ext uri="{28A0092B-C50C-407E-A947-70E740481C1C}">
                <a14:useLocalDpi xmlns:a14="http://schemas.microsoft.com/office/drawing/2010/main" val="0"/>
              </a:ext>
            </a:extLst>
          </a:blip>
          <a:srcRect t="6667"/>
          <a:stretch>
            <a:fillRect/>
          </a:stretch>
        </p:blipFill>
        <p:spPr bwMode="auto">
          <a:xfrm>
            <a:off x="4800600" y="2209800"/>
            <a:ext cx="27432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6"/>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3175"/>
            <a:ext cx="7270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534" name="Group 2"/>
          <p:cNvGrpSpPr>
            <a:grpSpLocks/>
          </p:cNvGrpSpPr>
          <p:nvPr/>
        </p:nvGrpSpPr>
        <p:grpSpPr bwMode="auto">
          <a:xfrm>
            <a:off x="0" y="903288"/>
            <a:ext cx="9169400" cy="0"/>
            <a:chOff x="0" y="418"/>
            <a:chExt cx="5776" cy="158"/>
          </a:xfrm>
        </p:grpSpPr>
        <p:pic>
          <p:nvPicPr>
            <p:cNvPr id="22535" name="Picture 5" descr="Mahe-Logo-emb"/>
            <p:cNvPicPr>
              <a:picLocks noChangeAspect="1" noChangeArrowheads="1"/>
            </p:cNvPicPr>
            <p:nvPr/>
          </p:nvPicPr>
          <p:blipFill>
            <a:blip r:embed="rId5">
              <a:lum bright="-18000"/>
              <a:extLst>
                <a:ext uri="{28A0092B-C50C-407E-A947-70E740481C1C}">
                  <a14:useLocalDpi xmlns:a14="http://schemas.microsoft.com/office/drawing/2010/main" val="0"/>
                </a:ext>
              </a:extLst>
            </a:blip>
            <a:srcRect t="91121"/>
            <a:stretch>
              <a:fillRect/>
            </a:stretch>
          </p:blipFill>
          <p:spPr bwMode="auto">
            <a:xfrm>
              <a:off x="0" y="418"/>
              <a:ext cx="315"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6" name="Line 7"/>
            <p:cNvSpPr>
              <a:spLocks noChangeShapeType="1"/>
            </p:cNvSpPr>
            <p:nvPr/>
          </p:nvSpPr>
          <p:spPr bwMode="auto">
            <a:xfrm>
              <a:off x="0" y="576"/>
              <a:ext cx="5776" cy="0"/>
            </a:xfrm>
            <a:prstGeom prst="line">
              <a:avLst/>
            </a:prstGeom>
            <a:noFill/>
            <a:ln w="57150" cmpd="thinThick">
              <a:solidFill>
                <a:srgbClr val="E8AB00"/>
              </a:solidFill>
              <a:round/>
              <a:headEnd/>
              <a:tailEnd/>
            </a:ln>
            <a:extLst>
              <a:ext uri="{909E8E84-426E-40DD-AFC4-6F175D3DCCD1}">
                <a14:hiddenFill xmlns:a14="http://schemas.microsoft.com/office/drawing/2010/main">
                  <a:noFill/>
                </a14:hiddenFill>
              </a:ext>
            </a:extLst>
          </p:spPr>
          <p:txBody>
            <a:bodyPr/>
            <a:lstStyle/>
            <a:p>
              <a:endParaRPr lang="en-IN"/>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43407">
                                            <p:txEl>
                                              <p:pRg st="0" end="0"/>
                                            </p:txEl>
                                          </p:spTgt>
                                        </p:tgtEl>
                                        <p:attrNameLst>
                                          <p:attrName>style.visibility</p:attrName>
                                        </p:attrNameLst>
                                      </p:cBhvr>
                                      <p:to>
                                        <p:strVal val="visible"/>
                                      </p:to>
                                    </p:set>
                                    <p:animEffect transition="in" filter="checkerboard(across)">
                                      <p:cBhvr>
                                        <p:cTn id="7" dur="500"/>
                                        <p:tgtEl>
                                          <p:spTgt spid="4434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43405"/>
                                        </p:tgtEl>
                                        <p:attrNameLst>
                                          <p:attrName>style.visibility</p:attrName>
                                        </p:attrNameLst>
                                      </p:cBhvr>
                                      <p:to>
                                        <p:strVal val="visible"/>
                                      </p:to>
                                    </p:set>
                                    <p:animEffect transition="in" filter="checkerboard(across)">
                                      <p:cBhvr>
                                        <p:cTn id="12" dur="500"/>
                                        <p:tgtEl>
                                          <p:spTgt spid="443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40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4" name="Line 7"/>
          <p:cNvSpPr>
            <a:spLocks noChangeShapeType="1"/>
          </p:cNvSpPr>
          <p:nvPr/>
        </p:nvSpPr>
        <p:spPr bwMode="auto">
          <a:xfrm>
            <a:off x="0" y="480"/>
            <a:ext cx="9169400" cy="0"/>
          </a:xfrm>
          <a:prstGeom prst="line">
            <a:avLst/>
          </a:prstGeom>
          <a:noFill/>
          <a:ln w="57150" cmpd="thinThick">
            <a:solidFill>
              <a:srgbClr val="E8AB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3770" name="Text Box 10"/>
          <p:cNvSpPr txBox="1">
            <a:spLocks noChangeArrowheads="1"/>
          </p:cNvSpPr>
          <p:nvPr/>
        </p:nvSpPr>
        <p:spPr bwMode="auto">
          <a:xfrm>
            <a:off x="114300" y="762000"/>
            <a:ext cx="885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rgbClr val="FFCC00"/>
                </a:solidFill>
                <a:latin typeface="Times New Roman" panose="02020603050405020304" pitchFamily="18" charset="0"/>
              </a:defRPr>
            </a:lvl1pPr>
            <a:lvl2pPr marL="742950" indent="-285750" eaLnBrk="0" hangingPunct="0">
              <a:defRPr>
                <a:solidFill>
                  <a:srgbClr val="FFCC00"/>
                </a:solidFill>
                <a:latin typeface="Times New Roman" panose="02020603050405020304" pitchFamily="18" charset="0"/>
              </a:defRPr>
            </a:lvl2pPr>
            <a:lvl3pPr marL="1143000" indent="-228600" eaLnBrk="0" hangingPunct="0">
              <a:defRPr>
                <a:solidFill>
                  <a:srgbClr val="FFCC00"/>
                </a:solidFill>
                <a:latin typeface="Times New Roman" panose="02020603050405020304" pitchFamily="18" charset="0"/>
              </a:defRPr>
            </a:lvl3pPr>
            <a:lvl4pPr marL="1600200" indent="-228600" eaLnBrk="0" hangingPunct="0">
              <a:defRPr>
                <a:solidFill>
                  <a:srgbClr val="FFCC00"/>
                </a:solidFill>
                <a:latin typeface="Times New Roman" panose="02020603050405020304" pitchFamily="18" charset="0"/>
              </a:defRPr>
            </a:lvl4pPr>
            <a:lvl5pPr marL="2057400" indent="-228600" eaLnBrk="0" hangingPunct="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algn="ctr" eaLnBrk="1" hangingPunct="1"/>
            <a:r>
              <a:rPr lang="en-US" altLang="en-US" sz="2400" b="1" u="sng">
                <a:solidFill>
                  <a:srgbClr val="FFFFFF"/>
                </a:solidFill>
              </a:rPr>
              <a:t>Q.9.1</a:t>
            </a:r>
            <a:endParaRPr lang="en-US" altLang="en-US" sz="2400" b="1">
              <a:solidFill>
                <a:srgbClr val="FFFFFF"/>
              </a:solidFill>
            </a:endParaRPr>
          </a:p>
        </p:txBody>
      </p:sp>
      <p:sp>
        <p:nvSpPr>
          <p:cNvPr id="373772" name="Text Box 12"/>
          <p:cNvSpPr txBox="1">
            <a:spLocks noChangeArrowheads="1"/>
          </p:cNvSpPr>
          <p:nvPr/>
        </p:nvSpPr>
        <p:spPr bwMode="auto">
          <a:xfrm>
            <a:off x="114300" y="1219200"/>
            <a:ext cx="9031288"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rgbClr val="FFCC00"/>
                </a:solidFill>
                <a:latin typeface="Times New Roman" panose="02020603050405020304" pitchFamily="18" charset="0"/>
              </a:defRPr>
            </a:lvl1pPr>
            <a:lvl2pPr marL="742950" indent="-285750" eaLnBrk="0" hangingPunct="0">
              <a:defRPr>
                <a:solidFill>
                  <a:srgbClr val="FFCC00"/>
                </a:solidFill>
                <a:latin typeface="Times New Roman" panose="02020603050405020304" pitchFamily="18" charset="0"/>
              </a:defRPr>
            </a:lvl2pPr>
            <a:lvl3pPr marL="1143000" indent="-228600" eaLnBrk="0" hangingPunct="0">
              <a:defRPr>
                <a:solidFill>
                  <a:srgbClr val="FFCC00"/>
                </a:solidFill>
                <a:latin typeface="Times New Roman" panose="02020603050405020304" pitchFamily="18" charset="0"/>
              </a:defRPr>
            </a:lvl3pPr>
            <a:lvl4pPr marL="1600200" indent="-228600" eaLnBrk="0" hangingPunct="0">
              <a:defRPr>
                <a:solidFill>
                  <a:srgbClr val="FFCC00"/>
                </a:solidFill>
                <a:latin typeface="Times New Roman" panose="02020603050405020304" pitchFamily="18" charset="0"/>
              </a:defRPr>
            </a:lvl4pPr>
            <a:lvl5pPr marL="2057400" indent="-228600" eaLnBrk="0" hangingPunct="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algn="just" eaLnBrk="1" hangingPunct="1"/>
            <a:r>
              <a:rPr lang="en-US" altLang="en-US" sz="2400">
                <a:solidFill>
                  <a:srgbClr val="FFFFFF"/>
                </a:solidFill>
              </a:rPr>
              <a:t>A thin cylindrical shell is 3m long and 1m in internal diameter. It is </a:t>
            </a:r>
          </a:p>
          <a:p>
            <a:pPr algn="just" eaLnBrk="1" hangingPunct="1"/>
            <a:r>
              <a:rPr lang="en-US" altLang="en-US" sz="2400">
                <a:solidFill>
                  <a:srgbClr val="FFFFFF"/>
                </a:solidFill>
              </a:rPr>
              <a:t>subjected to internal pressure of 1.2 MPa.  If the thickness of the sheet is</a:t>
            </a:r>
          </a:p>
          <a:p>
            <a:pPr algn="just" eaLnBrk="1" hangingPunct="1"/>
            <a:r>
              <a:rPr lang="en-US" altLang="en-US" sz="2400">
                <a:solidFill>
                  <a:srgbClr val="FFFFFF"/>
                </a:solidFill>
              </a:rPr>
              <a:t>12mm, find the circumferential stress, longitudinal stress, changes in </a:t>
            </a:r>
          </a:p>
          <a:p>
            <a:pPr algn="just" eaLnBrk="1" hangingPunct="1"/>
            <a:r>
              <a:rPr lang="en-US" altLang="en-US" sz="2400">
                <a:solidFill>
                  <a:srgbClr val="FFFFFF"/>
                </a:solidFill>
              </a:rPr>
              <a:t>diameter, length and volume . Take E=200 GPa and </a:t>
            </a:r>
            <a:r>
              <a:rPr lang="el-GR" altLang="en-US" sz="2400">
                <a:solidFill>
                  <a:srgbClr val="FFFFFF"/>
                </a:solidFill>
                <a:cs typeface="Times New Roman" panose="02020603050405020304" pitchFamily="18" charset="0"/>
              </a:rPr>
              <a:t>μ</a:t>
            </a:r>
            <a:r>
              <a:rPr lang="en-US" altLang="en-US" sz="2400">
                <a:solidFill>
                  <a:srgbClr val="FFFFFF"/>
                </a:solidFill>
                <a:cs typeface="Times New Roman" panose="02020603050405020304" pitchFamily="18" charset="0"/>
              </a:rPr>
              <a:t>= 0.3.</a:t>
            </a:r>
            <a:endParaRPr lang="el-GR" altLang="en-US" sz="2400">
              <a:solidFill>
                <a:srgbClr val="FFFFFF"/>
              </a:solidFill>
              <a:cs typeface="Times New Roman" panose="02020603050405020304" pitchFamily="18" charset="0"/>
            </a:endParaRPr>
          </a:p>
        </p:txBody>
      </p:sp>
      <p:sp>
        <p:nvSpPr>
          <p:cNvPr id="373773" name="Text Box 13"/>
          <p:cNvSpPr txBox="1">
            <a:spLocks noChangeArrowheads="1"/>
          </p:cNvSpPr>
          <p:nvPr/>
        </p:nvSpPr>
        <p:spPr bwMode="auto">
          <a:xfrm>
            <a:off x="244475" y="3287713"/>
            <a:ext cx="79883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rgbClr val="FFCC00"/>
                </a:solidFill>
                <a:latin typeface="Times New Roman" panose="02020603050405020304" pitchFamily="18" charset="0"/>
              </a:defRPr>
            </a:lvl1pPr>
            <a:lvl2pPr marL="742950" indent="-285750" eaLnBrk="0" hangingPunct="0">
              <a:defRPr>
                <a:solidFill>
                  <a:srgbClr val="FFCC00"/>
                </a:solidFill>
                <a:latin typeface="Times New Roman" panose="02020603050405020304" pitchFamily="18" charset="0"/>
              </a:defRPr>
            </a:lvl2pPr>
            <a:lvl3pPr marL="1143000" indent="-228600" eaLnBrk="0" hangingPunct="0">
              <a:defRPr>
                <a:solidFill>
                  <a:srgbClr val="FFCC00"/>
                </a:solidFill>
                <a:latin typeface="Times New Roman" panose="02020603050405020304" pitchFamily="18" charset="0"/>
              </a:defRPr>
            </a:lvl3pPr>
            <a:lvl4pPr marL="1600200" indent="-228600" eaLnBrk="0" hangingPunct="0">
              <a:defRPr>
                <a:solidFill>
                  <a:srgbClr val="FFCC00"/>
                </a:solidFill>
                <a:latin typeface="Times New Roman" panose="02020603050405020304" pitchFamily="18" charset="0"/>
              </a:defRPr>
            </a:lvl4pPr>
            <a:lvl5pPr marL="2057400" indent="-228600" eaLnBrk="0" hangingPunct="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eaLnBrk="1" hangingPunct="1"/>
            <a:r>
              <a:rPr lang="en-US" altLang="en-US" sz="2400">
                <a:solidFill>
                  <a:srgbClr val="FFFFFF"/>
                </a:solidFill>
              </a:rPr>
              <a:t>1. Circumferential stress, </a:t>
            </a:r>
            <a:r>
              <a:rPr lang="el-GR" altLang="en-US" sz="2400">
                <a:solidFill>
                  <a:srgbClr val="FFFFFF"/>
                </a:solidFill>
                <a:sym typeface="MT Symbol"/>
              </a:rPr>
              <a:t>σ</a:t>
            </a:r>
            <a:r>
              <a:rPr lang="en-US" altLang="en-US" sz="2400" baseline="-25000">
                <a:solidFill>
                  <a:srgbClr val="FFFFFF"/>
                </a:solidFill>
              </a:rPr>
              <a:t>C</a:t>
            </a:r>
            <a:r>
              <a:rPr lang="en-US" altLang="en-US" sz="2400">
                <a:solidFill>
                  <a:srgbClr val="FFFFFF"/>
                </a:solidFill>
              </a:rPr>
              <a:t>:</a:t>
            </a:r>
          </a:p>
          <a:p>
            <a:pPr eaLnBrk="1" hangingPunct="1"/>
            <a:r>
              <a:rPr lang="en-US" altLang="en-US" sz="2400">
                <a:solidFill>
                  <a:srgbClr val="FFFFFF"/>
                </a:solidFill>
              </a:rPr>
              <a:t>		 	 </a:t>
            </a:r>
            <a:r>
              <a:rPr lang="el-GR" altLang="en-US" sz="2400">
                <a:solidFill>
                  <a:srgbClr val="FFFFFF"/>
                </a:solidFill>
                <a:sym typeface="MT Symbol"/>
              </a:rPr>
              <a:t>σ</a:t>
            </a:r>
            <a:r>
              <a:rPr lang="en-US" altLang="en-US" sz="2400" baseline="-25000">
                <a:solidFill>
                  <a:srgbClr val="FFFFFF"/>
                </a:solidFill>
              </a:rPr>
              <a:t>C</a:t>
            </a:r>
            <a:r>
              <a:rPr lang="en-US" altLang="en-US" sz="2400">
                <a:solidFill>
                  <a:srgbClr val="FFFFFF"/>
                </a:solidFill>
              </a:rPr>
              <a:t>= (p×d) / (2×t) = (1.2×1000) / (2× 12) </a:t>
            </a:r>
          </a:p>
          <a:p>
            <a:pPr eaLnBrk="1" hangingPunct="1"/>
            <a:r>
              <a:rPr lang="en-US" altLang="en-US" sz="2400">
                <a:solidFill>
                  <a:srgbClr val="FFFFFF"/>
                </a:solidFill>
              </a:rPr>
              <a:t>				               = </a:t>
            </a:r>
            <a:r>
              <a:rPr lang="en-US" altLang="en-US" sz="2400" u="sng">
                <a:solidFill>
                  <a:srgbClr val="FFFFFF"/>
                </a:solidFill>
              </a:rPr>
              <a:t>50 MPa</a:t>
            </a:r>
            <a:r>
              <a:rPr lang="en-US" altLang="en-US" sz="2400">
                <a:solidFill>
                  <a:srgbClr val="FFFFFF"/>
                </a:solidFill>
              </a:rPr>
              <a:t> (Tensile).</a:t>
            </a:r>
            <a:r>
              <a:rPr lang="en-US" altLang="en-US" sz="2400" u="sng">
                <a:solidFill>
                  <a:srgbClr val="FFFFFF"/>
                </a:solidFill>
              </a:rPr>
              <a:t> </a:t>
            </a:r>
            <a:endParaRPr lang="el-GR" altLang="en-US" sz="2400" u="sng">
              <a:solidFill>
                <a:srgbClr val="FFFFFF"/>
              </a:solidFill>
            </a:endParaRPr>
          </a:p>
        </p:txBody>
      </p:sp>
      <p:sp>
        <p:nvSpPr>
          <p:cNvPr id="373774" name="Text Box 14"/>
          <p:cNvSpPr txBox="1">
            <a:spLocks noChangeArrowheads="1"/>
          </p:cNvSpPr>
          <p:nvPr/>
        </p:nvSpPr>
        <p:spPr bwMode="auto">
          <a:xfrm>
            <a:off x="152400" y="2819400"/>
            <a:ext cx="189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rgbClr val="FFCC00"/>
                </a:solidFill>
                <a:latin typeface="Times New Roman" panose="02020603050405020304" pitchFamily="18" charset="0"/>
              </a:defRPr>
            </a:lvl1pPr>
            <a:lvl2pPr marL="742950" indent="-285750" eaLnBrk="0" hangingPunct="0">
              <a:defRPr>
                <a:solidFill>
                  <a:srgbClr val="FFCC00"/>
                </a:solidFill>
                <a:latin typeface="Times New Roman" panose="02020603050405020304" pitchFamily="18" charset="0"/>
              </a:defRPr>
            </a:lvl2pPr>
            <a:lvl3pPr marL="1143000" indent="-228600" eaLnBrk="0" hangingPunct="0">
              <a:defRPr>
                <a:solidFill>
                  <a:srgbClr val="FFCC00"/>
                </a:solidFill>
                <a:latin typeface="Times New Roman" panose="02020603050405020304" pitchFamily="18" charset="0"/>
              </a:defRPr>
            </a:lvl3pPr>
            <a:lvl4pPr marL="1600200" indent="-228600" eaLnBrk="0" hangingPunct="0">
              <a:defRPr>
                <a:solidFill>
                  <a:srgbClr val="FFCC00"/>
                </a:solidFill>
                <a:latin typeface="Times New Roman" panose="02020603050405020304" pitchFamily="18" charset="0"/>
              </a:defRPr>
            </a:lvl4pPr>
            <a:lvl5pPr marL="2057400" indent="-228600" eaLnBrk="0" hangingPunct="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algn="ctr" eaLnBrk="1" hangingPunct="1"/>
            <a:r>
              <a:rPr lang="en-US" altLang="en-US" sz="2400" b="1" u="sng">
                <a:solidFill>
                  <a:srgbClr val="FFFFFF"/>
                </a:solidFill>
              </a:rPr>
              <a:t>SOLUTION:</a:t>
            </a:r>
            <a:endParaRPr lang="en-US" altLang="en-US" sz="2400" b="1">
              <a:solidFill>
                <a:srgbClr val="FFFFFF"/>
              </a:solidFill>
            </a:endParaRPr>
          </a:p>
        </p:txBody>
      </p:sp>
      <p:sp>
        <p:nvSpPr>
          <p:cNvPr id="373775" name="Text Box 15"/>
          <p:cNvSpPr txBox="1">
            <a:spLocks noChangeArrowheads="1"/>
          </p:cNvSpPr>
          <p:nvPr/>
        </p:nvSpPr>
        <p:spPr bwMode="auto">
          <a:xfrm>
            <a:off x="228600" y="4584700"/>
            <a:ext cx="7593013"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rgbClr val="FFCC00"/>
                </a:solidFill>
                <a:latin typeface="Times New Roman" panose="02020603050405020304" pitchFamily="18" charset="0"/>
              </a:defRPr>
            </a:lvl1pPr>
            <a:lvl2pPr marL="742950" indent="-285750" eaLnBrk="0" hangingPunct="0">
              <a:defRPr>
                <a:solidFill>
                  <a:srgbClr val="FFCC00"/>
                </a:solidFill>
                <a:latin typeface="Times New Roman" panose="02020603050405020304" pitchFamily="18" charset="0"/>
              </a:defRPr>
            </a:lvl2pPr>
            <a:lvl3pPr marL="1143000" indent="-228600" eaLnBrk="0" hangingPunct="0">
              <a:defRPr>
                <a:solidFill>
                  <a:srgbClr val="FFCC00"/>
                </a:solidFill>
                <a:latin typeface="Times New Roman" panose="02020603050405020304" pitchFamily="18" charset="0"/>
              </a:defRPr>
            </a:lvl3pPr>
            <a:lvl4pPr marL="1600200" indent="-228600" eaLnBrk="0" hangingPunct="0">
              <a:defRPr>
                <a:solidFill>
                  <a:srgbClr val="FFCC00"/>
                </a:solidFill>
                <a:latin typeface="Times New Roman" panose="02020603050405020304" pitchFamily="18" charset="0"/>
              </a:defRPr>
            </a:lvl4pPr>
            <a:lvl5pPr marL="2057400" indent="-228600" eaLnBrk="0" hangingPunct="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eaLnBrk="1" hangingPunct="1">
              <a:lnSpc>
                <a:spcPct val="125000"/>
              </a:lnSpc>
            </a:pPr>
            <a:r>
              <a:rPr lang="en-US" altLang="en-US" sz="2400">
                <a:solidFill>
                  <a:srgbClr val="FFFFFF"/>
                </a:solidFill>
              </a:rPr>
              <a:t>2. Longitudinal stress, </a:t>
            </a:r>
            <a:r>
              <a:rPr lang="el-GR" altLang="en-US" sz="2400">
                <a:solidFill>
                  <a:srgbClr val="FFFFFF"/>
                </a:solidFill>
                <a:sym typeface="MT Symbol"/>
              </a:rPr>
              <a:t>σ</a:t>
            </a:r>
            <a:r>
              <a:rPr lang="en-US" altLang="en-US" sz="2400" baseline="-25000">
                <a:solidFill>
                  <a:srgbClr val="FFFFFF"/>
                </a:solidFill>
              </a:rPr>
              <a:t>L</a:t>
            </a:r>
            <a:r>
              <a:rPr lang="en-US" altLang="en-US" sz="2400">
                <a:solidFill>
                  <a:srgbClr val="FFFFFF"/>
                </a:solidFill>
              </a:rPr>
              <a:t>:</a:t>
            </a:r>
          </a:p>
          <a:p>
            <a:pPr eaLnBrk="1" hangingPunct="1">
              <a:lnSpc>
                <a:spcPct val="125000"/>
              </a:lnSpc>
            </a:pPr>
            <a:r>
              <a:rPr lang="en-US" altLang="en-US" sz="2400">
                <a:solidFill>
                  <a:srgbClr val="FFFFFF"/>
                </a:solidFill>
              </a:rPr>
              <a:t>			 </a:t>
            </a:r>
            <a:r>
              <a:rPr lang="el-GR" altLang="en-US" sz="2400">
                <a:solidFill>
                  <a:srgbClr val="FFFFFF"/>
                </a:solidFill>
                <a:sym typeface="MT Symbol"/>
              </a:rPr>
              <a:t>σ</a:t>
            </a:r>
            <a:r>
              <a:rPr lang="en-US" altLang="en-US" sz="2400" baseline="-25000">
                <a:solidFill>
                  <a:srgbClr val="FFFFFF"/>
                </a:solidFill>
              </a:rPr>
              <a:t>L</a:t>
            </a:r>
            <a:r>
              <a:rPr lang="en-US" altLang="en-US" sz="2400">
                <a:solidFill>
                  <a:srgbClr val="FFFFFF"/>
                </a:solidFill>
              </a:rPr>
              <a:t> = (p×d) / (4×t) = </a:t>
            </a:r>
            <a:r>
              <a:rPr lang="el-GR" altLang="en-US" sz="2400">
                <a:solidFill>
                  <a:srgbClr val="FFFFFF"/>
                </a:solidFill>
                <a:sym typeface="MT Symbol"/>
              </a:rPr>
              <a:t>σ</a:t>
            </a:r>
            <a:r>
              <a:rPr lang="en-US" altLang="en-US" sz="2400"/>
              <a:t> </a:t>
            </a:r>
            <a:r>
              <a:rPr lang="en-US" altLang="en-US" sz="2400" baseline="-25000">
                <a:solidFill>
                  <a:srgbClr val="FFFFFF"/>
                </a:solidFill>
              </a:rPr>
              <a:t>C</a:t>
            </a:r>
            <a:r>
              <a:rPr lang="en-US" altLang="en-US" sz="2400">
                <a:solidFill>
                  <a:srgbClr val="FFFFFF"/>
                </a:solidFill>
              </a:rPr>
              <a:t>/2 = 50/2 </a:t>
            </a:r>
          </a:p>
          <a:p>
            <a:pPr eaLnBrk="1" hangingPunct="1">
              <a:lnSpc>
                <a:spcPct val="125000"/>
              </a:lnSpc>
            </a:pPr>
            <a:r>
              <a:rPr lang="en-US" altLang="en-US" sz="2400">
                <a:solidFill>
                  <a:srgbClr val="FFFFFF"/>
                </a:solidFill>
              </a:rPr>
              <a:t>					    = </a:t>
            </a:r>
            <a:r>
              <a:rPr lang="en-US" altLang="en-US" sz="2400" u="sng">
                <a:solidFill>
                  <a:srgbClr val="FFFFFF"/>
                </a:solidFill>
              </a:rPr>
              <a:t>25 MPa</a:t>
            </a:r>
            <a:r>
              <a:rPr lang="en-US" altLang="en-US" sz="2400">
                <a:solidFill>
                  <a:srgbClr val="FFFFFF"/>
                </a:solidFill>
              </a:rPr>
              <a:t> (Tensile). </a:t>
            </a:r>
            <a:endParaRPr lang="el-GR" altLang="en-US" sz="2400">
              <a:solidFill>
                <a:srgbClr val="FFFFFF"/>
              </a:solidFill>
            </a:endParaRPr>
          </a:p>
        </p:txBody>
      </p:sp>
      <p:sp>
        <p:nvSpPr>
          <p:cNvPr id="373778" name="Text Box 18"/>
          <p:cNvSpPr txBox="1">
            <a:spLocks noChangeArrowheads="1"/>
          </p:cNvSpPr>
          <p:nvPr/>
        </p:nvSpPr>
        <p:spPr bwMode="auto">
          <a:xfrm>
            <a:off x="5653088" y="228600"/>
            <a:ext cx="3265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rgbClr val="FFCC00"/>
                </a:solidFill>
                <a:latin typeface="Times New Roman" panose="02020603050405020304" pitchFamily="18" charset="0"/>
              </a:defRPr>
            </a:lvl1pPr>
            <a:lvl2pPr marL="742950" indent="-285750" eaLnBrk="0" hangingPunct="0">
              <a:defRPr>
                <a:solidFill>
                  <a:srgbClr val="FFCC00"/>
                </a:solidFill>
                <a:latin typeface="Times New Roman" panose="02020603050405020304" pitchFamily="18" charset="0"/>
              </a:defRPr>
            </a:lvl2pPr>
            <a:lvl3pPr marL="1143000" indent="-228600" eaLnBrk="0" hangingPunct="0">
              <a:defRPr>
                <a:solidFill>
                  <a:srgbClr val="FFCC00"/>
                </a:solidFill>
                <a:latin typeface="Times New Roman" panose="02020603050405020304" pitchFamily="18" charset="0"/>
              </a:defRPr>
            </a:lvl3pPr>
            <a:lvl4pPr marL="1600200" indent="-228600" eaLnBrk="0" hangingPunct="0">
              <a:defRPr>
                <a:solidFill>
                  <a:srgbClr val="FFCC00"/>
                </a:solidFill>
                <a:latin typeface="Times New Roman" panose="02020603050405020304" pitchFamily="18" charset="0"/>
              </a:defRPr>
            </a:lvl4pPr>
            <a:lvl5pPr marL="2057400" indent="-228600" eaLnBrk="0" hangingPunct="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algn="ctr" eaLnBrk="1" hangingPunct="1"/>
            <a:r>
              <a:rPr lang="en-US" altLang="en-US" sz="2400" b="1" u="sng">
                <a:solidFill>
                  <a:srgbClr val="FFFFFF"/>
                </a:solidFill>
                <a:latin typeface="Arial" panose="020B0604020202020204" pitchFamily="34" charset="0"/>
                <a:cs typeface="Arial" panose="020B0604020202020204" pitchFamily="34" charset="0"/>
              </a:rPr>
              <a:t>Illustrative Problems </a:t>
            </a:r>
            <a:endParaRPr lang="en-US" altLang="en-US" sz="2400" b="1">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17976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73778"/>
                                        </p:tgtEl>
                                        <p:attrNameLst>
                                          <p:attrName>style.visibility</p:attrName>
                                        </p:attrNameLst>
                                      </p:cBhvr>
                                      <p:to>
                                        <p:strVal val="visible"/>
                                      </p:to>
                                    </p:set>
                                    <p:animEffect transition="in" filter="checkerboard(across)">
                                      <p:cBhvr>
                                        <p:cTn id="7" dur="1000"/>
                                        <p:tgtEl>
                                          <p:spTgt spid="3737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73770"/>
                                        </p:tgtEl>
                                        <p:attrNameLst>
                                          <p:attrName>style.visibility</p:attrName>
                                        </p:attrNameLst>
                                      </p:cBhvr>
                                      <p:to>
                                        <p:strVal val="visible"/>
                                      </p:to>
                                    </p:set>
                                    <p:animEffect transition="in" filter="checkerboard(across)">
                                      <p:cBhvr>
                                        <p:cTn id="12" dur="1000"/>
                                        <p:tgtEl>
                                          <p:spTgt spid="3737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73772"/>
                                        </p:tgtEl>
                                        <p:attrNameLst>
                                          <p:attrName>style.visibility</p:attrName>
                                        </p:attrNameLst>
                                      </p:cBhvr>
                                      <p:to>
                                        <p:strVal val="visible"/>
                                      </p:to>
                                    </p:set>
                                    <p:animEffect transition="in" filter="checkerboard(across)">
                                      <p:cBhvr>
                                        <p:cTn id="17" dur="1000"/>
                                        <p:tgtEl>
                                          <p:spTgt spid="3737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73774"/>
                                        </p:tgtEl>
                                        <p:attrNameLst>
                                          <p:attrName>style.visibility</p:attrName>
                                        </p:attrNameLst>
                                      </p:cBhvr>
                                      <p:to>
                                        <p:strVal val="visible"/>
                                      </p:to>
                                    </p:set>
                                    <p:animEffect transition="in" filter="checkerboard(across)">
                                      <p:cBhvr>
                                        <p:cTn id="22" dur="1000"/>
                                        <p:tgtEl>
                                          <p:spTgt spid="37377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73773"/>
                                        </p:tgtEl>
                                        <p:attrNameLst>
                                          <p:attrName>style.visibility</p:attrName>
                                        </p:attrNameLst>
                                      </p:cBhvr>
                                      <p:to>
                                        <p:strVal val="visible"/>
                                      </p:to>
                                    </p:set>
                                    <p:animEffect transition="in" filter="checkerboard(across)">
                                      <p:cBhvr>
                                        <p:cTn id="27" dur="1000"/>
                                        <p:tgtEl>
                                          <p:spTgt spid="37377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73775"/>
                                        </p:tgtEl>
                                        <p:attrNameLst>
                                          <p:attrName>style.visibility</p:attrName>
                                        </p:attrNameLst>
                                      </p:cBhvr>
                                      <p:to>
                                        <p:strVal val="visible"/>
                                      </p:to>
                                    </p:set>
                                    <p:animEffect transition="in" filter="checkerboard(across)">
                                      <p:cBhvr>
                                        <p:cTn id="32" dur="1000"/>
                                        <p:tgtEl>
                                          <p:spTgt spid="373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70" grpId="0"/>
      <p:bldP spid="373772" grpId="0"/>
      <p:bldP spid="373773" grpId="0"/>
      <p:bldP spid="373774" grpId="0"/>
      <p:bldP spid="373775" grpId="0"/>
      <p:bldP spid="37377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108" name="Text Box 12"/>
          <p:cNvSpPr txBox="1">
            <a:spLocks noChangeArrowheads="1"/>
          </p:cNvSpPr>
          <p:nvPr/>
        </p:nvSpPr>
        <p:spPr bwMode="auto">
          <a:xfrm>
            <a:off x="0" y="762000"/>
            <a:ext cx="655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rgbClr val="FFCC00"/>
                </a:solidFill>
                <a:latin typeface="Times New Roman" panose="02020603050405020304" pitchFamily="18" charset="0"/>
              </a:defRPr>
            </a:lvl1pPr>
            <a:lvl2pPr marL="742950" indent="-285750" eaLnBrk="0" hangingPunct="0">
              <a:defRPr>
                <a:solidFill>
                  <a:srgbClr val="FFCC00"/>
                </a:solidFill>
                <a:latin typeface="Times New Roman" panose="02020603050405020304" pitchFamily="18" charset="0"/>
              </a:defRPr>
            </a:lvl2pPr>
            <a:lvl3pPr marL="1143000" indent="-228600" eaLnBrk="0" hangingPunct="0">
              <a:defRPr>
                <a:solidFill>
                  <a:srgbClr val="FFCC00"/>
                </a:solidFill>
                <a:latin typeface="Times New Roman" panose="02020603050405020304" pitchFamily="18" charset="0"/>
              </a:defRPr>
            </a:lvl3pPr>
            <a:lvl4pPr marL="1600200" indent="-228600" eaLnBrk="0" hangingPunct="0">
              <a:defRPr>
                <a:solidFill>
                  <a:srgbClr val="FFCC00"/>
                </a:solidFill>
                <a:latin typeface="Times New Roman" panose="02020603050405020304" pitchFamily="18" charset="0"/>
              </a:defRPr>
            </a:lvl4pPr>
            <a:lvl5pPr marL="2057400" indent="-228600" eaLnBrk="0" hangingPunct="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eaLnBrk="1" hangingPunct="1"/>
            <a:r>
              <a:rPr lang="en-US" altLang="en-US" sz="2400">
                <a:solidFill>
                  <a:srgbClr val="FFFFFF"/>
                </a:solidFill>
              </a:rPr>
              <a:t>3. Circumferential strain, </a:t>
            </a:r>
            <a:r>
              <a:rPr lang="el-GR" altLang="en-US" sz="2400">
                <a:solidFill>
                  <a:srgbClr val="FFFFFF"/>
                </a:solidFill>
                <a:cs typeface="Times New Roman" panose="02020603050405020304" pitchFamily="18" charset="0"/>
              </a:rPr>
              <a:t>ε</a:t>
            </a:r>
            <a:r>
              <a:rPr lang="en-US" altLang="en-US" sz="2400" baseline="-25000">
                <a:solidFill>
                  <a:srgbClr val="FFFFFF"/>
                </a:solidFill>
              </a:rPr>
              <a:t>c</a:t>
            </a:r>
            <a:r>
              <a:rPr lang="en-US" altLang="en-US" sz="2400">
                <a:solidFill>
                  <a:srgbClr val="FFFFFF"/>
                </a:solidFill>
              </a:rPr>
              <a:t>:  	</a:t>
            </a:r>
            <a:endParaRPr lang="en-US" altLang="en-US" sz="2400" u="sng">
              <a:solidFill>
                <a:srgbClr val="FFFFFF"/>
              </a:solidFill>
            </a:endParaRPr>
          </a:p>
        </p:txBody>
      </p:sp>
      <p:sp>
        <p:nvSpPr>
          <p:cNvPr id="388110" name="Text Box 14"/>
          <p:cNvSpPr txBox="1">
            <a:spLocks noChangeArrowheads="1"/>
          </p:cNvSpPr>
          <p:nvPr/>
        </p:nvSpPr>
        <p:spPr bwMode="auto">
          <a:xfrm>
            <a:off x="457200" y="6072188"/>
            <a:ext cx="8054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rgbClr val="FFCC00"/>
                </a:solidFill>
                <a:latin typeface="Times New Roman" panose="02020603050405020304" pitchFamily="18" charset="0"/>
              </a:defRPr>
            </a:lvl1pPr>
            <a:lvl2pPr marL="742950" indent="-285750" eaLnBrk="0" hangingPunct="0">
              <a:defRPr>
                <a:solidFill>
                  <a:srgbClr val="FFCC00"/>
                </a:solidFill>
                <a:latin typeface="Times New Roman" panose="02020603050405020304" pitchFamily="18" charset="0"/>
              </a:defRPr>
            </a:lvl2pPr>
            <a:lvl3pPr marL="1143000" indent="-228600" eaLnBrk="0" hangingPunct="0">
              <a:defRPr>
                <a:solidFill>
                  <a:srgbClr val="FFCC00"/>
                </a:solidFill>
                <a:latin typeface="Times New Roman" panose="02020603050405020304" pitchFamily="18" charset="0"/>
              </a:defRPr>
            </a:lvl3pPr>
            <a:lvl4pPr marL="1600200" indent="-228600" eaLnBrk="0" hangingPunct="0">
              <a:defRPr>
                <a:solidFill>
                  <a:srgbClr val="FFCC00"/>
                </a:solidFill>
                <a:latin typeface="Times New Roman" panose="02020603050405020304" pitchFamily="18" charset="0"/>
              </a:defRPr>
            </a:lvl4pPr>
            <a:lvl5pPr marL="2057400" indent="-228600" eaLnBrk="0" hangingPunct="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eaLnBrk="1" hangingPunct="1">
              <a:lnSpc>
                <a:spcPct val="125000"/>
              </a:lnSpc>
            </a:pPr>
            <a:r>
              <a:rPr lang="en-US" altLang="en-US" sz="2400">
                <a:solidFill>
                  <a:srgbClr val="FFFFFF"/>
                </a:solidFill>
              </a:rPr>
              <a:t>Change in length = </a:t>
            </a:r>
            <a:r>
              <a:rPr lang="el-GR" altLang="en-US" sz="2400">
                <a:solidFill>
                  <a:srgbClr val="FFFFFF"/>
                </a:solidFill>
              </a:rPr>
              <a:t>ε</a:t>
            </a:r>
            <a:r>
              <a:rPr lang="en-US" altLang="en-US" sz="2400"/>
              <a:t> </a:t>
            </a:r>
            <a:r>
              <a:rPr lang="en-US" altLang="en-US" sz="2400" baseline="-25000">
                <a:solidFill>
                  <a:srgbClr val="FFFFFF"/>
                </a:solidFill>
              </a:rPr>
              <a:t>L</a:t>
            </a:r>
            <a:r>
              <a:rPr lang="en-US" altLang="en-US" sz="2400">
                <a:solidFill>
                  <a:srgbClr val="FFFFFF"/>
                </a:solidFill>
              </a:rPr>
              <a:t> ×L= 5</a:t>
            </a:r>
            <a:r>
              <a:rPr lang="en-US" altLang="en-US" sz="2400">
                <a:solidFill>
                  <a:srgbClr val="FFFFFF"/>
                </a:solidFill>
                <a:cs typeface="Times New Roman" panose="02020603050405020304" pitchFamily="18" charset="0"/>
              </a:rPr>
              <a:t>×10</a:t>
            </a:r>
            <a:r>
              <a:rPr lang="en-US" altLang="en-US" sz="2400" baseline="30000">
                <a:solidFill>
                  <a:srgbClr val="FFFFFF"/>
                </a:solidFill>
                <a:cs typeface="Times New Roman" panose="02020603050405020304" pitchFamily="18" charset="0"/>
              </a:rPr>
              <a:t>-05</a:t>
            </a:r>
            <a:r>
              <a:rPr lang="en-US" altLang="en-US" sz="2400">
                <a:solidFill>
                  <a:srgbClr val="FFFFFF"/>
                </a:solidFill>
              </a:rPr>
              <a:t>×3000 = </a:t>
            </a:r>
            <a:r>
              <a:rPr lang="en-US" altLang="en-US" sz="2400" u="sng">
                <a:solidFill>
                  <a:srgbClr val="FFFFFF"/>
                </a:solidFill>
              </a:rPr>
              <a:t>0.15</a:t>
            </a:r>
            <a:r>
              <a:rPr lang="en-US" altLang="en-US" sz="2400">
                <a:solidFill>
                  <a:srgbClr val="FFFFFF"/>
                </a:solidFill>
              </a:rPr>
              <a:t> mm (Increase).</a:t>
            </a:r>
            <a:endParaRPr lang="el-GR" altLang="en-US" sz="2400">
              <a:solidFill>
                <a:srgbClr val="FFFFFF"/>
              </a:solidFill>
            </a:endParaRPr>
          </a:p>
        </p:txBody>
      </p:sp>
      <p:graphicFrame>
        <p:nvGraphicFramePr>
          <p:cNvPr id="388113" name="Object 17"/>
          <p:cNvGraphicFramePr>
            <a:graphicFrameLocks noChangeAspect="1"/>
          </p:cNvGraphicFramePr>
          <p:nvPr/>
        </p:nvGraphicFramePr>
        <p:xfrm>
          <a:off x="1963738" y="1219200"/>
          <a:ext cx="5205412" cy="1593850"/>
        </p:xfrm>
        <a:graphic>
          <a:graphicData uri="http://schemas.openxmlformats.org/presentationml/2006/ole">
            <mc:AlternateContent xmlns:mc="http://schemas.openxmlformats.org/markup-compatibility/2006">
              <mc:Choice xmlns:v="urn:schemas-microsoft-com:vml" Requires="v">
                <p:oleObj spid="_x0000_s29700" name="Equation" r:id="rId4" imgW="2809815" imgH="857309" progId="Equation.3">
                  <p:embed/>
                </p:oleObj>
              </mc:Choice>
              <mc:Fallback>
                <p:oleObj name="Equation" r:id="rId4" imgW="2809815" imgH="857309" progId="Equation.3">
                  <p:embed/>
                  <p:pic>
                    <p:nvPicPr>
                      <p:cNvPr id="388113"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3738" y="1219200"/>
                        <a:ext cx="5205412" cy="159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8114" name="Text Box 18"/>
          <p:cNvSpPr txBox="1">
            <a:spLocks noChangeArrowheads="1"/>
          </p:cNvSpPr>
          <p:nvPr/>
        </p:nvSpPr>
        <p:spPr bwMode="auto">
          <a:xfrm>
            <a:off x="185738" y="2828925"/>
            <a:ext cx="861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rgbClr val="FFCC00"/>
                </a:solidFill>
                <a:latin typeface="Times New Roman" panose="02020603050405020304" pitchFamily="18" charset="0"/>
              </a:defRPr>
            </a:lvl1pPr>
            <a:lvl2pPr marL="742950" indent="-285750" eaLnBrk="0" hangingPunct="0">
              <a:defRPr>
                <a:solidFill>
                  <a:srgbClr val="FFCC00"/>
                </a:solidFill>
                <a:latin typeface="Times New Roman" panose="02020603050405020304" pitchFamily="18" charset="0"/>
              </a:defRPr>
            </a:lvl2pPr>
            <a:lvl3pPr marL="1143000" indent="-228600" eaLnBrk="0" hangingPunct="0">
              <a:defRPr>
                <a:solidFill>
                  <a:srgbClr val="FFCC00"/>
                </a:solidFill>
                <a:latin typeface="Times New Roman" panose="02020603050405020304" pitchFamily="18" charset="0"/>
              </a:defRPr>
            </a:lvl3pPr>
            <a:lvl4pPr marL="1600200" indent="-228600" eaLnBrk="0" hangingPunct="0">
              <a:defRPr>
                <a:solidFill>
                  <a:srgbClr val="FFCC00"/>
                </a:solidFill>
                <a:latin typeface="Times New Roman" panose="02020603050405020304" pitchFamily="18" charset="0"/>
              </a:defRPr>
            </a:lvl4pPr>
            <a:lvl5pPr marL="2057400" indent="-228600" eaLnBrk="0" hangingPunct="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eaLnBrk="1" hangingPunct="1"/>
            <a:r>
              <a:rPr lang="en-US" altLang="en-US" sz="2400">
                <a:solidFill>
                  <a:srgbClr val="FFFFFF"/>
                </a:solidFill>
              </a:rPr>
              <a:t>Change in diameter, </a:t>
            </a:r>
            <a:r>
              <a:rPr lang="el-GR" altLang="en-US" sz="2400">
                <a:solidFill>
                  <a:srgbClr val="FFFFFF"/>
                </a:solidFill>
                <a:cs typeface="Times New Roman" panose="02020603050405020304" pitchFamily="18" charset="0"/>
              </a:rPr>
              <a:t>δ</a:t>
            </a:r>
            <a:r>
              <a:rPr lang="en-US" altLang="en-US" sz="2400">
                <a:solidFill>
                  <a:srgbClr val="FFFFFF"/>
                </a:solidFill>
                <a:cs typeface="Times New Roman" panose="02020603050405020304" pitchFamily="18" charset="0"/>
              </a:rPr>
              <a:t>d= </a:t>
            </a:r>
            <a:r>
              <a:rPr lang="el-GR" altLang="en-US" sz="2400">
                <a:solidFill>
                  <a:srgbClr val="FFFFFF"/>
                </a:solidFill>
                <a:cs typeface="Times New Roman" panose="02020603050405020304" pitchFamily="18" charset="0"/>
              </a:rPr>
              <a:t>ε</a:t>
            </a:r>
            <a:r>
              <a:rPr lang="en-US" altLang="en-US" sz="2400" baseline="-25000">
                <a:solidFill>
                  <a:srgbClr val="FFFFFF"/>
                </a:solidFill>
              </a:rPr>
              <a:t>c</a:t>
            </a:r>
            <a:r>
              <a:rPr lang="en-US" altLang="en-US" sz="2400">
                <a:solidFill>
                  <a:srgbClr val="FFFFFF"/>
                </a:solidFill>
              </a:rPr>
              <a:t> ×d = </a:t>
            </a:r>
            <a:r>
              <a:rPr lang="en-US" altLang="en-US" sz="2400">
                <a:solidFill>
                  <a:srgbClr val="FFFFFF"/>
                </a:solidFill>
                <a:cs typeface="Times New Roman" panose="02020603050405020304" pitchFamily="18" charset="0"/>
              </a:rPr>
              <a:t>2.125×10</a:t>
            </a:r>
            <a:r>
              <a:rPr lang="en-US" altLang="en-US" sz="2400" baseline="30000">
                <a:solidFill>
                  <a:srgbClr val="FFFFFF"/>
                </a:solidFill>
                <a:cs typeface="Times New Roman" panose="02020603050405020304" pitchFamily="18" charset="0"/>
              </a:rPr>
              <a:t>-04</a:t>
            </a:r>
            <a:r>
              <a:rPr lang="en-US" altLang="en-US" sz="2400">
                <a:solidFill>
                  <a:srgbClr val="FFFFFF"/>
                </a:solidFill>
                <a:cs typeface="Times New Roman" panose="02020603050405020304" pitchFamily="18" charset="0"/>
              </a:rPr>
              <a:t>×1000 = </a:t>
            </a:r>
            <a:r>
              <a:rPr lang="en-US" altLang="en-US" sz="2400" u="sng">
                <a:solidFill>
                  <a:srgbClr val="FFFFFF"/>
                </a:solidFill>
                <a:cs typeface="Times New Roman" panose="02020603050405020304" pitchFamily="18" charset="0"/>
              </a:rPr>
              <a:t>0.2125</a:t>
            </a:r>
            <a:r>
              <a:rPr lang="en-US" altLang="en-US" sz="2400">
                <a:solidFill>
                  <a:srgbClr val="FFFFFF"/>
                </a:solidFill>
                <a:cs typeface="Times New Roman" panose="02020603050405020304" pitchFamily="18" charset="0"/>
              </a:rPr>
              <a:t> </a:t>
            </a:r>
            <a:r>
              <a:rPr lang="en-US" altLang="en-US" sz="2400">
                <a:solidFill>
                  <a:srgbClr val="FFFFFF"/>
                </a:solidFill>
              </a:rPr>
              <a:t>mm  </a:t>
            </a:r>
          </a:p>
          <a:p>
            <a:pPr eaLnBrk="1" hangingPunct="1"/>
            <a:r>
              <a:rPr lang="en-US" altLang="en-US" sz="2400">
                <a:solidFill>
                  <a:srgbClr val="FFFFFF"/>
                </a:solidFill>
              </a:rPr>
              <a:t>                                                                                       (Increase).</a:t>
            </a:r>
          </a:p>
        </p:txBody>
      </p:sp>
      <p:graphicFrame>
        <p:nvGraphicFramePr>
          <p:cNvPr id="388115" name="Object 19"/>
          <p:cNvGraphicFramePr>
            <a:graphicFrameLocks noChangeAspect="1"/>
          </p:cNvGraphicFramePr>
          <p:nvPr/>
        </p:nvGraphicFramePr>
        <p:xfrm>
          <a:off x="1447800" y="4343400"/>
          <a:ext cx="5838825" cy="1593850"/>
        </p:xfrm>
        <a:graphic>
          <a:graphicData uri="http://schemas.openxmlformats.org/presentationml/2006/ole">
            <mc:AlternateContent xmlns:mc="http://schemas.openxmlformats.org/markup-compatibility/2006">
              <mc:Choice xmlns:v="urn:schemas-microsoft-com:vml" Requires="v">
                <p:oleObj spid="_x0000_s29701" name="Equation" r:id="rId6" imgW="3152909" imgH="857309" progId="Equation.3">
                  <p:embed/>
                </p:oleObj>
              </mc:Choice>
              <mc:Fallback>
                <p:oleObj name="Equation" r:id="rId6" imgW="3152909" imgH="857309" progId="Equation.3">
                  <p:embed/>
                  <p:pic>
                    <p:nvPicPr>
                      <p:cNvPr id="388115" name="Object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4343400"/>
                        <a:ext cx="5838825" cy="159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8116" name="Text Box 20"/>
          <p:cNvSpPr txBox="1">
            <a:spLocks noChangeArrowheads="1"/>
          </p:cNvSpPr>
          <p:nvPr/>
        </p:nvSpPr>
        <p:spPr bwMode="auto">
          <a:xfrm>
            <a:off x="85725" y="3752850"/>
            <a:ext cx="3302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rgbClr val="FFCC00"/>
                </a:solidFill>
                <a:latin typeface="Times New Roman" panose="02020603050405020304" pitchFamily="18" charset="0"/>
              </a:defRPr>
            </a:lvl1pPr>
            <a:lvl2pPr marL="742950" indent="-285750" eaLnBrk="0" hangingPunct="0">
              <a:defRPr>
                <a:solidFill>
                  <a:srgbClr val="FFCC00"/>
                </a:solidFill>
                <a:latin typeface="Times New Roman" panose="02020603050405020304" pitchFamily="18" charset="0"/>
              </a:defRPr>
            </a:lvl2pPr>
            <a:lvl3pPr marL="1143000" indent="-228600" eaLnBrk="0" hangingPunct="0">
              <a:defRPr>
                <a:solidFill>
                  <a:srgbClr val="FFCC00"/>
                </a:solidFill>
                <a:latin typeface="Times New Roman" panose="02020603050405020304" pitchFamily="18" charset="0"/>
              </a:defRPr>
            </a:lvl3pPr>
            <a:lvl4pPr marL="1600200" indent="-228600" eaLnBrk="0" hangingPunct="0">
              <a:defRPr>
                <a:solidFill>
                  <a:srgbClr val="FFCC00"/>
                </a:solidFill>
                <a:latin typeface="Times New Roman" panose="02020603050405020304" pitchFamily="18" charset="0"/>
              </a:defRPr>
            </a:lvl4pPr>
            <a:lvl5pPr marL="2057400" indent="-228600" eaLnBrk="0" hangingPunct="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eaLnBrk="1" hangingPunct="1">
              <a:lnSpc>
                <a:spcPct val="125000"/>
              </a:lnSpc>
            </a:pPr>
            <a:r>
              <a:rPr lang="en-US" altLang="en-US" sz="2400">
                <a:solidFill>
                  <a:srgbClr val="FFFFFF"/>
                </a:solidFill>
              </a:rPr>
              <a:t>4. Longitudinal strain, </a:t>
            </a:r>
            <a:r>
              <a:rPr lang="el-GR" altLang="en-US" sz="2400">
                <a:solidFill>
                  <a:srgbClr val="FFFFFF"/>
                </a:solidFill>
                <a:cs typeface="Times New Roman" panose="02020603050405020304" pitchFamily="18" charset="0"/>
              </a:rPr>
              <a:t>ε</a:t>
            </a:r>
            <a:r>
              <a:rPr lang="en-US" altLang="en-US" sz="2400" baseline="-25000">
                <a:solidFill>
                  <a:srgbClr val="FFFFFF"/>
                </a:solidFill>
              </a:rPr>
              <a:t>L</a:t>
            </a:r>
            <a:r>
              <a:rPr lang="en-US" altLang="en-US" sz="2400">
                <a:solidFill>
                  <a:srgbClr val="FFFFFF"/>
                </a:solidFill>
              </a:rPr>
              <a:t>:</a:t>
            </a:r>
            <a:endParaRPr lang="el-GR" altLang="en-US" sz="2400">
              <a:solidFill>
                <a:srgbClr val="FFFFFF"/>
              </a:solidFill>
            </a:endParaRPr>
          </a:p>
        </p:txBody>
      </p:sp>
    </p:spTree>
    <p:extLst>
      <p:ext uri="{BB962C8B-B14F-4D97-AF65-F5344CB8AC3E}">
        <p14:creationId xmlns:p14="http://schemas.microsoft.com/office/powerpoint/2010/main" val="6970870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88108"/>
                                        </p:tgtEl>
                                        <p:attrNameLst>
                                          <p:attrName>style.visibility</p:attrName>
                                        </p:attrNameLst>
                                      </p:cBhvr>
                                      <p:to>
                                        <p:strVal val="visible"/>
                                      </p:to>
                                    </p:set>
                                    <p:animEffect transition="in" filter="checkerboard(across)">
                                      <p:cBhvr>
                                        <p:cTn id="7" dur="1000"/>
                                        <p:tgtEl>
                                          <p:spTgt spid="3881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38811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388114"/>
                                        </p:tgtEl>
                                        <p:attrNameLst>
                                          <p:attrName>style.visibility</p:attrName>
                                        </p:attrNameLst>
                                      </p:cBhvr>
                                      <p:to>
                                        <p:strVal val="visible"/>
                                      </p:to>
                                    </p:set>
                                    <p:animEffect transition="in" filter="checkerboard(across)">
                                      <p:cBhvr>
                                        <p:cTn id="16" dur="1000"/>
                                        <p:tgtEl>
                                          <p:spTgt spid="38811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388116"/>
                                        </p:tgtEl>
                                        <p:attrNameLst>
                                          <p:attrName>style.visibility</p:attrName>
                                        </p:attrNameLst>
                                      </p:cBhvr>
                                      <p:to>
                                        <p:strVal val="visible"/>
                                      </p:to>
                                    </p:set>
                                    <p:animEffect transition="in" filter="checkerboard(across)">
                                      <p:cBhvr>
                                        <p:cTn id="21" dur="1000"/>
                                        <p:tgtEl>
                                          <p:spTgt spid="38811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388115"/>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388110"/>
                                        </p:tgtEl>
                                        <p:attrNameLst>
                                          <p:attrName>style.visibility</p:attrName>
                                        </p:attrNameLst>
                                      </p:cBhvr>
                                      <p:to>
                                        <p:strVal val="visible"/>
                                      </p:to>
                                    </p:set>
                                    <p:animEffect transition="in" filter="checkerboard(across)">
                                      <p:cBhvr>
                                        <p:cTn id="30" dur="1000"/>
                                        <p:tgtEl>
                                          <p:spTgt spid="388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108" grpId="0"/>
      <p:bldP spid="388110" grpId="0"/>
      <p:bldP spid="388114" grpId="0"/>
      <p:bldP spid="3881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0396" name="Object 12"/>
          <p:cNvGraphicFramePr>
            <a:graphicFrameLocks noChangeAspect="1"/>
          </p:cNvGraphicFramePr>
          <p:nvPr/>
        </p:nvGraphicFramePr>
        <p:xfrm>
          <a:off x="838200" y="1752600"/>
          <a:ext cx="6916738" cy="1263650"/>
        </p:xfrm>
        <a:graphic>
          <a:graphicData uri="http://schemas.openxmlformats.org/presentationml/2006/ole">
            <mc:AlternateContent xmlns:mc="http://schemas.openxmlformats.org/markup-compatibility/2006">
              <mc:Choice xmlns:v="urn:schemas-microsoft-com:vml" Requires="v">
                <p:oleObj spid="_x0000_s30725" name="Equation" r:id="rId4" imgW="3733822" imgH="676184" progId="Equation.3">
                  <p:embed/>
                </p:oleObj>
              </mc:Choice>
              <mc:Fallback>
                <p:oleObj name="Equation" r:id="rId4" imgW="3733822" imgH="676184" progId="Equation.3">
                  <p:embed/>
                  <p:pic>
                    <p:nvPicPr>
                      <p:cNvPr id="400396"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752600"/>
                        <a:ext cx="6916738" cy="1263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0400" name="Object 16"/>
          <p:cNvGraphicFramePr>
            <a:graphicFrameLocks noChangeAspect="1"/>
          </p:cNvGraphicFramePr>
          <p:nvPr/>
        </p:nvGraphicFramePr>
        <p:xfrm>
          <a:off x="457200" y="838200"/>
          <a:ext cx="2490788" cy="685800"/>
        </p:xfrm>
        <a:graphic>
          <a:graphicData uri="http://schemas.openxmlformats.org/presentationml/2006/ole">
            <mc:AlternateContent xmlns:mc="http://schemas.openxmlformats.org/markup-compatibility/2006">
              <mc:Choice xmlns:v="urn:schemas-microsoft-com:vml" Requires="v">
                <p:oleObj spid="_x0000_s30726" name="Equation" r:id="rId6" imgW="1428797" imgH="380876" progId="Equation.3">
                  <p:embed/>
                </p:oleObj>
              </mc:Choice>
              <mc:Fallback>
                <p:oleObj name="Equation" r:id="rId6" imgW="1428797" imgH="380876" progId="Equation.3">
                  <p:embed/>
                  <p:pic>
                    <p:nvPicPr>
                      <p:cNvPr id="40040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838200"/>
                        <a:ext cx="2490788"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0401" name="Object 17"/>
          <p:cNvGraphicFramePr>
            <a:graphicFrameLocks noChangeAspect="1"/>
          </p:cNvGraphicFramePr>
          <p:nvPr/>
        </p:nvGraphicFramePr>
        <p:xfrm>
          <a:off x="762000" y="3132138"/>
          <a:ext cx="8064500" cy="1592262"/>
        </p:xfrm>
        <a:graphic>
          <a:graphicData uri="http://schemas.openxmlformats.org/presentationml/2006/ole">
            <mc:AlternateContent xmlns:mc="http://schemas.openxmlformats.org/markup-compatibility/2006">
              <mc:Choice xmlns:v="urn:schemas-microsoft-com:vml" Requires="v">
                <p:oleObj spid="_x0000_s30727" name="Equation" r:id="rId8" imgW="4362514" imgH="857309" progId="Equation.3">
                  <p:embed/>
                </p:oleObj>
              </mc:Choice>
              <mc:Fallback>
                <p:oleObj name="Equation" r:id="rId8" imgW="4362514" imgH="857309" progId="Equation.3">
                  <p:embed/>
                  <p:pic>
                    <p:nvPicPr>
                      <p:cNvPr id="400401"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0" y="3132138"/>
                        <a:ext cx="8064500" cy="1592262"/>
                      </a:xfrm>
                      <a:prstGeom prst="rect">
                        <a:avLst/>
                      </a:prstGeom>
                      <a:noFill/>
                      <a:ln>
                        <a:noFill/>
                      </a:ln>
                      <a:effectLst/>
                      <a:extLst>
                        <a:ext uri="{909E8E84-426E-40DD-AFC4-6F175D3DCCD1}">
                          <a14:hiddenFill xmlns:a14="http://schemas.microsoft.com/office/drawing/2010/main">
                            <a:gradFill rotWithShape="1">
                              <a:gsLst>
                                <a:gs pos="0">
                                  <a:srgbClr val="765E47"/>
                                </a:gs>
                                <a:gs pos="50000">
                                  <a:srgbClr val="FFCC99"/>
                                </a:gs>
                                <a:gs pos="100000">
                                  <a:srgbClr val="765E47"/>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43832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040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03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004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202" name="Text Box 10"/>
          <p:cNvSpPr txBox="1">
            <a:spLocks noChangeArrowheads="1"/>
          </p:cNvSpPr>
          <p:nvPr/>
        </p:nvSpPr>
        <p:spPr bwMode="auto">
          <a:xfrm>
            <a:off x="228600" y="828675"/>
            <a:ext cx="885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rgbClr val="FFCC00"/>
                </a:solidFill>
                <a:latin typeface="Times New Roman" panose="02020603050405020304" pitchFamily="18" charset="0"/>
              </a:defRPr>
            </a:lvl1pPr>
            <a:lvl2pPr marL="742950" indent="-285750" eaLnBrk="0" hangingPunct="0">
              <a:defRPr>
                <a:solidFill>
                  <a:srgbClr val="FFCC00"/>
                </a:solidFill>
                <a:latin typeface="Times New Roman" panose="02020603050405020304" pitchFamily="18" charset="0"/>
              </a:defRPr>
            </a:lvl2pPr>
            <a:lvl3pPr marL="1143000" indent="-228600" eaLnBrk="0" hangingPunct="0">
              <a:defRPr>
                <a:solidFill>
                  <a:srgbClr val="FFCC00"/>
                </a:solidFill>
                <a:latin typeface="Times New Roman" panose="02020603050405020304" pitchFamily="18" charset="0"/>
              </a:defRPr>
            </a:lvl3pPr>
            <a:lvl4pPr marL="1600200" indent="-228600" eaLnBrk="0" hangingPunct="0">
              <a:defRPr>
                <a:solidFill>
                  <a:srgbClr val="FFCC00"/>
                </a:solidFill>
                <a:latin typeface="Times New Roman" panose="02020603050405020304" pitchFamily="18" charset="0"/>
              </a:defRPr>
            </a:lvl4pPr>
            <a:lvl5pPr marL="2057400" indent="-228600" eaLnBrk="0" hangingPunct="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algn="ctr" eaLnBrk="1" hangingPunct="1"/>
            <a:r>
              <a:rPr lang="en-US" altLang="en-US" sz="2400" b="1" u="sng">
                <a:solidFill>
                  <a:srgbClr val="FFFFFF"/>
                </a:solidFill>
              </a:rPr>
              <a:t>Q.9.2</a:t>
            </a:r>
            <a:endParaRPr lang="en-US" altLang="en-US" sz="2400" b="1">
              <a:solidFill>
                <a:srgbClr val="FFFFFF"/>
              </a:solidFill>
            </a:endParaRPr>
          </a:p>
        </p:txBody>
      </p:sp>
      <p:sp>
        <p:nvSpPr>
          <p:cNvPr id="392203" name="Text Box 11"/>
          <p:cNvSpPr txBox="1">
            <a:spLocks noChangeArrowheads="1"/>
          </p:cNvSpPr>
          <p:nvPr/>
        </p:nvSpPr>
        <p:spPr bwMode="auto">
          <a:xfrm>
            <a:off x="266700" y="1247775"/>
            <a:ext cx="87630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rgbClr val="FFCC00"/>
                </a:solidFill>
                <a:latin typeface="Times New Roman" panose="02020603050405020304" pitchFamily="18" charset="0"/>
              </a:defRPr>
            </a:lvl1pPr>
            <a:lvl2pPr marL="742950" indent="-285750" eaLnBrk="0" hangingPunct="0">
              <a:defRPr>
                <a:solidFill>
                  <a:srgbClr val="FFCC00"/>
                </a:solidFill>
                <a:latin typeface="Times New Roman" panose="02020603050405020304" pitchFamily="18" charset="0"/>
              </a:defRPr>
            </a:lvl2pPr>
            <a:lvl3pPr marL="1143000" indent="-228600" eaLnBrk="0" hangingPunct="0">
              <a:defRPr>
                <a:solidFill>
                  <a:srgbClr val="FFCC00"/>
                </a:solidFill>
                <a:latin typeface="Times New Roman" panose="02020603050405020304" pitchFamily="18" charset="0"/>
              </a:defRPr>
            </a:lvl3pPr>
            <a:lvl4pPr marL="1600200" indent="-228600" eaLnBrk="0" hangingPunct="0">
              <a:defRPr>
                <a:solidFill>
                  <a:srgbClr val="FFCC00"/>
                </a:solidFill>
                <a:latin typeface="Times New Roman" panose="02020603050405020304" pitchFamily="18" charset="0"/>
              </a:defRPr>
            </a:lvl4pPr>
            <a:lvl5pPr marL="2057400" indent="-228600" eaLnBrk="0" hangingPunct="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algn="just" eaLnBrk="1" hangingPunct="1"/>
            <a:r>
              <a:rPr lang="en-US" altLang="en-US" sz="2400">
                <a:solidFill>
                  <a:srgbClr val="FFFFFF"/>
                </a:solidFill>
              </a:rPr>
              <a:t>A cylindrical boiler is 800mm in diameter and 1m length.  It is </a:t>
            </a:r>
          </a:p>
          <a:p>
            <a:pPr algn="just" eaLnBrk="1" hangingPunct="1"/>
            <a:r>
              <a:rPr lang="en-US" altLang="en-US" sz="2400">
                <a:solidFill>
                  <a:srgbClr val="FFFFFF"/>
                </a:solidFill>
              </a:rPr>
              <a:t>required to withstand a pressure of 100m of water. If the permissible </a:t>
            </a:r>
          </a:p>
          <a:p>
            <a:pPr algn="just" eaLnBrk="1" hangingPunct="1"/>
            <a:r>
              <a:rPr lang="en-US" altLang="en-US" sz="2400">
                <a:solidFill>
                  <a:srgbClr val="FFFFFF"/>
                </a:solidFill>
              </a:rPr>
              <a:t>tensile stress is 20N/mm</a:t>
            </a:r>
            <a:r>
              <a:rPr lang="en-US" altLang="en-US" sz="2400" baseline="30000">
                <a:solidFill>
                  <a:srgbClr val="FFFFFF"/>
                </a:solidFill>
              </a:rPr>
              <a:t>2</a:t>
            </a:r>
            <a:r>
              <a:rPr lang="en-US" altLang="en-US" sz="2400">
                <a:solidFill>
                  <a:srgbClr val="FFFFFF"/>
                </a:solidFill>
              </a:rPr>
              <a:t>, permissible shear stress is 8N/mm</a:t>
            </a:r>
            <a:r>
              <a:rPr lang="en-US" altLang="en-US" sz="2400" baseline="30000">
                <a:solidFill>
                  <a:srgbClr val="FFFFFF"/>
                </a:solidFill>
              </a:rPr>
              <a:t>2</a:t>
            </a:r>
            <a:r>
              <a:rPr lang="en-US" altLang="en-US" sz="2400">
                <a:solidFill>
                  <a:srgbClr val="FFFFFF"/>
                </a:solidFill>
              </a:rPr>
              <a:t> and  </a:t>
            </a:r>
          </a:p>
          <a:p>
            <a:pPr algn="just" eaLnBrk="1" hangingPunct="1"/>
            <a:r>
              <a:rPr lang="en-US" altLang="en-US" sz="2400">
                <a:solidFill>
                  <a:srgbClr val="FFFFFF"/>
                </a:solidFill>
              </a:rPr>
              <a:t>permissible change in diameter is 0.2mm, find the minimum thickness </a:t>
            </a:r>
          </a:p>
          <a:p>
            <a:pPr algn="just" eaLnBrk="1" hangingPunct="1"/>
            <a:r>
              <a:rPr lang="en-US" altLang="en-US" sz="2400">
                <a:solidFill>
                  <a:srgbClr val="FFFFFF"/>
                </a:solidFill>
              </a:rPr>
              <a:t>of the  metal required. Take E = 89.5GPa, and </a:t>
            </a:r>
            <a:r>
              <a:rPr lang="el-GR" altLang="en-US" sz="2400">
                <a:solidFill>
                  <a:srgbClr val="FFFFFF"/>
                </a:solidFill>
                <a:cs typeface="Times New Roman" panose="02020603050405020304" pitchFamily="18" charset="0"/>
              </a:rPr>
              <a:t>μ</a:t>
            </a:r>
            <a:r>
              <a:rPr lang="en-US" altLang="en-US" sz="2400">
                <a:solidFill>
                  <a:srgbClr val="FFFFFF"/>
                </a:solidFill>
                <a:cs typeface="Times New Roman" panose="02020603050405020304" pitchFamily="18" charset="0"/>
              </a:rPr>
              <a:t> = 0.3.</a:t>
            </a:r>
            <a:endParaRPr lang="el-GR" altLang="en-US" sz="2400">
              <a:solidFill>
                <a:srgbClr val="FFFFFF"/>
              </a:solidFill>
              <a:cs typeface="Times New Roman" panose="02020603050405020304" pitchFamily="18" charset="0"/>
            </a:endParaRPr>
          </a:p>
        </p:txBody>
      </p:sp>
      <p:sp>
        <p:nvSpPr>
          <p:cNvPr id="392204" name="Text Box 12"/>
          <p:cNvSpPr txBox="1">
            <a:spLocks noChangeArrowheads="1"/>
          </p:cNvSpPr>
          <p:nvPr/>
        </p:nvSpPr>
        <p:spPr bwMode="auto">
          <a:xfrm>
            <a:off x="244475" y="3833813"/>
            <a:ext cx="77168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rgbClr val="FFCC00"/>
                </a:solidFill>
                <a:latin typeface="Times New Roman" panose="02020603050405020304" pitchFamily="18" charset="0"/>
              </a:defRPr>
            </a:lvl1pPr>
            <a:lvl2pPr marL="742950" indent="-285750" eaLnBrk="0" hangingPunct="0">
              <a:defRPr>
                <a:solidFill>
                  <a:srgbClr val="FFCC00"/>
                </a:solidFill>
                <a:latin typeface="Times New Roman" panose="02020603050405020304" pitchFamily="18" charset="0"/>
              </a:defRPr>
            </a:lvl2pPr>
            <a:lvl3pPr marL="1143000" indent="-228600" eaLnBrk="0" hangingPunct="0">
              <a:defRPr>
                <a:solidFill>
                  <a:srgbClr val="FFCC00"/>
                </a:solidFill>
                <a:latin typeface="Times New Roman" panose="02020603050405020304" pitchFamily="18" charset="0"/>
              </a:defRPr>
            </a:lvl3pPr>
            <a:lvl4pPr marL="1600200" indent="-228600" eaLnBrk="0" hangingPunct="0">
              <a:defRPr>
                <a:solidFill>
                  <a:srgbClr val="FFCC00"/>
                </a:solidFill>
                <a:latin typeface="Times New Roman" panose="02020603050405020304" pitchFamily="18" charset="0"/>
              </a:defRPr>
            </a:lvl4pPr>
            <a:lvl5pPr marL="2057400" indent="-228600" eaLnBrk="0" hangingPunct="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eaLnBrk="1" hangingPunct="1"/>
            <a:r>
              <a:rPr lang="en-US" altLang="en-US" sz="2400">
                <a:solidFill>
                  <a:srgbClr val="FFFFFF"/>
                </a:solidFill>
              </a:rPr>
              <a:t>        Fluid pressure, p = 100m of water = 100×9.81×10</a:t>
            </a:r>
            <a:r>
              <a:rPr lang="en-US" altLang="en-US" sz="2400" baseline="30000">
                <a:solidFill>
                  <a:srgbClr val="FFFFFF"/>
                </a:solidFill>
              </a:rPr>
              <a:t>3</a:t>
            </a:r>
            <a:r>
              <a:rPr lang="en-US" altLang="en-US" sz="2400">
                <a:solidFill>
                  <a:srgbClr val="FFFFFF"/>
                </a:solidFill>
              </a:rPr>
              <a:t> N/m</a:t>
            </a:r>
            <a:r>
              <a:rPr lang="en-US" altLang="en-US" sz="2400" baseline="30000">
                <a:solidFill>
                  <a:srgbClr val="FFFFFF"/>
                </a:solidFill>
              </a:rPr>
              <a:t>2</a:t>
            </a:r>
          </a:p>
          <a:p>
            <a:pPr eaLnBrk="1" hangingPunct="1"/>
            <a:r>
              <a:rPr lang="en-US" altLang="en-US" sz="2400" baseline="30000">
                <a:solidFill>
                  <a:srgbClr val="FFFFFF"/>
                </a:solidFill>
              </a:rPr>
              <a:t>			</a:t>
            </a:r>
            <a:r>
              <a:rPr lang="en-US" altLang="en-US" sz="2400">
                <a:solidFill>
                  <a:srgbClr val="FFFFFF"/>
                </a:solidFill>
              </a:rPr>
              <a:t>= 0.981N/mm</a:t>
            </a:r>
            <a:r>
              <a:rPr lang="en-US" altLang="en-US" sz="2400" baseline="30000">
                <a:solidFill>
                  <a:srgbClr val="FFFFFF"/>
                </a:solidFill>
              </a:rPr>
              <a:t>2</a:t>
            </a:r>
            <a:r>
              <a:rPr lang="en-US" altLang="en-US" sz="2400">
                <a:solidFill>
                  <a:srgbClr val="FFFFFF"/>
                </a:solidFill>
              </a:rPr>
              <a:t> .</a:t>
            </a:r>
          </a:p>
        </p:txBody>
      </p:sp>
      <p:sp>
        <p:nvSpPr>
          <p:cNvPr id="392205" name="Text Box 13"/>
          <p:cNvSpPr txBox="1">
            <a:spLocks noChangeArrowheads="1"/>
          </p:cNvSpPr>
          <p:nvPr/>
        </p:nvSpPr>
        <p:spPr bwMode="auto">
          <a:xfrm>
            <a:off x="228600" y="3300413"/>
            <a:ext cx="189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rgbClr val="FFCC00"/>
                </a:solidFill>
                <a:latin typeface="Times New Roman" panose="02020603050405020304" pitchFamily="18" charset="0"/>
              </a:defRPr>
            </a:lvl1pPr>
            <a:lvl2pPr marL="742950" indent="-285750" eaLnBrk="0" hangingPunct="0">
              <a:defRPr>
                <a:solidFill>
                  <a:srgbClr val="FFCC00"/>
                </a:solidFill>
                <a:latin typeface="Times New Roman" panose="02020603050405020304" pitchFamily="18" charset="0"/>
              </a:defRPr>
            </a:lvl2pPr>
            <a:lvl3pPr marL="1143000" indent="-228600" eaLnBrk="0" hangingPunct="0">
              <a:defRPr>
                <a:solidFill>
                  <a:srgbClr val="FFCC00"/>
                </a:solidFill>
                <a:latin typeface="Times New Roman" panose="02020603050405020304" pitchFamily="18" charset="0"/>
              </a:defRPr>
            </a:lvl3pPr>
            <a:lvl4pPr marL="1600200" indent="-228600" eaLnBrk="0" hangingPunct="0">
              <a:defRPr>
                <a:solidFill>
                  <a:srgbClr val="FFCC00"/>
                </a:solidFill>
                <a:latin typeface="Times New Roman" panose="02020603050405020304" pitchFamily="18" charset="0"/>
              </a:defRPr>
            </a:lvl4pPr>
            <a:lvl5pPr marL="2057400" indent="-228600" eaLnBrk="0" hangingPunct="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algn="ctr" eaLnBrk="1" hangingPunct="1"/>
            <a:r>
              <a:rPr lang="en-US" altLang="en-US" sz="2400" b="1" u="sng">
                <a:solidFill>
                  <a:srgbClr val="FFFFFF"/>
                </a:solidFill>
              </a:rPr>
              <a:t>SOLUTION</a:t>
            </a:r>
            <a:r>
              <a:rPr lang="en-US" altLang="en-US" sz="2400" b="1">
                <a:solidFill>
                  <a:srgbClr val="FFFFFF"/>
                </a:solidFill>
              </a:rPr>
              <a:t>:</a:t>
            </a:r>
          </a:p>
        </p:txBody>
      </p:sp>
      <p:sp>
        <p:nvSpPr>
          <p:cNvPr id="392206" name="Text Box 14"/>
          <p:cNvSpPr txBox="1">
            <a:spLocks noChangeArrowheads="1"/>
          </p:cNvSpPr>
          <p:nvPr/>
        </p:nvSpPr>
        <p:spPr bwMode="auto">
          <a:xfrm>
            <a:off x="152400" y="4724400"/>
            <a:ext cx="86868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rgbClr val="FFCC00"/>
                </a:solidFill>
                <a:latin typeface="Times New Roman" panose="02020603050405020304" pitchFamily="18" charset="0"/>
              </a:defRPr>
            </a:lvl1pPr>
            <a:lvl2pPr marL="742950" indent="-285750" eaLnBrk="0" hangingPunct="0">
              <a:defRPr>
                <a:solidFill>
                  <a:srgbClr val="FFCC00"/>
                </a:solidFill>
                <a:latin typeface="Times New Roman" panose="02020603050405020304" pitchFamily="18" charset="0"/>
              </a:defRPr>
            </a:lvl2pPr>
            <a:lvl3pPr marL="1143000" indent="-228600" eaLnBrk="0" hangingPunct="0">
              <a:defRPr>
                <a:solidFill>
                  <a:srgbClr val="FFCC00"/>
                </a:solidFill>
                <a:latin typeface="Times New Roman" panose="02020603050405020304" pitchFamily="18" charset="0"/>
              </a:defRPr>
            </a:lvl3pPr>
            <a:lvl4pPr marL="1600200" indent="-228600" eaLnBrk="0" hangingPunct="0">
              <a:defRPr>
                <a:solidFill>
                  <a:srgbClr val="FFCC00"/>
                </a:solidFill>
                <a:latin typeface="Times New Roman" panose="02020603050405020304" pitchFamily="18" charset="0"/>
              </a:defRPr>
            </a:lvl4pPr>
            <a:lvl5pPr marL="2057400" indent="-228600" eaLnBrk="0" hangingPunct="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eaLnBrk="1" hangingPunct="1">
              <a:lnSpc>
                <a:spcPct val="125000"/>
              </a:lnSpc>
            </a:pPr>
            <a:r>
              <a:rPr lang="en-US" altLang="en-US" sz="2400" u="sng">
                <a:solidFill>
                  <a:srgbClr val="FFFFFF"/>
                </a:solidFill>
              </a:rPr>
              <a:t>1. Thickness from Hoop Stress consideration</a:t>
            </a:r>
            <a:r>
              <a:rPr lang="en-US" altLang="en-US" sz="2400">
                <a:solidFill>
                  <a:srgbClr val="FFFFFF"/>
                </a:solidFill>
              </a:rPr>
              <a:t>: (Hoop stress is critical than long. Stress)</a:t>
            </a:r>
          </a:p>
          <a:p>
            <a:pPr eaLnBrk="1" hangingPunct="1">
              <a:lnSpc>
                <a:spcPct val="125000"/>
              </a:lnSpc>
            </a:pPr>
            <a:r>
              <a:rPr lang="en-US" altLang="en-US" sz="2400">
                <a:solidFill>
                  <a:srgbClr val="FFFFFF"/>
                </a:solidFill>
              </a:rPr>
              <a:t>		 </a:t>
            </a:r>
            <a:r>
              <a:rPr lang="el-GR" altLang="en-US" sz="2400">
                <a:solidFill>
                  <a:srgbClr val="FFFFFF"/>
                </a:solidFill>
                <a:sym typeface="MT Symbol"/>
              </a:rPr>
              <a:t>σ</a:t>
            </a:r>
            <a:r>
              <a:rPr lang="en-US" altLang="en-US" sz="2400" baseline="-25000">
                <a:solidFill>
                  <a:srgbClr val="FFFFFF"/>
                </a:solidFill>
              </a:rPr>
              <a:t>C</a:t>
            </a:r>
            <a:r>
              <a:rPr lang="en-US" altLang="en-US" sz="2400">
                <a:solidFill>
                  <a:srgbClr val="FFFFFF"/>
                </a:solidFill>
              </a:rPr>
              <a:t> = (p×d)/(2×t) i. e., 20 = (0.981×800)/(2×t)</a:t>
            </a:r>
          </a:p>
          <a:p>
            <a:pPr eaLnBrk="1" hangingPunct="1">
              <a:lnSpc>
                <a:spcPct val="125000"/>
              </a:lnSpc>
            </a:pPr>
            <a:r>
              <a:rPr lang="en-US" altLang="en-US" sz="2400">
                <a:solidFill>
                  <a:srgbClr val="FFFFFF"/>
                </a:solidFill>
              </a:rPr>
              <a:t>	           		       Therefore, t = </a:t>
            </a:r>
            <a:r>
              <a:rPr lang="en-US" altLang="en-US" sz="2400" u="sng">
                <a:solidFill>
                  <a:srgbClr val="FFFFFF"/>
                </a:solidFill>
              </a:rPr>
              <a:t>19.62</a:t>
            </a:r>
            <a:r>
              <a:rPr lang="en-US" altLang="en-US" sz="2400">
                <a:solidFill>
                  <a:srgbClr val="FFFFFF"/>
                </a:solidFill>
              </a:rPr>
              <a:t> mm</a:t>
            </a:r>
          </a:p>
        </p:txBody>
      </p:sp>
    </p:spTree>
    <p:extLst>
      <p:ext uri="{BB962C8B-B14F-4D97-AF65-F5344CB8AC3E}">
        <p14:creationId xmlns:p14="http://schemas.microsoft.com/office/powerpoint/2010/main" val="19733636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92202"/>
                                        </p:tgtEl>
                                        <p:attrNameLst>
                                          <p:attrName>style.visibility</p:attrName>
                                        </p:attrNameLst>
                                      </p:cBhvr>
                                      <p:to>
                                        <p:strVal val="visible"/>
                                      </p:to>
                                    </p:set>
                                    <p:animEffect transition="in" filter="checkerboard(across)">
                                      <p:cBhvr>
                                        <p:cTn id="7" dur="1000"/>
                                        <p:tgtEl>
                                          <p:spTgt spid="3922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92203"/>
                                        </p:tgtEl>
                                        <p:attrNameLst>
                                          <p:attrName>style.visibility</p:attrName>
                                        </p:attrNameLst>
                                      </p:cBhvr>
                                      <p:to>
                                        <p:strVal val="visible"/>
                                      </p:to>
                                    </p:set>
                                    <p:animEffect transition="in" filter="checkerboard(across)">
                                      <p:cBhvr>
                                        <p:cTn id="12" dur="1000"/>
                                        <p:tgtEl>
                                          <p:spTgt spid="3922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92205"/>
                                        </p:tgtEl>
                                        <p:attrNameLst>
                                          <p:attrName>style.visibility</p:attrName>
                                        </p:attrNameLst>
                                      </p:cBhvr>
                                      <p:to>
                                        <p:strVal val="visible"/>
                                      </p:to>
                                    </p:set>
                                    <p:animEffect transition="in" filter="checkerboard(across)">
                                      <p:cBhvr>
                                        <p:cTn id="17" dur="1000"/>
                                        <p:tgtEl>
                                          <p:spTgt spid="39220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92204"/>
                                        </p:tgtEl>
                                        <p:attrNameLst>
                                          <p:attrName>style.visibility</p:attrName>
                                        </p:attrNameLst>
                                      </p:cBhvr>
                                      <p:to>
                                        <p:strVal val="visible"/>
                                      </p:to>
                                    </p:set>
                                    <p:animEffect transition="in" filter="checkerboard(across)">
                                      <p:cBhvr>
                                        <p:cTn id="22" dur="1000"/>
                                        <p:tgtEl>
                                          <p:spTgt spid="39220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92206"/>
                                        </p:tgtEl>
                                        <p:attrNameLst>
                                          <p:attrName>style.visibility</p:attrName>
                                        </p:attrNameLst>
                                      </p:cBhvr>
                                      <p:to>
                                        <p:strVal val="visible"/>
                                      </p:to>
                                    </p:set>
                                    <p:animEffect transition="in" filter="checkerboard(across)">
                                      <p:cBhvr>
                                        <p:cTn id="27" dur="1000"/>
                                        <p:tgtEl>
                                          <p:spTgt spid="392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202" grpId="0"/>
      <p:bldP spid="392203" grpId="0"/>
      <p:bldP spid="392204" grpId="0"/>
      <p:bldP spid="392205" grpId="0"/>
      <p:bldP spid="39220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54" name="Text Box 14"/>
          <p:cNvSpPr txBox="1">
            <a:spLocks noChangeArrowheads="1"/>
          </p:cNvSpPr>
          <p:nvPr/>
        </p:nvSpPr>
        <p:spPr bwMode="auto">
          <a:xfrm>
            <a:off x="228600" y="914400"/>
            <a:ext cx="86868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rgbClr val="FFCC00"/>
                </a:solidFill>
                <a:latin typeface="Times New Roman" panose="02020603050405020304" pitchFamily="18" charset="0"/>
              </a:defRPr>
            </a:lvl1pPr>
            <a:lvl2pPr marL="742950" indent="-285750" eaLnBrk="0" hangingPunct="0">
              <a:defRPr>
                <a:solidFill>
                  <a:srgbClr val="FFCC00"/>
                </a:solidFill>
                <a:latin typeface="Times New Roman" panose="02020603050405020304" pitchFamily="18" charset="0"/>
              </a:defRPr>
            </a:lvl2pPr>
            <a:lvl3pPr marL="1143000" indent="-228600" eaLnBrk="0" hangingPunct="0">
              <a:defRPr>
                <a:solidFill>
                  <a:srgbClr val="FFCC00"/>
                </a:solidFill>
                <a:latin typeface="Times New Roman" panose="02020603050405020304" pitchFamily="18" charset="0"/>
              </a:defRPr>
            </a:lvl3pPr>
            <a:lvl4pPr marL="1600200" indent="-228600" eaLnBrk="0" hangingPunct="0">
              <a:defRPr>
                <a:solidFill>
                  <a:srgbClr val="FFCC00"/>
                </a:solidFill>
                <a:latin typeface="Times New Roman" panose="02020603050405020304" pitchFamily="18" charset="0"/>
              </a:defRPr>
            </a:lvl4pPr>
            <a:lvl5pPr marL="2057400" indent="-228600" eaLnBrk="0" hangingPunct="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eaLnBrk="1" hangingPunct="1">
              <a:lnSpc>
                <a:spcPct val="125000"/>
              </a:lnSpc>
            </a:pPr>
            <a:r>
              <a:rPr lang="en-US" altLang="en-US" sz="2400">
                <a:solidFill>
                  <a:srgbClr val="FFFFFF"/>
                </a:solidFill>
              </a:rPr>
              <a:t>2. </a:t>
            </a:r>
            <a:r>
              <a:rPr lang="en-US" altLang="en-US" sz="2400" u="sng">
                <a:solidFill>
                  <a:srgbClr val="FFFFFF"/>
                </a:solidFill>
              </a:rPr>
              <a:t>Thickness from Shear Stress consideration</a:t>
            </a:r>
            <a:r>
              <a:rPr lang="en-US" altLang="en-US" sz="2400">
                <a:solidFill>
                  <a:srgbClr val="FFFFFF"/>
                </a:solidFill>
              </a:rPr>
              <a:t>: </a:t>
            </a:r>
          </a:p>
        </p:txBody>
      </p:sp>
      <p:sp>
        <p:nvSpPr>
          <p:cNvPr id="394255" name="Text Box 15"/>
          <p:cNvSpPr txBox="1">
            <a:spLocks noChangeArrowheads="1"/>
          </p:cNvSpPr>
          <p:nvPr/>
        </p:nvSpPr>
        <p:spPr bwMode="auto">
          <a:xfrm>
            <a:off x="228600" y="2667000"/>
            <a:ext cx="86868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rgbClr val="FFCC00"/>
                </a:solidFill>
                <a:latin typeface="Times New Roman" panose="02020603050405020304" pitchFamily="18" charset="0"/>
              </a:defRPr>
            </a:lvl1pPr>
            <a:lvl2pPr marL="742950" indent="-285750" eaLnBrk="0" hangingPunct="0">
              <a:defRPr>
                <a:solidFill>
                  <a:srgbClr val="FFCC00"/>
                </a:solidFill>
                <a:latin typeface="Times New Roman" panose="02020603050405020304" pitchFamily="18" charset="0"/>
              </a:defRPr>
            </a:lvl2pPr>
            <a:lvl3pPr marL="1143000" indent="-228600" eaLnBrk="0" hangingPunct="0">
              <a:defRPr>
                <a:solidFill>
                  <a:srgbClr val="FFCC00"/>
                </a:solidFill>
                <a:latin typeface="Times New Roman" panose="02020603050405020304" pitchFamily="18" charset="0"/>
              </a:defRPr>
            </a:lvl3pPr>
            <a:lvl4pPr marL="1600200" indent="-228600" eaLnBrk="0" hangingPunct="0">
              <a:defRPr>
                <a:solidFill>
                  <a:srgbClr val="FFCC00"/>
                </a:solidFill>
                <a:latin typeface="Times New Roman" panose="02020603050405020304" pitchFamily="18" charset="0"/>
              </a:defRPr>
            </a:lvl4pPr>
            <a:lvl5pPr marL="2057400" indent="-228600" eaLnBrk="0" hangingPunct="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eaLnBrk="1" hangingPunct="1">
              <a:lnSpc>
                <a:spcPct val="125000"/>
              </a:lnSpc>
            </a:pPr>
            <a:r>
              <a:rPr lang="en-US" altLang="en-US" sz="2400">
                <a:solidFill>
                  <a:srgbClr val="FFFFFF"/>
                </a:solidFill>
              </a:rPr>
              <a:t>3. </a:t>
            </a:r>
            <a:r>
              <a:rPr lang="en-US" altLang="en-US" sz="2400" u="sng">
                <a:solidFill>
                  <a:srgbClr val="FFFFFF"/>
                </a:solidFill>
              </a:rPr>
              <a:t>Thickness from permissible change in diameter consideration</a:t>
            </a:r>
            <a:r>
              <a:rPr lang="en-US" altLang="en-US" sz="2400">
                <a:solidFill>
                  <a:srgbClr val="FFFFFF"/>
                </a:solidFill>
              </a:rPr>
              <a:t> (</a:t>
            </a:r>
            <a:r>
              <a:rPr lang="el-GR" altLang="en-US" sz="2400">
                <a:solidFill>
                  <a:srgbClr val="FFFFFF"/>
                </a:solidFill>
                <a:cs typeface="Times New Roman" panose="02020603050405020304" pitchFamily="18" charset="0"/>
              </a:rPr>
              <a:t>δ</a:t>
            </a:r>
            <a:r>
              <a:rPr lang="en-US" altLang="en-US" sz="2400">
                <a:solidFill>
                  <a:srgbClr val="FFFFFF"/>
                </a:solidFill>
                <a:cs typeface="Times New Roman" panose="02020603050405020304" pitchFamily="18" charset="0"/>
              </a:rPr>
              <a:t>d=0.2mm)</a:t>
            </a:r>
            <a:r>
              <a:rPr lang="en-US" altLang="en-US" sz="2400">
                <a:solidFill>
                  <a:srgbClr val="FFFFFF"/>
                </a:solidFill>
              </a:rPr>
              <a:t>: </a:t>
            </a:r>
          </a:p>
        </p:txBody>
      </p:sp>
      <p:graphicFrame>
        <p:nvGraphicFramePr>
          <p:cNvPr id="6146" name="Object 18"/>
          <p:cNvGraphicFramePr>
            <a:graphicFrameLocks noChangeAspect="1"/>
          </p:cNvGraphicFramePr>
          <p:nvPr/>
        </p:nvGraphicFramePr>
        <p:xfrm>
          <a:off x="3943350" y="4845050"/>
          <a:ext cx="114300" cy="215900"/>
        </p:xfrm>
        <a:graphic>
          <a:graphicData uri="http://schemas.openxmlformats.org/presentationml/2006/ole">
            <mc:AlternateContent xmlns:mc="http://schemas.openxmlformats.org/markup-compatibility/2006">
              <mc:Choice xmlns:v="urn:schemas-microsoft-com:vml" Requires="v">
                <p:oleObj spid="_x0000_s31750" name="Equation" r:id="rId4" imgW="114151" imgH="215619" progId="Equation.3">
                  <p:embed/>
                </p:oleObj>
              </mc:Choice>
              <mc:Fallback>
                <p:oleObj name="Equation" r:id="rId4" imgW="114151" imgH="215619" progId="Equation.3">
                  <p:embed/>
                  <p:pic>
                    <p:nvPicPr>
                      <p:cNvPr id="6146"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3350" y="4845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4259" name="Object 19"/>
          <p:cNvGraphicFramePr>
            <a:graphicFrameLocks noChangeAspect="1"/>
          </p:cNvGraphicFramePr>
          <p:nvPr/>
        </p:nvGraphicFramePr>
        <p:xfrm>
          <a:off x="1905000" y="3733800"/>
          <a:ext cx="5105400" cy="2016125"/>
        </p:xfrm>
        <a:graphic>
          <a:graphicData uri="http://schemas.openxmlformats.org/presentationml/2006/ole">
            <mc:AlternateContent xmlns:mc="http://schemas.openxmlformats.org/markup-compatibility/2006">
              <mc:Choice xmlns:v="urn:schemas-microsoft-com:vml" Requires="v">
                <p:oleObj spid="_x0000_s31751" name="Equation" r:id="rId6" imgW="1924139" imgH="1085943" progId="Equation.3">
                  <p:embed/>
                </p:oleObj>
              </mc:Choice>
              <mc:Fallback>
                <p:oleObj name="Equation" r:id="rId6" imgW="1924139" imgH="1085943" progId="Equation.3">
                  <p:embed/>
                  <p:pic>
                    <p:nvPicPr>
                      <p:cNvPr id="394259" name="Object 19"/>
                      <p:cNvPicPr>
                        <a:picLocks noChangeAspect="1" noChangeArrowheads="1"/>
                      </p:cNvPicPr>
                      <p:nvPr/>
                    </p:nvPicPr>
                    <p:blipFill>
                      <a:blip r:embed="rId7">
                        <a:lum bright="70000" contrast="-70000"/>
                        <a:extLst>
                          <a:ext uri="{28A0092B-C50C-407E-A947-70E740481C1C}">
                            <a14:useLocalDpi xmlns:a14="http://schemas.microsoft.com/office/drawing/2010/main" val="0"/>
                          </a:ext>
                        </a:extLst>
                      </a:blip>
                      <a:srcRect/>
                      <a:stretch>
                        <a:fillRect/>
                      </a:stretch>
                    </p:blipFill>
                    <p:spPr bwMode="auto">
                      <a:xfrm>
                        <a:off x="1905000" y="3733800"/>
                        <a:ext cx="5105400" cy="201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8" name="Object 21"/>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1752" name="Equation" r:id="rId8" imgW="114151" imgH="215619" progId="Equation.3">
                  <p:embed/>
                </p:oleObj>
              </mc:Choice>
              <mc:Fallback>
                <p:oleObj name="Equation" r:id="rId8" imgW="114151" imgH="215619" progId="Equation.3">
                  <p:embed/>
                  <p:pic>
                    <p:nvPicPr>
                      <p:cNvPr id="6148"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4262" name="Text Box 22"/>
          <p:cNvSpPr txBox="1">
            <a:spLocks noChangeArrowheads="1"/>
          </p:cNvSpPr>
          <p:nvPr/>
        </p:nvSpPr>
        <p:spPr bwMode="auto">
          <a:xfrm>
            <a:off x="1143000" y="5943600"/>
            <a:ext cx="5715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rgbClr val="FFCC00"/>
                </a:solidFill>
                <a:latin typeface="Times New Roman" panose="02020603050405020304" pitchFamily="18" charset="0"/>
              </a:defRPr>
            </a:lvl1pPr>
            <a:lvl2pPr marL="742950" indent="-285750" eaLnBrk="0" hangingPunct="0">
              <a:defRPr>
                <a:solidFill>
                  <a:srgbClr val="FFCC00"/>
                </a:solidFill>
                <a:latin typeface="Times New Roman" panose="02020603050405020304" pitchFamily="18" charset="0"/>
              </a:defRPr>
            </a:lvl2pPr>
            <a:lvl3pPr marL="1143000" indent="-228600" eaLnBrk="0" hangingPunct="0">
              <a:defRPr>
                <a:solidFill>
                  <a:srgbClr val="FFCC00"/>
                </a:solidFill>
                <a:latin typeface="Times New Roman" panose="02020603050405020304" pitchFamily="18" charset="0"/>
              </a:defRPr>
            </a:lvl3pPr>
            <a:lvl4pPr marL="1600200" indent="-228600" eaLnBrk="0" hangingPunct="0">
              <a:defRPr>
                <a:solidFill>
                  <a:srgbClr val="FFCC00"/>
                </a:solidFill>
                <a:latin typeface="Times New Roman" panose="02020603050405020304" pitchFamily="18" charset="0"/>
              </a:defRPr>
            </a:lvl4pPr>
            <a:lvl5pPr marL="2057400" indent="-228600" eaLnBrk="0" hangingPunct="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eaLnBrk="1" hangingPunct="1">
              <a:lnSpc>
                <a:spcPct val="125000"/>
              </a:lnSpc>
            </a:pPr>
            <a:r>
              <a:rPr lang="en-US" altLang="en-US" sz="2400">
                <a:solidFill>
                  <a:srgbClr val="FFFFFF"/>
                </a:solidFill>
              </a:rPr>
              <a:t>Therefore, required thickness, t = </a:t>
            </a:r>
            <a:r>
              <a:rPr lang="en-US" altLang="en-US" sz="2400" u="sng">
                <a:solidFill>
                  <a:srgbClr val="FFFFFF"/>
                </a:solidFill>
              </a:rPr>
              <a:t>19.62</a:t>
            </a:r>
            <a:r>
              <a:rPr lang="en-US" altLang="en-US" sz="2400">
                <a:solidFill>
                  <a:srgbClr val="FFFFFF"/>
                </a:solidFill>
              </a:rPr>
              <a:t> mm.</a:t>
            </a:r>
          </a:p>
        </p:txBody>
      </p:sp>
      <p:graphicFrame>
        <p:nvGraphicFramePr>
          <p:cNvPr id="394263" name="Object 23"/>
          <p:cNvGraphicFramePr>
            <a:graphicFrameLocks noChangeAspect="1"/>
          </p:cNvGraphicFramePr>
          <p:nvPr/>
        </p:nvGraphicFramePr>
        <p:xfrm>
          <a:off x="1992313" y="1524000"/>
          <a:ext cx="4244975" cy="1116013"/>
        </p:xfrm>
        <a:graphic>
          <a:graphicData uri="http://schemas.openxmlformats.org/presentationml/2006/ole">
            <mc:AlternateContent xmlns:mc="http://schemas.openxmlformats.org/markup-compatibility/2006">
              <mc:Choice xmlns:v="urn:schemas-microsoft-com:vml" Requires="v">
                <p:oleObj spid="_x0000_s31753" name="Equation" r:id="rId9" imgW="2505051" imgH="647571" progId="Equation.3">
                  <p:embed/>
                </p:oleObj>
              </mc:Choice>
              <mc:Fallback>
                <p:oleObj name="Equation" r:id="rId9" imgW="2505051" imgH="647571" progId="Equation.3">
                  <p:embed/>
                  <p:pic>
                    <p:nvPicPr>
                      <p:cNvPr id="394263"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92313" y="1524000"/>
                        <a:ext cx="4244975" cy="1116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139078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94254"/>
                                        </p:tgtEl>
                                        <p:attrNameLst>
                                          <p:attrName>style.visibility</p:attrName>
                                        </p:attrNameLst>
                                      </p:cBhvr>
                                      <p:to>
                                        <p:strVal val="visible"/>
                                      </p:to>
                                    </p:set>
                                    <p:animEffect transition="in" filter="checkerboard(across)">
                                      <p:cBhvr>
                                        <p:cTn id="7" dur="1000"/>
                                        <p:tgtEl>
                                          <p:spTgt spid="3942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94263"/>
                                        </p:tgtEl>
                                        <p:attrNameLst>
                                          <p:attrName>style.visibility</p:attrName>
                                        </p:attrNameLst>
                                      </p:cBhvr>
                                      <p:to>
                                        <p:strVal val="visible"/>
                                      </p:to>
                                    </p:set>
                                    <p:animEffect transition="in" filter="checkerboard(across)">
                                      <p:cBhvr>
                                        <p:cTn id="12" dur="500"/>
                                        <p:tgtEl>
                                          <p:spTgt spid="3942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94255"/>
                                        </p:tgtEl>
                                        <p:attrNameLst>
                                          <p:attrName>style.visibility</p:attrName>
                                        </p:attrNameLst>
                                      </p:cBhvr>
                                      <p:to>
                                        <p:strVal val="visible"/>
                                      </p:to>
                                    </p:set>
                                    <p:animEffect transition="in" filter="checkerboard(across)">
                                      <p:cBhvr>
                                        <p:cTn id="17" dur="1000"/>
                                        <p:tgtEl>
                                          <p:spTgt spid="3942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394259"/>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394262"/>
                                        </p:tgtEl>
                                        <p:attrNameLst>
                                          <p:attrName>style.visibility</p:attrName>
                                        </p:attrNameLst>
                                      </p:cBhvr>
                                      <p:to>
                                        <p:strVal val="visible"/>
                                      </p:to>
                                    </p:set>
                                    <p:animEffect transition="in" filter="checkerboard(across)">
                                      <p:cBhvr>
                                        <p:cTn id="26" dur="1000"/>
                                        <p:tgtEl>
                                          <p:spTgt spid="394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54" grpId="0"/>
      <p:bldP spid="394255" grpId="0"/>
      <p:bldP spid="39426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ChangeArrowheads="1"/>
          </p:cNvSpPr>
          <p:nvPr/>
        </p:nvSpPr>
        <p:spPr bwMode="auto">
          <a:xfrm>
            <a:off x="1066800" y="2286000"/>
            <a:ext cx="74676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FFCC00"/>
                </a:solidFill>
                <a:latin typeface="Times New Roman" panose="02020603050405020304" pitchFamily="18" charset="0"/>
              </a:defRPr>
            </a:lvl1pPr>
            <a:lvl2pPr marL="742950" indent="-285750">
              <a:defRPr>
                <a:solidFill>
                  <a:srgbClr val="FFCC00"/>
                </a:solidFill>
                <a:latin typeface="Times New Roman" panose="02020603050405020304" pitchFamily="18" charset="0"/>
              </a:defRPr>
            </a:lvl2pPr>
            <a:lvl3pPr marL="1143000" indent="-228600">
              <a:defRPr>
                <a:solidFill>
                  <a:srgbClr val="FFCC00"/>
                </a:solidFill>
                <a:latin typeface="Times New Roman" panose="02020603050405020304" pitchFamily="18" charset="0"/>
              </a:defRPr>
            </a:lvl3pPr>
            <a:lvl4pPr marL="1600200" indent="-228600">
              <a:defRPr>
                <a:solidFill>
                  <a:srgbClr val="FFCC00"/>
                </a:solidFill>
                <a:latin typeface="Times New Roman" panose="02020603050405020304" pitchFamily="18" charset="0"/>
              </a:defRPr>
            </a:lvl4pPr>
            <a:lvl5pPr marL="2057400" indent="-22860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r>
              <a:rPr lang="en-US" altLang="en-US" sz="4400">
                <a:solidFill>
                  <a:srgbClr val="FFFFFF"/>
                </a:solidFill>
                <a:ea typeface="Batang" pitchFamily="18" charset="-127"/>
              </a:rPr>
              <a:t>Additional Tutorial Problems</a:t>
            </a:r>
            <a:endParaRPr lang="en-US" altLang="en-US" sz="4400">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ChangeArrowheads="1"/>
          </p:cNvSpPr>
          <p:nvPr/>
        </p:nvSpPr>
        <p:spPr bwMode="auto">
          <a:xfrm>
            <a:off x="304800" y="381000"/>
            <a:ext cx="8458200" cy="612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FFCC00"/>
                </a:solidFill>
                <a:latin typeface="Times New Roman" panose="02020603050405020304" pitchFamily="18" charset="0"/>
              </a:defRPr>
            </a:lvl1pPr>
            <a:lvl2pPr marL="742950" indent="-285750">
              <a:defRPr>
                <a:solidFill>
                  <a:srgbClr val="FFCC00"/>
                </a:solidFill>
                <a:latin typeface="Times New Roman" panose="02020603050405020304" pitchFamily="18" charset="0"/>
              </a:defRPr>
            </a:lvl2pPr>
            <a:lvl3pPr marL="1143000" indent="-228600">
              <a:defRPr>
                <a:solidFill>
                  <a:srgbClr val="FFCC00"/>
                </a:solidFill>
                <a:latin typeface="Times New Roman" panose="02020603050405020304" pitchFamily="18" charset="0"/>
              </a:defRPr>
            </a:lvl3pPr>
            <a:lvl4pPr marL="1600200" indent="-228600">
              <a:defRPr>
                <a:solidFill>
                  <a:srgbClr val="FFCC00"/>
                </a:solidFill>
                <a:latin typeface="Times New Roman" panose="02020603050405020304" pitchFamily="18" charset="0"/>
              </a:defRPr>
            </a:lvl4pPr>
            <a:lvl5pPr marL="2057400" indent="-22860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r>
              <a:rPr lang="en-US" altLang="en-US" sz="2800" b="1">
                <a:solidFill>
                  <a:srgbClr val="FFFFFF"/>
                </a:solidFill>
                <a:ea typeface="Batang" pitchFamily="18" charset="-127"/>
              </a:rPr>
              <a:t>AT1. </a:t>
            </a:r>
            <a:r>
              <a:rPr lang="en-US" altLang="en-US" sz="2800">
                <a:solidFill>
                  <a:srgbClr val="FFFFFF"/>
                </a:solidFill>
                <a:ea typeface="Batang" pitchFamily="18" charset="-127"/>
              </a:rPr>
              <a:t>A cylindrical boiler is 800 mm in diameter and 1 m length.  If the permissible tensile stress is 15 N/mm</a:t>
            </a:r>
            <a:r>
              <a:rPr lang="en-US" altLang="en-US" sz="2800" baseline="30000">
                <a:solidFill>
                  <a:srgbClr val="FFFFFF"/>
                </a:solidFill>
                <a:ea typeface="Batang" pitchFamily="18" charset="-127"/>
              </a:rPr>
              <a:t>2</a:t>
            </a:r>
            <a:r>
              <a:rPr lang="en-US" altLang="en-US" sz="2800">
                <a:solidFill>
                  <a:srgbClr val="FFFFFF"/>
                </a:solidFill>
                <a:ea typeface="Batang" pitchFamily="18" charset="-127"/>
              </a:rPr>
              <a:t>, permissible shear stress is 10 N/mm</a:t>
            </a:r>
            <a:r>
              <a:rPr lang="en-US" altLang="en-US" sz="2800" baseline="30000">
                <a:solidFill>
                  <a:srgbClr val="FFFFFF"/>
                </a:solidFill>
                <a:ea typeface="Batang" pitchFamily="18" charset="-127"/>
              </a:rPr>
              <a:t>2</a:t>
            </a:r>
            <a:r>
              <a:rPr lang="en-US" altLang="en-US" sz="2800">
                <a:solidFill>
                  <a:srgbClr val="FFFFFF"/>
                </a:solidFill>
                <a:ea typeface="Batang" pitchFamily="18" charset="-127"/>
              </a:rPr>
              <a:t> and permissible change in diameter is 0.25 mm, find the pressure to be borne by the cylinder if the thickness of the metal is 10mm. Take E = 90 GPa, and </a:t>
            </a:r>
            <a:r>
              <a:rPr lang="el-GR" altLang="en-US" sz="2800">
                <a:solidFill>
                  <a:srgbClr val="FFFFFF"/>
                </a:solidFill>
                <a:ea typeface="Batang" pitchFamily="18" charset="-127"/>
              </a:rPr>
              <a:t>μ</a:t>
            </a:r>
            <a:r>
              <a:rPr lang="en-US" altLang="en-US" sz="2800">
                <a:solidFill>
                  <a:srgbClr val="FFFFFF"/>
                </a:solidFill>
                <a:ea typeface="Batang" pitchFamily="18" charset="-127"/>
              </a:rPr>
              <a:t> = 0.28. Compute the change in length for the pressure determined. (Ans: 0.0367 mm)</a:t>
            </a:r>
          </a:p>
          <a:p>
            <a:endParaRPr lang="en-US" altLang="en-US" sz="2800">
              <a:solidFill>
                <a:srgbClr val="FFFFFF"/>
              </a:solidFill>
              <a:ea typeface="Batang" pitchFamily="18" charset="-127"/>
            </a:endParaRPr>
          </a:p>
          <a:p>
            <a:r>
              <a:rPr lang="en-US" altLang="en-US" sz="2800">
                <a:solidFill>
                  <a:srgbClr val="FFFFFF"/>
                </a:solidFill>
                <a:ea typeface="Batang" pitchFamily="18" charset="-127"/>
              </a:rPr>
              <a:t>AT2. </a:t>
            </a:r>
            <a:r>
              <a:rPr lang="en-US" altLang="en-US" sz="2800">
                <a:solidFill>
                  <a:srgbClr val="FFFFFF"/>
                </a:solidFill>
              </a:rPr>
              <a:t>At a point in a thin cylinder subjected to internal fluid pressure, the value of hoop strain is 600×10</a:t>
            </a:r>
            <a:r>
              <a:rPr lang="en-US" altLang="en-US" sz="2800" baseline="30000">
                <a:solidFill>
                  <a:srgbClr val="FFFFFF"/>
                </a:solidFill>
              </a:rPr>
              <a:t>-4</a:t>
            </a:r>
            <a:r>
              <a:rPr lang="en-US" altLang="en-US" sz="2800">
                <a:solidFill>
                  <a:srgbClr val="FFFFFF"/>
                </a:solidFill>
              </a:rPr>
              <a:t> (tensile).  Compute the hoop and longitudinal stresses. How much is the percentage change in the volume of the cylinder? Take E=200 GPa and </a:t>
            </a:r>
            <a:r>
              <a:rPr lang="el-GR" altLang="en-US" sz="2800">
                <a:solidFill>
                  <a:srgbClr val="FFFFFF"/>
                </a:solidFill>
              </a:rPr>
              <a:t>μ </a:t>
            </a:r>
            <a:r>
              <a:rPr lang="en-US" altLang="en-US" sz="2800">
                <a:solidFill>
                  <a:srgbClr val="FFFFFF"/>
                </a:solidFill>
              </a:rPr>
              <a:t>= 0.28.</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p:cNvSpPr>
            <a:spLocks noGrp="1"/>
          </p:cNvSpPr>
          <p:nvPr>
            <p:ph idx="1"/>
          </p:nvPr>
        </p:nvSpPr>
        <p:spPr bwMode="auto">
          <a:xfrm>
            <a:off x="457200" y="1524000"/>
            <a:ext cx="8229600" cy="1752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gn="ctr">
              <a:buFontTx/>
              <a:buNone/>
            </a:pPr>
            <a:r>
              <a:rPr lang="en-US" altLang="en-US" sz="5400" smtClean="0">
                <a:solidFill>
                  <a:srgbClr val="FFFF00"/>
                </a:solidFill>
              </a:rPr>
              <a:t>Summary</a:t>
            </a:r>
            <a:endParaRPr lang="en-IN" altLang="en-US" sz="5400" smtClean="0">
              <a:solidFill>
                <a:srgbClr val="FFFF00"/>
              </a:solidFill>
            </a:endParaRPr>
          </a:p>
        </p:txBody>
      </p:sp>
      <p:sp>
        <p:nvSpPr>
          <p:cNvPr id="28675" name="TextBox 1"/>
          <p:cNvSpPr txBox="1">
            <a:spLocks noChangeArrowheads="1"/>
          </p:cNvSpPr>
          <p:nvPr/>
        </p:nvSpPr>
        <p:spPr bwMode="auto">
          <a:xfrm>
            <a:off x="7696200" y="60960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FFCC00"/>
                </a:solidFill>
                <a:latin typeface="Times New Roman" panose="02020603050405020304" pitchFamily="18" charset="0"/>
              </a:defRPr>
            </a:lvl1pPr>
            <a:lvl2pPr marL="742950" indent="-285750">
              <a:defRPr>
                <a:solidFill>
                  <a:srgbClr val="FFCC00"/>
                </a:solidFill>
                <a:latin typeface="Times New Roman" panose="02020603050405020304" pitchFamily="18" charset="0"/>
              </a:defRPr>
            </a:lvl2pPr>
            <a:lvl3pPr marL="1143000" indent="-228600">
              <a:defRPr>
                <a:solidFill>
                  <a:srgbClr val="FFCC00"/>
                </a:solidFill>
                <a:latin typeface="Times New Roman" panose="02020603050405020304" pitchFamily="18" charset="0"/>
              </a:defRPr>
            </a:lvl3pPr>
            <a:lvl4pPr marL="1600200" indent="-228600">
              <a:defRPr>
                <a:solidFill>
                  <a:srgbClr val="FFCC00"/>
                </a:solidFill>
                <a:latin typeface="Times New Roman" panose="02020603050405020304" pitchFamily="18" charset="0"/>
              </a:defRPr>
            </a:lvl4pPr>
            <a:lvl5pPr marL="2057400" indent="-22860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algn="ctr" eaLnBrk="1" hangingPunct="1">
              <a:spcBef>
                <a:spcPct val="50000"/>
              </a:spcBef>
            </a:pPr>
            <a:r>
              <a:rPr lang="en-US" altLang="en-US" sz="2400">
                <a:solidFill>
                  <a:srgbClr val="FFFFFF"/>
                </a:solidFill>
                <a:hlinkClick r:id="rId2" action="ppaction://hlinksldjump"/>
              </a:rPr>
              <a:t>HOME</a:t>
            </a:r>
            <a:endParaRPr lang="en-US" altLang="en-US" sz="2400">
              <a:solidFill>
                <a:srgbClr val="FFFFFF"/>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15000"/>
              </a:lnSpc>
              <a:spcBef>
                <a:spcPct val="0"/>
              </a:spcBef>
              <a:spcAft>
                <a:spcPts val="1000"/>
              </a:spcAft>
              <a:buFont typeface="Symbol" panose="05050102010706020507" pitchFamily="18" charset="2"/>
              <a:buChar char=""/>
            </a:pPr>
            <a:r>
              <a:rPr lang="en-US" altLang="en-US" sz="2800" b="1" smtClean="0">
                <a:solidFill>
                  <a:srgbClr val="FFFF00"/>
                </a:solidFill>
                <a:latin typeface="Bell MT" panose="02020503060305020303" pitchFamily="18" charset="0"/>
                <a:ea typeface="Calibri" panose="020F0502020204030204" pitchFamily="34" charset="0"/>
                <a:cs typeface="Times New Roman" panose="02020603050405020304" pitchFamily="18" charset="0"/>
              </a:rPr>
              <a:t>Introduction</a:t>
            </a:r>
            <a:endParaRPr lang="en-US" altLang="en-US" sz="2800" smtClean="0">
              <a:solidFill>
                <a:srgbClr val="FFFF00"/>
              </a:solidFill>
              <a:latin typeface="Bell MT" panose="02020503060305020303" pitchFamily="18" charset="0"/>
              <a:ea typeface="Calibri" panose="020F0502020204030204" pitchFamily="34" charset="0"/>
              <a:cs typeface="Times New Roman" panose="02020603050405020304" pitchFamily="18" charset="0"/>
            </a:endParaRPr>
          </a:p>
          <a:p>
            <a:pPr>
              <a:lnSpc>
                <a:spcPct val="115000"/>
              </a:lnSpc>
              <a:spcBef>
                <a:spcPct val="0"/>
              </a:spcBef>
              <a:spcAft>
                <a:spcPts val="1000"/>
              </a:spcAft>
              <a:buFont typeface="Symbol" panose="05050102010706020507" pitchFamily="18" charset="2"/>
              <a:buChar char=""/>
            </a:pPr>
            <a:r>
              <a:rPr lang="en-US" altLang="en-US" sz="2800" b="1" smtClean="0">
                <a:solidFill>
                  <a:srgbClr val="FFFF00"/>
                </a:solidFill>
                <a:latin typeface="Bell MT" panose="02020503060305020303" pitchFamily="18" charset="0"/>
                <a:ea typeface="Calibri" panose="020F0502020204030204" pitchFamily="34" charset="0"/>
                <a:cs typeface="Times New Roman" panose="02020603050405020304" pitchFamily="18" charset="0"/>
              </a:rPr>
              <a:t>Circumferential Stress or Hoop Stress.</a:t>
            </a:r>
            <a:endParaRPr lang="en-US" altLang="en-US" sz="2800" smtClean="0">
              <a:solidFill>
                <a:srgbClr val="FFFF00"/>
              </a:solidFill>
              <a:latin typeface="Bell MT" panose="02020503060305020303" pitchFamily="18" charset="0"/>
              <a:ea typeface="Calibri" panose="020F0502020204030204" pitchFamily="34" charset="0"/>
              <a:cs typeface="Times New Roman" panose="02020603050405020304" pitchFamily="18" charset="0"/>
            </a:endParaRPr>
          </a:p>
          <a:p>
            <a:pPr>
              <a:lnSpc>
                <a:spcPct val="115000"/>
              </a:lnSpc>
              <a:spcBef>
                <a:spcPct val="0"/>
              </a:spcBef>
              <a:spcAft>
                <a:spcPts val="1000"/>
              </a:spcAft>
              <a:buFont typeface="Symbol" panose="05050102010706020507" pitchFamily="18" charset="2"/>
              <a:buChar char=""/>
            </a:pPr>
            <a:r>
              <a:rPr lang="en-US" altLang="en-US" sz="2800" b="1" smtClean="0">
                <a:solidFill>
                  <a:srgbClr val="FFFF00"/>
                </a:solidFill>
                <a:latin typeface="Bell MT" panose="02020503060305020303" pitchFamily="18" charset="0"/>
                <a:ea typeface="Calibri" panose="020F0502020204030204" pitchFamily="34" charset="0"/>
                <a:cs typeface="Times New Roman" panose="02020603050405020304" pitchFamily="18" charset="0"/>
              </a:rPr>
              <a:t>Longitudinal Stress </a:t>
            </a:r>
          </a:p>
          <a:p>
            <a:pPr>
              <a:lnSpc>
                <a:spcPct val="115000"/>
              </a:lnSpc>
              <a:spcBef>
                <a:spcPct val="0"/>
              </a:spcBef>
              <a:spcAft>
                <a:spcPts val="1000"/>
              </a:spcAft>
              <a:buFont typeface="Symbol" panose="05050102010706020507" pitchFamily="18" charset="2"/>
              <a:buChar char=""/>
            </a:pPr>
            <a:r>
              <a:rPr lang="en-US" altLang="en-US" sz="2800" b="1" smtClean="0">
                <a:solidFill>
                  <a:srgbClr val="FFFF00"/>
                </a:solidFill>
                <a:latin typeface="Bell MT" panose="02020503060305020303" pitchFamily="18" charset="0"/>
                <a:ea typeface="Calibri" panose="020F0502020204030204" pitchFamily="34" charset="0"/>
                <a:cs typeface="Times New Roman" panose="02020603050405020304" pitchFamily="18" charset="0"/>
              </a:rPr>
              <a:t>Maximum Shear Stress</a:t>
            </a:r>
            <a:endParaRPr lang="en-US" altLang="en-US" sz="2800" smtClean="0">
              <a:solidFill>
                <a:srgbClr val="FFFF00"/>
              </a:solidFill>
              <a:latin typeface="Bell MT" panose="02020503060305020303" pitchFamily="18" charset="0"/>
              <a:ea typeface="Calibri" panose="020F0502020204030204" pitchFamily="34" charset="0"/>
              <a:cs typeface="Times New Roman" panose="02020603050405020304" pitchFamily="18" charset="0"/>
            </a:endParaRPr>
          </a:p>
          <a:p>
            <a:pPr>
              <a:lnSpc>
                <a:spcPct val="115000"/>
              </a:lnSpc>
              <a:spcBef>
                <a:spcPct val="0"/>
              </a:spcBef>
              <a:spcAft>
                <a:spcPts val="1000"/>
              </a:spcAft>
              <a:buFont typeface="Symbol" panose="05050102010706020507" pitchFamily="18" charset="2"/>
              <a:buChar char=""/>
            </a:pPr>
            <a:r>
              <a:rPr lang="en-US" altLang="en-US" sz="2800" b="1" smtClean="0">
                <a:solidFill>
                  <a:srgbClr val="FFFF00"/>
                </a:solidFill>
                <a:latin typeface="Bell MT" panose="02020503060305020303" pitchFamily="18" charset="0"/>
                <a:ea typeface="Calibri" panose="020F0502020204030204" pitchFamily="34" charset="0"/>
                <a:cs typeface="Times New Roman" panose="02020603050405020304" pitchFamily="18" charset="0"/>
              </a:rPr>
              <a:t>Evaluation of Strain</a:t>
            </a:r>
            <a:endParaRPr lang="en-US" altLang="en-US" sz="2800" smtClean="0">
              <a:solidFill>
                <a:srgbClr val="FFFF00"/>
              </a:solidFill>
              <a:latin typeface="Bell MT" panose="02020503060305020303" pitchFamily="18" charset="0"/>
              <a:ea typeface="Calibri" panose="020F0502020204030204" pitchFamily="34" charset="0"/>
              <a:cs typeface="Times New Roman" panose="02020603050405020304" pitchFamily="18" charset="0"/>
            </a:endParaRPr>
          </a:p>
          <a:p>
            <a:endParaRPr lang="en-US" altLang="en-US" sz="2800" smtClean="0">
              <a:solidFill>
                <a:srgbClr val="FFFF00"/>
              </a:solidFill>
              <a:latin typeface="Bell MT" panose="02020503060305020303" pitchFamily="18" charset="0"/>
              <a:ea typeface="Calibri" panose="020F0502020204030204" pitchFamily="34" charset="0"/>
              <a:cs typeface="Times New Roman" panose="02020603050405020304" pitchFamily="18" charset="0"/>
            </a:endParaRPr>
          </a:p>
        </p:txBody>
      </p:sp>
      <p:sp>
        <p:nvSpPr>
          <p:cNvPr id="6147" name="Line 2"/>
          <p:cNvSpPr>
            <a:spLocks noChangeShapeType="1"/>
          </p:cNvSpPr>
          <p:nvPr/>
        </p:nvSpPr>
        <p:spPr bwMode="auto">
          <a:xfrm>
            <a:off x="-25400" y="820738"/>
            <a:ext cx="9169400" cy="0"/>
          </a:xfrm>
          <a:prstGeom prst="line">
            <a:avLst/>
          </a:prstGeom>
          <a:noFill/>
          <a:ln w="57150" cmpd="thinThick">
            <a:solidFill>
              <a:srgbClr val="E8AB00"/>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6148" name="Picture 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175"/>
            <a:ext cx="7270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2"/>
          <p:cNvSpPr txBox="1">
            <a:spLocks noChangeArrowheads="1"/>
          </p:cNvSpPr>
          <p:nvPr/>
        </p:nvSpPr>
        <p:spPr bwMode="auto">
          <a:xfrm>
            <a:off x="200025" y="1295400"/>
            <a:ext cx="83820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rIns="0"/>
          <a:lstStyle>
            <a:lvl1pPr marL="457200" indent="-457200">
              <a:defRPr>
                <a:solidFill>
                  <a:srgbClr val="FFCC00"/>
                </a:solidFill>
                <a:latin typeface="Times New Roman" panose="02020603050405020304" pitchFamily="18" charset="0"/>
              </a:defRPr>
            </a:lvl1pPr>
            <a:lvl2pPr marL="742950" indent="-285750">
              <a:defRPr>
                <a:solidFill>
                  <a:srgbClr val="FFCC00"/>
                </a:solidFill>
                <a:latin typeface="Times New Roman" panose="02020603050405020304" pitchFamily="18" charset="0"/>
              </a:defRPr>
            </a:lvl2pPr>
            <a:lvl3pPr marL="1143000" indent="-228600">
              <a:defRPr>
                <a:solidFill>
                  <a:srgbClr val="FFCC00"/>
                </a:solidFill>
                <a:latin typeface="Times New Roman" panose="02020603050405020304" pitchFamily="18" charset="0"/>
              </a:defRPr>
            </a:lvl3pPr>
            <a:lvl4pPr marL="1600200" indent="-228600">
              <a:defRPr>
                <a:solidFill>
                  <a:srgbClr val="FFCC00"/>
                </a:solidFill>
                <a:latin typeface="Times New Roman" panose="02020603050405020304" pitchFamily="18" charset="0"/>
              </a:defRPr>
            </a:lvl4pPr>
            <a:lvl5pPr marL="2057400" indent="-22860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algn="just" eaLnBrk="1" hangingPunct="1">
              <a:lnSpc>
                <a:spcPct val="125000"/>
              </a:lnSpc>
            </a:pPr>
            <a:r>
              <a:rPr lang="en-US" altLang="en-US" sz="2800">
                <a:solidFill>
                  <a:srgbClr val="FFFFFF"/>
                </a:solidFill>
                <a:latin typeface="Bell MT" panose="02020503060305020303" pitchFamily="18" charset="0"/>
                <a:cs typeface="Arial" panose="020B0604020202020204" pitchFamily="34" charset="0"/>
              </a:rPr>
              <a:t>	In many engineering applications, cylinders are frequently used for transporting or storing of liquids, gases or fluids.  </a:t>
            </a:r>
          </a:p>
          <a:p>
            <a:pPr algn="just" eaLnBrk="1" hangingPunct="1">
              <a:lnSpc>
                <a:spcPct val="125000"/>
              </a:lnSpc>
            </a:pPr>
            <a:endParaRPr lang="en-US" altLang="en-US" sz="2800">
              <a:solidFill>
                <a:srgbClr val="FFFFFF"/>
              </a:solidFill>
              <a:latin typeface="Bell MT" panose="02020503060305020303" pitchFamily="18" charset="0"/>
              <a:cs typeface="Arial" panose="020B0604020202020204" pitchFamily="34" charset="0"/>
            </a:endParaRPr>
          </a:p>
          <a:p>
            <a:pPr algn="just" eaLnBrk="1" hangingPunct="1">
              <a:lnSpc>
                <a:spcPct val="125000"/>
              </a:lnSpc>
            </a:pPr>
            <a:r>
              <a:rPr lang="en-US" altLang="en-US" sz="2800">
                <a:solidFill>
                  <a:srgbClr val="FFFFFF"/>
                </a:solidFill>
                <a:latin typeface="Bell MT" panose="02020503060305020303" pitchFamily="18" charset="0"/>
                <a:cs typeface="Arial" panose="020B0604020202020204" pitchFamily="34" charset="0"/>
              </a:rPr>
              <a:t>	Eg: Pipes, Boilers, storage tanks etc. </a:t>
            </a:r>
          </a:p>
          <a:p>
            <a:pPr algn="just" eaLnBrk="1" hangingPunct="1">
              <a:lnSpc>
                <a:spcPct val="125000"/>
              </a:lnSpc>
            </a:pPr>
            <a:endParaRPr lang="en-US" altLang="en-US" sz="2800">
              <a:solidFill>
                <a:srgbClr val="FFFFFF"/>
              </a:solidFill>
              <a:latin typeface="Bell MT" panose="02020503060305020303" pitchFamily="18" charset="0"/>
              <a:cs typeface="Arial" panose="020B0604020202020204" pitchFamily="34" charset="0"/>
            </a:endParaRPr>
          </a:p>
          <a:p>
            <a:pPr algn="just" eaLnBrk="1" hangingPunct="1">
              <a:lnSpc>
                <a:spcPct val="125000"/>
              </a:lnSpc>
            </a:pPr>
            <a:r>
              <a:rPr lang="en-US" altLang="en-US" sz="2800" b="1">
                <a:solidFill>
                  <a:srgbClr val="FFFFFF"/>
                </a:solidFill>
                <a:latin typeface="Bell MT" panose="02020503060305020303" pitchFamily="18" charset="0"/>
                <a:cs typeface="Arial" panose="020B0604020202020204" pitchFamily="34" charset="0"/>
              </a:rPr>
              <a:t>     </a:t>
            </a:r>
            <a:r>
              <a:rPr lang="en-US" altLang="en-US" sz="2800">
                <a:solidFill>
                  <a:srgbClr val="FFFFFF"/>
                </a:solidFill>
                <a:latin typeface="Bell MT" panose="02020503060305020303" pitchFamily="18" charset="0"/>
                <a:cs typeface="Arial" panose="020B0604020202020204" pitchFamily="34" charset="0"/>
              </a:rPr>
              <a:t>These cylinders are subjected to fluid pressures. When a cylinder is subjected to  internal pressure, at any point on the cylinder wall, </a:t>
            </a:r>
            <a:endParaRPr lang="en-US" altLang="en-US" sz="2800" b="1">
              <a:solidFill>
                <a:srgbClr val="FFFFFF"/>
              </a:solidFill>
              <a:latin typeface="Bell MT" panose="02020503060305020303" pitchFamily="18" charset="0"/>
              <a:cs typeface="Arial" panose="020B0604020202020204" pitchFamily="34" charset="0"/>
            </a:endParaRPr>
          </a:p>
          <a:p>
            <a:pPr algn="just" eaLnBrk="1" hangingPunct="1">
              <a:lnSpc>
                <a:spcPct val="125000"/>
              </a:lnSpc>
              <a:spcBef>
                <a:spcPct val="15000"/>
              </a:spcBef>
            </a:pPr>
            <a:r>
              <a:rPr lang="en-US" altLang="en-US" sz="2800">
                <a:solidFill>
                  <a:srgbClr val="FFFFFF"/>
                </a:solidFill>
                <a:latin typeface="Bell MT" panose="02020503060305020303" pitchFamily="18" charset="0"/>
                <a:cs typeface="Arial" panose="020B0604020202020204" pitchFamily="34" charset="0"/>
              </a:rPr>
              <a:t>	</a:t>
            </a:r>
            <a:endParaRPr lang="en-US" altLang="en-US" sz="2800">
              <a:solidFill>
                <a:srgbClr val="FFFFFF"/>
              </a:solidFill>
              <a:latin typeface="Bell MT" panose="02020503060305020303" pitchFamily="18" charset="0"/>
            </a:endParaRPr>
          </a:p>
        </p:txBody>
      </p:sp>
      <p:sp>
        <p:nvSpPr>
          <p:cNvPr id="381970" name="Text Box 18"/>
          <p:cNvSpPr txBox="1">
            <a:spLocks noChangeArrowheads="1"/>
          </p:cNvSpPr>
          <p:nvPr/>
        </p:nvSpPr>
        <p:spPr bwMode="auto">
          <a:xfrm>
            <a:off x="133350" y="1136650"/>
            <a:ext cx="86106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57200" indent="-457200">
              <a:defRPr>
                <a:solidFill>
                  <a:srgbClr val="FFCC00"/>
                </a:solidFill>
                <a:latin typeface="Times New Roman" panose="02020603050405020304" pitchFamily="18" charset="0"/>
              </a:defRPr>
            </a:lvl1pPr>
            <a:lvl2pPr marL="742950" indent="-285750">
              <a:defRPr>
                <a:solidFill>
                  <a:srgbClr val="FFCC00"/>
                </a:solidFill>
                <a:latin typeface="Times New Roman" panose="02020603050405020304" pitchFamily="18" charset="0"/>
              </a:defRPr>
            </a:lvl2pPr>
            <a:lvl3pPr marL="1143000" indent="-228600">
              <a:defRPr>
                <a:solidFill>
                  <a:srgbClr val="FFCC00"/>
                </a:solidFill>
                <a:latin typeface="Times New Roman" panose="02020603050405020304" pitchFamily="18" charset="0"/>
              </a:defRPr>
            </a:lvl3pPr>
            <a:lvl4pPr marL="1600200" indent="-228600">
              <a:defRPr>
                <a:solidFill>
                  <a:srgbClr val="FFCC00"/>
                </a:solidFill>
                <a:latin typeface="Times New Roman" panose="02020603050405020304" pitchFamily="18" charset="0"/>
              </a:defRPr>
            </a:lvl4pPr>
            <a:lvl5pPr marL="2057400" indent="-22860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algn="just" eaLnBrk="1" hangingPunct="1">
              <a:lnSpc>
                <a:spcPct val="125000"/>
              </a:lnSpc>
            </a:pPr>
            <a:r>
              <a:rPr lang="en-US" altLang="en-US" sz="2400" b="1">
                <a:solidFill>
                  <a:srgbClr val="FFFFFF"/>
                </a:solidFill>
                <a:latin typeface="Arial" panose="020B0604020202020204" pitchFamily="34" charset="0"/>
                <a:cs typeface="Arial" panose="020B0604020202020204" pitchFamily="34" charset="0"/>
              </a:rPr>
              <a:t>          </a:t>
            </a:r>
          </a:p>
        </p:txBody>
      </p:sp>
      <p:sp>
        <p:nvSpPr>
          <p:cNvPr id="381971" name="Text Box 19"/>
          <p:cNvSpPr txBox="1">
            <a:spLocks noChangeArrowheads="1"/>
          </p:cNvSpPr>
          <p:nvPr/>
        </p:nvSpPr>
        <p:spPr bwMode="auto">
          <a:xfrm>
            <a:off x="914400" y="147638"/>
            <a:ext cx="4191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57200" indent="-457200">
              <a:defRPr>
                <a:solidFill>
                  <a:srgbClr val="FFCC00"/>
                </a:solidFill>
                <a:latin typeface="Times New Roman" panose="02020603050405020304" pitchFamily="18" charset="0"/>
              </a:defRPr>
            </a:lvl1pPr>
            <a:lvl2pPr marL="742950" indent="-285750">
              <a:defRPr>
                <a:solidFill>
                  <a:srgbClr val="FFCC00"/>
                </a:solidFill>
                <a:latin typeface="Times New Roman" panose="02020603050405020304" pitchFamily="18" charset="0"/>
              </a:defRPr>
            </a:lvl2pPr>
            <a:lvl3pPr marL="1143000" indent="-228600">
              <a:defRPr>
                <a:solidFill>
                  <a:srgbClr val="FFCC00"/>
                </a:solidFill>
                <a:latin typeface="Times New Roman" panose="02020603050405020304" pitchFamily="18" charset="0"/>
              </a:defRPr>
            </a:lvl3pPr>
            <a:lvl4pPr marL="1600200" indent="-228600">
              <a:defRPr>
                <a:solidFill>
                  <a:srgbClr val="FFCC00"/>
                </a:solidFill>
                <a:latin typeface="Times New Roman" panose="02020603050405020304" pitchFamily="18" charset="0"/>
              </a:defRPr>
            </a:lvl4pPr>
            <a:lvl5pPr marL="2057400" indent="-22860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eaLnBrk="1" hangingPunct="1">
              <a:lnSpc>
                <a:spcPct val="125000"/>
              </a:lnSpc>
            </a:pPr>
            <a:r>
              <a:rPr lang="en-US" altLang="en-US" sz="2400" u="sng">
                <a:solidFill>
                  <a:srgbClr val="FFFFFF"/>
                </a:solidFill>
                <a:latin typeface="Bell MT" panose="02020503060305020303" pitchFamily="18" charset="0"/>
                <a:cs typeface="Arial" panose="020B0604020202020204" pitchFamily="34" charset="0"/>
              </a:rPr>
              <a:t>INTRODUCTION:</a:t>
            </a:r>
            <a:r>
              <a:rPr lang="en-US" altLang="en-US" sz="2400" b="1">
                <a:solidFill>
                  <a:srgbClr val="FFFFFF"/>
                </a:solidFill>
                <a:latin typeface="Bell MT" panose="02020503060305020303" pitchFamily="18" charset="0"/>
                <a:cs typeface="Arial" panose="020B0604020202020204" pitchFamily="34" charset="0"/>
              </a:rPr>
              <a:t>	</a:t>
            </a:r>
            <a:r>
              <a:rPr lang="en-US" altLang="en-US" sz="2400" b="1">
                <a:solidFill>
                  <a:srgbClr val="FFFFFF"/>
                </a:solidFill>
                <a:latin typeface="Bell MT" panose="02020503060305020303" pitchFamily="18" charset="0"/>
              </a:rPr>
              <a:t>	</a:t>
            </a:r>
          </a:p>
        </p:txBody>
      </p:sp>
      <p:sp>
        <p:nvSpPr>
          <p:cNvPr id="8197" name="Line 2"/>
          <p:cNvSpPr>
            <a:spLocks noChangeShapeType="1"/>
          </p:cNvSpPr>
          <p:nvPr/>
        </p:nvSpPr>
        <p:spPr bwMode="auto">
          <a:xfrm>
            <a:off x="-25400" y="820738"/>
            <a:ext cx="9169400" cy="0"/>
          </a:xfrm>
          <a:prstGeom prst="line">
            <a:avLst/>
          </a:prstGeom>
          <a:noFill/>
          <a:ln w="57150" cmpd="thinThick">
            <a:solidFill>
              <a:srgbClr val="E8AB00"/>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8198" name="Picture 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175"/>
            <a:ext cx="7270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81971"/>
                                        </p:tgtEl>
                                        <p:attrNameLst>
                                          <p:attrName>style.visibility</p:attrName>
                                        </p:attrNameLst>
                                      </p:cBhvr>
                                      <p:to>
                                        <p:strVal val="visible"/>
                                      </p:to>
                                    </p:set>
                                    <p:animEffect transition="in" filter="checkerboard(across)">
                                      <p:cBhvr>
                                        <p:cTn id="7" dur="1000"/>
                                        <p:tgtEl>
                                          <p:spTgt spid="3819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81970">
                                            <p:txEl>
                                              <p:pRg st="0" end="0"/>
                                            </p:txEl>
                                          </p:spTgt>
                                        </p:tgtEl>
                                        <p:attrNameLst>
                                          <p:attrName>style.visibility</p:attrName>
                                        </p:attrNameLst>
                                      </p:cBhvr>
                                      <p:to>
                                        <p:strVal val="visible"/>
                                      </p:to>
                                    </p:set>
                                    <p:animEffect transition="in" filter="checkerboard(across)">
                                      <p:cBhvr>
                                        <p:cTn id="12" dur="500"/>
                                        <p:tgtEl>
                                          <p:spTgt spid="3819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7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727075" y="1644650"/>
            <a:ext cx="7883525" cy="329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FFCC00"/>
                </a:solidFill>
                <a:latin typeface="Times New Roman" panose="02020603050405020304" pitchFamily="18" charset="0"/>
              </a:defRPr>
            </a:lvl1pPr>
            <a:lvl2pPr marL="742950" indent="-285750">
              <a:defRPr>
                <a:solidFill>
                  <a:srgbClr val="FFCC00"/>
                </a:solidFill>
                <a:latin typeface="Times New Roman" panose="02020603050405020304" pitchFamily="18" charset="0"/>
              </a:defRPr>
            </a:lvl2pPr>
            <a:lvl3pPr marL="1143000" indent="-228600">
              <a:defRPr>
                <a:solidFill>
                  <a:srgbClr val="FFCC00"/>
                </a:solidFill>
                <a:latin typeface="Times New Roman" panose="02020603050405020304" pitchFamily="18" charset="0"/>
              </a:defRPr>
            </a:lvl3pPr>
            <a:lvl4pPr marL="1600200" indent="-228600">
              <a:defRPr>
                <a:solidFill>
                  <a:srgbClr val="FFCC00"/>
                </a:solidFill>
                <a:latin typeface="Times New Roman" panose="02020603050405020304" pitchFamily="18" charset="0"/>
              </a:defRPr>
            </a:lvl4pPr>
            <a:lvl5pPr marL="2057400" indent="-22860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algn="just" eaLnBrk="1" hangingPunct="1">
              <a:lnSpc>
                <a:spcPct val="125000"/>
              </a:lnSpc>
              <a:spcBef>
                <a:spcPct val="15000"/>
              </a:spcBef>
            </a:pPr>
            <a:r>
              <a:rPr lang="en-US" altLang="en-US" sz="2800">
                <a:solidFill>
                  <a:srgbClr val="FFFFFF"/>
                </a:solidFill>
                <a:latin typeface="Bell MT" panose="02020503060305020303" pitchFamily="18" charset="0"/>
                <a:cs typeface="Arial" panose="020B0604020202020204" pitchFamily="34" charset="0"/>
              </a:rPr>
              <a:t>A cylinder or spherical shell is considered to be thin when the metal thickness is small compared to internal diameter. i. e., when the wall thickness, ‘t’ is equal to or less than ‘d/20’, where ‘d’ is the internal diameter of the cylinder or shell,  we consider the cylinder or shell to be thin, otherwise thick. </a:t>
            </a:r>
            <a:endParaRPr lang="en-US" altLang="en-US" sz="2800">
              <a:solidFill>
                <a:srgbClr val="FFFFFF"/>
              </a:solidFill>
              <a:latin typeface="Bell MT" panose="02020503060305020303" pitchFamily="18" charset="0"/>
            </a:endParaRPr>
          </a:p>
        </p:txBody>
      </p:sp>
      <p:sp>
        <p:nvSpPr>
          <p:cNvPr id="10243" name="Line 2"/>
          <p:cNvSpPr>
            <a:spLocks noChangeShapeType="1"/>
          </p:cNvSpPr>
          <p:nvPr/>
        </p:nvSpPr>
        <p:spPr bwMode="auto">
          <a:xfrm>
            <a:off x="-25400" y="820738"/>
            <a:ext cx="9169400" cy="0"/>
          </a:xfrm>
          <a:prstGeom prst="line">
            <a:avLst/>
          </a:prstGeom>
          <a:noFill/>
          <a:ln w="57150" cmpd="thinThick">
            <a:solidFill>
              <a:srgbClr val="E8AB00"/>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10244"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175"/>
            <a:ext cx="7270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22" name="Text Box 10"/>
          <p:cNvSpPr txBox="1">
            <a:spLocks noChangeArrowheads="1"/>
          </p:cNvSpPr>
          <p:nvPr/>
        </p:nvSpPr>
        <p:spPr bwMode="auto">
          <a:xfrm>
            <a:off x="228600" y="1031875"/>
            <a:ext cx="6926263" cy="4619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rgbClr val="FFCC00"/>
                </a:solidFill>
                <a:latin typeface="Times New Roman" panose="02020603050405020304" pitchFamily="18" charset="0"/>
              </a:defRPr>
            </a:lvl1pPr>
            <a:lvl2pPr marL="742950" indent="-285750">
              <a:defRPr>
                <a:solidFill>
                  <a:srgbClr val="FFCC00"/>
                </a:solidFill>
                <a:latin typeface="Times New Roman" panose="02020603050405020304" pitchFamily="18" charset="0"/>
              </a:defRPr>
            </a:lvl2pPr>
            <a:lvl3pPr marL="1143000" indent="-228600">
              <a:defRPr>
                <a:solidFill>
                  <a:srgbClr val="FFCC00"/>
                </a:solidFill>
                <a:latin typeface="Times New Roman" panose="02020603050405020304" pitchFamily="18" charset="0"/>
              </a:defRPr>
            </a:lvl3pPr>
            <a:lvl4pPr marL="1600200" indent="-228600">
              <a:defRPr>
                <a:solidFill>
                  <a:srgbClr val="FFCC00"/>
                </a:solidFill>
                <a:latin typeface="Times New Roman" panose="02020603050405020304" pitchFamily="18" charset="0"/>
              </a:defRPr>
            </a:lvl4pPr>
            <a:lvl5pPr marL="2057400" indent="-22860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algn="ctr" eaLnBrk="1" hangingPunct="1"/>
            <a:r>
              <a:rPr lang="en-US" altLang="en-US" sz="2400" b="1" u="sng">
                <a:solidFill>
                  <a:srgbClr val="FFFFFF"/>
                </a:solidFill>
              </a:rPr>
              <a:t>1. CIRCUMFERENTIAL or HOOP STRESS </a:t>
            </a:r>
            <a:r>
              <a:rPr lang="en-US" altLang="en-US" sz="2400" b="1">
                <a:solidFill>
                  <a:srgbClr val="FFFFFF"/>
                </a:solidFill>
              </a:rPr>
              <a:t>(</a:t>
            </a:r>
            <a:r>
              <a:rPr lang="el-GR" altLang="en-US" sz="2400" b="1">
                <a:solidFill>
                  <a:srgbClr val="FFFFFF"/>
                </a:solidFill>
                <a:cs typeface="Times New Roman" panose="02020603050405020304" pitchFamily="18" charset="0"/>
                <a:sym typeface="MT Symbol"/>
              </a:rPr>
              <a:t>σ</a:t>
            </a:r>
            <a:r>
              <a:rPr lang="en-US" altLang="en-US" sz="2400" b="1" baseline="-25000">
                <a:solidFill>
                  <a:srgbClr val="FFFFFF"/>
                </a:solidFill>
              </a:rPr>
              <a:t>C</a:t>
            </a:r>
            <a:r>
              <a:rPr lang="en-US" altLang="en-US" sz="2400" b="1">
                <a:solidFill>
                  <a:srgbClr val="FFFFFF"/>
                </a:solidFill>
              </a:rPr>
              <a:t>): </a:t>
            </a:r>
          </a:p>
        </p:txBody>
      </p:sp>
      <p:sp>
        <p:nvSpPr>
          <p:cNvPr id="371948" name="AutoShape 236"/>
          <p:cNvSpPr>
            <a:spLocks noChangeArrowheads="1"/>
          </p:cNvSpPr>
          <p:nvPr/>
        </p:nvSpPr>
        <p:spPr bwMode="auto">
          <a:xfrm rot="10800000">
            <a:off x="233363" y="2836863"/>
            <a:ext cx="2738437" cy="2649537"/>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noFill/>
          <a:ln w="9525" algn="ctr">
            <a:solidFill>
              <a:srgbClr val="FFFFFF"/>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1949" name="Line 237"/>
          <p:cNvSpPr>
            <a:spLocks noChangeShapeType="1"/>
          </p:cNvSpPr>
          <p:nvPr/>
        </p:nvSpPr>
        <p:spPr bwMode="auto">
          <a:xfrm flipV="1">
            <a:off x="228600" y="2438400"/>
            <a:ext cx="3581400" cy="175260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71950" name="Line 238"/>
          <p:cNvSpPr>
            <a:spLocks noChangeShapeType="1"/>
          </p:cNvSpPr>
          <p:nvPr/>
        </p:nvSpPr>
        <p:spPr bwMode="auto">
          <a:xfrm flipV="1">
            <a:off x="914400" y="2438400"/>
            <a:ext cx="3505200" cy="175260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71951" name="Line 239"/>
          <p:cNvSpPr>
            <a:spLocks noChangeShapeType="1"/>
          </p:cNvSpPr>
          <p:nvPr/>
        </p:nvSpPr>
        <p:spPr bwMode="auto">
          <a:xfrm flipV="1">
            <a:off x="2209800" y="2438400"/>
            <a:ext cx="3652838" cy="175260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71952" name="Line 240"/>
          <p:cNvSpPr>
            <a:spLocks noChangeShapeType="1"/>
          </p:cNvSpPr>
          <p:nvPr/>
        </p:nvSpPr>
        <p:spPr bwMode="auto">
          <a:xfrm flipV="1">
            <a:off x="2971800" y="2438400"/>
            <a:ext cx="3505200" cy="175260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71954" name="Arc 242"/>
          <p:cNvSpPr>
            <a:spLocks/>
          </p:cNvSpPr>
          <p:nvPr/>
        </p:nvSpPr>
        <p:spPr bwMode="auto">
          <a:xfrm rot="433459" flipH="1" flipV="1">
            <a:off x="4391025" y="2438400"/>
            <a:ext cx="414338" cy="531813"/>
          </a:xfrm>
          <a:custGeom>
            <a:avLst/>
            <a:gdLst>
              <a:gd name="T0" fmla="*/ 0 w 21600"/>
              <a:gd name="T1" fmla="*/ 0 h 25110"/>
              <a:gd name="T2" fmla="*/ 2147483646 w 21600"/>
              <a:gd name="T3" fmla="*/ 2147483646 h 25110"/>
              <a:gd name="T4" fmla="*/ 0 w 21600"/>
              <a:gd name="T5" fmla="*/ 2147483646 h 25110"/>
              <a:gd name="T6" fmla="*/ 0 60000 65536"/>
              <a:gd name="T7" fmla="*/ 0 60000 65536"/>
              <a:gd name="T8" fmla="*/ 0 60000 65536"/>
            </a:gdLst>
            <a:ahLst/>
            <a:cxnLst>
              <a:cxn ang="T6">
                <a:pos x="T0" y="T1"/>
              </a:cxn>
              <a:cxn ang="T7">
                <a:pos x="T2" y="T3"/>
              </a:cxn>
              <a:cxn ang="T8">
                <a:pos x="T4" y="T5"/>
              </a:cxn>
            </a:cxnLst>
            <a:rect l="0" t="0" r="r" b="b"/>
            <a:pathLst>
              <a:path w="21600" h="25110" fill="none" extrusionOk="0">
                <a:moveTo>
                  <a:pt x="-1" y="0"/>
                </a:moveTo>
                <a:cubicBezTo>
                  <a:pt x="11929" y="0"/>
                  <a:pt x="21600" y="9670"/>
                  <a:pt x="21600" y="21600"/>
                </a:cubicBezTo>
                <a:cubicBezTo>
                  <a:pt x="21600" y="22775"/>
                  <a:pt x="21503" y="23949"/>
                  <a:pt x="21312" y="25109"/>
                </a:cubicBezTo>
              </a:path>
              <a:path w="21600" h="25110" stroke="0" extrusionOk="0">
                <a:moveTo>
                  <a:pt x="-1" y="0"/>
                </a:moveTo>
                <a:cubicBezTo>
                  <a:pt x="11929" y="0"/>
                  <a:pt x="21600" y="9670"/>
                  <a:pt x="21600" y="21600"/>
                </a:cubicBezTo>
                <a:cubicBezTo>
                  <a:pt x="21600" y="22775"/>
                  <a:pt x="21503" y="23949"/>
                  <a:pt x="21312" y="25109"/>
                </a:cubicBezTo>
                <a:lnTo>
                  <a:pt x="0" y="21600"/>
                </a:lnTo>
                <a:lnTo>
                  <a:pt x="-1" y="0"/>
                </a:lnTo>
                <a:close/>
              </a:path>
            </a:pathLst>
          </a:custGeom>
          <a:noFill/>
          <a:ln w="9525">
            <a:solidFill>
              <a:srgbClr val="FFFFFF"/>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1955" name="Arc 243"/>
          <p:cNvSpPr>
            <a:spLocks/>
          </p:cNvSpPr>
          <p:nvPr/>
        </p:nvSpPr>
        <p:spPr bwMode="auto">
          <a:xfrm rot="1159530" flipV="1">
            <a:off x="5811838" y="2308225"/>
            <a:ext cx="533400" cy="1247775"/>
          </a:xfrm>
          <a:custGeom>
            <a:avLst/>
            <a:gdLst>
              <a:gd name="T0" fmla="*/ 2147483646 w 21600"/>
              <a:gd name="T1" fmla="*/ 0 h 28020"/>
              <a:gd name="T2" fmla="*/ 2147483646 w 21600"/>
              <a:gd name="T3" fmla="*/ 2147483646 h 28020"/>
              <a:gd name="T4" fmla="*/ 0 w 21600"/>
              <a:gd name="T5" fmla="*/ 2147483646 h 28020"/>
              <a:gd name="T6" fmla="*/ 0 60000 65536"/>
              <a:gd name="T7" fmla="*/ 0 60000 65536"/>
              <a:gd name="T8" fmla="*/ 0 60000 65536"/>
            </a:gdLst>
            <a:ahLst/>
            <a:cxnLst>
              <a:cxn ang="T6">
                <a:pos x="T0" y="T1"/>
              </a:cxn>
              <a:cxn ang="T7">
                <a:pos x="T2" y="T3"/>
              </a:cxn>
              <a:cxn ang="T8">
                <a:pos x="T4" y="T5"/>
              </a:cxn>
            </a:cxnLst>
            <a:rect l="0" t="0" r="r" b="b"/>
            <a:pathLst>
              <a:path w="21600" h="28020" fill="none" extrusionOk="0">
                <a:moveTo>
                  <a:pt x="9667" y="-1"/>
                </a:moveTo>
                <a:cubicBezTo>
                  <a:pt x="16980" y="3660"/>
                  <a:pt x="21600" y="11137"/>
                  <a:pt x="21600" y="19316"/>
                </a:cubicBezTo>
                <a:cubicBezTo>
                  <a:pt x="21600" y="22312"/>
                  <a:pt x="20976" y="25277"/>
                  <a:pt x="19768" y="28019"/>
                </a:cubicBezTo>
              </a:path>
              <a:path w="21600" h="28020" stroke="0" extrusionOk="0">
                <a:moveTo>
                  <a:pt x="9667" y="-1"/>
                </a:moveTo>
                <a:cubicBezTo>
                  <a:pt x="16980" y="3660"/>
                  <a:pt x="21600" y="11137"/>
                  <a:pt x="21600" y="19316"/>
                </a:cubicBezTo>
                <a:cubicBezTo>
                  <a:pt x="21600" y="22312"/>
                  <a:pt x="20976" y="25277"/>
                  <a:pt x="19768" y="28019"/>
                </a:cubicBezTo>
                <a:lnTo>
                  <a:pt x="0" y="19316"/>
                </a:lnTo>
                <a:lnTo>
                  <a:pt x="9667" y="-1"/>
                </a:lnTo>
                <a:close/>
              </a:path>
            </a:pathLst>
          </a:custGeom>
          <a:noFill/>
          <a:ln w="9525">
            <a:solidFill>
              <a:srgbClr val="FFFFFF"/>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1957" name="Line 245"/>
          <p:cNvSpPr>
            <a:spLocks noChangeShapeType="1"/>
          </p:cNvSpPr>
          <p:nvPr/>
        </p:nvSpPr>
        <p:spPr bwMode="auto">
          <a:xfrm flipV="1">
            <a:off x="5800725" y="2438400"/>
            <a:ext cx="676275" cy="4763"/>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71966" name="Text Box 254"/>
          <p:cNvSpPr txBox="1">
            <a:spLocks noChangeArrowheads="1"/>
          </p:cNvSpPr>
          <p:nvPr/>
        </p:nvSpPr>
        <p:spPr bwMode="auto">
          <a:xfrm>
            <a:off x="7391400" y="3200400"/>
            <a:ext cx="339725" cy="3968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rgbClr val="FFCC00"/>
                </a:solidFill>
                <a:latin typeface="Times New Roman" panose="02020603050405020304" pitchFamily="18" charset="0"/>
              </a:defRPr>
            </a:lvl1pPr>
            <a:lvl2pPr marL="742950" indent="-285750">
              <a:defRPr>
                <a:solidFill>
                  <a:srgbClr val="FFCC00"/>
                </a:solidFill>
                <a:latin typeface="Times New Roman" panose="02020603050405020304" pitchFamily="18" charset="0"/>
              </a:defRPr>
            </a:lvl2pPr>
            <a:lvl3pPr marL="1143000" indent="-228600">
              <a:defRPr>
                <a:solidFill>
                  <a:srgbClr val="FFCC00"/>
                </a:solidFill>
                <a:latin typeface="Times New Roman" panose="02020603050405020304" pitchFamily="18" charset="0"/>
              </a:defRPr>
            </a:lvl3pPr>
            <a:lvl4pPr marL="1600200" indent="-228600">
              <a:defRPr>
                <a:solidFill>
                  <a:srgbClr val="FFCC00"/>
                </a:solidFill>
                <a:latin typeface="Times New Roman" panose="02020603050405020304" pitchFamily="18" charset="0"/>
              </a:defRPr>
            </a:lvl4pPr>
            <a:lvl5pPr marL="2057400" indent="-22860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eaLnBrk="1" hangingPunct="1"/>
            <a:r>
              <a:rPr lang="en-US" altLang="en-US" sz="2000"/>
              <a:t>L</a:t>
            </a:r>
          </a:p>
        </p:txBody>
      </p:sp>
      <p:sp>
        <p:nvSpPr>
          <p:cNvPr id="371973" name="Line 261"/>
          <p:cNvSpPr>
            <a:spLocks noChangeShapeType="1"/>
          </p:cNvSpPr>
          <p:nvPr/>
        </p:nvSpPr>
        <p:spPr bwMode="auto">
          <a:xfrm flipH="1">
            <a:off x="3733800" y="2438400"/>
            <a:ext cx="2057400"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71974" name="Line 262"/>
          <p:cNvSpPr>
            <a:spLocks noChangeShapeType="1"/>
          </p:cNvSpPr>
          <p:nvPr/>
        </p:nvSpPr>
        <p:spPr bwMode="auto">
          <a:xfrm>
            <a:off x="914400" y="4191000"/>
            <a:ext cx="1371600" cy="0"/>
          </a:xfrm>
          <a:prstGeom prst="line">
            <a:avLst/>
          </a:prstGeom>
          <a:noFill/>
          <a:ln w="38100">
            <a:solidFill>
              <a:srgbClr val="FFFFFF"/>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71975" name="Line 263"/>
          <p:cNvSpPr>
            <a:spLocks noChangeShapeType="1"/>
          </p:cNvSpPr>
          <p:nvPr/>
        </p:nvSpPr>
        <p:spPr bwMode="auto">
          <a:xfrm flipH="1">
            <a:off x="1295400" y="4191000"/>
            <a:ext cx="304800" cy="53340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71976" name="Text Box 264"/>
          <p:cNvSpPr txBox="1">
            <a:spLocks noChangeArrowheads="1"/>
          </p:cNvSpPr>
          <p:nvPr/>
        </p:nvSpPr>
        <p:spPr bwMode="auto">
          <a:xfrm>
            <a:off x="1371600" y="4343400"/>
            <a:ext cx="381000"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FFCC00"/>
                </a:solidFill>
                <a:latin typeface="Times New Roman" panose="02020603050405020304" pitchFamily="18" charset="0"/>
              </a:defRPr>
            </a:lvl1pPr>
            <a:lvl2pPr marL="742950" indent="-285750">
              <a:defRPr>
                <a:solidFill>
                  <a:srgbClr val="FFCC00"/>
                </a:solidFill>
                <a:latin typeface="Times New Roman" panose="02020603050405020304" pitchFamily="18" charset="0"/>
              </a:defRPr>
            </a:lvl2pPr>
            <a:lvl3pPr marL="1143000" indent="-228600">
              <a:defRPr>
                <a:solidFill>
                  <a:srgbClr val="FFCC00"/>
                </a:solidFill>
                <a:latin typeface="Times New Roman" panose="02020603050405020304" pitchFamily="18" charset="0"/>
              </a:defRPr>
            </a:lvl3pPr>
            <a:lvl4pPr marL="1600200" indent="-228600">
              <a:defRPr>
                <a:solidFill>
                  <a:srgbClr val="FFCC00"/>
                </a:solidFill>
                <a:latin typeface="Times New Roman" panose="02020603050405020304" pitchFamily="18" charset="0"/>
              </a:defRPr>
            </a:lvl4pPr>
            <a:lvl5pPr marL="2057400" indent="-22860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eaLnBrk="1" hangingPunct="1">
              <a:spcBef>
                <a:spcPct val="50000"/>
              </a:spcBef>
            </a:pPr>
            <a:r>
              <a:rPr lang="en-US" altLang="en-US" sz="2400"/>
              <a:t>p</a:t>
            </a:r>
          </a:p>
        </p:txBody>
      </p:sp>
      <p:sp>
        <p:nvSpPr>
          <p:cNvPr id="371977" name="Line 265"/>
          <p:cNvSpPr>
            <a:spLocks noChangeShapeType="1"/>
          </p:cNvSpPr>
          <p:nvPr/>
        </p:nvSpPr>
        <p:spPr bwMode="auto">
          <a:xfrm>
            <a:off x="2971800" y="4191000"/>
            <a:ext cx="2819400" cy="0"/>
          </a:xfrm>
          <a:prstGeom prst="line">
            <a:avLst/>
          </a:prstGeom>
          <a:noFill/>
          <a:ln w="9525">
            <a:solidFill>
              <a:srgbClr val="FFFF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71978" name="Line 266"/>
          <p:cNvSpPr>
            <a:spLocks noChangeShapeType="1"/>
          </p:cNvSpPr>
          <p:nvPr/>
        </p:nvSpPr>
        <p:spPr bwMode="auto">
          <a:xfrm>
            <a:off x="6477000" y="2438400"/>
            <a:ext cx="2743200" cy="0"/>
          </a:xfrm>
          <a:prstGeom prst="line">
            <a:avLst/>
          </a:prstGeom>
          <a:noFill/>
          <a:ln w="9525">
            <a:solidFill>
              <a:srgbClr val="FFFF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71979" name="Line 267"/>
          <p:cNvSpPr>
            <a:spLocks noChangeShapeType="1"/>
          </p:cNvSpPr>
          <p:nvPr/>
        </p:nvSpPr>
        <p:spPr bwMode="auto">
          <a:xfrm flipV="1">
            <a:off x="5562600" y="2438400"/>
            <a:ext cx="3505200" cy="1752600"/>
          </a:xfrm>
          <a:prstGeom prst="line">
            <a:avLst/>
          </a:prstGeom>
          <a:noFill/>
          <a:ln w="38100">
            <a:solidFill>
              <a:srgbClr val="FFFF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71981" name="Line 269"/>
          <p:cNvSpPr>
            <a:spLocks noChangeShapeType="1"/>
          </p:cNvSpPr>
          <p:nvPr/>
        </p:nvSpPr>
        <p:spPr bwMode="auto">
          <a:xfrm flipV="1">
            <a:off x="5343525" y="2662238"/>
            <a:ext cx="676275" cy="4762"/>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71982" name="Line 270"/>
          <p:cNvSpPr>
            <a:spLocks noChangeShapeType="1"/>
          </p:cNvSpPr>
          <p:nvPr/>
        </p:nvSpPr>
        <p:spPr bwMode="auto">
          <a:xfrm flipV="1">
            <a:off x="4267200" y="3200400"/>
            <a:ext cx="676275" cy="4763"/>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71983" name="Line 271"/>
          <p:cNvSpPr>
            <a:spLocks noChangeShapeType="1"/>
          </p:cNvSpPr>
          <p:nvPr/>
        </p:nvSpPr>
        <p:spPr bwMode="auto">
          <a:xfrm flipV="1">
            <a:off x="4876800" y="2895600"/>
            <a:ext cx="676275" cy="4763"/>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71984" name="Line 272"/>
          <p:cNvSpPr>
            <a:spLocks noChangeShapeType="1"/>
          </p:cNvSpPr>
          <p:nvPr/>
        </p:nvSpPr>
        <p:spPr bwMode="auto">
          <a:xfrm flipV="1">
            <a:off x="3657600" y="3500438"/>
            <a:ext cx="676275" cy="4762"/>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71985" name="Line 273"/>
          <p:cNvSpPr>
            <a:spLocks noChangeShapeType="1"/>
          </p:cNvSpPr>
          <p:nvPr/>
        </p:nvSpPr>
        <p:spPr bwMode="auto">
          <a:xfrm flipV="1">
            <a:off x="3048000" y="3810000"/>
            <a:ext cx="676275" cy="4763"/>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71986" name="Line 274"/>
          <p:cNvSpPr>
            <a:spLocks noChangeShapeType="1"/>
          </p:cNvSpPr>
          <p:nvPr/>
        </p:nvSpPr>
        <p:spPr bwMode="auto">
          <a:xfrm flipV="1">
            <a:off x="3352800" y="2667000"/>
            <a:ext cx="609600"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71987" name="Line 275"/>
          <p:cNvSpPr>
            <a:spLocks noChangeShapeType="1"/>
          </p:cNvSpPr>
          <p:nvPr/>
        </p:nvSpPr>
        <p:spPr bwMode="auto">
          <a:xfrm flipV="1">
            <a:off x="1447800" y="3581400"/>
            <a:ext cx="609600"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71988" name="Line 276"/>
          <p:cNvSpPr>
            <a:spLocks noChangeShapeType="1"/>
          </p:cNvSpPr>
          <p:nvPr/>
        </p:nvSpPr>
        <p:spPr bwMode="auto">
          <a:xfrm flipV="1">
            <a:off x="2209800" y="3200400"/>
            <a:ext cx="609600"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71989" name="Line 277"/>
          <p:cNvSpPr>
            <a:spLocks noChangeShapeType="1"/>
          </p:cNvSpPr>
          <p:nvPr/>
        </p:nvSpPr>
        <p:spPr bwMode="auto">
          <a:xfrm flipV="1">
            <a:off x="2971800" y="2819400"/>
            <a:ext cx="609600"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71990" name="Line 278"/>
          <p:cNvSpPr>
            <a:spLocks noChangeShapeType="1"/>
          </p:cNvSpPr>
          <p:nvPr/>
        </p:nvSpPr>
        <p:spPr bwMode="auto">
          <a:xfrm flipV="1">
            <a:off x="914400" y="3886200"/>
            <a:ext cx="609600"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71991" name="Line 279"/>
          <p:cNvSpPr>
            <a:spLocks noChangeShapeType="1"/>
          </p:cNvSpPr>
          <p:nvPr/>
        </p:nvSpPr>
        <p:spPr bwMode="auto">
          <a:xfrm flipV="1">
            <a:off x="838200" y="3581400"/>
            <a:ext cx="0" cy="45720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71992" name="Line 280"/>
          <p:cNvSpPr>
            <a:spLocks noChangeShapeType="1"/>
          </p:cNvSpPr>
          <p:nvPr/>
        </p:nvSpPr>
        <p:spPr bwMode="auto">
          <a:xfrm flipV="1">
            <a:off x="1600200" y="3200400"/>
            <a:ext cx="0" cy="45720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71993" name="Line 281"/>
          <p:cNvSpPr>
            <a:spLocks noChangeShapeType="1"/>
          </p:cNvSpPr>
          <p:nvPr/>
        </p:nvSpPr>
        <p:spPr bwMode="auto">
          <a:xfrm flipV="1">
            <a:off x="2438400" y="2819400"/>
            <a:ext cx="0" cy="45720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71994" name="Line 282"/>
          <p:cNvSpPr>
            <a:spLocks noChangeShapeType="1"/>
          </p:cNvSpPr>
          <p:nvPr/>
        </p:nvSpPr>
        <p:spPr bwMode="auto">
          <a:xfrm flipV="1">
            <a:off x="3124200" y="2514600"/>
            <a:ext cx="0" cy="45720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71995" name="Line 283"/>
          <p:cNvSpPr>
            <a:spLocks noChangeShapeType="1"/>
          </p:cNvSpPr>
          <p:nvPr/>
        </p:nvSpPr>
        <p:spPr bwMode="auto">
          <a:xfrm flipV="1">
            <a:off x="3733800" y="2209800"/>
            <a:ext cx="0" cy="45720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71996" name="Line 284"/>
          <p:cNvSpPr>
            <a:spLocks noChangeShapeType="1"/>
          </p:cNvSpPr>
          <p:nvPr/>
        </p:nvSpPr>
        <p:spPr bwMode="auto">
          <a:xfrm flipV="1">
            <a:off x="2819400" y="3581400"/>
            <a:ext cx="0" cy="45720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71997" name="Line 285"/>
          <p:cNvSpPr>
            <a:spLocks noChangeShapeType="1"/>
          </p:cNvSpPr>
          <p:nvPr/>
        </p:nvSpPr>
        <p:spPr bwMode="auto">
          <a:xfrm flipV="1">
            <a:off x="3505200" y="3200400"/>
            <a:ext cx="0" cy="45720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71998" name="Line 286"/>
          <p:cNvSpPr>
            <a:spLocks noChangeShapeType="1"/>
          </p:cNvSpPr>
          <p:nvPr/>
        </p:nvSpPr>
        <p:spPr bwMode="auto">
          <a:xfrm flipV="1">
            <a:off x="4038600" y="2895600"/>
            <a:ext cx="0" cy="45720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71999" name="Line 287"/>
          <p:cNvSpPr>
            <a:spLocks noChangeShapeType="1"/>
          </p:cNvSpPr>
          <p:nvPr/>
        </p:nvSpPr>
        <p:spPr bwMode="auto">
          <a:xfrm flipV="1">
            <a:off x="5791200" y="2133600"/>
            <a:ext cx="0" cy="45720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72000" name="Line 288"/>
          <p:cNvSpPr>
            <a:spLocks noChangeShapeType="1"/>
          </p:cNvSpPr>
          <p:nvPr/>
        </p:nvSpPr>
        <p:spPr bwMode="auto">
          <a:xfrm flipV="1">
            <a:off x="5334000" y="2362200"/>
            <a:ext cx="0" cy="45720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72001" name="Line 289"/>
          <p:cNvSpPr>
            <a:spLocks noChangeShapeType="1"/>
          </p:cNvSpPr>
          <p:nvPr/>
        </p:nvSpPr>
        <p:spPr bwMode="auto">
          <a:xfrm flipV="1">
            <a:off x="4800600" y="2590800"/>
            <a:ext cx="0" cy="45720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72004" name="Text Box 292"/>
          <p:cNvSpPr txBox="1">
            <a:spLocks noChangeArrowheads="1"/>
          </p:cNvSpPr>
          <p:nvPr/>
        </p:nvSpPr>
        <p:spPr bwMode="auto">
          <a:xfrm>
            <a:off x="3962400" y="2590800"/>
            <a:ext cx="609600"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FFCC00"/>
                </a:solidFill>
                <a:latin typeface="Times New Roman" panose="02020603050405020304" pitchFamily="18" charset="0"/>
              </a:defRPr>
            </a:lvl1pPr>
            <a:lvl2pPr marL="742950" indent="-285750">
              <a:defRPr>
                <a:solidFill>
                  <a:srgbClr val="FFCC00"/>
                </a:solidFill>
                <a:latin typeface="Times New Roman" panose="02020603050405020304" pitchFamily="18" charset="0"/>
              </a:defRPr>
            </a:lvl2pPr>
            <a:lvl3pPr marL="1143000" indent="-228600">
              <a:defRPr>
                <a:solidFill>
                  <a:srgbClr val="FFCC00"/>
                </a:solidFill>
                <a:latin typeface="Times New Roman" panose="02020603050405020304" pitchFamily="18" charset="0"/>
              </a:defRPr>
            </a:lvl3pPr>
            <a:lvl4pPr marL="1600200" indent="-228600">
              <a:defRPr>
                <a:solidFill>
                  <a:srgbClr val="FFCC00"/>
                </a:solidFill>
                <a:latin typeface="Times New Roman" panose="02020603050405020304" pitchFamily="18" charset="0"/>
              </a:defRPr>
            </a:lvl4pPr>
            <a:lvl5pPr marL="2057400" indent="-22860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eaLnBrk="1" hangingPunct="1">
              <a:spcBef>
                <a:spcPct val="50000"/>
              </a:spcBef>
            </a:pPr>
            <a:r>
              <a:rPr lang="el-GR" altLang="en-US" sz="2400">
                <a:cs typeface="Times New Roman" panose="02020603050405020304" pitchFamily="18" charset="0"/>
              </a:rPr>
              <a:t>σ</a:t>
            </a:r>
            <a:r>
              <a:rPr lang="en-US" altLang="en-US" sz="2400" baseline="-25000">
                <a:cs typeface="Times New Roman" panose="02020603050405020304" pitchFamily="18" charset="0"/>
              </a:rPr>
              <a:t>c</a:t>
            </a:r>
            <a:endParaRPr lang="el-GR" altLang="en-US" sz="2400" baseline="-25000">
              <a:cs typeface="Times New Roman" panose="02020603050405020304" pitchFamily="18" charset="0"/>
            </a:endParaRPr>
          </a:p>
        </p:txBody>
      </p:sp>
      <p:sp>
        <p:nvSpPr>
          <p:cNvPr id="372008" name="Text Box 296"/>
          <p:cNvSpPr txBox="1">
            <a:spLocks noChangeArrowheads="1"/>
          </p:cNvSpPr>
          <p:nvPr/>
        </p:nvSpPr>
        <p:spPr bwMode="auto">
          <a:xfrm>
            <a:off x="2057400" y="2438400"/>
            <a:ext cx="685800"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FFCC00"/>
                </a:solidFill>
                <a:latin typeface="Times New Roman" panose="02020603050405020304" pitchFamily="18" charset="0"/>
              </a:defRPr>
            </a:lvl1pPr>
            <a:lvl2pPr marL="742950" indent="-285750">
              <a:defRPr>
                <a:solidFill>
                  <a:srgbClr val="FFCC00"/>
                </a:solidFill>
                <a:latin typeface="Times New Roman" panose="02020603050405020304" pitchFamily="18" charset="0"/>
              </a:defRPr>
            </a:lvl2pPr>
            <a:lvl3pPr marL="1143000" indent="-228600">
              <a:defRPr>
                <a:solidFill>
                  <a:srgbClr val="FFCC00"/>
                </a:solidFill>
                <a:latin typeface="Times New Roman" panose="02020603050405020304" pitchFamily="18" charset="0"/>
              </a:defRPr>
            </a:lvl3pPr>
            <a:lvl4pPr marL="1600200" indent="-228600">
              <a:defRPr>
                <a:solidFill>
                  <a:srgbClr val="FFCC00"/>
                </a:solidFill>
                <a:latin typeface="Times New Roman" panose="02020603050405020304" pitchFamily="18" charset="0"/>
              </a:defRPr>
            </a:lvl4pPr>
            <a:lvl5pPr marL="2057400" indent="-22860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eaLnBrk="1" hangingPunct="1">
              <a:spcBef>
                <a:spcPct val="50000"/>
              </a:spcBef>
            </a:pPr>
            <a:r>
              <a:rPr lang="el-GR" altLang="en-US" sz="2400">
                <a:cs typeface="Times New Roman" panose="02020603050405020304" pitchFamily="18" charset="0"/>
              </a:rPr>
              <a:t>σ</a:t>
            </a:r>
            <a:r>
              <a:rPr lang="en-US" altLang="en-US" sz="2400" baseline="-25000">
                <a:cs typeface="Times New Roman" panose="02020603050405020304" pitchFamily="18" charset="0"/>
              </a:rPr>
              <a:t>c</a:t>
            </a:r>
            <a:endParaRPr lang="el-GR" altLang="en-US" sz="2400" baseline="-25000">
              <a:cs typeface="Times New Roman" panose="02020603050405020304" pitchFamily="18" charset="0"/>
            </a:endParaRPr>
          </a:p>
        </p:txBody>
      </p:sp>
      <p:sp>
        <p:nvSpPr>
          <p:cNvPr id="372013" name="Text Box 301"/>
          <p:cNvSpPr txBox="1">
            <a:spLocks noChangeArrowheads="1"/>
          </p:cNvSpPr>
          <p:nvPr/>
        </p:nvSpPr>
        <p:spPr bwMode="auto">
          <a:xfrm>
            <a:off x="1447800" y="3810000"/>
            <a:ext cx="533400"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FFCC00"/>
                </a:solidFill>
                <a:latin typeface="Times New Roman" panose="02020603050405020304" pitchFamily="18" charset="0"/>
              </a:defRPr>
            </a:lvl1pPr>
            <a:lvl2pPr marL="742950" indent="-285750">
              <a:defRPr>
                <a:solidFill>
                  <a:srgbClr val="FFCC00"/>
                </a:solidFill>
                <a:latin typeface="Times New Roman" panose="02020603050405020304" pitchFamily="18" charset="0"/>
              </a:defRPr>
            </a:lvl2pPr>
            <a:lvl3pPr marL="1143000" indent="-228600">
              <a:defRPr>
                <a:solidFill>
                  <a:srgbClr val="FFCC00"/>
                </a:solidFill>
                <a:latin typeface="Times New Roman" panose="02020603050405020304" pitchFamily="18" charset="0"/>
              </a:defRPr>
            </a:lvl3pPr>
            <a:lvl4pPr marL="1600200" indent="-228600">
              <a:defRPr>
                <a:solidFill>
                  <a:srgbClr val="FFCC00"/>
                </a:solidFill>
                <a:latin typeface="Times New Roman" panose="02020603050405020304" pitchFamily="18" charset="0"/>
              </a:defRPr>
            </a:lvl4pPr>
            <a:lvl5pPr marL="2057400" indent="-22860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eaLnBrk="1" hangingPunct="1">
              <a:spcBef>
                <a:spcPct val="50000"/>
              </a:spcBef>
            </a:pPr>
            <a:r>
              <a:rPr lang="en-US" altLang="en-US" sz="2400"/>
              <a:t>d</a:t>
            </a:r>
          </a:p>
        </p:txBody>
      </p:sp>
      <p:sp>
        <p:nvSpPr>
          <p:cNvPr id="372016" name="Line 304"/>
          <p:cNvSpPr>
            <a:spLocks noChangeShapeType="1"/>
          </p:cNvSpPr>
          <p:nvPr/>
        </p:nvSpPr>
        <p:spPr bwMode="auto">
          <a:xfrm flipV="1">
            <a:off x="2362200" y="3505200"/>
            <a:ext cx="3505200" cy="175260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72018" name="Text Box 306"/>
          <p:cNvSpPr txBox="1">
            <a:spLocks noChangeArrowheads="1"/>
          </p:cNvSpPr>
          <p:nvPr/>
        </p:nvSpPr>
        <p:spPr bwMode="auto">
          <a:xfrm>
            <a:off x="381000" y="4038600"/>
            <a:ext cx="381000"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FFCC00"/>
                </a:solidFill>
                <a:latin typeface="Times New Roman" panose="02020603050405020304" pitchFamily="18" charset="0"/>
              </a:defRPr>
            </a:lvl1pPr>
            <a:lvl2pPr marL="742950" indent="-285750">
              <a:defRPr>
                <a:solidFill>
                  <a:srgbClr val="FFCC00"/>
                </a:solidFill>
                <a:latin typeface="Times New Roman" panose="02020603050405020304" pitchFamily="18" charset="0"/>
              </a:defRPr>
            </a:lvl2pPr>
            <a:lvl3pPr marL="1143000" indent="-228600">
              <a:defRPr>
                <a:solidFill>
                  <a:srgbClr val="FFCC00"/>
                </a:solidFill>
                <a:latin typeface="Times New Roman" panose="02020603050405020304" pitchFamily="18" charset="0"/>
              </a:defRPr>
            </a:lvl3pPr>
            <a:lvl4pPr marL="1600200" indent="-228600">
              <a:defRPr>
                <a:solidFill>
                  <a:srgbClr val="FFCC00"/>
                </a:solidFill>
                <a:latin typeface="Times New Roman" panose="02020603050405020304" pitchFamily="18" charset="0"/>
              </a:defRPr>
            </a:lvl4pPr>
            <a:lvl5pPr marL="2057400" indent="-22860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eaLnBrk="1" hangingPunct="1">
              <a:spcBef>
                <a:spcPct val="50000"/>
              </a:spcBef>
            </a:pPr>
            <a:r>
              <a:rPr lang="en-US" altLang="en-US" sz="2400"/>
              <a:t>t</a:t>
            </a:r>
          </a:p>
        </p:txBody>
      </p:sp>
      <p:sp>
        <p:nvSpPr>
          <p:cNvPr id="372019" name="Text Box 307"/>
          <p:cNvSpPr txBox="1">
            <a:spLocks noChangeArrowheads="1"/>
          </p:cNvSpPr>
          <p:nvPr/>
        </p:nvSpPr>
        <p:spPr bwMode="auto">
          <a:xfrm>
            <a:off x="2514600" y="4038600"/>
            <a:ext cx="381000"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FFCC00"/>
                </a:solidFill>
                <a:latin typeface="Times New Roman" panose="02020603050405020304" pitchFamily="18" charset="0"/>
              </a:defRPr>
            </a:lvl1pPr>
            <a:lvl2pPr marL="742950" indent="-285750">
              <a:defRPr>
                <a:solidFill>
                  <a:srgbClr val="FFCC00"/>
                </a:solidFill>
                <a:latin typeface="Times New Roman" panose="02020603050405020304" pitchFamily="18" charset="0"/>
              </a:defRPr>
            </a:lvl2pPr>
            <a:lvl3pPr marL="1143000" indent="-228600">
              <a:defRPr>
                <a:solidFill>
                  <a:srgbClr val="FFCC00"/>
                </a:solidFill>
                <a:latin typeface="Times New Roman" panose="02020603050405020304" pitchFamily="18" charset="0"/>
              </a:defRPr>
            </a:lvl3pPr>
            <a:lvl4pPr marL="1600200" indent="-228600">
              <a:defRPr>
                <a:solidFill>
                  <a:srgbClr val="FFCC00"/>
                </a:solidFill>
                <a:latin typeface="Times New Roman" panose="02020603050405020304" pitchFamily="18" charset="0"/>
              </a:defRPr>
            </a:lvl4pPr>
            <a:lvl5pPr marL="2057400" indent="-22860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eaLnBrk="1" hangingPunct="1">
              <a:spcBef>
                <a:spcPct val="50000"/>
              </a:spcBef>
            </a:pPr>
            <a:r>
              <a:rPr lang="en-US" altLang="en-US" sz="2400"/>
              <a:t>t</a:t>
            </a:r>
          </a:p>
        </p:txBody>
      </p:sp>
      <p:sp>
        <p:nvSpPr>
          <p:cNvPr id="11310" name="TextBox 4"/>
          <p:cNvSpPr txBox="1">
            <a:spLocks noChangeArrowheads="1"/>
          </p:cNvSpPr>
          <p:nvPr/>
        </p:nvSpPr>
        <p:spPr bwMode="auto">
          <a:xfrm>
            <a:off x="1300163" y="277813"/>
            <a:ext cx="73104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FFCC00"/>
                </a:solidFill>
                <a:latin typeface="Times New Roman" panose="02020603050405020304" pitchFamily="18" charset="0"/>
              </a:defRPr>
            </a:lvl1pPr>
            <a:lvl2pPr marL="742950" indent="-285750">
              <a:defRPr>
                <a:solidFill>
                  <a:srgbClr val="FFCC00"/>
                </a:solidFill>
                <a:latin typeface="Times New Roman" panose="02020603050405020304" pitchFamily="18" charset="0"/>
              </a:defRPr>
            </a:lvl2pPr>
            <a:lvl3pPr marL="1143000" indent="-228600">
              <a:defRPr>
                <a:solidFill>
                  <a:srgbClr val="FFCC00"/>
                </a:solidFill>
                <a:latin typeface="Times New Roman" panose="02020603050405020304" pitchFamily="18" charset="0"/>
              </a:defRPr>
            </a:lvl3pPr>
            <a:lvl4pPr marL="1600200" indent="-228600">
              <a:defRPr>
                <a:solidFill>
                  <a:srgbClr val="FFCC00"/>
                </a:solidFill>
                <a:latin typeface="Times New Roman" panose="02020603050405020304" pitchFamily="18" charset="0"/>
              </a:defRPr>
            </a:lvl4pPr>
            <a:lvl5pPr marL="2057400" indent="-22860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eaLnBrk="1" hangingPunct="1"/>
            <a:r>
              <a:rPr lang="en-US" altLang="en-US" sz="2400" b="1" u="sng">
                <a:solidFill>
                  <a:srgbClr val="FFFFFF"/>
                </a:solidFill>
                <a:latin typeface="Bell MT" panose="02020503060305020303" pitchFamily="18" charset="0"/>
              </a:rPr>
              <a:t>STRESSESS INDUCED IN THIN CYLINDER</a:t>
            </a:r>
          </a:p>
        </p:txBody>
      </p:sp>
      <p:graphicFrame>
        <p:nvGraphicFramePr>
          <p:cNvPr id="11311" name="Object 2"/>
          <p:cNvGraphicFramePr>
            <a:graphicFrameLocks noChangeAspect="1"/>
          </p:cNvGraphicFramePr>
          <p:nvPr/>
        </p:nvGraphicFramePr>
        <p:xfrm>
          <a:off x="6797675" y="5118100"/>
          <a:ext cx="1809750" cy="1247775"/>
        </p:xfrm>
        <a:graphic>
          <a:graphicData uri="http://schemas.openxmlformats.org/presentationml/2006/ole">
            <mc:AlternateContent xmlns:mc="http://schemas.openxmlformats.org/markup-compatibility/2006">
              <mc:Choice xmlns:v="urn:schemas-microsoft-com:vml" Requires="v">
                <p:oleObj spid="_x0000_s11315" name="Equation" r:id="rId4" imgW="571252" imgH="393529" progId="Equation.3">
                  <p:embed/>
                </p:oleObj>
              </mc:Choice>
              <mc:Fallback>
                <p:oleObj name="Equation" r:id="rId4" imgW="571252" imgH="393529"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7675" y="5118100"/>
                        <a:ext cx="1809750" cy="1247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312" name="Line 2"/>
          <p:cNvSpPr>
            <a:spLocks noChangeShapeType="1"/>
          </p:cNvSpPr>
          <p:nvPr/>
        </p:nvSpPr>
        <p:spPr bwMode="auto">
          <a:xfrm>
            <a:off x="-25400" y="820738"/>
            <a:ext cx="9169400" cy="0"/>
          </a:xfrm>
          <a:prstGeom prst="line">
            <a:avLst/>
          </a:prstGeom>
          <a:noFill/>
          <a:ln w="57150" cmpd="thinThick">
            <a:solidFill>
              <a:srgbClr val="E8AB00"/>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11313" name="Picture 6"/>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3175"/>
            <a:ext cx="7270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1722"/>
                                        </p:tgtEl>
                                        <p:attrNameLst>
                                          <p:attrName>style.visibility</p:attrName>
                                        </p:attrNameLst>
                                      </p:cBhvr>
                                      <p:to>
                                        <p:strVal val="visible"/>
                                      </p:to>
                                    </p:set>
                                    <p:animEffect transition="in" filter="blinds(horizontal)">
                                      <p:cBhvr>
                                        <p:cTn id="7" dur="500"/>
                                        <p:tgtEl>
                                          <p:spTgt spid="3717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71948"/>
                                        </p:tgtEl>
                                        <p:attrNameLst>
                                          <p:attrName>style.visibility</p:attrName>
                                        </p:attrNameLst>
                                      </p:cBhvr>
                                      <p:to>
                                        <p:strVal val="visible"/>
                                      </p:to>
                                    </p:set>
                                    <p:animEffect transition="in" filter="blinds(horizontal)">
                                      <p:cBhvr>
                                        <p:cTn id="12" dur="500"/>
                                        <p:tgtEl>
                                          <p:spTgt spid="3719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71974"/>
                                        </p:tgtEl>
                                        <p:attrNameLst>
                                          <p:attrName>style.visibility</p:attrName>
                                        </p:attrNameLst>
                                      </p:cBhvr>
                                      <p:to>
                                        <p:strVal val="visible"/>
                                      </p:to>
                                    </p:set>
                                    <p:animEffect transition="in" filter="blinds(horizontal)">
                                      <p:cBhvr>
                                        <p:cTn id="17" dur="500"/>
                                        <p:tgtEl>
                                          <p:spTgt spid="37197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71949"/>
                                        </p:tgtEl>
                                        <p:attrNameLst>
                                          <p:attrName>style.visibility</p:attrName>
                                        </p:attrNameLst>
                                      </p:cBhvr>
                                      <p:to>
                                        <p:strVal val="visible"/>
                                      </p:to>
                                    </p:set>
                                    <p:animEffect transition="in" filter="blinds(horizontal)">
                                      <p:cBhvr>
                                        <p:cTn id="22" dur="500"/>
                                        <p:tgtEl>
                                          <p:spTgt spid="37194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71950"/>
                                        </p:tgtEl>
                                        <p:attrNameLst>
                                          <p:attrName>style.visibility</p:attrName>
                                        </p:attrNameLst>
                                      </p:cBhvr>
                                      <p:to>
                                        <p:strVal val="visible"/>
                                      </p:to>
                                    </p:set>
                                    <p:animEffect transition="in" filter="blinds(horizontal)">
                                      <p:cBhvr>
                                        <p:cTn id="27" dur="500"/>
                                        <p:tgtEl>
                                          <p:spTgt spid="37195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71951"/>
                                        </p:tgtEl>
                                        <p:attrNameLst>
                                          <p:attrName>style.visibility</p:attrName>
                                        </p:attrNameLst>
                                      </p:cBhvr>
                                      <p:to>
                                        <p:strVal val="visible"/>
                                      </p:to>
                                    </p:set>
                                    <p:animEffect transition="in" filter="blinds(horizontal)">
                                      <p:cBhvr>
                                        <p:cTn id="32" dur="500"/>
                                        <p:tgtEl>
                                          <p:spTgt spid="37195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71952"/>
                                        </p:tgtEl>
                                        <p:attrNameLst>
                                          <p:attrName>style.visibility</p:attrName>
                                        </p:attrNameLst>
                                      </p:cBhvr>
                                      <p:to>
                                        <p:strVal val="visible"/>
                                      </p:to>
                                    </p:set>
                                    <p:animEffect transition="in" filter="blinds(horizontal)">
                                      <p:cBhvr>
                                        <p:cTn id="37" dur="500"/>
                                        <p:tgtEl>
                                          <p:spTgt spid="37195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72016"/>
                                        </p:tgtEl>
                                        <p:attrNameLst>
                                          <p:attrName>style.visibility</p:attrName>
                                        </p:attrNameLst>
                                      </p:cBhvr>
                                      <p:to>
                                        <p:strVal val="visible"/>
                                      </p:to>
                                    </p:set>
                                    <p:animEffect transition="in" filter="blinds(horizontal)">
                                      <p:cBhvr>
                                        <p:cTn id="42" dur="500"/>
                                        <p:tgtEl>
                                          <p:spTgt spid="37201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71955"/>
                                        </p:tgtEl>
                                        <p:attrNameLst>
                                          <p:attrName>style.visibility</p:attrName>
                                        </p:attrNameLst>
                                      </p:cBhvr>
                                      <p:to>
                                        <p:strVal val="visible"/>
                                      </p:to>
                                    </p:set>
                                    <p:animEffect transition="in" filter="blinds(horizontal)">
                                      <p:cBhvr>
                                        <p:cTn id="47" dur="500"/>
                                        <p:tgtEl>
                                          <p:spTgt spid="37195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371990"/>
                                        </p:tgtEl>
                                        <p:attrNameLst>
                                          <p:attrName>style.visibility</p:attrName>
                                        </p:attrNameLst>
                                      </p:cBhvr>
                                      <p:to>
                                        <p:strVal val="visible"/>
                                      </p:to>
                                    </p:set>
                                    <p:animEffect transition="in" filter="blinds(horizontal)">
                                      <p:cBhvr>
                                        <p:cTn id="52" dur="500"/>
                                        <p:tgtEl>
                                          <p:spTgt spid="37199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371987"/>
                                        </p:tgtEl>
                                        <p:attrNameLst>
                                          <p:attrName>style.visibility</p:attrName>
                                        </p:attrNameLst>
                                      </p:cBhvr>
                                      <p:to>
                                        <p:strVal val="visible"/>
                                      </p:to>
                                    </p:set>
                                    <p:animEffect transition="in" filter="blinds(horizontal)">
                                      <p:cBhvr>
                                        <p:cTn id="57" dur="500"/>
                                        <p:tgtEl>
                                          <p:spTgt spid="37198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371988"/>
                                        </p:tgtEl>
                                        <p:attrNameLst>
                                          <p:attrName>style.visibility</p:attrName>
                                        </p:attrNameLst>
                                      </p:cBhvr>
                                      <p:to>
                                        <p:strVal val="visible"/>
                                      </p:to>
                                    </p:set>
                                    <p:animEffect transition="in" filter="blinds(horizontal)">
                                      <p:cBhvr>
                                        <p:cTn id="62" dur="500"/>
                                        <p:tgtEl>
                                          <p:spTgt spid="37198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371989"/>
                                        </p:tgtEl>
                                        <p:attrNameLst>
                                          <p:attrName>style.visibility</p:attrName>
                                        </p:attrNameLst>
                                      </p:cBhvr>
                                      <p:to>
                                        <p:strVal val="visible"/>
                                      </p:to>
                                    </p:set>
                                    <p:animEffect transition="in" filter="blinds(horizontal)">
                                      <p:cBhvr>
                                        <p:cTn id="67" dur="500"/>
                                        <p:tgtEl>
                                          <p:spTgt spid="37198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371986"/>
                                        </p:tgtEl>
                                        <p:attrNameLst>
                                          <p:attrName>style.visibility</p:attrName>
                                        </p:attrNameLst>
                                      </p:cBhvr>
                                      <p:to>
                                        <p:strVal val="visible"/>
                                      </p:to>
                                    </p:set>
                                    <p:animEffect transition="in" filter="blinds(horizontal)">
                                      <p:cBhvr>
                                        <p:cTn id="72" dur="500"/>
                                        <p:tgtEl>
                                          <p:spTgt spid="371986"/>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371991"/>
                                        </p:tgtEl>
                                        <p:attrNameLst>
                                          <p:attrName>style.visibility</p:attrName>
                                        </p:attrNameLst>
                                      </p:cBhvr>
                                      <p:to>
                                        <p:strVal val="visible"/>
                                      </p:to>
                                    </p:set>
                                    <p:animEffect transition="in" filter="blinds(horizontal)">
                                      <p:cBhvr>
                                        <p:cTn id="77" dur="500"/>
                                        <p:tgtEl>
                                          <p:spTgt spid="371991"/>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nodeType="clickEffect">
                                  <p:stCondLst>
                                    <p:cond delay="0"/>
                                  </p:stCondLst>
                                  <p:childTnLst>
                                    <p:set>
                                      <p:cBhvr>
                                        <p:cTn id="81" dur="1" fill="hold">
                                          <p:stCondLst>
                                            <p:cond delay="0"/>
                                          </p:stCondLst>
                                        </p:cTn>
                                        <p:tgtEl>
                                          <p:spTgt spid="371992"/>
                                        </p:tgtEl>
                                        <p:attrNameLst>
                                          <p:attrName>style.visibility</p:attrName>
                                        </p:attrNameLst>
                                      </p:cBhvr>
                                      <p:to>
                                        <p:strVal val="visible"/>
                                      </p:to>
                                    </p:set>
                                    <p:animEffect transition="in" filter="blinds(horizontal)">
                                      <p:cBhvr>
                                        <p:cTn id="82" dur="500"/>
                                        <p:tgtEl>
                                          <p:spTgt spid="371992"/>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nodeType="clickEffect">
                                  <p:stCondLst>
                                    <p:cond delay="0"/>
                                  </p:stCondLst>
                                  <p:childTnLst>
                                    <p:set>
                                      <p:cBhvr>
                                        <p:cTn id="86" dur="1" fill="hold">
                                          <p:stCondLst>
                                            <p:cond delay="0"/>
                                          </p:stCondLst>
                                        </p:cTn>
                                        <p:tgtEl>
                                          <p:spTgt spid="371993"/>
                                        </p:tgtEl>
                                        <p:attrNameLst>
                                          <p:attrName>style.visibility</p:attrName>
                                        </p:attrNameLst>
                                      </p:cBhvr>
                                      <p:to>
                                        <p:strVal val="visible"/>
                                      </p:to>
                                    </p:set>
                                    <p:animEffect transition="in" filter="blinds(horizontal)">
                                      <p:cBhvr>
                                        <p:cTn id="87" dur="500"/>
                                        <p:tgtEl>
                                          <p:spTgt spid="371993"/>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nodeType="clickEffect">
                                  <p:stCondLst>
                                    <p:cond delay="0"/>
                                  </p:stCondLst>
                                  <p:childTnLst>
                                    <p:set>
                                      <p:cBhvr>
                                        <p:cTn id="91" dur="1" fill="hold">
                                          <p:stCondLst>
                                            <p:cond delay="0"/>
                                          </p:stCondLst>
                                        </p:cTn>
                                        <p:tgtEl>
                                          <p:spTgt spid="371994"/>
                                        </p:tgtEl>
                                        <p:attrNameLst>
                                          <p:attrName>style.visibility</p:attrName>
                                        </p:attrNameLst>
                                      </p:cBhvr>
                                      <p:to>
                                        <p:strVal val="visible"/>
                                      </p:to>
                                    </p:set>
                                    <p:animEffect transition="in" filter="blinds(horizontal)">
                                      <p:cBhvr>
                                        <p:cTn id="92" dur="500"/>
                                        <p:tgtEl>
                                          <p:spTgt spid="371994"/>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3" presetClass="entr" presetSubtype="10" fill="hold" nodeType="clickEffect">
                                  <p:stCondLst>
                                    <p:cond delay="0"/>
                                  </p:stCondLst>
                                  <p:childTnLst>
                                    <p:set>
                                      <p:cBhvr>
                                        <p:cTn id="96" dur="1" fill="hold">
                                          <p:stCondLst>
                                            <p:cond delay="0"/>
                                          </p:stCondLst>
                                        </p:cTn>
                                        <p:tgtEl>
                                          <p:spTgt spid="371995"/>
                                        </p:tgtEl>
                                        <p:attrNameLst>
                                          <p:attrName>style.visibility</p:attrName>
                                        </p:attrNameLst>
                                      </p:cBhvr>
                                      <p:to>
                                        <p:strVal val="visible"/>
                                      </p:to>
                                    </p:set>
                                    <p:animEffect transition="in" filter="blinds(horizontal)">
                                      <p:cBhvr>
                                        <p:cTn id="97" dur="500"/>
                                        <p:tgtEl>
                                          <p:spTgt spid="371995"/>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3" presetClass="entr" presetSubtype="10" fill="hold" nodeType="clickEffect">
                                  <p:stCondLst>
                                    <p:cond delay="0"/>
                                  </p:stCondLst>
                                  <p:childTnLst>
                                    <p:set>
                                      <p:cBhvr>
                                        <p:cTn id="101" dur="1" fill="hold">
                                          <p:stCondLst>
                                            <p:cond delay="0"/>
                                          </p:stCondLst>
                                        </p:cTn>
                                        <p:tgtEl>
                                          <p:spTgt spid="371973"/>
                                        </p:tgtEl>
                                        <p:attrNameLst>
                                          <p:attrName>style.visibility</p:attrName>
                                        </p:attrNameLst>
                                      </p:cBhvr>
                                      <p:to>
                                        <p:strVal val="visible"/>
                                      </p:to>
                                    </p:set>
                                    <p:animEffect transition="in" filter="blinds(horizontal)">
                                      <p:cBhvr>
                                        <p:cTn id="102" dur="500"/>
                                        <p:tgtEl>
                                          <p:spTgt spid="371973"/>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3" presetClass="entr" presetSubtype="10" fill="hold" nodeType="clickEffect">
                                  <p:stCondLst>
                                    <p:cond delay="0"/>
                                  </p:stCondLst>
                                  <p:childTnLst>
                                    <p:set>
                                      <p:cBhvr>
                                        <p:cTn id="106" dur="1" fill="hold">
                                          <p:stCondLst>
                                            <p:cond delay="0"/>
                                          </p:stCondLst>
                                        </p:cTn>
                                        <p:tgtEl>
                                          <p:spTgt spid="371954"/>
                                        </p:tgtEl>
                                        <p:attrNameLst>
                                          <p:attrName>style.visibility</p:attrName>
                                        </p:attrNameLst>
                                      </p:cBhvr>
                                      <p:to>
                                        <p:strVal val="visible"/>
                                      </p:to>
                                    </p:set>
                                    <p:animEffect transition="in" filter="blinds(horizontal)">
                                      <p:cBhvr>
                                        <p:cTn id="107" dur="500"/>
                                        <p:tgtEl>
                                          <p:spTgt spid="371954"/>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3" presetClass="entr" presetSubtype="10" fill="hold" nodeType="clickEffect">
                                  <p:stCondLst>
                                    <p:cond delay="0"/>
                                  </p:stCondLst>
                                  <p:childTnLst>
                                    <p:set>
                                      <p:cBhvr>
                                        <p:cTn id="111" dur="1" fill="hold">
                                          <p:stCondLst>
                                            <p:cond delay="0"/>
                                          </p:stCondLst>
                                        </p:cTn>
                                        <p:tgtEl>
                                          <p:spTgt spid="371985"/>
                                        </p:tgtEl>
                                        <p:attrNameLst>
                                          <p:attrName>style.visibility</p:attrName>
                                        </p:attrNameLst>
                                      </p:cBhvr>
                                      <p:to>
                                        <p:strVal val="visible"/>
                                      </p:to>
                                    </p:set>
                                    <p:animEffect transition="in" filter="blinds(horizontal)">
                                      <p:cBhvr>
                                        <p:cTn id="112" dur="500"/>
                                        <p:tgtEl>
                                          <p:spTgt spid="371985"/>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3" presetClass="entr" presetSubtype="10" fill="hold" nodeType="clickEffect">
                                  <p:stCondLst>
                                    <p:cond delay="0"/>
                                  </p:stCondLst>
                                  <p:childTnLst>
                                    <p:set>
                                      <p:cBhvr>
                                        <p:cTn id="116" dur="1" fill="hold">
                                          <p:stCondLst>
                                            <p:cond delay="0"/>
                                          </p:stCondLst>
                                        </p:cTn>
                                        <p:tgtEl>
                                          <p:spTgt spid="371984"/>
                                        </p:tgtEl>
                                        <p:attrNameLst>
                                          <p:attrName>style.visibility</p:attrName>
                                        </p:attrNameLst>
                                      </p:cBhvr>
                                      <p:to>
                                        <p:strVal val="visible"/>
                                      </p:to>
                                    </p:set>
                                    <p:animEffect transition="in" filter="blinds(horizontal)">
                                      <p:cBhvr>
                                        <p:cTn id="117" dur="500"/>
                                        <p:tgtEl>
                                          <p:spTgt spid="371984"/>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3" presetClass="entr" presetSubtype="10" fill="hold" nodeType="clickEffect">
                                  <p:stCondLst>
                                    <p:cond delay="0"/>
                                  </p:stCondLst>
                                  <p:childTnLst>
                                    <p:set>
                                      <p:cBhvr>
                                        <p:cTn id="121" dur="1" fill="hold">
                                          <p:stCondLst>
                                            <p:cond delay="0"/>
                                          </p:stCondLst>
                                        </p:cTn>
                                        <p:tgtEl>
                                          <p:spTgt spid="371982"/>
                                        </p:tgtEl>
                                        <p:attrNameLst>
                                          <p:attrName>style.visibility</p:attrName>
                                        </p:attrNameLst>
                                      </p:cBhvr>
                                      <p:to>
                                        <p:strVal val="visible"/>
                                      </p:to>
                                    </p:set>
                                    <p:animEffect transition="in" filter="blinds(horizontal)">
                                      <p:cBhvr>
                                        <p:cTn id="122" dur="500"/>
                                        <p:tgtEl>
                                          <p:spTgt spid="371982"/>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3" presetClass="entr" presetSubtype="10" fill="hold" nodeType="clickEffect">
                                  <p:stCondLst>
                                    <p:cond delay="0"/>
                                  </p:stCondLst>
                                  <p:childTnLst>
                                    <p:set>
                                      <p:cBhvr>
                                        <p:cTn id="126" dur="1" fill="hold">
                                          <p:stCondLst>
                                            <p:cond delay="0"/>
                                          </p:stCondLst>
                                        </p:cTn>
                                        <p:tgtEl>
                                          <p:spTgt spid="371983"/>
                                        </p:tgtEl>
                                        <p:attrNameLst>
                                          <p:attrName>style.visibility</p:attrName>
                                        </p:attrNameLst>
                                      </p:cBhvr>
                                      <p:to>
                                        <p:strVal val="visible"/>
                                      </p:to>
                                    </p:set>
                                    <p:animEffect transition="in" filter="blinds(horizontal)">
                                      <p:cBhvr>
                                        <p:cTn id="127" dur="500"/>
                                        <p:tgtEl>
                                          <p:spTgt spid="371983"/>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3" presetClass="entr" presetSubtype="10" fill="hold" nodeType="clickEffect">
                                  <p:stCondLst>
                                    <p:cond delay="0"/>
                                  </p:stCondLst>
                                  <p:childTnLst>
                                    <p:set>
                                      <p:cBhvr>
                                        <p:cTn id="131" dur="1" fill="hold">
                                          <p:stCondLst>
                                            <p:cond delay="0"/>
                                          </p:stCondLst>
                                        </p:cTn>
                                        <p:tgtEl>
                                          <p:spTgt spid="371981"/>
                                        </p:tgtEl>
                                        <p:attrNameLst>
                                          <p:attrName>style.visibility</p:attrName>
                                        </p:attrNameLst>
                                      </p:cBhvr>
                                      <p:to>
                                        <p:strVal val="visible"/>
                                      </p:to>
                                    </p:set>
                                    <p:animEffect transition="in" filter="blinds(horizontal)">
                                      <p:cBhvr>
                                        <p:cTn id="132" dur="500"/>
                                        <p:tgtEl>
                                          <p:spTgt spid="371981"/>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3" presetClass="entr" presetSubtype="10" fill="hold" nodeType="clickEffect">
                                  <p:stCondLst>
                                    <p:cond delay="0"/>
                                  </p:stCondLst>
                                  <p:childTnLst>
                                    <p:set>
                                      <p:cBhvr>
                                        <p:cTn id="136" dur="1" fill="hold">
                                          <p:stCondLst>
                                            <p:cond delay="0"/>
                                          </p:stCondLst>
                                        </p:cTn>
                                        <p:tgtEl>
                                          <p:spTgt spid="371957"/>
                                        </p:tgtEl>
                                        <p:attrNameLst>
                                          <p:attrName>style.visibility</p:attrName>
                                        </p:attrNameLst>
                                      </p:cBhvr>
                                      <p:to>
                                        <p:strVal val="visible"/>
                                      </p:to>
                                    </p:set>
                                    <p:animEffect transition="in" filter="blinds(horizontal)">
                                      <p:cBhvr>
                                        <p:cTn id="137" dur="500"/>
                                        <p:tgtEl>
                                          <p:spTgt spid="371957"/>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3" presetClass="entr" presetSubtype="10" fill="hold" nodeType="clickEffect">
                                  <p:stCondLst>
                                    <p:cond delay="0"/>
                                  </p:stCondLst>
                                  <p:childTnLst>
                                    <p:set>
                                      <p:cBhvr>
                                        <p:cTn id="141" dur="1" fill="hold">
                                          <p:stCondLst>
                                            <p:cond delay="0"/>
                                          </p:stCondLst>
                                        </p:cTn>
                                        <p:tgtEl>
                                          <p:spTgt spid="371999"/>
                                        </p:tgtEl>
                                        <p:attrNameLst>
                                          <p:attrName>style.visibility</p:attrName>
                                        </p:attrNameLst>
                                      </p:cBhvr>
                                      <p:to>
                                        <p:strVal val="visible"/>
                                      </p:to>
                                    </p:set>
                                    <p:animEffect transition="in" filter="blinds(horizontal)">
                                      <p:cBhvr>
                                        <p:cTn id="142" dur="500"/>
                                        <p:tgtEl>
                                          <p:spTgt spid="371999"/>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3" presetClass="entr" presetSubtype="10" fill="hold" nodeType="clickEffect">
                                  <p:stCondLst>
                                    <p:cond delay="0"/>
                                  </p:stCondLst>
                                  <p:childTnLst>
                                    <p:set>
                                      <p:cBhvr>
                                        <p:cTn id="146" dur="1" fill="hold">
                                          <p:stCondLst>
                                            <p:cond delay="0"/>
                                          </p:stCondLst>
                                        </p:cTn>
                                        <p:tgtEl>
                                          <p:spTgt spid="372001"/>
                                        </p:tgtEl>
                                        <p:attrNameLst>
                                          <p:attrName>style.visibility</p:attrName>
                                        </p:attrNameLst>
                                      </p:cBhvr>
                                      <p:to>
                                        <p:strVal val="visible"/>
                                      </p:to>
                                    </p:set>
                                    <p:animEffect transition="in" filter="blinds(horizontal)">
                                      <p:cBhvr>
                                        <p:cTn id="147" dur="500"/>
                                        <p:tgtEl>
                                          <p:spTgt spid="372001"/>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3" presetClass="entr" presetSubtype="10" fill="hold" nodeType="clickEffect">
                                  <p:stCondLst>
                                    <p:cond delay="0"/>
                                  </p:stCondLst>
                                  <p:childTnLst>
                                    <p:set>
                                      <p:cBhvr>
                                        <p:cTn id="151" dur="1" fill="hold">
                                          <p:stCondLst>
                                            <p:cond delay="0"/>
                                          </p:stCondLst>
                                        </p:cTn>
                                        <p:tgtEl>
                                          <p:spTgt spid="371998"/>
                                        </p:tgtEl>
                                        <p:attrNameLst>
                                          <p:attrName>style.visibility</p:attrName>
                                        </p:attrNameLst>
                                      </p:cBhvr>
                                      <p:to>
                                        <p:strVal val="visible"/>
                                      </p:to>
                                    </p:set>
                                    <p:animEffect transition="in" filter="blinds(horizontal)">
                                      <p:cBhvr>
                                        <p:cTn id="152" dur="500"/>
                                        <p:tgtEl>
                                          <p:spTgt spid="371998"/>
                                        </p:tgtEl>
                                      </p:cBhvr>
                                    </p:animEffec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3" presetClass="entr" presetSubtype="10" fill="hold" nodeType="clickEffect">
                                  <p:stCondLst>
                                    <p:cond delay="0"/>
                                  </p:stCondLst>
                                  <p:childTnLst>
                                    <p:set>
                                      <p:cBhvr>
                                        <p:cTn id="156" dur="1" fill="hold">
                                          <p:stCondLst>
                                            <p:cond delay="0"/>
                                          </p:stCondLst>
                                        </p:cTn>
                                        <p:tgtEl>
                                          <p:spTgt spid="371997"/>
                                        </p:tgtEl>
                                        <p:attrNameLst>
                                          <p:attrName>style.visibility</p:attrName>
                                        </p:attrNameLst>
                                      </p:cBhvr>
                                      <p:to>
                                        <p:strVal val="visible"/>
                                      </p:to>
                                    </p:set>
                                    <p:animEffect transition="in" filter="blinds(horizontal)">
                                      <p:cBhvr>
                                        <p:cTn id="157" dur="500"/>
                                        <p:tgtEl>
                                          <p:spTgt spid="371997"/>
                                        </p:tgtEl>
                                      </p:cBhvr>
                                    </p:animEffec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3" presetClass="entr" presetSubtype="10" fill="hold" nodeType="clickEffect">
                                  <p:stCondLst>
                                    <p:cond delay="0"/>
                                  </p:stCondLst>
                                  <p:childTnLst>
                                    <p:set>
                                      <p:cBhvr>
                                        <p:cTn id="161" dur="1" fill="hold">
                                          <p:stCondLst>
                                            <p:cond delay="0"/>
                                          </p:stCondLst>
                                        </p:cTn>
                                        <p:tgtEl>
                                          <p:spTgt spid="371996"/>
                                        </p:tgtEl>
                                        <p:attrNameLst>
                                          <p:attrName>style.visibility</p:attrName>
                                        </p:attrNameLst>
                                      </p:cBhvr>
                                      <p:to>
                                        <p:strVal val="visible"/>
                                      </p:to>
                                    </p:set>
                                    <p:animEffect transition="in" filter="blinds(horizontal)">
                                      <p:cBhvr>
                                        <p:cTn id="162" dur="500"/>
                                        <p:tgtEl>
                                          <p:spTgt spid="371996"/>
                                        </p:tgtEl>
                                      </p:cBhvr>
                                    </p:animEffec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3" presetClass="entr" presetSubtype="10" fill="hold" nodeType="clickEffect">
                                  <p:stCondLst>
                                    <p:cond delay="0"/>
                                  </p:stCondLst>
                                  <p:childTnLst>
                                    <p:set>
                                      <p:cBhvr>
                                        <p:cTn id="166" dur="1" fill="hold">
                                          <p:stCondLst>
                                            <p:cond delay="0"/>
                                          </p:stCondLst>
                                        </p:cTn>
                                        <p:tgtEl>
                                          <p:spTgt spid="371999"/>
                                        </p:tgtEl>
                                        <p:attrNameLst>
                                          <p:attrName>style.visibility</p:attrName>
                                        </p:attrNameLst>
                                      </p:cBhvr>
                                      <p:to>
                                        <p:strVal val="visible"/>
                                      </p:to>
                                    </p:set>
                                    <p:animEffect transition="in" filter="blinds(horizontal)">
                                      <p:cBhvr>
                                        <p:cTn id="167" dur="500"/>
                                        <p:tgtEl>
                                          <p:spTgt spid="371999"/>
                                        </p:tgtEl>
                                      </p:cBhvr>
                                    </p:animEffec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3" presetClass="entr" presetSubtype="10" fill="hold" nodeType="clickEffect">
                                  <p:stCondLst>
                                    <p:cond delay="0"/>
                                  </p:stCondLst>
                                  <p:childTnLst>
                                    <p:set>
                                      <p:cBhvr>
                                        <p:cTn id="171" dur="1" fill="hold">
                                          <p:stCondLst>
                                            <p:cond delay="0"/>
                                          </p:stCondLst>
                                        </p:cTn>
                                        <p:tgtEl>
                                          <p:spTgt spid="371999"/>
                                        </p:tgtEl>
                                        <p:attrNameLst>
                                          <p:attrName>style.visibility</p:attrName>
                                        </p:attrNameLst>
                                      </p:cBhvr>
                                      <p:to>
                                        <p:strVal val="visible"/>
                                      </p:to>
                                    </p:set>
                                    <p:animEffect transition="in" filter="blinds(horizontal)">
                                      <p:cBhvr>
                                        <p:cTn id="172" dur="500"/>
                                        <p:tgtEl>
                                          <p:spTgt spid="371999"/>
                                        </p:tgtEl>
                                      </p:cBhvr>
                                    </p:animEffec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3" presetClass="entr" presetSubtype="10" fill="hold" nodeType="clickEffect">
                                  <p:stCondLst>
                                    <p:cond delay="0"/>
                                  </p:stCondLst>
                                  <p:childTnLst>
                                    <p:set>
                                      <p:cBhvr>
                                        <p:cTn id="176" dur="1" fill="hold">
                                          <p:stCondLst>
                                            <p:cond delay="0"/>
                                          </p:stCondLst>
                                        </p:cTn>
                                        <p:tgtEl>
                                          <p:spTgt spid="372000"/>
                                        </p:tgtEl>
                                        <p:attrNameLst>
                                          <p:attrName>style.visibility</p:attrName>
                                        </p:attrNameLst>
                                      </p:cBhvr>
                                      <p:to>
                                        <p:strVal val="visible"/>
                                      </p:to>
                                    </p:set>
                                    <p:animEffect transition="in" filter="blinds(horizontal)">
                                      <p:cBhvr>
                                        <p:cTn id="177" dur="500"/>
                                        <p:tgtEl>
                                          <p:spTgt spid="372000"/>
                                        </p:tgtEl>
                                      </p:cBhvr>
                                    </p:animEffec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3" presetClass="entr" presetSubtype="10" fill="hold" nodeType="clickEffect">
                                  <p:stCondLst>
                                    <p:cond delay="0"/>
                                  </p:stCondLst>
                                  <p:childTnLst>
                                    <p:set>
                                      <p:cBhvr>
                                        <p:cTn id="181" dur="1" fill="hold">
                                          <p:stCondLst>
                                            <p:cond delay="0"/>
                                          </p:stCondLst>
                                        </p:cTn>
                                        <p:tgtEl>
                                          <p:spTgt spid="371978"/>
                                        </p:tgtEl>
                                        <p:attrNameLst>
                                          <p:attrName>style.visibility</p:attrName>
                                        </p:attrNameLst>
                                      </p:cBhvr>
                                      <p:to>
                                        <p:strVal val="visible"/>
                                      </p:to>
                                    </p:set>
                                    <p:animEffect transition="in" filter="blinds(horizontal)">
                                      <p:cBhvr>
                                        <p:cTn id="182" dur="500"/>
                                        <p:tgtEl>
                                          <p:spTgt spid="371978"/>
                                        </p:tgtEl>
                                      </p:cBhvr>
                                    </p:animEffec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3" presetClass="entr" presetSubtype="10" fill="hold" nodeType="clickEffect">
                                  <p:stCondLst>
                                    <p:cond delay="0"/>
                                  </p:stCondLst>
                                  <p:childTnLst>
                                    <p:set>
                                      <p:cBhvr>
                                        <p:cTn id="186" dur="1" fill="hold">
                                          <p:stCondLst>
                                            <p:cond delay="0"/>
                                          </p:stCondLst>
                                        </p:cTn>
                                        <p:tgtEl>
                                          <p:spTgt spid="371977"/>
                                        </p:tgtEl>
                                        <p:attrNameLst>
                                          <p:attrName>style.visibility</p:attrName>
                                        </p:attrNameLst>
                                      </p:cBhvr>
                                      <p:to>
                                        <p:strVal val="visible"/>
                                      </p:to>
                                    </p:set>
                                    <p:animEffect transition="in" filter="blinds(horizontal)">
                                      <p:cBhvr>
                                        <p:cTn id="187" dur="500"/>
                                        <p:tgtEl>
                                          <p:spTgt spid="371977"/>
                                        </p:tgtEl>
                                      </p:cBhvr>
                                    </p:animEffect>
                                  </p:childTnLst>
                                </p:cTn>
                              </p:par>
                            </p:childTnLst>
                          </p:cTn>
                        </p:par>
                      </p:childTnLst>
                    </p:cTn>
                  </p:par>
                  <p:par>
                    <p:cTn id="188" fill="hold" nodeType="clickPar">
                      <p:stCondLst>
                        <p:cond delay="indefinite"/>
                      </p:stCondLst>
                      <p:childTnLst>
                        <p:par>
                          <p:cTn id="189" fill="hold" nodeType="withGroup">
                            <p:stCondLst>
                              <p:cond delay="0"/>
                            </p:stCondLst>
                            <p:childTnLst>
                              <p:par>
                                <p:cTn id="190" presetID="3" presetClass="entr" presetSubtype="10" fill="hold" nodeType="clickEffect">
                                  <p:stCondLst>
                                    <p:cond delay="0"/>
                                  </p:stCondLst>
                                  <p:childTnLst>
                                    <p:set>
                                      <p:cBhvr>
                                        <p:cTn id="191" dur="1" fill="hold">
                                          <p:stCondLst>
                                            <p:cond delay="0"/>
                                          </p:stCondLst>
                                        </p:cTn>
                                        <p:tgtEl>
                                          <p:spTgt spid="371979"/>
                                        </p:tgtEl>
                                        <p:attrNameLst>
                                          <p:attrName>style.visibility</p:attrName>
                                        </p:attrNameLst>
                                      </p:cBhvr>
                                      <p:to>
                                        <p:strVal val="visible"/>
                                      </p:to>
                                    </p:set>
                                    <p:animEffect transition="in" filter="blinds(horizontal)">
                                      <p:cBhvr>
                                        <p:cTn id="192" dur="500"/>
                                        <p:tgtEl>
                                          <p:spTgt spid="371979"/>
                                        </p:tgtEl>
                                      </p:cBhvr>
                                    </p:animEffect>
                                  </p:childTnLst>
                                </p:cTn>
                              </p:par>
                            </p:childTnLst>
                          </p:cTn>
                        </p:par>
                      </p:childTnLst>
                    </p:cTn>
                  </p:par>
                  <p:par>
                    <p:cTn id="193" fill="hold" nodeType="clickPar">
                      <p:stCondLst>
                        <p:cond delay="indefinite"/>
                      </p:stCondLst>
                      <p:childTnLst>
                        <p:par>
                          <p:cTn id="194" fill="hold" nodeType="withGroup">
                            <p:stCondLst>
                              <p:cond delay="0"/>
                            </p:stCondLst>
                            <p:childTnLst>
                              <p:par>
                                <p:cTn id="195" presetID="3" presetClass="entr" presetSubtype="10" fill="hold" grpId="0" nodeType="clickEffect">
                                  <p:stCondLst>
                                    <p:cond delay="0"/>
                                  </p:stCondLst>
                                  <p:childTnLst>
                                    <p:set>
                                      <p:cBhvr>
                                        <p:cTn id="196" dur="1" fill="hold">
                                          <p:stCondLst>
                                            <p:cond delay="0"/>
                                          </p:stCondLst>
                                        </p:cTn>
                                        <p:tgtEl>
                                          <p:spTgt spid="371966"/>
                                        </p:tgtEl>
                                        <p:attrNameLst>
                                          <p:attrName>style.visibility</p:attrName>
                                        </p:attrNameLst>
                                      </p:cBhvr>
                                      <p:to>
                                        <p:strVal val="visible"/>
                                      </p:to>
                                    </p:set>
                                    <p:animEffect transition="in" filter="blinds(horizontal)">
                                      <p:cBhvr>
                                        <p:cTn id="197" dur="500"/>
                                        <p:tgtEl>
                                          <p:spTgt spid="371966"/>
                                        </p:tgtEl>
                                      </p:cBhvr>
                                    </p:animEffect>
                                  </p:childTnLst>
                                </p:cTn>
                              </p:par>
                            </p:childTnLst>
                          </p:cTn>
                        </p:par>
                      </p:childTnLst>
                    </p:cTn>
                  </p:par>
                  <p:par>
                    <p:cTn id="198" fill="hold" nodeType="clickPar">
                      <p:stCondLst>
                        <p:cond delay="indefinite"/>
                      </p:stCondLst>
                      <p:childTnLst>
                        <p:par>
                          <p:cTn id="199" fill="hold" nodeType="withGroup">
                            <p:stCondLst>
                              <p:cond delay="0"/>
                            </p:stCondLst>
                            <p:childTnLst>
                              <p:par>
                                <p:cTn id="200" presetID="3" presetClass="entr" presetSubtype="10" fill="hold" grpId="0" nodeType="clickEffect">
                                  <p:stCondLst>
                                    <p:cond delay="0"/>
                                  </p:stCondLst>
                                  <p:childTnLst>
                                    <p:set>
                                      <p:cBhvr>
                                        <p:cTn id="201" dur="1" fill="hold">
                                          <p:stCondLst>
                                            <p:cond delay="0"/>
                                          </p:stCondLst>
                                        </p:cTn>
                                        <p:tgtEl>
                                          <p:spTgt spid="372004"/>
                                        </p:tgtEl>
                                        <p:attrNameLst>
                                          <p:attrName>style.visibility</p:attrName>
                                        </p:attrNameLst>
                                      </p:cBhvr>
                                      <p:to>
                                        <p:strVal val="visible"/>
                                      </p:to>
                                    </p:set>
                                    <p:animEffect transition="in" filter="blinds(horizontal)">
                                      <p:cBhvr>
                                        <p:cTn id="202" dur="500"/>
                                        <p:tgtEl>
                                          <p:spTgt spid="372004"/>
                                        </p:tgtEl>
                                      </p:cBhvr>
                                    </p:animEffect>
                                  </p:childTnLst>
                                </p:cTn>
                              </p:par>
                            </p:childTnLst>
                          </p:cTn>
                        </p:par>
                      </p:childTnLst>
                    </p:cTn>
                  </p:par>
                  <p:par>
                    <p:cTn id="203" fill="hold" nodeType="clickPar">
                      <p:stCondLst>
                        <p:cond delay="indefinite"/>
                      </p:stCondLst>
                      <p:childTnLst>
                        <p:par>
                          <p:cTn id="204" fill="hold" nodeType="withGroup">
                            <p:stCondLst>
                              <p:cond delay="0"/>
                            </p:stCondLst>
                            <p:childTnLst>
                              <p:par>
                                <p:cTn id="205" presetID="3" presetClass="entr" presetSubtype="10" fill="hold" grpId="0" nodeType="clickEffect">
                                  <p:stCondLst>
                                    <p:cond delay="0"/>
                                  </p:stCondLst>
                                  <p:childTnLst>
                                    <p:set>
                                      <p:cBhvr>
                                        <p:cTn id="206" dur="1" fill="hold">
                                          <p:stCondLst>
                                            <p:cond delay="0"/>
                                          </p:stCondLst>
                                        </p:cTn>
                                        <p:tgtEl>
                                          <p:spTgt spid="372008"/>
                                        </p:tgtEl>
                                        <p:attrNameLst>
                                          <p:attrName>style.visibility</p:attrName>
                                        </p:attrNameLst>
                                      </p:cBhvr>
                                      <p:to>
                                        <p:strVal val="visible"/>
                                      </p:to>
                                    </p:set>
                                    <p:animEffect transition="in" filter="blinds(horizontal)">
                                      <p:cBhvr>
                                        <p:cTn id="207" dur="500"/>
                                        <p:tgtEl>
                                          <p:spTgt spid="372008"/>
                                        </p:tgtEl>
                                      </p:cBhvr>
                                    </p:animEffect>
                                  </p:childTnLst>
                                </p:cTn>
                              </p:par>
                            </p:childTnLst>
                          </p:cTn>
                        </p:par>
                      </p:childTnLst>
                    </p:cTn>
                  </p:par>
                  <p:par>
                    <p:cTn id="208" fill="hold" nodeType="clickPar">
                      <p:stCondLst>
                        <p:cond delay="indefinite"/>
                      </p:stCondLst>
                      <p:childTnLst>
                        <p:par>
                          <p:cTn id="209" fill="hold" nodeType="withGroup">
                            <p:stCondLst>
                              <p:cond delay="0"/>
                            </p:stCondLst>
                            <p:childTnLst>
                              <p:par>
                                <p:cTn id="210" presetID="3" presetClass="entr" presetSubtype="10" fill="hold" grpId="0" nodeType="clickEffect">
                                  <p:stCondLst>
                                    <p:cond delay="0"/>
                                  </p:stCondLst>
                                  <p:childTnLst>
                                    <p:set>
                                      <p:cBhvr>
                                        <p:cTn id="211" dur="1" fill="hold">
                                          <p:stCondLst>
                                            <p:cond delay="0"/>
                                          </p:stCondLst>
                                        </p:cTn>
                                        <p:tgtEl>
                                          <p:spTgt spid="372013"/>
                                        </p:tgtEl>
                                        <p:attrNameLst>
                                          <p:attrName>style.visibility</p:attrName>
                                        </p:attrNameLst>
                                      </p:cBhvr>
                                      <p:to>
                                        <p:strVal val="visible"/>
                                      </p:to>
                                    </p:set>
                                    <p:animEffect transition="in" filter="blinds(horizontal)">
                                      <p:cBhvr>
                                        <p:cTn id="212" dur="500"/>
                                        <p:tgtEl>
                                          <p:spTgt spid="372013"/>
                                        </p:tgtEl>
                                      </p:cBhvr>
                                    </p:animEffect>
                                  </p:childTnLst>
                                </p:cTn>
                              </p:par>
                            </p:childTnLst>
                          </p:cTn>
                        </p:par>
                      </p:childTnLst>
                    </p:cTn>
                  </p:par>
                  <p:par>
                    <p:cTn id="213" fill="hold" nodeType="clickPar">
                      <p:stCondLst>
                        <p:cond delay="indefinite"/>
                      </p:stCondLst>
                      <p:childTnLst>
                        <p:par>
                          <p:cTn id="214" fill="hold" nodeType="withGroup">
                            <p:stCondLst>
                              <p:cond delay="0"/>
                            </p:stCondLst>
                            <p:childTnLst>
                              <p:par>
                                <p:cTn id="215" presetID="3" presetClass="entr" presetSubtype="10" fill="hold" grpId="0" nodeType="clickEffect">
                                  <p:stCondLst>
                                    <p:cond delay="0"/>
                                  </p:stCondLst>
                                  <p:childTnLst>
                                    <p:set>
                                      <p:cBhvr>
                                        <p:cTn id="216" dur="1" fill="hold">
                                          <p:stCondLst>
                                            <p:cond delay="0"/>
                                          </p:stCondLst>
                                        </p:cTn>
                                        <p:tgtEl>
                                          <p:spTgt spid="371976"/>
                                        </p:tgtEl>
                                        <p:attrNameLst>
                                          <p:attrName>style.visibility</p:attrName>
                                        </p:attrNameLst>
                                      </p:cBhvr>
                                      <p:to>
                                        <p:strVal val="visible"/>
                                      </p:to>
                                    </p:set>
                                    <p:animEffect transition="in" filter="blinds(horizontal)">
                                      <p:cBhvr>
                                        <p:cTn id="217" dur="500"/>
                                        <p:tgtEl>
                                          <p:spTgt spid="371976"/>
                                        </p:tgtEl>
                                      </p:cBhvr>
                                    </p:animEffect>
                                  </p:childTnLst>
                                </p:cTn>
                              </p:par>
                            </p:childTnLst>
                          </p:cTn>
                        </p:par>
                      </p:childTnLst>
                    </p:cTn>
                  </p:par>
                  <p:par>
                    <p:cTn id="218" fill="hold" nodeType="clickPar">
                      <p:stCondLst>
                        <p:cond delay="indefinite"/>
                      </p:stCondLst>
                      <p:childTnLst>
                        <p:par>
                          <p:cTn id="219" fill="hold" nodeType="withGroup">
                            <p:stCondLst>
                              <p:cond delay="0"/>
                            </p:stCondLst>
                            <p:childTnLst>
                              <p:par>
                                <p:cTn id="220" presetID="3" presetClass="entr" presetSubtype="10" fill="hold" nodeType="clickEffect">
                                  <p:stCondLst>
                                    <p:cond delay="0"/>
                                  </p:stCondLst>
                                  <p:childTnLst>
                                    <p:set>
                                      <p:cBhvr>
                                        <p:cTn id="221" dur="1" fill="hold">
                                          <p:stCondLst>
                                            <p:cond delay="0"/>
                                          </p:stCondLst>
                                        </p:cTn>
                                        <p:tgtEl>
                                          <p:spTgt spid="371975"/>
                                        </p:tgtEl>
                                        <p:attrNameLst>
                                          <p:attrName>style.visibility</p:attrName>
                                        </p:attrNameLst>
                                      </p:cBhvr>
                                      <p:to>
                                        <p:strVal val="visible"/>
                                      </p:to>
                                    </p:set>
                                    <p:animEffect transition="in" filter="blinds(horizontal)">
                                      <p:cBhvr>
                                        <p:cTn id="222" dur="500"/>
                                        <p:tgtEl>
                                          <p:spTgt spid="371975"/>
                                        </p:tgtEl>
                                      </p:cBhvr>
                                    </p:animEffect>
                                  </p:childTnLst>
                                </p:cTn>
                              </p:par>
                            </p:childTnLst>
                          </p:cTn>
                        </p:par>
                      </p:childTnLst>
                    </p:cTn>
                  </p:par>
                  <p:par>
                    <p:cTn id="223" fill="hold" nodeType="clickPar">
                      <p:stCondLst>
                        <p:cond delay="indefinite"/>
                      </p:stCondLst>
                      <p:childTnLst>
                        <p:par>
                          <p:cTn id="224" fill="hold" nodeType="withGroup">
                            <p:stCondLst>
                              <p:cond delay="0"/>
                            </p:stCondLst>
                            <p:childTnLst>
                              <p:par>
                                <p:cTn id="225" presetID="3" presetClass="entr" presetSubtype="10" fill="hold" grpId="0" nodeType="clickEffect">
                                  <p:stCondLst>
                                    <p:cond delay="0"/>
                                  </p:stCondLst>
                                  <p:childTnLst>
                                    <p:set>
                                      <p:cBhvr>
                                        <p:cTn id="226" dur="1" fill="hold">
                                          <p:stCondLst>
                                            <p:cond delay="0"/>
                                          </p:stCondLst>
                                        </p:cTn>
                                        <p:tgtEl>
                                          <p:spTgt spid="372018"/>
                                        </p:tgtEl>
                                        <p:attrNameLst>
                                          <p:attrName>style.visibility</p:attrName>
                                        </p:attrNameLst>
                                      </p:cBhvr>
                                      <p:to>
                                        <p:strVal val="visible"/>
                                      </p:to>
                                    </p:set>
                                    <p:animEffect transition="in" filter="blinds(horizontal)">
                                      <p:cBhvr>
                                        <p:cTn id="227" dur="500"/>
                                        <p:tgtEl>
                                          <p:spTgt spid="372018"/>
                                        </p:tgtEl>
                                      </p:cBhvr>
                                    </p:animEffect>
                                  </p:childTnLst>
                                </p:cTn>
                              </p:par>
                            </p:childTnLst>
                          </p:cTn>
                        </p:par>
                      </p:childTnLst>
                    </p:cTn>
                  </p:par>
                  <p:par>
                    <p:cTn id="228" fill="hold" nodeType="clickPar">
                      <p:stCondLst>
                        <p:cond delay="indefinite"/>
                      </p:stCondLst>
                      <p:childTnLst>
                        <p:par>
                          <p:cTn id="229" fill="hold" nodeType="withGroup">
                            <p:stCondLst>
                              <p:cond delay="0"/>
                            </p:stCondLst>
                            <p:childTnLst>
                              <p:par>
                                <p:cTn id="230" presetID="3" presetClass="entr" presetSubtype="10" fill="hold" grpId="0" nodeType="clickEffect">
                                  <p:stCondLst>
                                    <p:cond delay="0"/>
                                  </p:stCondLst>
                                  <p:childTnLst>
                                    <p:set>
                                      <p:cBhvr>
                                        <p:cTn id="231" dur="1" fill="hold">
                                          <p:stCondLst>
                                            <p:cond delay="0"/>
                                          </p:stCondLst>
                                        </p:cTn>
                                        <p:tgtEl>
                                          <p:spTgt spid="372019"/>
                                        </p:tgtEl>
                                        <p:attrNameLst>
                                          <p:attrName>style.visibility</p:attrName>
                                        </p:attrNameLst>
                                      </p:cBhvr>
                                      <p:to>
                                        <p:strVal val="visible"/>
                                      </p:to>
                                    </p:set>
                                    <p:animEffect transition="in" filter="blinds(horizontal)">
                                      <p:cBhvr>
                                        <p:cTn id="232" dur="500"/>
                                        <p:tgtEl>
                                          <p:spTgt spid="372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22" grpId="0"/>
      <p:bldP spid="371966" grpId="0"/>
      <p:bldP spid="371976" grpId="0"/>
      <p:bldP spid="372004" grpId="0"/>
      <p:bldP spid="372008" grpId="0"/>
      <p:bldP spid="372013" grpId="0"/>
      <p:bldP spid="372018" grpId="0"/>
      <p:bldP spid="3720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70" name="Text Box 10"/>
          <p:cNvSpPr txBox="1">
            <a:spLocks noChangeArrowheads="1"/>
          </p:cNvSpPr>
          <p:nvPr/>
        </p:nvSpPr>
        <p:spPr bwMode="auto">
          <a:xfrm>
            <a:off x="190500" y="911225"/>
            <a:ext cx="4989513" cy="4619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rgbClr val="FFCC00"/>
                </a:solidFill>
                <a:latin typeface="Times New Roman" panose="02020603050405020304" pitchFamily="18" charset="0"/>
              </a:defRPr>
            </a:lvl1pPr>
            <a:lvl2pPr marL="742950" indent="-285750">
              <a:defRPr>
                <a:solidFill>
                  <a:srgbClr val="FFCC00"/>
                </a:solidFill>
                <a:latin typeface="Times New Roman" panose="02020603050405020304" pitchFamily="18" charset="0"/>
              </a:defRPr>
            </a:lvl2pPr>
            <a:lvl3pPr marL="1143000" indent="-228600">
              <a:defRPr>
                <a:solidFill>
                  <a:srgbClr val="FFCC00"/>
                </a:solidFill>
                <a:latin typeface="Times New Roman" panose="02020603050405020304" pitchFamily="18" charset="0"/>
              </a:defRPr>
            </a:lvl3pPr>
            <a:lvl4pPr marL="1600200" indent="-228600">
              <a:defRPr>
                <a:solidFill>
                  <a:srgbClr val="FFCC00"/>
                </a:solidFill>
                <a:latin typeface="Times New Roman" panose="02020603050405020304" pitchFamily="18" charset="0"/>
              </a:defRPr>
            </a:lvl4pPr>
            <a:lvl5pPr marL="2057400" indent="-22860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algn="ctr" eaLnBrk="1" hangingPunct="1"/>
            <a:r>
              <a:rPr lang="en-US" altLang="en-US" sz="2400" b="1" u="sng">
                <a:solidFill>
                  <a:srgbClr val="FFFFFF"/>
                </a:solidFill>
              </a:rPr>
              <a:t>2. LONGITUDINAL  STRESS </a:t>
            </a:r>
            <a:r>
              <a:rPr lang="en-US" altLang="en-US" sz="2400" b="1">
                <a:solidFill>
                  <a:srgbClr val="FFFFFF"/>
                </a:solidFill>
              </a:rPr>
              <a:t>(</a:t>
            </a:r>
            <a:r>
              <a:rPr lang="el-GR" altLang="en-US" sz="2400" b="1">
                <a:solidFill>
                  <a:srgbClr val="FFFFFF"/>
                </a:solidFill>
                <a:cs typeface="Times New Roman" panose="02020603050405020304" pitchFamily="18" charset="0"/>
                <a:sym typeface="MT Symbol"/>
              </a:rPr>
              <a:t>σ</a:t>
            </a:r>
            <a:r>
              <a:rPr lang="en-US" altLang="en-US" sz="2400" b="1" baseline="-25000">
                <a:solidFill>
                  <a:srgbClr val="FFFFFF"/>
                </a:solidFill>
              </a:rPr>
              <a:t>L</a:t>
            </a:r>
            <a:r>
              <a:rPr lang="en-US" altLang="en-US" sz="2400" b="1">
                <a:solidFill>
                  <a:srgbClr val="FFFFFF"/>
                </a:solidFill>
              </a:rPr>
              <a:t>): </a:t>
            </a:r>
          </a:p>
        </p:txBody>
      </p:sp>
      <p:sp>
        <p:nvSpPr>
          <p:cNvPr id="476325" name="Oval 165"/>
          <p:cNvSpPr>
            <a:spLocks noChangeArrowheads="1"/>
          </p:cNvSpPr>
          <p:nvPr/>
        </p:nvSpPr>
        <p:spPr bwMode="auto">
          <a:xfrm>
            <a:off x="5105400" y="1905000"/>
            <a:ext cx="1066800" cy="1600200"/>
          </a:xfrm>
          <a:prstGeom prst="ellipse">
            <a:avLst/>
          </a:prstGeom>
          <a:noFill/>
          <a:ln w="9525" algn="ctr">
            <a:solidFill>
              <a:srgbClr val="FFFFFF"/>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FFCC00"/>
                </a:solidFill>
                <a:latin typeface="Times New Roman" panose="02020603050405020304" pitchFamily="18" charset="0"/>
              </a:defRPr>
            </a:lvl1pPr>
            <a:lvl2pPr marL="742950" indent="-285750">
              <a:defRPr>
                <a:solidFill>
                  <a:srgbClr val="FFCC00"/>
                </a:solidFill>
                <a:latin typeface="Times New Roman" panose="02020603050405020304" pitchFamily="18" charset="0"/>
              </a:defRPr>
            </a:lvl2pPr>
            <a:lvl3pPr marL="1143000" indent="-228600">
              <a:defRPr>
                <a:solidFill>
                  <a:srgbClr val="FFCC00"/>
                </a:solidFill>
                <a:latin typeface="Times New Roman" panose="02020603050405020304" pitchFamily="18" charset="0"/>
              </a:defRPr>
            </a:lvl3pPr>
            <a:lvl4pPr marL="1600200" indent="-228600">
              <a:defRPr>
                <a:solidFill>
                  <a:srgbClr val="FFCC00"/>
                </a:solidFill>
                <a:latin typeface="Times New Roman" panose="02020603050405020304" pitchFamily="18" charset="0"/>
              </a:defRPr>
            </a:lvl4pPr>
            <a:lvl5pPr marL="2057400" indent="-22860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eaLnBrk="1" hangingPunct="1"/>
            <a:endParaRPr lang="en-US" altLang="en-US" sz="2400">
              <a:solidFill>
                <a:srgbClr val="FFFFFF"/>
              </a:solidFill>
            </a:endParaRPr>
          </a:p>
        </p:txBody>
      </p:sp>
      <p:sp>
        <p:nvSpPr>
          <p:cNvPr id="476326" name="Oval 166"/>
          <p:cNvSpPr>
            <a:spLocks noChangeArrowheads="1"/>
          </p:cNvSpPr>
          <p:nvPr/>
        </p:nvSpPr>
        <p:spPr bwMode="auto">
          <a:xfrm>
            <a:off x="4876800" y="1752600"/>
            <a:ext cx="1524000" cy="1981200"/>
          </a:xfrm>
          <a:prstGeom prst="ellipse">
            <a:avLst/>
          </a:prstGeom>
          <a:noFill/>
          <a:ln w="9525" algn="ctr">
            <a:solidFill>
              <a:srgbClr val="FFFFFF"/>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FFCC00"/>
                </a:solidFill>
                <a:latin typeface="Times New Roman" panose="02020603050405020304" pitchFamily="18" charset="0"/>
              </a:defRPr>
            </a:lvl1pPr>
            <a:lvl2pPr marL="742950" indent="-285750">
              <a:defRPr>
                <a:solidFill>
                  <a:srgbClr val="FFCC00"/>
                </a:solidFill>
                <a:latin typeface="Times New Roman" panose="02020603050405020304" pitchFamily="18" charset="0"/>
              </a:defRPr>
            </a:lvl2pPr>
            <a:lvl3pPr marL="1143000" indent="-228600">
              <a:defRPr>
                <a:solidFill>
                  <a:srgbClr val="FFCC00"/>
                </a:solidFill>
                <a:latin typeface="Times New Roman" panose="02020603050405020304" pitchFamily="18" charset="0"/>
              </a:defRPr>
            </a:lvl3pPr>
            <a:lvl4pPr marL="1600200" indent="-228600">
              <a:defRPr>
                <a:solidFill>
                  <a:srgbClr val="FFCC00"/>
                </a:solidFill>
                <a:latin typeface="Times New Roman" panose="02020603050405020304" pitchFamily="18" charset="0"/>
              </a:defRPr>
            </a:lvl4pPr>
            <a:lvl5pPr marL="2057400" indent="-22860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eaLnBrk="1" hangingPunct="1"/>
            <a:endParaRPr lang="en-US" altLang="en-US" sz="2400">
              <a:solidFill>
                <a:srgbClr val="FFFFFF"/>
              </a:solidFill>
            </a:endParaRPr>
          </a:p>
        </p:txBody>
      </p:sp>
      <p:sp>
        <p:nvSpPr>
          <p:cNvPr id="476327" name="Line 167"/>
          <p:cNvSpPr>
            <a:spLocks noChangeShapeType="1"/>
          </p:cNvSpPr>
          <p:nvPr/>
        </p:nvSpPr>
        <p:spPr bwMode="auto">
          <a:xfrm flipH="1">
            <a:off x="2133600" y="1752600"/>
            <a:ext cx="3505200"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76328" name="Line 168"/>
          <p:cNvSpPr>
            <a:spLocks noChangeShapeType="1"/>
          </p:cNvSpPr>
          <p:nvPr/>
        </p:nvSpPr>
        <p:spPr bwMode="auto">
          <a:xfrm flipH="1">
            <a:off x="2209800" y="3733800"/>
            <a:ext cx="3505200"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76329" name="Arc 169"/>
          <p:cNvSpPr>
            <a:spLocks/>
          </p:cNvSpPr>
          <p:nvPr/>
        </p:nvSpPr>
        <p:spPr bwMode="auto">
          <a:xfrm flipH="1">
            <a:off x="1598613" y="1754188"/>
            <a:ext cx="601662" cy="1979612"/>
          </a:xfrm>
          <a:custGeom>
            <a:avLst/>
            <a:gdLst>
              <a:gd name="T0" fmla="*/ 2147483646 w 24363"/>
              <a:gd name="T1" fmla="*/ 0 h 43200"/>
              <a:gd name="T2" fmla="*/ 0 w 24363"/>
              <a:gd name="T3" fmla="*/ 2147483646 h 43200"/>
              <a:gd name="T4" fmla="*/ 2147483646 w 24363"/>
              <a:gd name="T5" fmla="*/ 2147483646 h 43200"/>
              <a:gd name="T6" fmla="*/ 0 60000 65536"/>
              <a:gd name="T7" fmla="*/ 0 60000 65536"/>
              <a:gd name="T8" fmla="*/ 0 60000 65536"/>
            </a:gdLst>
            <a:ahLst/>
            <a:cxnLst>
              <a:cxn ang="T6">
                <a:pos x="T0" y="T1"/>
              </a:cxn>
              <a:cxn ang="T7">
                <a:pos x="T2" y="T3"/>
              </a:cxn>
              <a:cxn ang="T8">
                <a:pos x="T4" y="T5"/>
              </a:cxn>
            </a:cxnLst>
            <a:rect l="0" t="0" r="r" b="b"/>
            <a:pathLst>
              <a:path w="24363" h="43200" fill="none" extrusionOk="0">
                <a:moveTo>
                  <a:pt x="2762" y="0"/>
                </a:moveTo>
                <a:cubicBezTo>
                  <a:pt x="14692" y="0"/>
                  <a:pt x="24363" y="9670"/>
                  <a:pt x="24363" y="21600"/>
                </a:cubicBezTo>
                <a:cubicBezTo>
                  <a:pt x="24363" y="33529"/>
                  <a:pt x="14692" y="43200"/>
                  <a:pt x="2763" y="43200"/>
                </a:cubicBezTo>
                <a:cubicBezTo>
                  <a:pt x="1839" y="43200"/>
                  <a:pt x="916" y="43140"/>
                  <a:pt x="0" y="43022"/>
                </a:cubicBezTo>
              </a:path>
              <a:path w="24363" h="43200" stroke="0" extrusionOk="0">
                <a:moveTo>
                  <a:pt x="2762" y="0"/>
                </a:moveTo>
                <a:cubicBezTo>
                  <a:pt x="14692" y="0"/>
                  <a:pt x="24363" y="9670"/>
                  <a:pt x="24363" y="21600"/>
                </a:cubicBezTo>
                <a:cubicBezTo>
                  <a:pt x="24363" y="33529"/>
                  <a:pt x="14692" y="43200"/>
                  <a:pt x="2763" y="43200"/>
                </a:cubicBezTo>
                <a:cubicBezTo>
                  <a:pt x="1839" y="43200"/>
                  <a:pt x="916" y="43140"/>
                  <a:pt x="0" y="43022"/>
                </a:cubicBezTo>
                <a:lnTo>
                  <a:pt x="2763" y="21600"/>
                </a:lnTo>
                <a:lnTo>
                  <a:pt x="2762" y="0"/>
                </a:lnTo>
                <a:close/>
              </a:path>
            </a:pathLst>
          </a:custGeom>
          <a:noFill/>
          <a:ln w="9525">
            <a:solidFill>
              <a:srgbClr val="FFFFFF"/>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6330" name="Line 170"/>
          <p:cNvSpPr>
            <a:spLocks noChangeShapeType="1"/>
          </p:cNvSpPr>
          <p:nvPr/>
        </p:nvSpPr>
        <p:spPr bwMode="auto">
          <a:xfrm>
            <a:off x="685800" y="2743200"/>
            <a:ext cx="6858000" cy="0"/>
          </a:xfrm>
          <a:prstGeom prst="line">
            <a:avLst/>
          </a:prstGeom>
          <a:noFill/>
          <a:ln w="9525">
            <a:solidFill>
              <a:srgbClr val="FFFF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76332" name="Line 172"/>
          <p:cNvSpPr>
            <a:spLocks noChangeShapeType="1"/>
          </p:cNvSpPr>
          <p:nvPr/>
        </p:nvSpPr>
        <p:spPr bwMode="auto">
          <a:xfrm>
            <a:off x="6324600" y="2438400"/>
            <a:ext cx="457200" cy="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76333" name="Line 173"/>
          <p:cNvSpPr>
            <a:spLocks noChangeShapeType="1"/>
          </p:cNvSpPr>
          <p:nvPr/>
        </p:nvSpPr>
        <p:spPr bwMode="auto">
          <a:xfrm>
            <a:off x="5181600" y="2133600"/>
            <a:ext cx="457200" cy="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76334" name="Line 174"/>
          <p:cNvSpPr>
            <a:spLocks noChangeShapeType="1"/>
          </p:cNvSpPr>
          <p:nvPr/>
        </p:nvSpPr>
        <p:spPr bwMode="auto">
          <a:xfrm>
            <a:off x="5029200" y="2438400"/>
            <a:ext cx="457200" cy="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76335" name="Line 175"/>
          <p:cNvSpPr>
            <a:spLocks noChangeShapeType="1"/>
          </p:cNvSpPr>
          <p:nvPr/>
        </p:nvSpPr>
        <p:spPr bwMode="auto">
          <a:xfrm>
            <a:off x="5029200" y="3124200"/>
            <a:ext cx="457200" cy="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76336" name="Line 176"/>
          <p:cNvSpPr>
            <a:spLocks noChangeShapeType="1"/>
          </p:cNvSpPr>
          <p:nvPr/>
        </p:nvSpPr>
        <p:spPr bwMode="auto">
          <a:xfrm>
            <a:off x="6172200" y="3200400"/>
            <a:ext cx="457200" cy="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76337" name="Line 177"/>
          <p:cNvSpPr>
            <a:spLocks noChangeShapeType="1"/>
          </p:cNvSpPr>
          <p:nvPr/>
        </p:nvSpPr>
        <p:spPr bwMode="auto">
          <a:xfrm>
            <a:off x="5867400" y="3581400"/>
            <a:ext cx="457200" cy="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76338" name="Text Box 178"/>
          <p:cNvSpPr txBox="1">
            <a:spLocks noChangeArrowheads="1"/>
          </p:cNvSpPr>
          <p:nvPr/>
        </p:nvSpPr>
        <p:spPr bwMode="auto">
          <a:xfrm>
            <a:off x="6553200" y="1905000"/>
            <a:ext cx="685800"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FFCC00"/>
                </a:solidFill>
                <a:latin typeface="Times New Roman" panose="02020603050405020304" pitchFamily="18" charset="0"/>
              </a:defRPr>
            </a:lvl1pPr>
            <a:lvl2pPr marL="742950" indent="-285750">
              <a:defRPr>
                <a:solidFill>
                  <a:srgbClr val="FFCC00"/>
                </a:solidFill>
                <a:latin typeface="Times New Roman" panose="02020603050405020304" pitchFamily="18" charset="0"/>
              </a:defRPr>
            </a:lvl2pPr>
            <a:lvl3pPr marL="1143000" indent="-228600">
              <a:defRPr>
                <a:solidFill>
                  <a:srgbClr val="FFCC00"/>
                </a:solidFill>
                <a:latin typeface="Times New Roman" panose="02020603050405020304" pitchFamily="18" charset="0"/>
              </a:defRPr>
            </a:lvl3pPr>
            <a:lvl4pPr marL="1600200" indent="-228600">
              <a:defRPr>
                <a:solidFill>
                  <a:srgbClr val="FFCC00"/>
                </a:solidFill>
                <a:latin typeface="Times New Roman" panose="02020603050405020304" pitchFamily="18" charset="0"/>
              </a:defRPr>
            </a:lvl4pPr>
            <a:lvl5pPr marL="2057400" indent="-22860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eaLnBrk="1" hangingPunct="1">
              <a:spcBef>
                <a:spcPct val="50000"/>
              </a:spcBef>
            </a:pPr>
            <a:r>
              <a:rPr lang="el-GR" altLang="en-US" sz="2400">
                <a:solidFill>
                  <a:srgbClr val="FFFFFF"/>
                </a:solidFill>
                <a:cs typeface="Times New Roman" panose="02020603050405020304" pitchFamily="18" charset="0"/>
              </a:rPr>
              <a:t>σ</a:t>
            </a:r>
            <a:r>
              <a:rPr lang="en-US" altLang="en-US" sz="2400" baseline="-25000">
                <a:solidFill>
                  <a:srgbClr val="FFFFFF"/>
                </a:solidFill>
                <a:cs typeface="Times New Roman" panose="02020603050405020304" pitchFamily="18" charset="0"/>
              </a:rPr>
              <a:t>L</a:t>
            </a:r>
            <a:endParaRPr lang="el-GR" altLang="en-US" sz="2400" baseline="-25000">
              <a:solidFill>
                <a:srgbClr val="FFFFFF"/>
              </a:solidFill>
              <a:cs typeface="Times New Roman" panose="02020603050405020304" pitchFamily="18" charset="0"/>
            </a:endParaRPr>
          </a:p>
        </p:txBody>
      </p:sp>
      <p:sp>
        <p:nvSpPr>
          <p:cNvPr id="476339" name="Line 179"/>
          <p:cNvSpPr>
            <a:spLocks noChangeShapeType="1"/>
          </p:cNvSpPr>
          <p:nvPr/>
        </p:nvSpPr>
        <p:spPr bwMode="auto">
          <a:xfrm>
            <a:off x="6172200" y="2133600"/>
            <a:ext cx="457200" cy="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76341" name="Text Box 181"/>
          <p:cNvSpPr txBox="1">
            <a:spLocks noChangeArrowheads="1"/>
          </p:cNvSpPr>
          <p:nvPr/>
        </p:nvSpPr>
        <p:spPr bwMode="auto">
          <a:xfrm>
            <a:off x="5410200" y="2971800"/>
            <a:ext cx="685800"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FFCC00"/>
                </a:solidFill>
                <a:latin typeface="Times New Roman" panose="02020603050405020304" pitchFamily="18" charset="0"/>
              </a:defRPr>
            </a:lvl1pPr>
            <a:lvl2pPr marL="742950" indent="-285750">
              <a:defRPr>
                <a:solidFill>
                  <a:srgbClr val="FFCC00"/>
                </a:solidFill>
                <a:latin typeface="Times New Roman" panose="02020603050405020304" pitchFamily="18" charset="0"/>
              </a:defRPr>
            </a:lvl2pPr>
            <a:lvl3pPr marL="1143000" indent="-228600">
              <a:defRPr>
                <a:solidFill>
                  <a:srgbClr val="FFCC00"/>
                </a:solidFill>
                <a:latin typeface="Times New Roman" panose="02020603050405020304" pitchFamily="18" charset="0"/>
              </a:defRPr>
            </a:lvl3pPr>
            <a:lvl4pPr marL="1600200" indent="-228600">
              <a:defRPr>
                <a:solidFill>
                  <a:srgbClr val="FFCC00"/>
                </a:solidFill>
                <a:latin typeface="Times New Roman" panose="02020603050405020304" pitchFamily="18" charset="0"/>
              </a:defRPr>
            </a:lvl4pPr>
            <a:lvl5pPr marL="2057400" indent="-22860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eaLnBrk="1" hangingPunct="1">
              <a:spcBef>
                <a:spcPct val="50000"/>
              </a:spcBef>
            </a:pPr>
            <a:r>
              <a:rPr lang="el-GR" altLang="en-US" sz="2400">
                <a:solidFill>
                  <a:srgbClr val="FFFFFF"/>
                </a:solidFill>
                <a:cs typeface="Times New Roman" panose="02020603050405020304" pitchFamily="18" charset="0"/>
              </a:rPr>
              <a:t>σ</a:t>
            </a:r>
            <a:r>
              <a:rPr lang="en-US" altLang="en-US" sz="2400" baseline="-25000">
                <a:solidFill>
                  <a:srgbClr val="FFFFFF"/>
                </a:solidFill>
                <a:cs typeface="Times New Roman" panose="02020603050405020304" pitchFamily="18" charset="0"/>
              </a:rPr>
              <a:t>L</a:t>
            </a:r>
            <a:endParaRPr lang="el-GR" altLang="en-US" sz="2400" baseline="-25000">
              <a:solidFill>
                <a:srgbClr val="FFFFFF"/>
              </a:solidFill>
              <a:cs typeface="Times New Roman" panose="02020603050405020304" pitchFamily="18" charset="0"/>
            </a:endParaRPr>
          </a:p>
        </p:txBody>
      </p:sp>
      <p:sp>
        <p:nvSpPr>
          <p:cNvPr id="476342" name="Line 182"/>
          <p:cNvSpPr>
            <a:spLocks noChangeShapeType="1"/>
          </p:cNvSpPr>
          <p:nvPr/>
        </p:nvSpPr>
        <p:spPr bwMode="auto">
          <a:xfrm flipH="1">
            <a:off x="5638800" y="2743200"/>
            <a:ext cx="1524000" cy="0"/>
          </a:xfrm>
          <a:prstGeom prst="line">
            <a:avLst/>
          </a:prstGeom>
          <a:noFill/>
          <a:ln w="38100">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76343" name="Text Box 183"/>
          <p:cNvSpPr txBox="1">
            <a:spLocks noChangeArrowheads="1"/>
          </p:cNvSpPr>
          <p:nvPr/>
        </p:nvSpPr>
        <p:spPr bwMode="auto">
          <a:xfrm>
            <a:off x="7086600" y="2667000"/>
            <a:ext cx="609600"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FFCC00"/>
                </a:solidFill>
                <a:latin typeface="Times New Roman" panose="02020603050405020304" pitchFamily="18" charset="0"/>
              </a:defRPr>
            </a:lvl1pPr>
            <a:lvl2pPr marL="742950" indent="-285750">
              <a:defRPr>
                <a:solidFill>
                  <a:srgbClr val="FFCC00"/>
                </a:solidFill>
                <a:latin typeface="Times New Roman" panose="02020603050405020304" pitchFamily="18" charset="0"/>
              </a:defRPr>
            </a:lvl2pPr>
            <a:lvl3pPr marL="1143000" indent="-228600">
              <a:defRPr>
                <a:solidFill>
                  <a:srgbClr val="FFCC00"/>
                </a:solidFill>
                <a:latin typeface="Times New Roman" panose="02020603050405020304" pitchFamily="18" charset="0"/>
              </a:defRPr>
            </a:lvl3pPr>
            <a:lvl4pPr marL="1600200" indent="-228600">
              <a:defRPr>
                <a:solidFill>
                  <a:srgbClr val="FFCC00"/>
                </a:solidFill>
                <a:latin typeface="Times New Roman" panose="02020603050405020304" pitchFamily="18" charset="0"/>
              </a:defRPr>
            </a:lvl4pPr>
            <a:lvl5pPr marL="2057400" indent="-22860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eaLnBrk="1" hangingPunct="1">
              <a:spcBef>
                <a:spcPct val="50000"/>
              </a:spcBef>
            </a:pPr>
            <a:r>
              <a:rPr lang="en-US" altLang="en-US" sz="2400">
                <a:solidFill>
                  <a:srgbClr val="FFFFFF"/>
                </a:solidFill>
              </a:rPr>
              <a:t>p</a:t>
            </a:r>
          </a:p>
        </p:txBody>
      </p:sp>
      <p:sp>
        <p:nvSpPr>
          <p:cNvPr id="476424" name="Line 264"/>
          <p:cNvSpPr>
            <a:spLocks noChangeShapeType="1"/>
          </p:cNvSpPr>
          <p:nvPr/>
        </p:nvSpPr>
        <p:spPr bwMode="auto">
          <a:xfrm flipH="1">
            <a:off x="5715000" y="1524000"/>
            <a:ext cx="609600" cy="30480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76425" name="Text Box 265"/>
          <p:cNvSpPr txBox="1">
            <a:spLocks noChangeArrowheads="1"/>
          </p:cNvSpPr>
          <p:nvPr/>
        </p:nvSpPr>
        <p:spPr bwMode="auto">
          <a:xfrm>
            <a:off x="6324600" y="1219200"/>
            <a:ext cx="381000"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FFCC00"/>
                </a:solidFill>
                <a:latin typeface="Times New Roman" panose="02020603050405020304" pitchFamily="18" charset="0"/>
              </a:defRPr>
            </a:lvl1pPr>
            <a:lvl2pPr marL="742950" indent="-285750">
              <a:defRPr>
                <a:solidFill>
                  <a:srgbClr val="FFCC00"/>
                </a:solidFill>
                <a:latin typeface="Times New Roman" panose="02020603050405020304" pitchFamily="18" charset="0"/>
              </a:defRPr>
            </a:lvl2pPr>
            <a:lvl3pPr marL="1143000" indent="-228600">
              <a:defRPr>
                <a:solidFill>
                  <a:srgbClr val="FFCC00"/>
                </a:solidFill>
                <a:latin typeface="Times New Roman" panose="02020603050405020304" pitchFamily="18" charset="0"/>
              </a:defRPr>
            </a:lvl3pPr>
            <a:lvl4pPr marL="1600200" indent="-228600">
              <a:defRPr>
                <a:solidFill>
                  <a:srgbClr val="FFCC00"/>
                </a:solidFill>
                <a:latin typeface="Times New Roman" panose="02020603050405020304" pitchFamily="18" charset="0"/>
              </a:defRPr>
            </a:lvl4pPr>
            <a:lvl5pPr marL="2057400" indent="-22860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eaLnBrk="1" hangingPunct="1">
              <a:spcBef>
                <a:spcPct val="50000"/>
              </a:spcBef>
            </a:pPr>
            <a:r>
              <a:rPr lang="en-US" altLang="en-US" sz="2400">
                <a:solidFill>
                  <a:srgbClr val="FFFFFF"/>
                </a:solidFill>
              </a:rPr>
              <a:t>t</a:t>
            </a:r>
          </a:p>
        </p:txBody>
      </p:sp>
      <p:sp>
        <p:nvSpPr>
          <p:cNvPr id="476426" name="Text Box 266"/>
          <p:cNvSpPr txBox="1">
            <a:spLocks noChangeArrowheads="1"/>
          </p:cNvSpPr>
          <p:nvPr/>
        </p:nvSpPr>
        <p:spPr bwMode="auto">
          <a:xfrm>
            <a:off x="5486400" y="2057400"/>
            <a:ext cx="685800"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FFCC00"/>
                </a:solidFill>
                <a:latin typeface="Times New Roman" panose="02020603050405020304" pitchFamily="18" charset="0"/>
              </a:defRPr>
            </a:lvl1pPr>
            <a:lvl2pPr marL="742950" indent="-285750">
              <a:defRPr>
                <a:solidFill>
                  <a:srgbClr val="FFCC00"/>
                </a:solidFill>
                <a:latin typeface="Times New Roman" panose="02020603050405020304" pitchFamily="18" charset="0"/>
              </a:defRPr>
            </a:lvl2pPr>
            <a:lvl3pPr marL="1143000" indent="-228600">
              <a:defRPr>
                <a:solidFill>
                  <a:srgbClr val="FFCC00"/>
                </a:solidFill>
                <a:latin typeface="Times New Roman" panose="02020603050405020304" pitchFamily="18" charset="0"/>
              </a:defRPr>
            </a:lvl3pPr>
            <a:lvl4pPr marL="1600200" indent="-228600">
              <a:defRPr>
                <a:solidFill>
                  <a:srgbClr val="FFCC00"/>
                </a:solidFill>
                <a:latin typeface="Times New Roman" panose="02020603050405020304" pitchFamily="18" charset="0"/>
              </a:defRPr>
            </a:lvl4pPr>
            <a:lvl5pPr marL="2057400" indent="-22860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eaLnBrk="1" hangingPunct="1">
              <a:spcBef>
                <a:spcPct val="50000"/>
              </a:spcBef>
            </a:pPr>
            <a:r>
              <a:rPr lang="el-GR" altLang="en-US" sz="2400">
                <a:solidFill>
                  <a:srgbClr val="FFFFFF"/>
                </a:solidFill>
                <a:cs typeface="Times New Roman" panose="02020603050405020304" pitchFamily="18" charset="0"/>
              </a:rPr>
              <a:t>σ</a:t>
            </a:r>
            <a:r>
              <a:rPr lang="en-US" altLang="en-US" sz="2400" baseline="-25000">
                <a:solidFill>
                  <a:srgbClr val="FFFFFF"/>
                </a:solidFill>
                <a:cs typeface="Times New Roman" panose="02020603050405020304" pitchFamily="18" charset="0"/>
              </a:rPr>
              <a:t>L</a:t>
            </a:r>
            <a:endParaRPr lang="el-GR" altLang="en-US" sz="2400" baseline="-25000">
              <a:solidFill>
                <a:srgbClr val="FFFFFF"/>
              </a:solidFill>
              <a:cs typeface="Times New Roman" panose="02020603050405020304" pitchFamily="18" charset="0"/>
            </a:endParaRPr>
          </a:p>
        </p:txBody>
      </p:sp>
      <p:sp>
        <p:nvSpPr>
          <p:cNvPr id="476427" name="Text Box 267"/>
          <p:cNvSpPr txBox="1">
            <a:spLocks noChangeArrowheads="1"/>
          </p:cNvSpPr>
          <p:nvPr/>
        </p:nvSpPr>
        <p:spPr bwMode="auto">
          <a:xfrm>
            <a:off x="6477000" y="3048000"/>
            <a:ext cx="685800"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FFCC00"/>
                </a:solidFill>
                <a:latin typeface="Times New Roman" panose="02020603050405020304" pitchFamily="18" charset="0"/>
              </a:defRPr>
            </a:lvl1pPr>
            <a:lvl2pPr marL="742950" indent="-285750">
              <a:defRPr>
                <a:solidFill>
                  <a:srgbClr val="FFCC00"/>
                </a:solidFill>
                <a:latin typeface="Times New Roman" panose="02020603050405020304" pitchFamily="18" charset="0"/>
              </a:defRPr>
            </a:lvl2pPr>
            <a:lvl3pPr marL="1143000" indent="-228600">
              <a:defRPr>
                <a:solidFill>
                  <a:srgbClr val="FFCC00"/>
                </a:solidFill>
                <a:latin typeface="Times New Roman" panose="02020603050405020304" pitchFamily="18" charset="0"/>
              </a:defRPr>
            </a:lvl3pPr>
            <a:lvl4pPr marL="1600200" indent="-228600">
              <a:defRPr>
                <a:solidFill>
                  <a:srgbClr val="FFCC00"/>
                </a:solidFill>
                <a:latin typeface="Times New Roman" panose="02020603050405020304" pitchFamily="18" charset="0"/>
              </a:defRPr>
            </a:lvl4pPr>
            <a:lvl5pPr marL="2057400" indent="-22860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eaLnBrk="1" hangingPunct="1">
              <a:spcBef>
                <a:spcPct val="50000"/>
              </a:spcBef>
            </a:pPr>
            <a:r>
              <a:rPr lang="el-GR" altLang="en-US" sz="2400">
                <a:solidFill>
                  <a:srgbClr val="FFFFFF"/>
                </a:solidFill>
                <a:cs typeface="Times New Roman" panose="02020603050405020304" pitchFamily="18" charset="0"/>
              </a:rPr>
              <a:t>σ</a:t>
            </a:r>
            <a:r>
              <a:rPr lang="en-US" altLang="en-US" sz="2400" baseline="-25000">
                <a:solidFill>
                  <a:srgbClr val="FFFFFF"/>
                </a:solidFill>
                <a:cs typeface="Times New Roman" panose="02020603050405020304" pitchFamily="18" charset="0"/>
              </a:rPr>
              <a:t>L</a:t>
            </a:r>
            <a:endParaRPr lang="el-GR" altLang="en-US" sz="2400" baseline="-25000">
              <a:solidFill>
                <a:srgbClr val="FFFFFF"/>
              </a:solidFill>
              <a:cs typeface="Times New Roman" panose="02020603050405020304" pitchFamily="18" charset="0"/>
            </a:endParaRPr>
          </a:p>
        </p:txBody>
      </p:sp>
      <p:graphicFrame>
        <p:nvGraphicFramePr>
          <p:cNvPr id="13336" name="Object 30"/>
          <p:cNvGraphicFramePr>
            <a:graphicFrameLocks noChangeAspect="1"/>
          </p:cNvGraphicFramePr>
          <p:nvPr/>
        </p:nvGraphicFramePr>
        <p:xfrm>
          <a:off x="3659188" y="4494213"/>
          <a:ext cx="1851025" cy="1247775"/>
        </p:xfrm>
        <a:graphic>
          <a:graphicData uri="http://schemas.openxmlformats.org/presentationml/2006/ole">
            <mc:AlternateContent xmlns:mc="http://schemas.openxmlformats.org/markup-compatibility/2006">
              <mc:Choice xmlns:v="urn:schemas-microsoft-com:vml" Requires="v">
                <p:oleObj spid="_x0000_s13340" name="Equation" r:id="rId4" imgW="583947" imgH="393529" progId="Equation.3">
                  <p:embed/>
                </p:oleObj>
              </mc:Choice>
              <mc:Fallback>
                <p:oleObj name="Equation" r:id="rId4" imgW="583947" imgH="393529" progId="Equation.3">
                  <p:embed/>
                  <p:pic>
                    <p:nvPicPr>
                      <p:cNvPr id="0" name="Object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9188" y="4494213"/>
                        <a:ext cx="1851025" cy="1247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37" name="Line 2"/>
          <p:cNvSpPr>
            <a:spLocks noChangeShapeType="1"/>
          </p:cNvSpPr>
          <p:nvPr/>
        </p:nvSpPr>
        <p:spPr bwMode="auto">
          <a:xfrm>
            <a:off x="-25400" y="820738"/>
            <a:ext cx="9169400" cy="0"/>
          </a:xfrm>
          <a:prstGeom prst="line">
            <a:avLst/>
          </a:prstGeom>
          <a:noFill/>
          <a:ln w="57150" cmpd="thinThick">
            <a:solidFill>
              <a:srgbClr val="E8AB00"/>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13338" name="Picture 6"/>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3175"/>
            <a:ext cx="7270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76170"/>
                                        </p:tgtEl>
                                        <p:attrNameLst>
                                          <p:attrName>style.visibility</p:attrName>
                                        </p:attrNameLst>
                                      </p:cBhvr>
                                      <p:to>
                                        <p:strVal val="visible"/>
                                      </p:to>
                                    </p:set>
                                    <p:animEffect transition="in" filter="checkerboard(across)">
                                      <p:cBhvr>
                                        <p:cTn id="7" dur="1000"/>
                                        <p:tgtEl>
                                          <p:spTgt spid="4761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6325"/>
                                        </p:tgtEl>
                                        <p:attrNameLst>
                                          <p:attrName>style.visibility</p:attrName>
                                        </p:attrNameLst>
                                      </p:cBhvr>
                                      <p:to>
                                        <p:strVal val="visible"/>
                                      </p:to>
                                    </p:set>
                                    <p:animEffect transition="in" filter="blinds(horizontal)">
                                      <p:cBhvr>
                                        <p:cTn id="12" dur="500"/>
                                        <p:tgtEl>
                                          <p:spTgt spid="47632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76326"/>
                                        </p:tgtEl>
                                        <p:attrNameLst>
                                          <p:attrName>style.visibility</p:attrName>
                                        </p:attrNameLst>
                                      </p:cBhvr>
                                      <p:to>
                                        <p:strVal val="visible"/>
                                      </p:to>
                                    </p:set>
                                    <p:animEffect transition="in" filter="blinds(horizontal)">
                                      <p:cBhvr>
                                        <p:cTn id="15" dur="500"/>
                                        <p:tgtEl>
                                          <p:spTgt spid="476326"/>
                                        </p:tgtEl>
                                      </p:cBhvr>
                                    </p:animEffect>
                                  </p:childTnLst>
                                </p:cTn>
                              </p:par>
                              <p:par>
                                <p:cTn id="16" presetID="3" presetClass="entr" presetSubtype="10" fill="hold" nodeType="withEffect">
                                  <p:stCondLst>
                                    <p:cond delay="0"/>
                                  </p:stCondLst>
                                  <p:childTnLst>
                                    <p:set>
                                      <p:cBhvr>
                                        <p:cTn id="17" dur="1" fill="hold">
                                          <p:stCondLst>
                                            <p:cond delay="0"/>
                                          </p:stCondLst>
                                        </p:cTn>
                                        <p:tgtEl>
                                          <p:spTgt spid="476327"/>
                                        </p:tgtEl>
                                        <p:attrNameLst>
                                          <p:attrName>style.visibility</p:attrName>
                                        </p:attrNameLst>
                                      </p:cBhvr>
                                      <p:to>
                                        <p:strVal val="visible"/>
                                      </p:to>
                                    </p:set>
                                    <p:animEffect transition="in" filter="blinds(horizontal)">
                                      <p:cBhvr>
                                        <p:cTn id="18" dur="500"/>
                                        <p:tgtEl>
                                          <p:spTgt spid="476327"/>
                                        </p:tgtEl>
                                      </p:cBhvr>
                                    </p:animEffect>
                                  </p:childTnLst>
                                </p:cTn>
                              </p:par>
                              <p:par>
                                <p:cTn id="19" presetID="3" presetClass="entr" presetSubtype="10" fill="hold" nodeType="withEffect">
                                  <p:stCondLst>
                                    <p:cond delay="0"/>
                                  </p:stCondLst>
                                  <p:childTnLst>
                                    <p:set>
                                      <p:cBhvr>
                                        <p:cTn id="20" dur="1" fill="hold">
                                          <p:stCondLst>
                                            <p:cond delay="0"/>
                                          </p:stCondLst>
                                        </p:cTn>
                                        <p:tgtEl>
                                          <p:spTgt spid="476328"/>
                                        </p:tgtEl>
                                        <p:attrNameLst>
                                          <p:attrName>style.visibility</p:attrName>
                                        </p:attrNameLst>
                                      </p:cBhvr>
                                      <p:to>
                                        <p:strVal val="visible"/>
                                      </p:to>
                                    </p:set>
                                    <p:animEffect transition="in" filter="blinds(horizontal)">
                                      <p:cBhvr>
                                        <p:cTn id="21" dur="500"/>
                                        <p:tgtEl>
                                          <p:spTgt spid="476328"/>
                                        </p:tgtEl>
                                      </p:cBhvr>
                                    </p:animEffect>
                                  </p:childTnLst>
                                </p:cTn>
                              </p:par>
                              <p:par>
                                <p:cTn id="22" presetID="3" presetClass="entr" presetSubtype="10" fill="hold" nodeType="withEffect">
                                  <p:stCondLst>
                                    <p:cond delay="0"/>
                                  </p:stCondLst>
                                  <p:childTnLst>
                                    <p:set>
                                      <p:cBhvr>
                                        <p:cTn id="23" dur="1" fill="hold">
                                          <p:stCondLst>
                                            <p:cond delay="0"/>
                                          </p:stCondLst>
                                        </p:cTn>
                                        <p:tgtEl>
                                          <p:spTgt spid="476329"/>
                                        </p:tgtEl>
                                        <p:attrNameLst>
                                          <p:attrName>style.visibility</p:attrName>
                                        </p:attrNameLst>
                                      </p:cBhvr>
                                      <p:to>
                                        <p:strVal val="visible"/>
                                      </p:to>
                                    </p:set>
                                    <p:animEffect transition="in" filter="blinds(horizontal)">
                                      <p:cBhvr>
                                        <p:cTn id="24" dur="500"/>
                                        <p:tgtEl>
                                          <p:spTgt spid="476329"/>
                                        </p:tgtEl>
                                      </p:cBhvr>
                                    </p:animEffect>
                                  </p:childTnLst>
                                </p:cTn>
                              </p:par>
                              <p:par>
                                <p:cTn id="25" presetID="3" presetClass="entr" presetSubtype="10" fill="hold" nodeType="withEffect">
                                  <p:stCondLst>
                                    <p:cond delay="0"/>
                                  </p:stCondLst>
                                  <p:childTnLst>
                                    <p:set>
                                      <p:cBhvr>
                                        <p:cTn id="26" dur="1" fill="hold">
                                          <p:stCondLst>
                                            <p:cond delay="0"/>
                                          </p:stCondLst>
                                        </p:cTn>
                                        <p:tgtEl>
                                          <p:spTgt spid="476330"/>
                                        </p:tgtEl>
                                        <p:attrNameLst>
                                          <p:attrName>style.visibility</p:attrName>
                                        </p:attrNameLst>
                                      </p:cBhvr>
                                      <p:to>
                                        <p:strVal val="visible"/>
                                      </p:to>
                                    </p:set>
                                    <p:animEffect transition="in" filter="blinds(horizontal)">
                                      <p:cBhvr>
                                        <p:cTn id="27" dur="500"/>
                                        <p:tgtEl>
                                          <p:spTgt spid="476330"/>
                                        </p:tgtEl>
                                      </p:cBhvr>
                                    </p:animEffect>
                                  </p:childTnLst>
                                </p:cTn>
                              </p:par>
                              <p:par>
                                <p:cTn id="28" presetID="3" presetClass="entr" presetSubtype="10" fill="hold" nodeType="withEffect">
                                  <p:stCondLst>
                                    <p:cond delay="0"/>
                                  </p:stCondLst>
                                  <p:childTnLst>
                                    <p:set>
                                      <p:cBhvr>
                                        <p:cTn id="29" dur="1" fill="hold">
                                          <p:stCondLst>
                                            <p:cond delay="0"/>
                                          </p:stCondLst>
                                        </p:cTn>
                                        <p:tgtEl>
                                          <p:spTgt spid="476332"/>
                                        </p:tgtEl>
                                        <p:attrNameLst>
                                          <p:attrName>style.visibility</p:attrName>
                                        </p:attrNameLst>
                                      </p:cBhvr>
                                      <p:to>
                                        <p:strVal val="visible"/>
                                      </p:to>
                                    </p:set>
                                    <p:animEffect transition="in" filter="blinds(horizontal)">
                                      <p:cBhvr>
                                        <p:cTn id="30" dur="500"/>
                                        <p:tgtEl>
                                          <p:spTgt spid="476332"/>
                                        </p:tgtEl>
                                      </p:cBhvr>
                                    </p:animEffect>
                                  </p:childTnLst>
                                </p:cTn>
                              </p:par>
                              <p:par>
                                <p:cTn id="31" presetID="3" presetClass="entr" presetSubtype="10" fill="hold" nodeType="withEffect">
                                  <p:stCondLst>
                                    <p:cond delay="0"/>
                                  </p:stCondLst>
                                  <p:childTnLst>
                                    <p:set>
                                      <p:cBhvr>
                                        <p:cTn id="32" dur="1" fill="hold">
                                          <p:stCondLst>
                                            <p:cond delay="0"/>
                                          </p:stCondLst>
                                        </p:cTn>
                                        <p:tgtEl>
                                          <p:spTgt spid="476333"/>
                                        </p:tgtEl>
                                        <p:attrNameLst>
                                          <p:attrName>style.visibility</p:attrName>
                                        </p:attrNameLst>
                                      </p:cBhvr>
                                      <p:to>
                                        <p:strVal val="visible"/>
                                      </p:to>
                                    </p:set>
                                    <p:animEffect transition="in" filter="blinds(horizontal)">
                                      <p:cBhvr>
                                        <p:cTn id="33" dur="500"/>
                                        <p:tgtEl>
                                          <p:spTgt spid="476333"/>
                                        </p:tgtEl>
                                      </p:cBhvr>
                                    </p:animEffect>
                                  </p:childTnLst>
                                </p:cTn>
                              </p:par>
                              <p:par>
                                <p:cTn id="34" presetID="3" presetClass="entr" presetSubtype="10" fill="hold" nodeType="withEffect">
                                  <p:stCondLst>
                                    <p:cond delay="0"/>
                                  </p:stCondLst>
                                  <p:childTnLst>
                                    <p:set>
                                      <p:cBhvr>
                                        <p:cTn id="35" dur="1" fill="hold">
                                          <p:stCondLst>
                                            <p:cond delay="0"/>
                                          </p:stCondLst>
                                        </p:cTn>
                                        <p:tgtEl>
                                          <p:spTgt spid="476334"/>
                                        </p:tgtEl>
                                        <p:attrNameLst>
                                          <p:attrName>style.visibility</p:attrName>
                                        </p:attrNameLst>
                                      </p:cBhvr>
                                      <p:to>
                                        <p:strVal val="visible"/>
                                      </p:to>
                                    </p:set>
                                    <p:animEffect transition="in" filter="blinds(horizontal)">
                                      <p:cBhvr>
                                        <p:cTn id="36" dur="500"/>
                                        <p:tgtEl>
                                          <p:spTgt spid="476334"/>
                                        </p:tgtEl>
                                      </p:cBhvr>
                                    </p:animEffect>
                                  </p:childTnLst>
                                </p:cTn>
                              </p:par>
                              <p:par>
                                <p:cTn id="37" presetID="3" presetClass="entr" presetSubtype="10" fill="hold" nodeType="withEffect">
                                  <p:stCondLst>
                                    <p:cond delay="0"/>
                                  </p:stCondLst>
                                  <p:childTnLst>
                                    <p:set>
                                      <p:cBhvr>
                                        <p:cTn id="38" dur="1" fill="hold">
                                          <p:stCondLst>
                                            <p:cond delay="0"/>
                                          </p:stCondLst>
                                        </p:cTn>
                                        <p:tgtEl>
                                          <p:spTgt spid="476335"/>
                                        </p:tgtEl>
                                        <p:attrNameLst>
                                          <p:attrName>style.visibility</p:attrName>
                                        </p:attrNameLst>
                                      </p:cBhvr>
                                      <p:to>
                                        <p:strVal val="visible"/>
                                      </p:to>
                                    </p:set>
                                    <p:animEffect transition="in" filter="blinds(horizontal)">
                                      <p:cBhvr>
                                        <p:cTn id="39" dur="500"/>
                                        <p:tgtEl>
                                          <p:spTgt spid="476335"/>
                                        </p:tgtEl>
                                      </p:cBhvr>
                                    </p:animEffect>
                                  </p:childTnLst>
                                </p:cTn>
                              </p:par>
                              <p:par>
                                <p:cTn id="40" presetID="3" presetClass="entr" presetSubtype="10" fill="hold" nodeType="withEffect">
                                  <p:stCondLst>
                                    <p:cond delay="0"/>
                                  </p:stCondLst>
                                  <p:childTnLst>
                                    <p:set>
                                      <p:cBhvr>
                                        <p:cTn id="41" dur="1" fill="hold">
                                          <p:stCondLst>
                                            <p:cond delay="0"/>
                                          </p:stCondLst>
                                        </p:cTn>
                                        <p:tgtEl>
                                          <p:spTgt spid="476336"/>
                                        </p:tgtEl>
                                        <p:attrNameLst>
                                          <p:attrName>style.visibility</p:attrName>
                                        </p:attrNameLst>
                                      </p:cBhvr>
                                      <p:to>
                                        <p:strVal val="visible"/>
                                      </p:to>
                                    </p:set>
                                    <p:animEffect transition="in" filter="blinds(horizontal)">
                                      <p:cBhvr>
                                        <p:cTn id="42" dur="500"/>
                                        <p:tgtEl>
                                          <p:spTgt spid="476336"/>
                                        </p:tgtEl>
                                      </p:cBhvr>
                                    </p:animEffect>
                                  </p:childTnLst>
                                </p:cTn>
                              </p:par>
                              <p:par>
                                <p:cTn id="43" presetID="3" presetClass="entr" presetSubtype="10" fill="hold" nodeType="withEffect">
                                  <p:stCondLst>
                                    <p:cond delay="0"/>
                                  </p:stCondLst>
                                  <p:childTnLst>
                                    <p:set>
                                      <p:cBhvr>
                                        <p:cTn id="44" dur="1" fill="hold">
                                          <p:stCondLst>
                                            <p:cond delay="0"/>
                                          </p:stCondLst>
                                        </p:cTn>
                                        <p:tgtEl>
                                          <p:spTgt spid="476337"/>
                                        </p:tgtEl>
                                        <p:attrNameLst>
                                          <p:attrName>style.visibility</p:attrName>
                                        </p:attrNameLst>
                                      </p:cBhvr>
                                      <p:to>
                                        <p:strVal val="visible"/>
                                      </p:to>
                                    </p:set>
                                    <p:animEffect transition="in" filter="blinds(horizontal)">
                                      <p:cBhvr>
                                        <p:cTn id="45" dur="500"/>
                                        <p:tgtEl>
                                          <p:spTgt spid="476337"/>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476338"/>
                                        </p:tgtEl>
                                        <p:attrNameLst>
                                          <p:attrName>style.visibility</p:attrName>
                                        </p:attrNameLst>
                                      </p:cBhvr>
                                      <p:to>
                                        <p:strVal val="visible"/>
                                      </p:to>
                                    </p:set>
                                    <p:animEffect transition="in" filter="blinds(horizontal)">
                                      <p:cBhvr>
                                        <p:cTn id="48" dur="500"/>
                                        <p:tgtEl>
                                          <p:spTgt spid="476338"/>
                                        </p:tgtEl>
                                      </p:cBhvr>
                                    </p:animEffect>
                                  </p:childTnLst>
                                </p:cTn>
                              </p:par>
                              <p:par>
                                <p:cTn id="49" presetID="3" presetClass="entr" presetSubtype="10" fill="hold" nodeType="withEffect">
                                  <p:stCondLst>
                                    <p:cond delay="0"/>
                                  </p:stCondLst>
                                  <p:childTnLst>
                                    <p:set>
                                      <p:cBhvr>
                                        <p:cTn id="50" dur="1" fill="hold">
                                          <p:stCondLst>
                                            <p:cond delay="0"/>
                                          </p:stCondLst>
                                        </p:cTn>
                                        <p:tgtEl>
                                          <p:spTgt spid="476339"/>
                                        </p:tgtEl>
                                        <p:attrNameLst>
                                          <p:attrName>style.visibility</p:attrName>
                                        </p:attrNameLst>
                                      </p:cBhvr>
                                      <p:to>
                                        <p:strVal val="visible"/>
                                      </p:to>
                                    </p:set>
                                    <p:animEffect transition="in" filter="blinds(horizontal)">
                                      <p:cBhvr>
                                        <p:cTn id="51" dur="500"/>
                                        <p:tgtEl>
                                          <p:spTgt spid="476339"/>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476341"/>
                                        </p:tgtEl>
                                        <p:attrNameLst>
                                          <p:attrName>style.visibility</p:attrName>
                                        </p:attrNameLst>
                                      </p:cBhvr>
                                      <p:to>
                                        <p:strVal val="visible"/>
                                      </p:to>
                                    </p:set>
                                    <p:animEffect transition="in" filter="blinds(horizontal)">
                                      <p:cBhvr>
                                        <p:cTn id="54" dur="500"/>
                                        <p:tgtEl>
                                          <p:spTgt spid="476341"/>
                                        </p:tgtEl>
                                      </p:cBhvr>
                                    </p:animEffect>
                                  </p:childTnLst>
                                </p:cTn>
                              </p:par>
                              <p:par>
                                <p:cTn id="55" presetID="3" presetClass="entr" presetSubtype="10" fill="hold" nodeType="withEffect">
                                  <p:stCondLst>
                                    <p:cond delay="0"/>
                                  </p:stCondLst>
                                  <p:childTnLst>
                                    <p:set>
                                      <p:cBhvr>
                                        <p:cTn id="56" dur="1" fill="hold">
                                          <p:stCondLst>
                                            <p:cond delay="0"/>
                                          </p:stCondLst>
                                        </p:cTn>
                                        <p:tgtEl>
                                          <p:spTgt spid="476342"/>
                                        </p:tgtEl>
                                        <p:attrNameLst>
                                          <p:attrName>style.visibility</p:attrName>
                                        </p:attrNameLst>
                                      </p:cBhvr>
                                      <p:to>
                                        <p:strVal val="visible"/>
                                      </p:to>
                                    </p:set>
                                    <p:animEffect transition="in" filter="blinds(horizontal)">
                                      <p:cBhvr>
                                        <p:cTn id="57" dur="500"/>
                                        <p:tgtEl>
                                          <p:spTgt spid="476342"/>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476343"/>
                                        </p:tgtEl>
                                        <p:attrNameLst>
                                          <p:attrName>style.visibility</p:attrName>
                                        </p:attrNameLst>
                                      </p:cBhvr>
                                      <p:to>
                                        <p:strVal val="visible"/>
                                      </p:to>
                                    </p:set>
                                    <p:animEffect transition="in" filter="blinds(horizontal)">
                                      <p:cBhvr>
                                        <p:cTn id="60" dur="500"/>
                                        <p:tgtEl>
                                          <p:spTgt spid="476343"/>
                                        </p:tgtEl>
                                      </p:cBhvr>
                                    </p:animEffect>
                                  </p:childTnLst>
                                </p:cTn>
                              </p:par>
                              <p:par>
                                <p:cTn id="61" presetID="3" presetClass="entr" presetSubtype="10" fill="hold" nodeType="withEffect">
                                  <p:stCondLst>
                                    <p:cond delay="0"/>
                                  </p:stCondLst>
                                  <p:childTnLst>
                                    <p:set>
                                      <p:cBhvr>
                                        <p:cTn id="62" dur="1" fill="hold">
                                          <p:stCondLst>
                                            <p:cond delay="0"/>
                                          </p:stCondLst>
                                        </p:cTn>
                                        <p:tgtEl>
                                          <p:spTgt spid="476424"/>
                                        </p:tgtEl>
                                        <p:attrNameLst>
                                          <p:attrName>style.visibility</p:attrName>
                                        </p:attrNameLst>
                                      </p:cBhvr>
                                      <p:to>
                                        <p:strVal val="visible"/>
                                      </p:to>
                                    </p:set>
                                    <p:animEffect transition="in" filter="blinds(horizontal)">
                                      <p:cBhvr>
                                        <p:cTn id="63" dur="500"/>
                                        <p:tgtEl>
                                          <p:spTgt spid="476424"/>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476425"/>
                                        </p:tgtEl>
                                        <p:attrNameLst>
                                          <p:attrName>style.visibility</p:attrName>
                                        </p:attrNameLst>
                                      </p:cBhvr>
                                      <p:to>
                                        <p:strVal val="visible"/>
                                      </p:to>
                                    </p:set>
                                    <p:animEffect transition="in" filter="blinds(horizontal)">
                                      <p:cBhvr>
                                        <p:cTn id="66" dur="500"/>
                                        <p:tgtEl>
                                          <p:spTgt spid="476425"/>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476426"/>
                                        </p:tgtEl>
                                        <p:attrNameLst>
                                          <p:attrName>style.visibility</p:attrName>
                                        </p:attrNameLst>
                                      </p:cBhvr>
                                      <p:to>
                                        <p:strVal val="visible"/>
                                      </p:to>
                                    </p:set>
                                    <p:animEffect transition="in" filter="blinds(horizontal)">
                                      <p:cBhvr>
                                        <p:cTn id="69" dur="500"/>
                                        <p:tgtEl>
                                          <p:spTgt spid="476426"/>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476427"/>
                                        </p:tgtEl>
                                        <p:attrNameLst>
                                          <p:attrName>style.visibility</p:attrName>
                                        </p:attrNameLst>
                                      </p:cBhvr>
                                      <p:to>
                                        <p:strVal val="visible"/>
                                      </p:to>
                                    </p:set>
                                    <p:animEffect transition="in" filter="blinds(horizontal)">
                                      <p:cBhvr>
                                        <p:cTn id="72" dur="500"/>
                                        <p:tgtEl>
                                          <p:spTgt spid="476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70" grpId="0"/>
      <p:bldP spid="476325" grpId="0" animBg="1"/>
      <p:bldP spid="476326" grpId="0" animBg="1"/>
      <p:bldP spid="476338" grpId="0"/>
      <p:bldP spid="476341" grpId="0"/>
      <p:bldP spid="476343" grpId="0"/>
      <p:bldP spid="476425" grpId="0"/>
      <p:bldP spid="476426" grpId="0"/>
      <p:bldP spid="4764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76" name="Text Box 12"/>
          <p:cNvSpPr txBox="1">
            <a:spLocks noChangeArrowheads="1"/>
          </p:cNvSpPr>
          <p:nvPr/>
        </p:nvSpPr>
        <p:spPr bwMode="auto">
          <a:xfrm>
            <a:off x="0" y="968375"/>
            <a:ext cx="8763000"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57200" indent="-457200">
              <a:defRPr>
                <a:solidFill>
                  <a:srgbClr val="FFCC00"/>
                </a:solidFill>
                <a:latin typeface="Times New Roman" panose="02020603050405020304" pitchFamily="18" charset="0"/>
              </a:defRPr>
            </a:lvl1pPr>
            <a:lvl2pPr marL="742950" indent="-285750">
              <a:defRPr>
                <a:solidFill>
                  <a:srgbClr val="FFCC00"/>
                </a:solidFill>
                <a:latin typeface="Times New Roman" panose="02020603050405020304" pitchFamily="18" charset="0"/>
              </a:defRPr>
            </a:lvl2pPr>
            <a:lvl3pPr marL="1143000" indent="-228600">
              <a:defRPr>
                <a:solidFill>
                  <a:srgbClr val="FFCC00"/>
                </a:solidFill>
                <a:latin typeface="Times New Roman" panose="02020603050405020304" pitchFamily="18" charset="0"/>
              </a:defRPr>
            </a:lvl3pPr>
            <a:lvl4pPr marL="1600200" indent="-228600">
              <a:defRPr>
                <a:solidFill>
                  <a:srgbClr val="FFCC00"/>
                </a:solidFill>
                <a:latin typeface="Times New Roman" panose="02020603050405020304" pitchFamily="18" charset="0"/>
              </a:defRPr>
            </a:lvl4pPr>
            <a:lvl5pPr marL="2057400" indent="-22860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algn="just" eaLnBrk="1" hangingPunct="1">
              <a:lnSpc>
                <a:spcPct val="125000"/>
              </a:lnSpc>
              <a:spcBef>
                <a:spcPct val="15000"/>
              </a:spcBef>
            </a:pPr>
            <a:r>
              <a:rPr lang="en-US" altLang="en-US" sz="2400" b="1">
                <a:solidFill>
                  <a:srgbClr val="FFFFFF"/>
                </a:solidFill>
              </a:rPr>
              <a:t>		</a:t>
            </a:r>
            <a:endParaRPr lang="en-US" altLang="en-US" sz="2400">
              <a:solidFill>
                <a:srgbClr val="FFFFFF"/>
              </a:solidFill>
              <a:latin typeface="Arial" panose="020B0604020202020204" pitchFamily="34" charset="0"/>
              <a:cs typeface="Arial" panose="020B0604020202020204" pitchFamily="34" charset="0"/>
            </a:endParaRPr>
          </a:p>
        </p:txBody>
      </p:sp>
      <p:sp>
        <p:nvSpPr>
          <p:cNvPr id="369677" name="Text Box 13"/>
          <p:cNvSpPr txBox="1">
            <a:spLocks noChangeArrowheads="1"/>
          </p:cNvSpPr>
          <p:nvPr/>
        </p:nvSpPr>
        <p:spPr bwMode="auto">
          <a:xfrm>
            <a:off x="85725" y="2981325"/>
            <a:ext cx="868680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57200" indent="-457200">
              <a:defRPr>
                <a:solidFill>
                  <a:srgbClr val="FFCC00"/>
                </a:solidFill>
                <a:latin typeface="Times New Roman" panose="02020603050405020304" pitchFamily="18" charset="0"/>
              </a:defRPr>
            </a:lvl1pPr>
            <a:lvl2pPr marL="742950" indent="-285750">
              <a:defRPr>
                <a:solidFill>
                  <a:srgbClr val="FFCC00"/>
                </a:solidFill>
                <a:latin typeface="Times New Roman" panose="02020603050405020304" pitchFamily="18" charset="0"/>
              </a:defRPr>
            </a:lvl2pPr>
            <a:lvl3pPr marL="1143000" indent="-228600">
              <a:defRPr>
                <a:solidFill>
                  <a:srgbClr val="FFCC00"/>
                </a:solidFill>
                <a:latin typeface="Times New Roman" panose="02020603050405020304" pitchFamily="18" charset="0"/>
              </a:defRPr>
            </a:lvl3pPr>
            <a:lvl4pPr marL="1600200" indent="-228600">
              <a:defRPr>
                <a:solidFill>
                  <a:srgbClr val="FFCC00"/>
                </a:solidFill>
                <a:latin typeface="Times New Roman" panose="02020603050405020304" pitchFamily="18" charset="0"/>
              </a:defRPr>
            </a:lvl4pPr>
            <a:lvl5pPr marL="2057400" indent="-22860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algn="just" eaLnBrk="1" hangingPunct="1">
              <a:lnSpc>
                <a:spcPct val="125000"/>
              </a:lnSpc>
            </a:pPr>
            <a:r>
              <a:rPr lang="en-US" altLang="en-US" sz="2400" b="1">
                <a:solidFill>
                  <a:srgbClr val="FFFFFF"/>
                </a:solidFill>
              </a:rPr>
              <a:t>		</a:t>
            </a:r>
          </a:p>
        </p:txBody>
      </p:sp>
      <p:sp>
        <p:nvSpPr>
          <p:cNvPr id="17413" name="Rectangle 1"/>
          <p:cNvSpPr>
            <a:spLocks noChangeArrowheads="1"/>
          </p:cNvSpPr>
          <p:nvPr/>
        </p:nvSpPr>
        <p:spPr bwMode="auto">
          <a:xfrm>
            <a:off x="355600" y="1222375"/>
            <a:ext cx="44846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FFCC00"/>
                </a:solidFill>
                <a:latin typeface="Times New Roman" panose="02020603050405020304" pitchFamily="18" charset="0"/>
              </a:defRPr>
            </a:lvl1pPr>
            <a:lvl2pPr marL="742950" indent="-285750">
              <a:defRPr>
                <a:solidFill>
                  <a:srgbClr val="FFCC00"/>
                </a:solidFill>
                <a:latin typeface="Times New Roman" panose="02020603050405020304" pitchFamily="18" charset="0"/>
              </a:defRPr>
            </a:lvl2pPr>
            <a:lvl3pPr marL="1143000" indent="-228600">
              <a:defRPr>
                <a:solidFill>
                  <a:srgbClr val="FFCC00"/>
                </a:solidFill>
                <a:latin typeface="Times New Roman" panose="02020603050405020304" pitchFamily="18" charset="0"/>
              </a:defRPr>
            </a:lvl3pPr>
            <a:lvl4pPr marL="1600200" indent="-228600">
              <a:defRPr>
                <a:solidFill>
                  <a:srgbClr val="FFCC00"/>
                </a:solidFill>
                <a:latin typeface="Times New Roman" panose="02020603050405020304" pitchFamily="18" charset="0"/>
              </a:defRPr>
            </a:lvl4pPr>
            <a:lvl5pPr marL="2057400" indent="-22860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eaLnBrk="1" hangingPunct="1">
              <a:defRPr/>
            </a:pPr>
            <a:r>
              <a:rPr lang="en-US" sz="2400" b="1" u="sng" cap="all" dirty="0" smtClean="0">
                <a:solidFill>
                  <a:srgbClr val="FFFFFF"/>
                </a:solidFill>
                <a:latin typeface="+mn-lt"/>
                <a:cs typeface="Arial" panose="020B0604020202020204" pitchFamily="34" charset="0"/>
              </a:rPr>
              <a:t>3.Maximum Shear stress</a:t>
            </a:r>
            <a:r>
              <a:rPr lang="en-US" sz="2400" cap="all" dirty="0" smtClean="0">
                <a:solidFill>
                  <a:srgbClr val="FFFFFF"/>
                </a:solidFill>
                <a:latin typeface="Arial" panose="020B0604020202020204" pitchFamily="34" charset="0"/>
                <a:cs typeface="Arial" panose="020B0604020202020204" pitchFamily="34" charset="0"/>
              </a:rPr>
              <a:t>:</a:t>
            </a:r>
            <a:endParaRPr lang="en-US" sz="2400" cap="all" dirty="0" smtClean="0">
              <a:solidFill>
                <a:srgbClr val="FFFFFF"/>
              </a:solidFill>
              <a:latin typeface="Arial" panose="020B0604020202020204" pitchFamily="34" charset="0"/>
              <a:cs typeface="Arial" panose="020B0604020202020204" pitchFamily="34" charset="0"/>
              <a:sym typeface="Symbol" panose="05050102010706020507" pitchFamily="18" charset="2"/>
            </a:endParaRPr>
          </a:p>
        </p:txBody>
      </p:sp>
      <p:graphicFrame>
        <p:nvGraphicFramePr>
          <p:cNvPr id="15365" name="Object 10"/>
          <p:cNvGraphicFramePr>
            <a:graphicFrameLocks noChangeAspect="1"/>
          </p:cNvGraphicFramePr>
          <p:nvPr/>
        </p:nvGraphicFramePr>
        <p:xfrm>
          <a:off x="2627313" y="3441700"/>
          <a:ext cx="2212975" cy="1247775"/>
        </p:xfrm>
        <a:graphic>
          <a:graphicData uri="http://schemas.openxmlformats.org/presentationml/2006/ole">
            <mc:AlternateContent xmlns:mc="http://schemas.openxmlformats.org/markup-compatibility/2006">
              <mc:Choice xmlns:v="urn:schemas-microsoft-com:vml" Requires="v">
                <p:oleObj spid="_x0000_s15369" name="Equation" r:id="rId4" imgW="698197" imgH="393529" progId="Equation.3">
                  <p:embed/>
                </p:oleObj>
              </mc:Choice>
              <mc:Fallback>
                <p:oleObj name="Equation" r:id="rId4" imgW="698197" imgH="393529"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313" y="3441700"/>
                        <a:ext cx="2212975" cy="1247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6" name="Line 2"/>
          <p:cNvSpPr>
            <a:spLocks noChangeShapeType="1"/>
          </p:cNvSpPr>
          <p:nvPr/>
        </p:nvSpPr>
        <p:spPr bwMode="auto">
          <a:xfrm>
            <a:off x="-25400" y="820738"/>
            <a:ext cx="9169400" cy="0"/>
          </a:xfrm>
          <a:prstGeom prst="line">
            <a:avLst/>
          </a:prstGeom>
          <a:noFill/>
          <a:ln w="57150" cmpd="thinThick">
            <a:solidFill>
              <a:srgbClr val="E8AB00"/>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15367" name="Picture 6"/>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3175"/>
            <a:ext cx="7270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69676"/>
                                        </p:tgtEl>
                                        <p:attrNameLst>
                                          <p:attrName>style.visibility</p:attrName>
                                        </p:attrNameLst>
                                      </p:cBhvr>
                                      <p:to>
                                        <p:strVal val="visible"/>
                                      </p:to>
                                    </p:set>
                                    <p:animEffect transition="in" filter="checkerboard(across)">
                                      <p:cBhvr>
                                        <p:cTn id="7" dur="1000"/>
                                        <p:tgtEl>
                                          <p:spTgt spid="3696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69677"/>
                                        </p:tgtEl>
                                        <p:attrNameLst>
                                          <p:attrName>style.visibility</p:attrName>
                                        </p:attrNameLst>
                                      </p:cBhvr>
                                      <p:to>
                                        <p:strVal val="visible"/>
                                      </p:to>
                                    </p:set>
                                    <p:animEffect transition="in" filter="checkerboard(across)">
                                      <p:cBhvr>
                                        <p:cTn id="12" dur="1000"/>
                                        <p:tgtEl>
                                          <p:spTgt spid="369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76" grpId="0"/>
      <p:bldP spid="36967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8" name="Text Box 10"/>
          <p:cNvSpPr txBox="1">
            <a:spLocks noChangeArrowheads="1"/>
          </p:cNvSpPr>
          <p:nvPr/>
        </p:nvSpPr>
        <p:spPr bwMode="auto">
          <a:xfrm>
            <a:off x="1779588" y="176213"/>
            <a:ext cx="4270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rgbClr val="FFCC00"/>
                </a:solidFill>
                <a:latin typeface="Times New Roman" panose="02020603050405020304" pitchFamily="18" charset="0"/>
              </a:defRPr>
            </a:lvl1pPr>
            <a:lvl2pPr marL="742950" indent="-285750">
              <a:defRPr>
                <a:solidFill>
                  <a:srgbClr val="FFCC00"/>
                </a:solidFill>
                <a:latin typeface="Times New Roman" panose="02020603050405020304" pitchFamily="18" charset="0"/>
              </a:defRPr>
            </a:lvl2pPr>
            <a:lvl3pPr marL="1143000" indent="-228600">
              <a:defRPr>
                <a:solidFill>
                  <a:srgbClr val="FFCC00"/>
                </a:solidFill>
                <a:latin typeface="Times New Roman" panose="02020603050405020304" pitchFamily="18" charset="0"/>
              </a:defRPr>
            </a:lvl3pPr>
            <a:lvl4pPr marL="1600200" indent="-228600">
              <a:defRPr>
                <a:solidFill>
                  <a:srgbClr val="FFCC00"/>
                </a:solidFill>
                <a:latin typeface="Times New Roman" panose="02020603050405020304" pitchFamily="18" charset="0"/>
              </a:defRPr>
            </a:lvl4pPr>
            <a:lvl5pPr marL="2057400" indent="-22860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algn="ctr" eaLnBrk="1" hangingPunct="1"/>
            <a:r>
              <a:rPr lang="en-US" altLang="en-US" sz="2400" b="1" u="sng">
                <a:solidFill>
                  <a:srgbClr val="FFFFFF"/>
                </a:solidFill>
              </a:rPr>
              <a:t> EVALUATION OF STRAINS</a:t>
            </a:r>
            <a:r>
              <a:rPr lang="en-US" altLang="en-US" sz="2400" b="1">
                <a:solidFill>
                  <a:srgbClr val="FFFFFF"/>
                </a:solidFill>
              </a:rPr>
              <a:t> </a:t>
            </a:r>
          </a:p>
        </p:txBody>
      </p:sp>
      <p:sp>
        <p:nvSpPr>
          <p:cNvPr id="488459" name="Text Box 11"/>
          <p:cNvSpPr txBox="1">
            <a:spLocks noChangeArrowheads="1"/>
          </p:cNvSpPr>
          <p:nvPr/>
        </p:nvSpPr>
        <p:spPr bwMode="auto">
          <a:xfrm>
            <a:off x="185738" y="4081463"/>
            <a:ext cx="878205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marL="457200" indent="-457200">
              <a:defRPr>
                <a:solidFill>
                  <a:srgbClr val="FFCC00"/>
                </a:solidFill>
                <a:latin typeface="Times New Roman" panose="02020603050405020304" pitchFamily="18" charset="0"/>
              </a:defRPr>
            </a:lvl1pPr>
            <a:lvl2pPr marL="742950" indent="-285750">
              <a:defRPr>
                <a:solidFill>
                  <a:srgbClr val="FFCC00"/>
                </a:solidFill>
                <a:latin typeface="Times New Roman" panose="02020603050405020304" pitchFamily="18" charset="0"/>
              </a:defRPr>
            </a:lvl2pPr>
            <a:lvl3pPr marL="1143000" indent="-228600">
              <a:defRPr>
                <a:solidFill>
                  <a:srgbClr val="FFCC00"/>
                </a:solidFill>
                <a:latin typeface="Times New Roman" panose="02020603050405020304" pitchFamily="18" charset="0"/>
              </a:defRPr>
            </a:lvl3pPr>
            <a:lvl4pPr marL="1600200" indent="-228600">
              <a:defRPr>
                <a:solidFill>
                  <a:srgbClr val="FFCC00"/>
                </a:solidFill>
                <a:latin typeface="Times New Roman" panose="02020603050405020304" pitchFamily="18" charset="0"/>
              </a:defRPr>
            </a:lvl4pPr>
            <a:lvl5pPr marL="2057400" indent="-22860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algn="just" eaLnBrk="1" hangingPunct="1">
              <a:lnSpc>
                <a:spcPct val="125000"/>
              </a:lnSpc>
            </a:pPr>
            <a:r>
              <a:rPr lang="en-US" altLang="en-US" sz="2400" b="1">
                <a:solidFill>
                  <a:srgbClr val="FFFFFF"/>
                </a:solidFill>
              </a:rPr>
              <a:t>   		</a:t>
            </a:r>
            <a:r>
              <a:rPr lang="en-US" altLang="en-US" sz="2400">
                <a:solidFill>
                  <a:srgbClr val="FFFFFF"/>
                </a:solidFill>
              </a:rPr>
              <a:t>A</a:t>
            </a:r>
            <a:r>
              <a:rPr lang="en-US" altLang="en-US" sz="2400" b="1">
                <a:solidFill>
                  <a:srgbClr val="FFFFFF"/>
                </a:solidFill>
              </a:rPr>
              <a:t> </a:t>
            </a:r>
            <a:r>
              <a:rPr lang="en-US" altLang="en-US" sz="2400">
                <a:solidFill>
                  <a:srgbClr val="FFFFFF"/>
                </a:solidFill>
              </a:rPr>
              <a:t>point</a:t>
            </a:r>
            <a:r>
              <a:rPr lang="en-US" altLang="en-US" sz="2400" b="1">
                <a:solidFill>
                  <a:srgbClr val="FFFFFF"/>
                </a:solidFill>
              </a:rPr>
              <a:t> </a:t>
            </a:r>
            <a:r>
              <a:rPr lang="en-US" altLang="en-US" sz="2400">
                <a:solidFill>
                  <a:srgbClr val="FFFFFF"/>
                </a:solidFill>
              </a:rPr>
              <a:t>on the surface of thin cylinder is subjected to biaxial stress system, (Hoop stress and Longitudinal stress) mutually perpendicular to each other, as shown in the figure.  The strains</a:t>
            </a:r>
            <a:r>
              <a:rPr lang="en-US" altLang="en-US" sz="2400"/>
              <a:t> </a:t>
            </a:r>
            <a:r>
              <a:rPr lang="en-US" altLang="en-US" sz="2400">
                <a:solidFill>
                  <a:srgbClr val="FFFFFF"/>
                </a:solidFill>
              </a:rPr>
              <a:t>due to these stresses i.e.,</a:t>
            </a:r>
            <a:r>
              <a:rPr lang="en-US" altLang="en-US" sz="2400"/>
              <a:t> </a:t>
            </a:r>
            <a:r>
              <a:rPr lang="en-US" altLang="en-US" sz="2400">
                <a:solidFill>
                  <a:srgbClr val="FFFFFF"/>
                </a:solidFill>
              </a:rPr>
              <a:t>circumferential and longitudinal are obtained by applying Hooke’s  law and Poisson’s theory for elastic materials.</a:t>
            </a:r>
          </a:p>
        </p:txBody>
      </p:sp>
      <p:sp>
        <p:nvSpPr>
          <p:cNvPr id="488469" name="Rectangle 21"/>
          <p:cNvSpPr>
            <a:spLocks noChangeArrowheads="1"/>
          </p:cNvSpPr>
          <p:nvPr/>
        </p:nvSpPr>
        <p:spPr bwMode="auto">
          <a:xfrm>
            <a:off x="3276600" y="1938338"/>
            <a:ext cx="1219200" cy="1033462"/>
          </a:xfrm>
          <a:prstGeom prst="rect">
            <a:avLst/>
          </a:prstGeom>
          <a:solidFill>
            <a:srgbClr val="FF6600"/>
          </a:solidFill>
          <a:ln w="9525" algn="ctr">
            <a:solidFill>
              <a:srgbClr val="FFFFFF"/>
            </a:solidFill>
            <a:miter lim="800000"/>
            <a:headEnd/>
            <a:tailEnd/>
          </a:ln>
        </p:spPr>
        <p:txBody>
          <a:bodyPr wrap="none" anchor="ctr"/>
          <a:lstStyle>
            <a:lvl1pPr>
              <a:defRPr>
                <a:solidFill>
                  <a:srgbClr val="FFCC00"/>
                </a:solidFill>
                <a:latin typeface="Times New Roman" panose="02020603050405020304" pitchFamily="18" charset="0"/>
              </a:defRPr>
            </a:lvl1pPr>
            <a:lvl2pPr marL="742950" indent="-285750">
              <a:defRPr>
                <a:solidFill>
                  <a:srgbClr val="FFCC00"/>
                </a:solidFill>
                <a:latin typeface="Times New Roman" panose="02020603050405020304" pitchFamily="18" charset="0"/>
              </a:defRPr>
            </a:lvl2pPr>
            <a:lvl3pPr marL="1143000" indent="-228600">
              <a:defRPr>
                <a:solidFill>
                  <a:srgbClr val="FFCC00"/>
                </a:solidFill>
                <a:latin typeface="Times New Roman" panose="02020603050405020304" pitchFamily="18" charset="0"/>
              </a:defRPr>
            </a:lvl3pPr>
            <a:lvl4pPr marL="1600200" indent="-228600">
              <a:defRPr>
                <a:solidFill>
                  <a:srgbClr val="FFCC00"/>
                </a:solidFill>
                <a:latin typeface="Times New Roman" panose="02020603050405020304" pitchFamily="18" charset="0"/>
              </a:defRPr>
            </a:lvl4pPr>
            <a:lvl5pPr marL="2057400" indent="-22860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eaLnBrk="1" hangingPunct="1"/>
            <a:endParaRPr lang="en-US" altLang="en-US"/>
          </a:p>
        </p:txBody>
      </p:sp>
      <p:sp>
        <p:nvSpPr>
          <p:cNvPr id="488475" name="Text Box 27"/>
          <p:cNvSpPr txBox="1">
            <a:spLocks noChangeArrowheads="1"/>
          </p:cNvSpPr>
          <p:nvPr/>
        </p:nvSpPr>
        <p:spPr bwMode="auto">
          <a:xfrm>
            <a:off x="4933950" y="2257425"/>
            <a:ext cx="1543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rgbClr val="FFCC00"/>
                </a:solidFill>
                <a:latin typeface="Times New Roman" panose="02020603050405020304" pitchFamily="18" charset="0"/>
              </a:defRPr>
            </a:lvl1pPr>
            <a:lvl2pPr marL="742950" indent="-285750">
              <a:defRPr>
                <a:solidFill>
                  <a:srgbClr val="FFCC00"/>
                </a:solidFill>
                <a:latin typeface="Times New Roman" panose="02020603050405020304" pitchFamily="18" charset="0"/>
              </a:defRPr>
            </a:lvl2pPr>
            <a:lvl3pPr marL="1143000" indent="-228600">
              <a:defRPr>
                <a:solidFill>
                  <a:srgbClr val="FFCC00"/>
                </a:solidFill>
                <a:latin typeface="Times New Roman" panose="02020603050405020304" pitchFamily="18" charset="0"/>
              </a:defRPr>
            </a:lvl3pPr>
            <a:lvl4pPr marL="1600200" indent="-228600">
              <a:defRPr>
                <a:solidFill>
                  <a:srgbClr val="FFCC00"/>
                </a:solidFill>
                <a:latin typeface="Times New Roman" panose="02020603050405020304" pitchFamily="18" charset="0"/>
              </a:defRPr>
            </a:lvl4pPr>
            <a:lvl5pPr marL="2057400" indent="-22860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eaLnBrk="1" hangingPunct="1"/>
            <a:r>
              <a:rPr lang="el-GR" altLang="en-US" sz="2400">
                <a:solidFill>
                  <a:srgbClr val="FFFFFF"/>
                </a:solidFill>
                <a:sym typeface="MT Symbol"/>
              </a:rPr>
              <a:t>σ</a:t>
            </a:r>
            <a:r>
              <a:rPr lang="en-US" altLang="en-US" sz="2400"/>
              <a:t> </a:t>
            </a:r>
            <a:r>
              <a:rPr lang="en-US" altLang="en-US" sz="2000" baseline="-25000">
                <a:solidFill>
                  <a:srgbClr val="FFFFFF"/>
                </a:solidFill>
              </a:rPr>
              <a:t>C</a:t>
            </a:r>
            <a:r>
              <a:rPr lang="en-US" altLang="en-US" sz="2000">
                <a:solidFill>
                  <a:srgbClr val="FFFFFF"/>
                </a:solidFill>
              </a:rPr>
              <a:t>=(pd)/(2t)</a:t>
            </a:r>
          </a:p>
        </p:txBody>
      </p:sp>
      <p:sp>
        <p:nvSpPr>
          <p:cNvPr id="488480" name="Text Box 32"/>
          <p:cNvSpPr txBox="1">
            <a:spLocks noChangeArrowheads="1"/>
          </p:cNvSpPr>
          <p:nvPr/>
        </p:nvSpPr>
        <p:spPr bwMode="auto">
          <a:xfrm>
            <a:off x="1066800" y="2243138"/>
            <a:ext cx="180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rgbClr val="FFCC00"/>
                </a:solidFill>
                <a:latin typeface="Times New Roman" panose="02020603050405020304" pitchFamily="18" charset="0"/>
              </a:defRPr>
            </a:lvl1pPr>
            <a:lvl2pPr marL="742950" indent="-285750">
              <a:defRPr>
                <a:solidFill>
                  <a:srgbClr val="FFCC00"/>
                </a:solidFill>
                <a:latin typeface="Times New Roman" panose="02020603050405020304" pitchFamily="18" charset="0"/>
              </a:defRPr>
            </a:lvl2pPr>
            <a:lvl3pPr marL="1143000" indent="-228600">
              <a:defRPr>
                <a:solidFill>
                  <a:srgbClr val="FFCC00"/>
                </a:solidFill>
                <a:latin typeface="Times New Roman" panose="02020603050405020304" pitchFamily="18" charset="0"/>
              </a:defRPr>
            </a:lvl3pPr>
            <a:lvl4pPr marL="1600200" indent="-228600">
              <a:defRPr>
                <a:solidFill>
                  <a:srgbClr val="FFCC00"/>
                </a:solidFill>
                <a:latin typeface="Times New Roman" panose="02020603050405020304" pitchFamily="18" charset="0"/>
              </a:defRPr>
            </a:lvl4pPr>
            <a:lvl5pPr marL="2057400" indent="-22860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eaLnBrk="1" hangingPunct="1"/>
            <a:r>
              <a:rPr lang="el-GR" altLang="en-US" sz="2400">
                <a:solidFill>
                  <a:srgbClr val="FFFFFF"/>
                </a:solidFill>
                <a:sym typeface="MT Symbol"/>
              </a:rPr>
              <a:t>σ</a:t>
            </a:r>
            <a:r>
              <a:rPr lang="en-US" altLang="en-US" sz="2400"/>
              <a:t> </a:t>
            </a:r>
            <a:r>
              <a:rPr lang="en-US" altLang="en-US" sz="2000" baseline="-25000">
                <a:solidFill>
                  <a:srgbClr val="FFFFFF"/>
                </a:solidFill>
              </a:rPr>
              <a:t>C</a:t>
            </a:r>
            <a:r>
              <a:rPr lang="en-US" altLang="en-US" sz="2000">
                <a:solidFill>
                  <a:srgbClr val="FFFFFF"/>
                </a:solidFill>
              </a:rPr>
              <a:t>=(pd)/(2t)</a:t>
            </a:r>
          </a:p>
        </p:txBody>
      </p:sp>
      <p:sp>
        <p:nvSpPr>
          <p:cNvPr id="488481" name="Text Box 33"/>
          <p:cNvSpPr txBox="1">
            <a:spLocks noChangeArrowheads="1"/>
          </p:cNvSpPr>
          <p:nvPr/>
        </p:nvSpPr>
        <p:spPr bwMode="auto">
          <a:xfrm>
            <a:off x="3276600" y="9144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rgbClr val="FFCC00"/>
                </a:solidFill>
                <a:latin typeface="Times New Roman" panose="02020603050405020304" pitchFamily="18" charset="0"/>
              </a:defRPr>
            </a:lvl1pPr>
            <a:lvl2pPr marL="742950" indent="-285750">
              <a:defRPr>
                <a:solidFill>
                  <a:srgbClr val="FFCC00"/>
                </a:solidFill>
                <a:latin typeface="Times New Roman" panose="02020603050405020304" pitchFamily="18" charset="0"/>
              </a:defRPr>
            </a:lvl2pPr>
            <a:lvl3pPr marL="1143000" indent="-228600">
              <a:defRPr>
                <a:solidFill>
                  <a:srgbClr val="FFCC00"/>
                </a:solidFill>
                <a:latin typeface="Times New Roman" panose="02020603050405020304" pitchFamily="18" charset="0"/>
              </a:defRPr>
            </a:lvl3pPr>
            <a:lvl4pPr marL="1600200" indent="-228600">
              <a:defRPr>
                <a:solidFill>
                  <a:srgbClr val="FFCC00"/>
                </a:solidFill>
                <a:latin typeface="Times New Roman" panose="02020603050405020304" pitchFamily="18" charset="0"/>
              </a:defRPr>
            </a:lvl4pPr>
            <a:lvl5pPr marL="2057400" indent="-22860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eaLnBrk="1" hangingPunct="1"/>
            <a:r>
              <a:rPr lang="el-GR" altLang="en-US" sz="2400">
                <a:solidFill>
                  <a:srgbClr val="FFFFFF"/>
                </a:solidFill>
                <a:sym typeface="MT Symbol"/>
              </a:rPr>
              <a:t>σ</a:t>
            </a:r>
            <a:r>
              <a:rPr lang="en-US" altLang="en-US" sz="2400"/>
              <a:t> </a:t>
            </a:r>
            <a:r>
              <a:rPr lang="en-US" altLang="en-US" sz="2000" baseline="-25000">
                <a:solidFill>
                  <a:srgbClr val="FFFFFF"/>
                </a:solidFill>
              </a:rPr>
              <a:t>L</a:t>
            </a:r>
            <a:r>
              <a:rPr lang="en-US" altLang="en-US" sz="2000">
                <a:solidFill>
                  <a:srgbClr val="FFFFFF"/>
                </a:solidFill>
              </a:rPr>
              <a:t>=(pd)/(4t)</a:t>
            </a:r>
          </a:p>
        </p:txBody>
      </p:sp>
      <p:sp>
        <p:nvSpPr>
          <p:cNvPr id="488484" name="Text Box 36"/>
          <p:cNvSpPr txBox="1">
            <a:spLocks noChangeArrowheads="1"/>
          </p:cNvSpPr>
          <p:nvPr/>
        </p:nvSpPr>
        <p:spPr bwMode="auto">
          <a:xfrm>
            <a:off x="3219450" y="3500438"/>
            <a:ext cx="180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rgbClr val="FFCC00"/>
                </a:solidFill>
                <a:latin typeface="Times New Roman" panose="02020603050405020304" pitchFamily="18" charset="0"/>
              </a:defRPr>
            </a:lvl1pPr>
            <a:lvl2pPr marL="742950" indent="-285750">
              <a:defRPr>
                <a:solidFill>
                  <a:srgbClr val="FFCC00"/>
                </a:solidFill>
                <a:latin typeface="Times New Roman" panose="02020603050405020304" pitchFamily="18" charset="0"/>
              </a:defRPr>
            </a:lvl2pPr>
            <a:lvl3pPr marL="1143000" indent="-228600">
              <a:defRPr>
                <a:solidFill>
                  <a:srgbClr val="FFCC00"/>
                </a:solidFill>
                <a:latin typeface="Times New Roman" panose="02020603050405020304" pitchFamily="18" charset="0"/>
              </a:defRPr>
            </a:lvl3pPr>
            <a:lvl4pPr marL="1600200" indent="-228600">
              <a:defRPr>
                <a:solidFill>
                  <a:srgbClr val="FFCC00"/>
                </a:solidFill>
                <a:latin typeface="Times New Roman" panose="02020603050405020304" pitchFamily="18" charset="0"/>
              </a:defRPr>
            </a:lvl4pPr>
            <a:lvl5pPr marL="2057400" indent="-22860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eaLnBrk="1" hangingPunct="1"/>
            <a:r>
              <a:rPr lang="el-GR" altLang="en-US" sz="2400">
                <a:solidFill>
                  <a:srgbClr val="FFFFFF"/>
                </a:solidFill>
                <a:sym typeface="MT Symbol"/>
              </a:rPr>
              <a:t>σ</a:t>
            </a:r>
            <a:r>
              <a:rPr lang="en-US" altLang="en-US" sz="2400"/>
              <a:t> </a:t>
            </a:r>
            <a:r>
              <a:rPr lang="en-US" altLang="en-US" sz="2000" baseline="-25000">
                <a:solidFill>
                  <a:srgbClr val="FFFFFF"/>
                </a:solidFill>
              </a:rPr>
              <a:t>L</a:t>
            </a:r>
            <a:r>
              <a:rPr lang="en-US" altLang="en-US" sz="2000">
                <a:solidFill>
                  <a:srgbClr val="FFFFFF"/>
                </a:solidFill>
              </a:rPr>
              <a:t>=(pd)/(4t)</a:t>
            </a:r>
          </a:p>
        </p:txBody>
      </p:sp>
      <p:sp>
        <p:nvSpPr>
          <p:cNvPr id="488485" name="Line 37"/>
          <p:cNvSpPr>
            <a:spLocks noChangeShapeType="1"/>
          </p:cNvSpPr>
          <p:nvPr/>
        </p:nvSpPr>
        <p:spPr bwMode="auto">
          <a:xfrm>
            <a:off x="3886200" y="2971800"/>
            <a:ext cx="0" cy="533400"/>
          </a:xfrm>
          <a:prstGeom prst="line">
            <a:avLst/>
          </a:prstGeom>
          <a:noFill/>
          <a:ln w="9525">
            <a:solidFill>
              <a:srgbClr val="FFFFFF"/>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488486" name="Line 38"/>
          <p:cNvSpPr>
            <a:spLocks noChangeShapeType="1"/>
          </p:cNvSpPr>
          <p:nvPr/>
        </p:nvSpPr>
        <p:spPr bwMode="auto">
          <a:xfrm>
            <a:off x="4495800" y="2438400"/>
            <a:ext cx="457200" cy="0"/>
          </a:xfrm>
          <a:prstGeom prst="line">
            <a:avLst/>
          </a:prstGeom>
          <a:noFill/>
          <a:ln w="9525">
            <a:solidFill>
              <a:srgbClr val="FFFFFF"/>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488487" name="Line 39"/>
          <p:cNvSpPr>
            <a:spLocks noChangeShapeType="1"/>
          </p:cNvSpPr>
          <p:nvPr/>
        </p:nvSpPr>
        <p:spPr bwMode="auto">
          <a:xfrm flipH="1">
            <a:off x="2819400" y="2438400"/>
            <a:ext cx="457200" cy="0"/>
          </a:xfrm>
          <a:prstGeom prst="line">
            <a:avLst/>
          </a:prstGeom>
          <a:noFill/>
          <a:ln w="9525">
            <a:solidFill>
              <a:srgbClr val="FFFFFF"/>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488488" name="Line 40"/>
          <p:cNvSpPr>
            <a:spLocks noChangeShapeType="1"/>
          </p:cNvSpPr>
          <p:nvPr/>
        </p:nvSpPr>
        <p:spPr bwMode="auto">
          <a:xfrm>
            <a:off x="3867150" y="1400175"/>
            <a:ext cx="0" cy="533400"/>
          </a:xfrm>
          <a:prstGeom prst="line">
            <a:avLst/>
          </a:prstGeom>
          <a:noFill/>
          <a:ln w="9525">
            <a:solidFill>
              <a:srgbClr val="FFFFFF"/>
            </a:solidFill>
            <a:round/>
            <a:headEnd type="arrow" w="med" len="med"/>
            <a:tailEnd/>
          </a:ln>
          <a:extLst>
            <a:ext uri="{909E8E84-426E-40DD-AFC4-6F175D3DCCD1}">
              <a14:hiddenFill xmlns:a14="http://schemas.microsoft.com/office/drawing/2010/main">
                <a:noFill/>
              </a14:hiddenFill>
            </a:ext>
          </a:extLst>
        </p:spPr>
        <p:txBody>
          <a:bodyPr wrap="none"/>
          <a:lstStyle/>
          <a:p>
            <a:endParaRPr lang="en-IN"/>
          </a:p>
        </p:txBody>
      </p:sp>
      <p:sp>
        <p:nvSpPr>
          <p:cNvPr id="17421" name="Line 2"/>
          <p:cNvSpPr>
            <a:spLocks noChangeShapeType="1"/>
          </p:cNvSpPr>
          <p:nvPr/>
        </p:nvSpPr>
        <p:spPr bwMode="auto">
          <a:xfrm>
            <a:off x="-25400" y="820738"/>
            <a:ext cx="9169400" cy="0"/>
          </a:xfrm>
          <a:prstGeom prst="line">
            <a:avLst/>
          </a:prstGeom>
          <a:noFill/>
          <a:ln w="57150" cmpd="thinThick">
            <a:solidFill>
              <a:srgbClr val="E8AB00"/>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17422" name="Picture 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175"/>
            <a:ext cx="7270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88458"/>
                                        </p:tgtEl>
                                        <p:attrNameLst>
                                          <p:attrName>style.visibility</p:attrName>
                                        </p:attrNameLst>
                                      </p:cBhvr>
                                      <p:to>
                                        <p:strVal val="visible"/>
                                      </p:to>
                                    </p:set>
                                    <p:animEffect transition="in" filter="checkerboard(across)">
                                      <p:cBhvr>
                                        <p:cTn id="7" dur="1000"/>
                                        <p:tgtEl>
                                          <p:spTgt spid="4884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88469"/>
                                        </p:tgtEl>
                                        <p:attrNameLst>
                                          <p:attrName>style.visibility</p:attrName>
                                        </p:attrNameLst>
                                      </p:cBhvr>
                                      <p:to>
                                        <p:strVal val="visible"/>
                                      </p:to>
                                    </p:set>
                                    <p:animEffect transition="in" filter="checkerboard(across)">
                                      <p:cBhvr>
                                        <p:cTn id="12" dur="500"/>
                                        <p:tgtEl>
                                          <p:spTgt spid="488469"/>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488475"/>
                                        </p:tgtEl>
                                        <p:attrNameLst>
                                          <p:attrName>style.visibility</p:attrName>
                                        </p:attrNameLst>
                                      </p:cBhvr>
                                      <p:to>
                                        <p:strVal val="visible"/>
                                      </p:to>
                                    </p:set>
                                    <p:animEffect transition="in" filter="checkerboard(across)">
                                      <p:cBhvr>
                                        <p:cTn id="15" dur="500"/>
                                        <p:tgtEl>
                                          <p:spTgt spid="488475"/>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488480"/>
                                        </p:tgtEl>
                                        <p:attrNameLst>
                                          <p:attrName>style.visibility</p:attrName>
                                        </p:attrNameLst>
                                      </p:cBhvr>
                                      <p:to>
                                        <p:strVal val="visible"/>
                                      </p:to>
                                    </p:set>
                                    <p:animEffect transition="in" filter="checkerboard(across)">
                                      <p:cBhvr>
                                        <p:cTn id="18" dur="500"/>
                                        <p:tgtEl>
                                          <p:spTgt spid="488480"/>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488484"/>
                                        </p:tgtEl>
                                        <p:attrNameLst>
                                          <p:attrName>style.visibility</p:attrName>
                                        </p:attrNameLst>
                                      </p:cBhvr>
                                      <p:to>
                                        <p:strVal val="visible"/>
                                      </p:to>
                                    </p:set>
                                    <p:animEffect transition="in" filter="checkerboard(across)">
                                      <p:cBhvr>
                                        <p:cTn id="21" dur="500"/>
                                        <p:tgtEl>
                                          <p:spTgt spid="488484"/>
                                        </p:tgtEl>
                                      </p:cBhvr>
                                    </p:animEffect>
                                  </p:childTnLst>
                                </p:cTn>
                              </p:par>
                              <p:par>
                                <p:cTn id="22" presetID="5" presetClass="entr" presetSubtype="10" fill="hold" nodeType="withEffect">
                                  <p:stCondLst>
                                    <p:cond delay="0"/>
                                  </p:stCondLst>
                                  <p:childTnLst>
                                    <p:set>
                                      <p:cBhvr>
                                        <p:cTn id="23" dur="1" fill="hold">
                                          <p:stCondLst>
                                            <p:cond delay="0"/>
                                          </p:stCondLst>
                                        </p:cTn>
                                        <p:tgtEl>
                                          <p:spTgt spid="488485"/>
                                        </p:tgtEl>
                                        <p:attrNameLst>
                                          <p:attrName>style.visibility</p:attrName>
                                        </p:attrNameLst>
                                      </p:cBhvr>
                                      <p:to>
                                        <p:strVal val="visible"/>
                                      </p:to>
                                    </p:set>
                                    <p:animEffect transition="in" filter="checkerboard(across)">
                                      <p:cBhvr>
                                        <p:cTn id="24" dur="500"/>
                                        <p:tgtEl>
                                          <p:spTgt spid="488485"/>
                                        </p:tgtEl>
                                      </p:cBhvr>
                                    </p:animEffect>
                                  </p:childTnLst>
                                </p:cTn>
                              </p:par>
                              <p:par>
                                <p:cTn id="25" presetID="5" presetClass="entr" presetSubtype="10" fill="hold" nodeType="withEffect">
                                  <p:stCondLst>
                                    <p:cond delay="0"/>
                                  </p:stCondLst>
                                  <p:childTnLst>
                                    <p:set>
                                      <p:cBhvr>
                                        <p:cTn id="26" dur="1" fill="hold">
                                          <p:stCondLst>
                                            <p:cond delay="0"/>
                                          </p:stCondLst>
                                        </p:cTn>
                                        <p:tgtEl>
                                          <p:spTgt spid="488486"/>
                                        </p:tgtEl>
                                        <p:attrNameLst>
                                          <p:attrName>style.visibility</p:attrName>
                                        </p:attrNameLst>
                                      </p:cBhvr>
                                      <p:to>
                                        <p:strVal val="visible"/>
                                      </p:to>
                                    </p:set>
                                    <p:animEffect transition="in" filter="checkerboard(across)">
                                      <p:cBhvr>
                                        <p:cTn id="27" dur="500"/>
                                        <p:tgtEl>
                                          <p:spTgt spid="488486"/>
                                        </p:tgtEl>
                                      </p:cBhvr>
                                    </p:animEffect>
                                  </p:childTnLst>
                                </p:cTn>
                              </p:par>
                              <p:par>
                                <p:cTn id="28" presetID="5" presetClass="entr" presetSubtype="10" fill="hold" nodeType="withEffect">
                                  <p:stCondLst>
                                    <p:cond delay="0"/>
                                  </p:stCondLst>
                                  <p:childTnLst>
                                    <p:set>
                                      <p:cBhvr>
                                        <p:cTn id="29" dur="1" fill="hold">
                                          <p:stCondLst>
                                            <p:cond delay="0"/>
                                          </p:stCondLst>
                                        </p:cTn>
                                        <p:tgtEl>
                                          <p:spTgt spid="488487"/>
                                        </p:tgtEl>
                                        <p:attrNameLst>
                                          <p:attrName>style.visibility</p:attrName>
                                        </p:attrNameLst>
                                      </p:cBhvr>
                                      <p:to>
                                        <p:strVal val="visible"/>
                                      </p:to>
                                    </p:set>
                                    <p:animEffect transition="in" filter="checkerboard(across)">
                                      <p:cBhvr>
                                        <p:cTn id="30" dur="500"/>
                                        <p:tgtEl>
                                          <p:spTgt spid="488487"/>
                                        </p:tgtEl>
                                      </p:cBhvr>
                                    </p:animEffect>
                                  </p:childTnLst>
                                </p:cTn>
                              </p:par>
                              <p:par>
                                <p:cTn id="31" presetID="5" presetClass="entr" presetSubtype="10" fill="hold" nodeType="withEffect">
                                  <p:stCondLst>
                                    <p:cond delay="0"/>
                                  </p:stCondLst>
                                  <p:childTnLst>
                                    <p:set>
                                      <p:cBhvr>
                                        <p:cTn id="32" dur="1" fill="hold">
                                          <p:stCondLst>
                                            <p:cond delay="0"/>
                                          </p:stCondLst>
                                        </p:cTn>
                                        <p:tgtEl>
                                          <p:spTgt spid="488488"/>
                                        </p:tgtEl>
                                        <p:attrNameLst>
                                          <p:attrName>style.visibility</p:attrName>
                                        </p:attrNameLst>
                                      </p:cBhvr>
                                      <p:to>
                                        <p:strVal val="visible"/>
                                      </p:to>
                                    </p:set>
                                    <p:animEffect transition="in" filter="checkerboard(across)">
                                      <p:cBhvr>
                                        <p:cTn id="33" dur="500"/>
                                        <p:tgtEl>
                                          <p:spTgt spid="488488"/>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488481"/>
                                        </p:tgtEl>
                                        <p:attrNameLst>
                                          <p:attrName>style.visibility</p:attrName>
                                        </p:attrNameLst>
                                      </p:cBhvr>
                                      <p:to>
                                        <p:strVal val="visible"/>
                                      </p:to>
                                    </p:set>
                                    <p:animEffect transition="in" filter="checkerboard(across)">
                                      <p:cBhvr>
                                        <p:cTn id="36" dur="500"/>
                                        <p:tgtEl>
                                          <p:spTgt spid="48848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488459"/>
                                        </p:tgtEl>
                                        <p:attrNameLst>
                                          <p:attrName>style.visibility</p:attrName>
                                        </p:attrNameLst>
                                      </p:cBhvr>
                                      <p:to>
                                        <p:strVal val="visible"/>
                                      </p:to>
                                    </p:set>
                                    <p:animEffect transition="in" filter="checkerboard(across)">
                                      <p:cBhvr>
                                        <p:cTn id="41" dur="500"/>
                                        <p:tgtEl>
                                          <p:spTgt spid="488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458" grpId="0"/>
      <p:bldP spid="488459" grpId="0"/>
      <p:bldP spid="488469" grpId="0" animBg="1"/>
      <p:bldP spid="488475" grpId="0"/>
      <p:bldP spid="488480" grpId="0"/>
      <p:bldP spid="488481" grpId="0"/>
      <p:bldP spid="48848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10"/>
          <p:cNvSpPr txBox="1">
            <a:spLocks noChangeArrowheads="1"/>
          </p:cNvSpPr>
          <p:nvPr/>
        </p:nvSpPr>
        <p:spPr bwMode="auto">
          <a:xfrm>
            <a:off x="1779588" y="176213"/>
            <a:ext cx="4270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rgbClr val="FFCC00"/>
                </a:solidFill>
                <a:latin typeface="Times New Roman" panose="02020603050405020304" pitchFamily="18" charset="0"/>
              </a:defRPr>
            </a:lvl1pPr>
            <a:lvl2pPr marL="742950" indent="-285750">
              <a:defRPr>
                <a:solidFill>
                  <a:srgbClr val="FFCC00"/>
                </a:solidFill>
                <a:latin typeface="Times New Roman" panose="02020603050405020304" pitchFamily="18" charset="0"/>
              </a:defRPr>
            </a:lvl2pPr>
            <a:lvl3pPr marL="1143000" indent="-228600">
              <a:defRPr>
                <a:solidFill>
                  <a:srgbClr val="FFCC00"/>
                </a:solidFill>
                <a:latin typeface="Times New Roman" panose="02020603050405020304" pitchFamily="18" charset="0"/>
              </a:defRPr>
            </a:lvl3pPr>
            <a:lvl4pPr marL="1600200" indent="-228600">
              <a:defRPr>
                <a:solidFill>
                  <a:srgbClr val="FFCC00"/>
                </a:solidFill>
                <a:latin typeface="Times New Roman" panose="02020603050405020304" pitchFamily="18" charset="0"/>
              </a:defRPr>
            </a:lvl4pPr>
            <a:lvl5pPr marL="2057400" indent="-22860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algn="ctr" eaLnBrk="1" hangingPunct="1"/>
            <a:r>
              <a:rPr lang="en-US" altLang="en-US" sz="2400" b="1" u="sng">
                <a:solidFill>
                  <a:srgbClr val="FFFFFF"/>
                </a:solidFill>
              </a:rPr>
              <a:t> EVALUATION OF STRAINS</a:t>
            </a:r>
            <a:r>
              <a:rPr lang="en-US" altLang="en-US" sz="2400" b="1">
                <a:solidFill>
                  <a:srgbClr val="FFFFFF"/>
                </a:solidFill>
              </a:rPr>
              <a:t> </a:t>
            </a:r>
          </a:p>
        </p:txBody>
      </p:sp>
      <p:grpSp>
        <p:nvGrpSpPr>
          <p:cNvPr id="19459" name="Group 2"/>
          <p:cNvGrpSpPr>
            <a:grpSpLocks/>
          </p:cNvGrpSpPr>
          <p:nvPr/>
        </p:nvGrpSpPr>
        <p:grpSpPr bwMode="auto">
          <a:xfrm>
            <a:off x="1497013" y="754063"/>
            <a:ext cx="4835525" cy="2589212"/>
            <a:chOff x="1066800" y="914400"/>
            <a:chExt cx="5536486" cy="3043238"/>
          </a:xfrm>
        </p:grpSpPr>
        <p:sp>
          <p:nvSpPr>
            <p:cNvPr id="19468" name="Rectangle 21"/>
            <p:cNvSpPr>
              <a:spLocks noChangeArrowheads="1"/>
            </p:cNvSpPr>
            <p:nvPr/>
          </p:nvSpPr>
          <p:spPr bwMode="auto">
            <a:xfrm>
              <a:off x="3276600" y="1938338"/>
              <a:ext cx="1219200" cy="1033462"/>
            </a:xfrm>
            <a:prstGeom prst="rect">
              <a:avLst/>
            </a:prstGeom>
            <a:solidFill>
              <a:srgbClr val="FF6600"/>
            </a:solidFill>
            <a:ln w="9525" algn="ctr">
              <a:solidFill>
                <a:srgbClr val="FFFFFF"/>
              </a:solidFill>
              <a:miter lim="800000"/>
              <a:headEnd/>
              <a:tailEnd/>
            </a:ln>
          </p:spPr>
          <p:txBody>
            <a:bodyPr wrap="none" anchor="ctr"/>
            <a:lstStyle>
              <a:lvl1pPr>
                <a:defRPr>
                  <a:solidFill>
                    <a:srgbClr val="FFCC00"/>
                  </a:solidFill>
                  <a:latin typeface="Times New Roman" panose="02020603050405020304" pitchFamily="18" charset="0"/>
                </a:defRPr>
              </a:lvl1pPr>
              <a:lvl2pPr marL="742950" indent="-285750">
                <a:defRPr>
                  <a:solidFill>
                    <a:srgbClr val="FFCC00"/>
                  </a:solidFill>
                  <a:latin typeface="Times New Roman" panose="02020603050405020304" pitchFamily="18" charset="0"/>
                </a:defRPr>
              </a:lvl2pPr>
              <a:lvl3pPr marL="1143000" indent="-228600">
                <a:defRPr>
                  <a:solidFill>
                    <a:srgbClr val="FFCC00"/>
                  </a:solidFill>
                  <a:latin typeface="Times New Roman" panose="02020603050405020304" pitchFamily="18" charset="0"/>
                </a:defRPr>
              </a:lvl3pPr>
              <a:lvl4pPr marL="1600200" indent="-228600">
                <a:defRPr>
                  <a:solidFill>
                    <a:srgbClr val="FFCC00"/>
                  </a:solidFill>
                  <a:latin typeface="Times New Roman" panose="02020603050405020304" pitchFamily="18" charset="0"/>
                </a:defRPr>
              </a:lvl4pPr>
              <a:lvl5pPr marL="2057400" indent="-22860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eaLnBrk="1" hangingPunct="1"/>
              <a:endParaRPr lang="en-US" altLang="en-US"/>
            </a:p>
          </p:txBody>
        </p:sp>
        <p:sp>
          <p:nvSpPr>
            <p:cNvPr id="19469" name="Text Box 27"/>
            <p:cNvSpPr txBox="1">
              <a:spLocks noChangeArrowheads="1"/>
            </p:cNvSpPr>
            <p:nvPr/>
          </p:nvSpPr>
          <p:spPr bwMode="auto">
            <a:xfrm>
              <a:off x="4684025" y="2349243"/>
              <a:ext cx="1919261" cy="542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rgbClr val="FFCC00"/>
                  </a:solidFill>
                  <a:latin typeface="Times New Roman" panose="02020603050405020304" pitchFamily="18" charset="0"/>
                </a:defRPr>
              </a:lvl1pPr>
              <a:lvl2pPr marL="742950" indent="-285750">
                <a:defRPr>
                  <a:solidFill>
                    <a:srgbClr val="FFCC00"/>
                  </a:solidFill>
                  <a:latin typeface="Times New Roman" panose="02020603050405020304" pitchFamily="18" charset="0"/>
                </a:defRPr>
              </a:lvl2pPr>
              <a:lvl3pPr marL="1143000" indent="-228600">
                <a:defRPr>
                  <a:solidFill>
                    <a:srgbClr val="FFCC00"/>
                  </a:solidFill>
                  <a:latin typeface="Times New Roman" panose="02020603050405020304" pitchFamily="18" charset="0"/>
                </a:defRPr>
              </a:lvl3pPr>
              <a:lvl4pPr marL="1600200" indent="-228600">
                <a:defRPr>
                  <a:solidFill>
                    <a:srgbClr val="FFCC00"/>
                  </a:solidFill>
                  <a:latin typeface="Times New Roman" panose="02020603050405020304" pitchFamily="18" charset="0"/>
                </a:defRPr>
              </a:lvl4pPr>
              <a:lvl5pPr marL="2057400" indent="-22860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eaLnBrk="1" hangingPunct="1"/>
              <a:r>
                <a:rPr lang="el-GR" altLang="en-US" sz="2400">
                  <a:solidFill>
                    <a:srgbClr val="FFFFFF"/>
                  </a:solidFill>
                  <a:sym typeface="MT Symbol"/>
                </a:rPr>
                <a:t>σ</a:t>
              </a:r>
              <a:r>
                <a:rPr lang="en-US" altLang="en-US" sz="2400"/>
                <a:t> </a:t>
              </a:r>
              <a:r>
                <a:rPr lang="en-US" altLang="en-US" sz="2000" baseline="-25000">
                  <a:solidFill>
                    <a:srgbClr val="FFFFFF"/>
                  </a:solidFill>
                </a:rPr>
                <a:t>C</a:t>
              </a:r>
              <a:r>
                <a:rPr lang="en-US" altLang="en-US" sz="2000">
                  <a:solidFill>
                    <a:srgbClr val="FFFFFF"/>
                  </a:solidFill>
                </a:rPr>
                <a:t>=(pd)/(2t)</a:t>
              </a:r>
            </a:p>
          </p:txBody>
        </p:sp>
        <p:sp>
          <p:nvSpPr>
            <p:cNvPr id="19470" name="Text Box 32"/>
            <p:cNvSpPr txBox="1">
              <a:spLocks noChangeArrowheads="1"/>
            </p:cNvSpPr>
            <p:nvPr/>
          </p:nvSpPr>
          <p:spPr bwMode="auto">
            <a:xfrm>
              <a:off x="1066800" y="2243138"/>
              <a:ext cx="180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rgbClr val="FFCC00"/>
                  </a:solidFill>
                  <a:latin typeface="Times New Roman" panose="02020603050405020304" pitchFamily="18" charset="0"/>
                </a:defRPr>
              </a:lvl1pPr>
              <a:lvl2pPr marL="742950" indent="-285750">
                <a:defRPr>
                  <a:solidFill>
                    <a:srgbClr val="FFCC00"/>
                  </a:solidFill>
                  <a:latin typeface="Times New Roman" panose="02020603050405020304" pitchFamily="18" charset="0"/>
                </a:defRPr>
              </a:lvl2pPr>
              <a:lvl3pPr marL="1143000" indent="-228600">
                <a:defRPr>
                  <a:solidFill>
                    <a:srgbClr val="FFCC00"/>
                  </a:solidFill>
                  <a:latin typeface="Times New Roman" panose="02020603050405020304" pitchFamily="18" charset="0"/>
                </a:defRPr>
              </a:lvl3pPr>
              <a:lvl4pPr marL="1600200" indent="-228600">
                <a:defRPr>
                  <a:solidFill>
                    <a:srgbClr val="FFCC00"/>
                  </a:solidFill>
                  <a:latin typeface="Times New Roman" panose="02020603050405020304" pitchFamily="18" charset="0"/>
                </a:defRPr>
              </a:lvl4pPr>
              <a:lvl5pPr marL="2057400" indent="-22860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eaLnBrk="1" hangingPunct="1"/>
              <a:r>
                <a:rPr lang="el-GR" altLang="en-US" sz="2400">
                  <a:solidFill>
                    <a:srgbClr val="FFFFFF"/>
                  </a:solidFill>
                  <a:sym typeface="MT Symbol"/>
                </a:rPr>
                <a:t>σ</a:t>
              </a:r>
              <a:r>
                <a:rPr lang="en-US" altLang="en-US" sz="2400"/>
                <a:t> </a:t>
              </a:r>
              <a:r>
                <a:rPr lang="en-US" altLang="en-US" sz="2000" baseline="-25000">
                  <a:solidFill>
                    <a:srgbClr val="FFFFFF"/>
                  </a:solidFill>
                </a:rPr>
                <a:t>C</a:t>
              </a:r>
              <a:r>
                <a:rPr lang="en-US" altLang="en-US" sz="2000">
                  <a:solidFill>
                    <a:srgbClr val="FFFFFF"/>
                  </a:solidFill>
                </a:rPr>
                <a:t>=(pd)/(2t)</a:t>
              </a:r>
            </a:p>
          </p:txBody>
        </p:sp>
        <p:sp>
          <p:nvSpPr>
            <p:cNvPr id="19471" name="Text Box 33"/>
            <p:cNvSpPr txBox="1">
              <a:spLocks noChangeArrowheads="1"/>
            </p:cNvSpPr>
            <p:nvPr/>
          </p:nvSpPr>
          <p:spPr bwMode="auto">
            <a:xfrm>
              <a:off x="3276600" y="9144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rgbClr val="FFCC00"/>
                  </a:solidFill>
                  <a:latin typeface="Times New Roman" panose="02020603050405020304" pitchFamily="18" charset="0"/>
                </a:defRPr>
              </a:lvl1pPr>
              <a:lvl2pPr marL="742950" indent="-285750">
                <a:defRPr>
                  <a:solidFill>
                    <a:srgbClr val="FFCC00"/>
                  </a:solidFill>
                  <a:latin typeface="Times New Roman" panose="02020603050405020304" pitchFamily="18" charset="0"/>
                </a:defRPr>
              </a:lvl2pPr>
              <a:lvl3pPr marL="1143000" indent="-228600">
                <a:defRPr>
                  <a:solidFill>
                    <a:srgbClr val="FFCC00"/>
                  </a:solidFill>
                  <a:latin typeface="Times New Roman" panose="02020603050405020304" pitchFamily="18" charset="0"/>
                </a:defRPr>
              </a:lvl3pPr>
              <a:lvl4pPr marL="1600200" indent="-228600">
                <a:defRPr>
                  <a:solidFill>
                    <a:srgbClr val="FFCC00"/>
                  </a:solidFill>
                  <a:latin typeface="Times New Roman" panose="02020603050405020304" pitchFamily="18" charset="0"/>
                </a:defRPr>
              </a:lvl4pPr>
              <a:lvl5pPr marL="2057400" indent="-22860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eaLnBrk="1" hangingPunct="1"/>
              <a:r>
                <a:rPr lang="el-GR" altLang="en-US" sz="2400">
                  <a:solidFill>
                    <a:srgbClr val="FFFFFF"/>
                  </a:solidFill>
                  <a:sym typeface="MT Symbol"/>
                </a:rPr>
                <a:t>σ</a:t>
              </a:r>
              <a:r>
                <a:rPr lang="en-US" altLang="en-US" sz="2400"/>
                <a:t> </a:t>
              </a:r>
              <a:r>
                <a:rPr lang="en-US" altLang="en-US" sz="2000" baseline="-25000">
                  <a:solidFill>
                    <a:srgbClr val="FFFFFF"/>
                  </a:solidFill>
                </a:rPr>
                <a:t>L</a:t>
              </a:r>
              <a:r>
                <a:rPr lang="en-US" altLang="en-US" sz="2000">
                  <a:solidFill>
                    <a:srgbClr val="FFFFFF"/>
                  </a:solidFill>
                </a:rPr>
                <a:t>=(pd)/(4t)</a:t>
              </a:r>
            </a:p>
          </p:txBody>
        </p:sp>
        <p:sp>
          <p:nvSpPr>
            <p:cNvPr id="19472" name="Text Box 36"/>
            <p:cNvSpPr txBox="1">
              <a:spLocks noChangeArrowheads="1"/>
            </p:cNvSpPr>
            <p:nvPr/>
          </p:nvSpPr>
          <p:spPr bwMode="auto">
            <a:xfrm>
              <a:off x="3219450" y="3500438"/>
              <a:ext cx="180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rgbClr val="FFCC00"/>
                  </a:solidFill>
                  <a:latin typeface="Times New Roman" panose="02020603050405020304" pitchFamily="18" charset="0"/>
                </a:defRPr>
              </a:lvl1pPr>
              <a:lvl2pPr marL="742950" indent="-285750">
                <a:defRPr>
                  <a:solidFill>
                    <a:srgbClr val="FFCC00"/>
                  </a:solidFill>
                  <a:latin typeface="Times New Roman" panose="02020603050405020304" pitchFamily="18" charset="0"/>
                </a:defRPr>
              </a:lvl2pPr>
              <a:lvl3pPr marL="1143000" indent="-228600">
                <a:defRPr>
                  <a:solidFill>
                    <a:srgbClr val="FFCC00"/>
                  </a:solidFill>
                  <a:latin typeface="Times New Roman" panose="02020603050405020304" pitchFamily="18" charset="0"/>
                </a:defRPr>
              </a:lvl3pPr>
              <a:lvl4pPr marL="1600200" indent="-228600">
                <a:defRPr>
                  <a:solidFill>
                    <a:srgbClr val="FFCC00"/>
                  </a:solidFill>
                  <a:latin typeface="Times New Roman" panose="02020603050405020304" pitchFamily="18" charset="0"/>
                </a:defRPr>
              </a:lvl4pPr>
              <a:lvl5pPr marL="2057400" indent="-22860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pPr eaLnBrk="1" hangingPunct="1"/>
              <a:r>
                <a:rPr lang="el-GR" altLang="en-US" sz="2400">
                  <a:solidFill>
                    <a:srgbClr val="FFFFFF"/>
                  </a:solidFill>
                  <a:sym typeface="MT Symbol"/>
                </a:rPr>
                <a:t>σ</a:t>
              </a:r>
              <a:r>
                <a:rPr lang="en-US" altLang="en-US" sz="2400"/>
                <a:t> </a:t>
              </a:r>
              <a:r>
                <a:rPr lang="en-US" altLang="en-US" sz="2000" baseline="-25000">
                  <a:solidFill>
                    <a:srgbClr val="FFFFFF"/>
                  </a:solidFill>
                </a:rPr>
                <a:t>L</a:t>
              </a:r>
              <a:r>
                <a:rPr lang="en-US" altLang="en-US" sz="2000">
                  <a:solidFill>
                    <a:srgbClr val="FFFFFF"/>
                  </a:solidFill>
                </a:rPr>
                <a:t>=(pd)/(4t)</a:t>
              </a:r>
            </a:p>
          </p:txBody>
        </p:sp>
        <p:sp>
          <p:nvSpPr>
            <p:cNvPr id="19473" name="Line 37"/>
            <p:cNvSpPr>
              <a:spLocks noChangeShapeType="1"/>
            </p:cNvSpPr>
            <p:nvPr/>
          </p:nvSpPr>
          <p:spPr bwMode="auto">
            <a:xfrm>
              <a:off x="3886200" y="2971800"/>
              <a:ext cx="0" cy="533400"/>
            </a:xfrm>
            <a:prstGeom prst="line">
              <a:avLst/>
            </a:prstGeom>
            <a:noFill/>
            <a:ln w="9525">
              <a:solidFill>
                <a:srgbClr val="FFFFFF"/>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9474" name="Line 38"/>
            <p:cNvSpPr>
              <a:spLocks noChangeShapeType="1"/>
            </p:cNvSpPr>
            <p:nvPr/>
          </p:nvSpPr>
          <p:spPr bwMode="auto">
            <a:xfrm>
              <a:off x="4495800" y="2438400"/>
              <a:ext cx="457200" cy="0"/>
            </a:xfrm>
            <a:prstGeom prst="line">
              <a:avLst/>
            </a:prstGeom>
            <a:noFill/>
            <a:ln w="9525">
              <a:solidFill>
                <a:srgbClr val="FFFFFF"/>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9475" name="Line 39"/>
            <p:cNvSpPr>
              <a:spLocks noChangeShapeType="1"/>
            </p:cNvSpPr>
            <p:nvPr/>
          </p:nvSpPr>
          <p:spPr bwMode="auto">
            <a:xfrm flipH="1">
              <a:off x="2819400" y="2438400"/>
              <a:ext cx="457200" cy="0"/>
            </a:xfrm>
            <a:prstGeom prst="line">
              <a:avLst/>
            </a:prstGeom>
            <a:noFill/>
            <a:ln w="9525">
              <a:solidFill>
                <a:srgbClr val="FFFFFF"/>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9476" name="Line 40"/>
            <p:cNvSpPr>
              <a:spLocks noChangeShapeType="1"/>
            </p:cNvSpPr>
            <p:nvPr/>
          </p:nvSpPr>
          <p:spPr bwMode="auto">
            <a:xfrm>
              <a:off x="3867150" y="1400175"/>
              <a:ext cx="0" cy="533400"/>
            </a:xfrm>
            <a:prstGeom prst="line">
              <a:avLst/>
            </a:prstGeom>
            <a:noFill/>
            <a:ln w="9525">
              <a:solidFill>
                <a:srgbClr val="FFFFFF"/>
              </a:solidFill>
              <a:round/>
              <a:headEnd type="arrow" w="med" len="med"/>
              <a:tailEnd/>
            </a:ln>
            <a:extLst>
              <a:ext uri="{909E8E84-426E-40DD-AFC4-6F175D3DCCD1}">
                <a14:hiddenFill xmlns:a14="http://schemas.microsoft.com/office/drawing/2010/main">
                  <a:noFill/>
                </a14:hiddenFill>
              </a:ext>
            </a:extLst>
          </p:spPr>
          <p:txBody>
            <a:bodyPr wrap="none"/>
            <a:lstStyle/>
            <a:p>
              <a:endParaRPr lang="en-IN"/>
            </a:p>
          </p:txBody>
        </p:sp>
      </p:grpSp>
      <p:sp>
        <p:nvSpPr>
          <p:cNvPr id="19460" name="TextBox 18"/>
          <p:cNvSpPr txBox="1">
            <a:spLocks noChangeArrowheads="1"/>
          </p:cNvSpPr>
          <p:nvPr/>
        </p:nvSpPr>
        <p:spPr bwMode="auto">
          <a:xfrm>
            <a:off x="285750" y="3962400"/>
            <a:ext cx="35417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FFCC00"/>
                </a:solidFill>
                <a:latin typeface="Times New Roman" panose="02020603050405020304" pitchFamily="18" charset="0"/>
              </a:defRPr>
            </a:lvl1pPr>
            <a:lvl2pPr marL="742950" indent="-285750">
              <a:defRPr>
                <a:solidFill>
                  <a:srgbClr val="FFCC00"/>
                </a:solidFill>
                <a:latin typeface="Times New Roman" panose="02020603050405020304" pitchFamily="18" charset="0"/>
              </a:defRPr>
            </a:lvl2pPr>
            <a:lvl3pPr marL="1143000" indent="-228600">
              <a:defRPr>
                <a:solidFill>
                  <a:srgbClr val="FFCC00"/>
                </a:solidFill>
                <a:latin typeface="Times New Roman" panose="02020603050405020304" pitchFamily="18" charset="0"/>
              </a:defRPr>
            </a:lvl3pPr>
            <a:lvl4pPr marL="1600200" indent="-228600">
              <a:defRPr>
                <a:solidFill>
                  <a:srgbClr val="FFCC00"/>
                </a:solidFill>
                <a:latin typeface="Times New Roman" panose="02020603050405020304" pitchFamily="18" charset="0"/>
              </a:defRPr>
            </a:lvl4pPr>
            <a:lvl5pPr marL="2057400" indent="-22860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r>
              <a:rPr lang="en-US" altLang="en-US" sz="2800">
                <a:solidFill>
                  <a:srgbClr val="FFFFFF"/>
                </a:solidFill>
              </a:rPr>
              <a:t>Circumferential strain=</a:t>
            </a:r>
            <a:endParaRPr lang="en-US" altLang="en-US" sz="2800"/>
          </a:p>
        </p:txBody>
      </p:sp>
      <p:graphicFrame>
        <p:nvGraphicFramePr>
          <p:cNvPr id="19461" name="Object 1"/>
          <p:cNvGraphicFramePr>
            <a:graphicFrameLocks noChangeAspect="1"/>
          </p:cNvGraphicFramePr>
          <p:nvPr/>
        </p:nvGraphicFramePr>
        <p:xfrm>
          <a:off x="3821113" y="3871913"/>
          <a:ext cx="2909887" cy="866775"/>
        </p:xfrm>
        <a:graphic>
          <a:graphicData uri="http://schemas.openxmlformats.org/presentationml/2006/ole">
            <mc:AlternateContent xmlns:mc="http://schemas.openxmlformats.org/markup-compatibility/2006">
              <mc:Choice xmlns:v="urn:schemas-microsoft-com:vml" Requires="v">
                <p:oleObj spid="_x0000_s19480" name="Equation" r:id="rId3" imgW="1320227" imgH="393529" progId="Equation.3">
                  <p:embed/>
                </p:oleObj>
              </mc:Choice>
              <mc:Fallback>
                <p:oleObj name="Equation" r:id="rId3" imgW="1320227" imgH="393529"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1113" y="3871913"/>
                        <a:ext cx="2909887" cy="866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2" name="TextBox 18"/>
          <p:cNvSpPr txBox="1">
            <a:spLocks noChangeArrowheads="1"/>
          </p:cNvSpPr>
          <p:nvPr/>
        </p:nvSpPr>
        <p:spPr bwMode="auto">
          <a:xfrm>
            <a:off x="285750" y="4940300"/>
            <a:ext cx="354171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FFCC00"/>
                </a:solidFill>
                <a:latin typeface="Times New Roman" panose="02020603050405020304" pitchFamily="18" charset="0"/>
              </a:defRPr>
            </a:lvl1pPr>
            <a:lvl2pPr marL="742950" indent="-285750">
              <a:defRPr>
                <a:solidFill>
                  <a:srgbClr val="FFCC00"/>
                </a:solidFill>
                <a:latin typeface="Times New Roman" panose="02020603050405020304" pitchFamily="18" charset="0"/>
              </a:defRPr>
            </a:lvl2pPr>
            <a:lvl3pPr marL="1143000" indent="-228600">
              <a:defRPr>
                <a:solidFill>
                  <a:srgbClr val="FFCC00"/>
                </a:solidFill>
                <a:latin typeface="Times New Roman" panose="02020603050405020304" pitchFamily="18" charset="0"/>
              </a:defRPr>
            </a:lvl3pPr>
            <a:lvl4pPr marL="1600200" indent="-228600">
              <a:defRPr>
                <a:solidFill>
                  <a:srgbClr val="FFCC00"/>
                </a:solidFill>
                <a:latin typeface="Times New Roman" panose="02020603050405020304" pitchFamily="18" charset="0"/>
              </a:defRPr>
            </a:lvl4pPr>
            <a:lvl5pPr marL="2057400" indent="-22860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r>
              <a:rPr lang="en-US" altLang="en-US" sz="2800">
                <a:solidFill>
                  <a:srgbClr val="FFFFFF"/>
                </a:solidFill>
              </a:rPr>
              <a:t>Longitudinal strain  =</a:t>
            </a:r>
            <a:endParaRPr lang="en-US" altLang="en-US" sz="2800"/>
          </a:p>
        </p:txBody>
      </p:sp>
      <p:graphicFrame>
        <p:nvGraphicFramePr>
          <p:cNvPr id="19463" name="Object 21"/>
          <p:cNvGraphicFramePr>
            <a:graphicFrameLocks noChangeAspect="1"/>
          </p:cNvGraphicFramePr>
          <p:nvPr/>
        </p:nvGraphicFramePr>
        <p:xfrm>
          <a:off x="3821113" y="4813300"/>
          <a:ext cx="3049587" cy="866775"/>
        </p:xfrm>
        <a:graphic>
          <a:graphicData uri="http://schemas.openxmlformats.org/presentationml/2006/ole">
            <mc:AlternateContent xmlns:mc="http://schemas.openxmlformats.org/markup-compatibility/2006">
              <mc:Choice xmlns:v="urn:schemas-microsoft-com:vml" Requires="v">
                <p:oleObj spid="_x0000_s19481" name="Equation" r:id="rId5" imgW="1384300" imgH="393700" progId="Equation.3">
                  <p:embed/>
                </p:oleObj>
              </mc:Choice>
              <mc:Fallback>
                <p:oleObj name="Equation" r:id="rId5" imgW="1384300" imgH="393700" progId="Equation.3">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21113" y="4813300"/>
                        <a:ext cx="3049587" cy="866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4" name="TextBox 18"/>
          <p:cNvSpPr txBox="1">
            <a:spLocks noChangeArrowheads="1"/>
          </p:cNvSpPr>
          <p:nvPr/>
        </p:nvSpPr>
        <p:spPr bwMode="auto">
          <a:xfrm>
            <a:off x="285750" y="5897563"/>
            <a:ext cx="35417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FFCC00"/>
                </a:solidFill>
                <a:latin typeface="Times New Roman" panose="02020603050405020304" pitchFamily="18" charset="0"/>
              </a:defRPr>
            </a:lvl1pPr>
            <a:lvl2pPr marL="742950" indent="-285750">
              <a:defRPr>
                <a:solidFill>
                  <a:srgbClr val="FFCC00"/>
                </a:solidFill>
                <a:latin typeface="Times New Roman" panose="02020603050405020304" pitchFamily="18" charset="0"/>
              </a:defRPr>
            </a:lvl2pPr>
            <a:lvl3pPr marL="1143000" indent="-228600">
              <a:defRPr>
                <a:solidFill>
                  <a:srgbClr val="FFCC00"/>
                </a:solidFill>
                <a:latin typeface="Times New Roman" panose="02020603050405020304" pitchFamily="18" charset="0"/>
              </a:defRPr>
            </a:lvl3pPr>
            <a:lvl4pPr marL="1600200" indent="-228600">
              <a:defRPr>
                <a:solidFill>
                  <a:srgbClr val="FFCC00"/>
                </a:solidFill>
                <a:latin typeface="Times New Roman" panose="02020603050405020304" pitchFamily="18" charset="0"/>
              </a:defRPr>
            </a:lvl4pPr>
            <a:lvl5pPr marL="2057400" indent="-228600">
              <a:defRPr>
                <a:solidFill>
                  <a:srgbClr val="FFCC00"/>
                </a:solidFill>
                <a:latin typeface="Times New Roman" panose="02020603050405020304" pitchFamily="18" charset="0"/>
              </a:defRPr>
            </a:lvl5pPr>
            <a:lvl6pPr marL="2514600" indent="-228600" eaLnBrk="0" fontAlgn="base" hangingPunct="0">
              <a:spcBef>
                <a:spcPct val="0"/>
              </a:spcBef>
              <a:spcAft>
                <a:spcPct val="0"/>
              </a:spcAft>
              <a:defRPr>
                <a:solidFill>
                  <a:srgbClr val="FFCC00"/>
                </a:solidFill>
                <a:latin typeface="Times New Roman" panose="02020603050405020304" pitchFamily="18" charset="0"/>
              </a:defRPr>
            </a:lvl6pPr>
            <a:lvl7pPr marL="2971800" indent="-228600" eaLnBrk="0" fontAlgn="base" hangingPunct="0">
              <a:spcBef>
                <a:spcPct val="0"/>
              </a:spcBef>
              <a:spcAft>
                <a:spcPct val="0"/>
              </a:spcAft>
              <a:defRPr>
                <a:solidFill>
                  <a:srgbClr val="FFCC00"/>
                </a:solidFill>
                <a:latin typeface="Times New Roman" panose="02020603050405020304" pitchFamily="18" charset="0"/>
              </a:defRPr>
            </a:lvl7pPr>
            <a:lvl8pPr marL="3429000" indent="-228600" eaLnBrk="0" fontAlgn="base" hangingPunct="0">
              <a:spcBef>
                <a:spcPct val="0"/>
              </a:spcBef>
              <a:spcAft>
                <a:spcPct val="0"/>
              </a:spcAft>
              <a:defRPr>
                <a:solidFill>
                  <a:srgbClr val="FFCC00"/>
                </a:solidFill>
                <a:latin typeface="Times New Roman" panose="02020603050405020304" pitchFamily="18" charset="0"/>
              </a:defRPr>
            </a:lvl8pPr>
            <a:lvl9pPr marL="3886200" indent="-228600" eaLnBrk="0" fontAlgn="base" hangingPunct="0">
              <a:spcBef>
                <a:spcPct val="0"/>
              </a:spcBef>
              <a:spcAft>
                <a:spcPct val="0"/>
              </a:spcAft>
              <a:defRPr>
                <a:solidFill>
                  <a:srgbClr val="FFCC00"/>
                </a:solidFill>
                <a:latin typeface="Times New Roman" panose="02020603050405020304" pitchFamily="18" charset="0"/>
              </a:defRPr>
            </a:lvl9pPr>
          </a:lstStyle>
          <a:p>
            <a:r>
              <a:rPr lang="en-US" altLang="en-US" sz="2800">
                <a:solidFill>
                  <a:srgbClr val="FFFFFF"/>
                </a:solidFill>
              </a:rPr>
              <a:t>Volumetric strain  =</a:t>
            </a:r>
            <a:endParaRPr lang="en-US" altLang="en-US" sz="2800"/>
          </a:p>
        </p:txBody>
      </p:sp>
      <p:graphicFrame>
        <p:nvGraphicFramePr>
          <p:cNvPr id="19465" name="Object 23"/>
          <p:cNvGraphicFramePr>
            <a:graphicFrameLocks noChangeAspect="1"/>
          </p:cNvGraphicFramePr>
          <p:nvPr/>
        </p:nvGraphicFramePr>
        <p:xfrm>
          <a:off x="3821113" y="5807075"/>
          <a:ext cx="3133725" cy="866775"/>
        </p:xfrm>
        <a:graphic>
          <a:graphicData uri="http://schemas.openxmlformats.org/presentationml/2006/ole">
            <mc:AlternateContent xmlns:mc="http://schemas.openxmlformats.org/markup-compatibility/2006">
              <mc:Choice xmlns:v="urn:schemas-microsoft-com:vml" Requires="v">
                <p:oleObj spid="_x0000_s19482" name="Equation" r:id="rId7" imgW="1422400" imgH="393700" progId="Equation.3">
                  <p:embed/>
                </p:oleObj>
              </mc:Choice>
              <mc:Fallback>
                <p:oleObj name="Equation" r:id="rId7" imgW="1422400" imgH="393700" progId="Equation.3">
                  <p:embed/>
                  <p:pic>
                    <p:nvPicPr>
                      <p:cNvPr id="0"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21113" y="5807075"/>
                        <a:ext cx="3133725" cy="866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6" name="Line 2"/>
          <p:cNvSpPr>
            <a:spLocks noChangeShapeType="1"/>
          </p:cNvSpPr>
          <p:nvPr/>
        </p:nvSpPr>
        <p:spPr bwMode="auto">
          <a:xfrm>
            <a:off x="-25400" y="820738"/>
            <a:ext cx="9169400" cy="0"/>
          </a:xfrm>
          <a:prstGeom prst="line">
            <a:avLst/>
          </a:prstGeom>
          <a:noFill/>
          <a:ln w="57150" cmpd="thinThick">
            <a:solidFill>
              <a:srgbClr val="E8AB00"/>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19467" name="Picture 6"/>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0" y="-3175"/>
            <a:ext cx="7270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MAHE_MIT">
  <a:themeElements>
    <a:clrScheme name="">
      <a:dk1>
        <a:srgbClr val="000000"/>
      </a:dk1>
      <a:lt1>
        <a:srgbClr val="0000CC"/>
      </a:lt1>
      <a:dk2>
        <a:srgbClr val="000000"/>
      </a:dk2>
      <a:lt2>
        <a:srgbClr val="808080"/>
      </a:lt2>
      <a:accent1>
        <a:srgbClr val="00CC99"/>
      </a:accent1>
      <a:accent2>
        <a:srgbClr val="3333CC"/>
      </a:accent2>
      <a:accent3>
        <a:srgbClr val="AAAAE2"/>
      </a:accent3>
      <a:accent4>
        <a:srgbClr val="000000"/>
      </a:accent4>
      <a:accent5>
        <a:srgbClr val="AAE2CA"/>
      </a:accent5>
      <a:accent6>
        <a:srgbClr val="2D2DB9"/>
      </a:accent6>
      <a:hlink>
        <a:srgbClr val="CCCCFF"/>
      </a:hlink>
      <a:folHlink>
        <a:srgbClr val="B2B2B2"/>
      </a:folHlink>
    </a:clrScheme>
    <a:fontScheme name="MAHE_MI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FFFFFF"/>
          </a:solidFill>
          <a:prstDash val="solid"/>
          <a:round/>
          <a:headEnd type="none" w="med" len="med"/>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rgbClr val="FFCC00"/>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rgbClr val="FFFFFF"/>
          </a:solidFill>
          <a:prstDash val="solid"/>
          <a:round/>
          <a:headEnd type="none" w="med" len="med"/>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rgbClr val="FFCC00"/>
            </a:solidFill>
            <a:effectLst/>
            <a:latin typeface="Times New Roman" pitchFamily="18" charset="0"/>
          </a:defRPr>
        </a:defPPr>
      </a:lstStyle>
    </a:lnDef>
  </a:objectDefaults>
  <a:extraClrSchemeLst>
    <a:extraClrScheme>
      <a:clrScheme name="MAHE_MIT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HE_MI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HE_MIT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HE_MIT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HE_MI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HE_MI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HE_MI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MAHE_MIT">
  <a:themeElements>
    <a:clrScheme name="">
      <a:dk1>
        <a:srgbClr val="000000"/>
      </a:dk1>
      <a:lt1>
        <a:srgbClr val="0000CC"/>
      </a:lt1>
      <a:dk2>
        <a:srgbClr val="000000"/>
      </a:dk2>
      <a:lt2>
        <a:srgbClr val="808080"/>
      </a:lt2>
      <a:accent1>
        <a:srgbClr val="00CC99"/>
      </a:accent1>
      <a:accent2>
        <a:srgbClr val="3333CC"/>
      </a:accent2>
      <a:accent3>
        <a:srgbClr val="AAAAE2"/>
      </a:accent3>
      <a:accent4>
        <a:srgbClr val="000000"/>
      </a:accent4>
      <a:accent5>
        <a:srgbClr val="AAE2CA"/>
      </a:accent5>
      <a:accent6>
        <a:srgbClr val="2D2DB9"/>
      </a:accent6>
      <a:hlink>
        <a:srgbClr val="CCCCFF"/>
      </a:hlink>
      <a:folHlink>
        <a:srgbClr val="B2B2B2"/>
      </a:folHlink>
    </a:clrScheme>
    <a:fontScheme name="MAHE_MI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FFFFFF"/>
          </a:solidFill>
          <a:prstDash val="solid"/>
          <a:round/>
          <a:headEnd type="none" w="med" len="med"/>
          <a:tail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FFFFFF"/>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rgbClr val="FFFFFF"/>
          </a:solidFill>
          <a:prstDash val="solid"/>
          <a:round/>
          <a:headEnd type="none" w="med" len="med"/>
          <a:tail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FFFFFF"/>
            </a:solidFill>
            <a:effectLst/>
            <a:latin typeface="Times New Roman" pitchFamily="18" charset="0"/>
          </a:defRPr>
        </a:defPPr>
      </a:lstStyle>
    </a:lnDef>
  </a:objectDefaults>
  <a:extraClrSchemeLst>
    <a:extraClrScheme>
      <a:clrScheme name="MAHE_MIT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HE_MI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HE_MIT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HE_MIT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HE_MI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HE_MI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HE_MI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2E1C1C9F77D9049A4BEA2AEB8A04EDB" ma:contentTypeVersion="2" ma:contentTypeDescription="Create a new document." ma:contentTypeScope="" ma:versionID="5c8f3ab4c89873d9a9f2f1d2104389ff">
  <xsd:schema xmlns:xsd="http://www.w3.org/2001/XMLSchema" xmlns:xs="http://www.w3.org/2001/XMLSchema" xmlns:p="http://schemas.microsoft.com/office/2006/metadata/properties" xmlns:ns2="89afc915-d9b7-49bf-ba71-a3a6320ea338" targetNamespace="http://schemas.microsoft.com/office/2006/metadata/properties" ma:root="true" ma:fieldsID="f3137f9d69db7698c6802987b0a9e272" ns2:_="">
    <xsd:import namespace="89afc915-d9b7-49bf-ba71-a3a6320ea33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afc915-d9b7-49bf-ba71-a3a6320ea3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AC067B8-B9F4-490C-8659-F6F74013264C}"/>
</file>

<file path=customXml/itemProps2.xml><?xml version="1.0" encoding="utf-8"?>
<ds:datastoreItem xmlns:ds="http://schemas.openxmlformats.org/officeDocument/2006/customXml" ds:itemID="{AA49B857-8DDB-4649-8F0E-EBCC314C6441}"/>
</file>

<file path=customXml/itemProps3.xml><?xml version="1.0" encoding="utf-8"?>
<ds:datastoreItem xmlns:ds="http://schemas.openxmlformats.org/officeDocument/2006/customXml" ds:itemID="{7CE00A99-94ED-41F0-8A27-489170DBCABE}"/>
</file>

<file path=docProps/app.xml><?xml version="1.0" encoding="utf-8"?>
<Properties xmlns="http://schemas.openxmlformats.org/officeDocument/2006/extended-properties" xmlns:vt="http://schemas.openxmlformats.org/officeDocument/2006/docPropsVTypes">
  <Template>C:\Documents and Settings\Administrator.CIVIL-07\Application Data\Microsoft\Templates\MAHE_MIT.pot</Template>
  <TotalTime>6246</TotalTime>
  <Words>741</Words>
  <Application>Microsoft Office PowerPoint</Application>
  <PresentationFormat>On-screen Show (4:3)</PresentationFormat>
  <Paragraphs>119</Paragraphs>
  <Slides>19</Slides>
  <Notes>14</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19</vt:i4>
      </vt:variant>
    </vt:vector>
  </HeadingPairs>
  <TitlesOfParts>
    <vt:vector size="29" baseType="lpstr">
      <vt:lpstr>Arial</vt:lpstr>
      <vt:lpstr>Batang</vt:lpstr>
      <vt:lpstr>Bell MT</vt:lpstr>
      <vt:lpstr>Calibri</vt:lpstr>
      <vt:lpstr>MT Symbol</vt:lpstr>
      <vt:lpstr>Symbol</vt:lpstr>
      <vt:lpstr>Times New Roman</vt:lpstr>
      <vt:lpstr>MAHE_MIT</vt:lpstr>
      <vt:lpstr>1_MAHE_MIT</vt:lpstr>
      <vt:lpstr>Equation</vt:lpstr>
      <vt:lpstr>Stresses due to fluid pressure in  thin cylinders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Dhanalakshmi [MAHE-MIT]</cp:lastModifiedBy>
  <cp:revision>1209</cp:revision>
  <dcterms:created xsi:type="dcterms:W3CDTF">2006-03-09T05:53:26Z</dcterms:created>
  <dcterms:modified xsi:type="dcterms:W3CDTF">2021-06-10T07:57:39Z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0x01010042E1C1C9F77D9049A4BEA2AEB8A04EDB</vt:lpwstr>
  </property>
</Properties>
</file>