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sldIdLst>
    <p:sldId id="256" r:id="rId5"/>
    <p:sldId id="257" r:id="rId6"/>
    <p:sldId id="258" r:id="rId7"/>
    <p:sldId id="259" r:id="rId8"/>
    <p:sldId id="271" r:id="rId9"/>
    <p:sldId id="260" r:id="rId10"/>
    <p:sldId id="261" r:id="rId11"/>
    <p:sldId id="263" r:id="rId12"/>
    <p:sldId id="269" r:id="rId13"/>
    <p:sldId id="270" r:id="rId14"/>
    <p:sldId id="264" r:id="rId15"/>
    <p:sldId id="272" r:id="rId16"/>
    <p:sldId id="265" r:id="rId17"/>
    <p:sldId id="273" r:id="rId18"/>
    <p:sldId id="266" r:id="rId19"/>
    <p:sldId id="267" r:id="rId20"/>
    <p:sldId id="26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FF5E6D-2832-407E-874E-69289E62E4BB}" v="1" dt="2022-01-12T16:55:22.052"/>
    <p1510:client id="{EAA7C44B-6421-4693-92C2-08DF60CBDA4A}" v="1" dt="2021-11-06T10:49:39.2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OGI DHANUSH ANAND RAJ - 200932266" userId="S::bhogi.raj@learner.manipal.edu::7887da49-a731-48ea-9a24-8bc78344d252" providerId="AD" clId="Web-{33FF5E6D-2832-407E-874E-69289E62E4BB}"/>
    <pc:docChg chg="modSld">
      <pc:chgData name="BHOGI DHANUSH ANAND RAJ - 200932266" userId="S::bhogi.raj@learner.manipal.edu::7887da49-a731-48ea-9a24-8bc78344d252" providerId="AD" clId="Web-{33FF5E6D-2832-407E-874E-69289E62E4BB}" dt="2022-01-12T16:55:22.052" v="0" actId="1076"/>
      <pc:docMkLst>
        <pc:docMk/>
      </pc:docMkLst>
      <pc:sldChg chg="modSp">
        <pc:chgData name="BHOGI DHANUSH ANAND RAJ - 200932266" userId="S::bhogi.raj@learner.manipal.edu::7887da49-a731-48ea-9a24-8bc78344d252" providerId="AD" clId="Web-{33FF5E6D-2832-407E-874E-69289E62E4BB}" dt="2022-01-12T16:55:22.052" v="0" actId="1076"/>
        <pc:sldMkLst>
          <pc:docMk/>
          <pc:sldMk cId="3558825215" sldId="264"/>
        </pc:sldMkLst>
        <pc:spChg chg="mod">
          <ac:chgData name="BHOGI DHANUSH ANAND RAJ - 200932266" userId="S::bhogi.raj@learner.manipal.edu::7887da49-a731-48ea-9a24-8bc78344d252" providerId="AD" clId="Web-{33FF5E6D-2832-407E-874E-69289E62E4BB}" dt="2022-01-12T16:55:22.052" v="0" actId="1076"/>
          <ac:spMkLst>
            <pc:docMk/>
            <pc:sldMk cId="3558825215" sldId="264"/>
            <ac:spMk id="3" creationId="{00000000-0000-0000-0000-000000000000}"/>
          </ac:spMkLst>
        </pc:spChg>
      </pc:sldChg>
    </pc:docChg>
  </pc:docChgLst>
  <pc:docChgLst>
    <pc:chgData name="SANSKAR CHANDALIYA - 200932212" userId="S::sanskar.chandaliya@learner.manipal.edu::dea70737-b0fc-4458-897b-b8761235eb1b" providerId="AD" clId="Web-{EAA7C44B-6421-4693-92C2-08DF60CBDA4A}"/>
    <pc:docChg chg="sldOrd">
      <pc:chgData name="SANSKAR CHANDALIYA - 200932212" userId="S::sanskar.chandaliya@learner.manipal.edu::dea70737-b0fc-4458-897b-b8761235eb1b" providerId="AD" clId="Web-{EAA7C44B-6421-4693-92C2-08DF60CBDA4A}" dt="2021-11-06T10:49:39.228" v="0"/>
      <pc:docMkLst>
        <pc:docMk/>
      </pc:docMkLst>
      <pc:sldChg chg="ord">
        <pc:chgData name="SANSKAR CHANDALIYA - 200932212" userId="S::sanskar.chandaliya@learner.manipal.edu::dea70737-b0fc-4458-897b-b8761235eb1b" providerId="AD" clId="Web-{EAA7C44B-6421-4693-92C2-08DF60CBDA4A}" dt="2021-11-06T10:49:39.228" v="0"/>
        <pc:sldMkLst>
          <pc:docMk/>
          <pc:sldMk cId="257211573" sldId="26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BE754F4A-51EF-445F-934F-BC1554F6DDB1}" type="datetimeFigureOut">
              <a:rPr lang="en-US" smtClean="0"/>
              <a:pPr/>
              <a:t>1/12/2022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75F3951F-76D6-498C-AFEB-CE017F6FEC69}"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E754F4A-51EF-445F-934F-BC1554F6DDB1}" type="datetimeFigureOut">
              <a:rPr lang="en-US" smtClean="0"/>
              <a:pPr/>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F3951F-76D6-498C-AFEB-CE017F6FEC6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E754F4A-51EF-445F-934F-BC1554F6DDB1}" type="datetimeFigureOut">
              <a:rPr lang="en-US" smtClean="0"/>
              <a:pPr/>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F3951F-76D6-498C-AFEB-CE017F6FEC6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E754F4A-51EF-445F-934F-BC1554F6DDB1}" type="datetimeFigureOut">
              <a:rPr lang="en-US" smtClean="0"/>
              <a:pPr/>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F3951F-76D6-498C-AFEB-CE017F6FEC6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E754F4A-51EF-445F-934F-BC1554F6DDB1}" type="datetimeFigureOut">
              <a:rPr lang="en-US" smtClean="0"/>
              <a:pPr/>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75F3951F-76D6-498C-AFEB-CE017F6FEC6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E754F4A-51EF-445F-934F-BC1554F6DDB1}" type="datetimeFigureOut">
              <a:rPr lang="en-US" smtClean="0"/>
              <a:pPr/>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F3951F-76D6-498C-AFEB-CE017F6FEC6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BE754F4A-51EF-445F-934F-BC1554F6DDB1}" type="datetimeFigureOut">
              <a:rPr lang="en-US" smtClean="0"/>
              <a:pPr/>
              <a:t>1/12/2022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F3951F-76D6-498C-AFEB-CE017F6FEC6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BE754F4A-51EF-445F-934F-BC1554F6DDB1}" type="datetimeFigureOut">
              <a:rPr lang="en-US" smtClean="0"/>
              <a:pPr/>
              <a:t>1/12/2022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F3951F-76D6-498C-AFEB-CE017F6FEC6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754F4A-51EF-445F-934F-BC1554F6DDB1}" type="datetimeFigureOut">
              <a:rPr lang="en-US" smtClean="0"/>
              <a:pPr/>
              <a:t>1/12/2022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F3951F-76D6-498C-AFEB-CE017F6FEC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E754F4A-51EF-445F-934F-BC1554F6DDB1}" type="datetimeFigureOut">
              <a:rPr lang="en-US" smtClean="0"/>
              <a:pPr/>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F3951F-76D6-498C-AFEB-CE017F6FEC6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E754F4A-51EF-445F-934F-BC1554F6DDB1}" type="datetimeFigureOut">
              <a:rPr lang="en-US" smtClean="0"/>
              <a:pPr/>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F3951F-76D6-498C-AFEB-CE017F6FEC6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BE754F4A-51EF-445F-934F-BC1554F6DDB1}" type="datetimeFigureOut">
              <a:rPr lang="en-US" smtClean="0"/>
              <a:pPr/>
              <a:t>1/12/2022</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75F3951F-76D6-498C-AFEB-CE017F6FEC69}"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2057399"/>
          </a:xfrm>
        </p:spPr>
        <p:txBody>
          <a:bodyPr>
            <a:normAutofit fontScale="90000"/>
          </a:bodyPr>
          <a:lstStyle/>
          <a:p>
            <a:pPr algn="ctr"/>
            <a:r>
              <a:rPr lang="en-US" b="1" i="1" u="sng">
                <a:effectLst>
                  <a:outerShdw blurRad="38100" dist="38100" dir="2700000" algn="tl">
                    <a:srgbClr val="000000">
                      <a:alpha val="43137"/>
                    </a:srgbClr>
                  </a:outerShdw>
                </a:effectLst>
                <a:latin typeface="Lucida Sans" panose="020B0602030504020204" pitchFamily="34" charset="0"/>
              </a:rPr>
              <a:t>Variable</a:t>
            </a:r>
            <a:r>
              <a:rPr lang="en-US" b="1" i="1">
                <a:effectLst>
                  <a:outerShdw blurRad="38100" dist="38100" dir="2700000" algn="tl">
                    <a:srgbClr val="000000">
                      <a:alpha val="43137"/>
                    </a:srgbClr>
                  </a:outerShdw>
                </a:effectLst>
                <a:latin typeface="Lucida Sans" panose="020B0602030504020204" pitchFamily="34" charset="0"/>
              </a:rPr>
              <a:t> </a:t>
            </a:r>
            <a:r>
              <a:rPr lang="en-US" b="1" i="1" u="sng">
                <a:effectLst>
                  <a:outerShdw blurRad="38100" dist="38100" dir="2700000" algn="tl">
                    <a:srgbClr val="000000">
                      <a:alpha val="43137"/>
                    </a:srgbClr>
                  </a:outerShdw>
                </a:effectLst>
                <a:latin typeface="Lucida Sans" panose="020B0602030504020204" pitchFamily="34" charset="0"/>
              </a:rPr>
              <a:t>Capacitance Transducers</a:t>
            </a:r>
            <a:r>
              <a:rPr lang="en-US" b="1" i="1">
                <a:effectLst>
                  <a:outerShdw blurRad="38100" dist="38100" dir="2700000" algn="tl">
                    <a:srgbClr val="000000">
                      <a:alpha val="43137"/>
                    </a:srgbClr>
                  </a:outerShdw>
                </a:effectLst>
                <a:latin typeface="Lucida Sans" panose="020B0602030504020204" pitchFamily="34" charset="0"/>
              </a:rPr>
              <a:t>: -</a:t>
            </a:r>
            <a:endParaRPr lang="en-US" b="1" i="1" u="sng">
              <a:effectLst>
                <a:outerShdw blurRad="38100" dist="38100" dir="2700000" algn="tl">
                  <a:srgbClr val="000000">
                    <a:alpha val="43137"/>
                  </a:srgbClr>
                </a:outerShdw>
              </a:effectLst>
              <a:latin typeface="Lucida Sans" panose="020B0602030504020204" pitchFamily="34" charset="0"/>
            </a:endParaRPr>
          </a:p>
        </p:txBody>
      </p:sp>
      <p:sp>
        <p:nvSpPr>
          <p:cNvPr id="3" name="Subtitle 2"/>
          <p:cNvSpPr>
            <a:spLocks noGrp="1"/>
          </p:cNvSpPr>
          <p:nvPr>
            <p:ph type="subTitle" idx="1"/>
          </p:nvPr>
        </p:nvSpPr>
        <p:spPr>
          <a:xfrm>
            <a:off x="1371600" y="2819400"/>
            <a:ext cx="6400800" cy="2819400"/>
          </a:xfrm>
        </p:spPr>
        <p:txBody>
          <a:bodyPr>
            <a:normAutofit/>
          </a:bodyPr>
          <a:lstStyle/>
          <a:p>
            <a:pPr algn="l"/>
            <a:endParaRPr lang="en-US"/>
          </a:p>
          <a:p>
            <a:pPr algn="l"/>
            <a:endParaRPr lang="en-US"/>
          </a:p>
        </p:txBody>
      </p:sp>
    </p:spTree>
    <p:extLst>
      <p:ext uri="{BB962C8B-B14F-4D97-AF65-F5344CB8AC3E}">
        <p14:creationId xmlns:p14="http://schemas.microsoft.com/office/powerpoint/2010/main" val="1625274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faculty\Desktop\364582F57D6C3587DC91943D42E9566F4FE12E60_large.jpg"/>
          <p:cNvPicPr>
            <a:picLocks noChangeAspect="1" noChangeArrowheads="1"/>
          </p:cNvPicPr>
          <p:nvPr/>
        </p:nvPicPr>
        <p:blipFill>
          <a:blip r:embed="rId2"/>
          <a:srcRect/>
          <a:stretch>
            <a:fillRect/>
          </a:stretch>
        </p:blipFill>
        <p:spPr bwMode="auto">
          <a:xfrm>
            <a:off x="0" y="0"/>
            <a:ext cx="8991600" cy="68580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35716" y="812580"/>
                <a:ext cx="8229600" cy="5105400"/>
              </a:xfrm>
            </p:spPr>
            <p:txBody>
              <a:bodyPr>
                <a:normAutofit lnSpcReduction="10000"/>
              </a:bodyPr>
              <a:lstStyle/>
              <a:p>
                <a:pPr marL="0" indent="0">
                  <a:buNone/>
                </a:pPr>
                <a:r>
                  <a:rPr lang="en-US"/>
                  <a:t>It is formally used for linear displacement measurement. These transducers use of following effects: -</a:t>
                </a:r>
              </a:p>
              <a:p>
                <a:pPr lvl="0"/>
                <a:r>
                  <a:rPr lang="en-US"/>
                  <a:t>Change in Capacitance due to change in overlapping area of plates.</a:t>
                </a:r>
              </a:p>
              <a:p>
                <a:pPr lvl="0"/>
                <a:r>
                  <a:rPr lang="en-US"/>
                  <a:t>Change in capacitance due to change in distance between 2 plates.</a:t>
                </a:r>
              </a:p>
              <a:p>
                <a:pPr lvl="0"/>
                <a:r>
                  <a:rPr lang="en-US"/>
                  <a:t>For a parallel plate capacitor,</a:t>
                </a:r>
              </a:p>
              <a:p>
                <a:pPr marL="0" indent="0">
                  <a:buNone/>
                </a:pPr>
                <a14:m>
                  <m:oMath xmlns:m="http://schemas.openxmlformats.org/officeDocument/2006/math">
                    <m:r>
                      <a:rPr lang="en-US" b="0" i="1" smtClean="0">
                        <a:latin typeface="Cambria Math"/>
                      </a:rPr>
                      <m:t>𝐶</m:t>
                    </m:r>
                    <m:r>
                      <a:rPr lang="en-US" b="0" i="1" smtClean="0">
                        <a:latin typeface="Cambria Math"/>
                        <a:ea typeface="Cambria Math"/>
                      </a:rPr>
                      <m:t>=</m:t>
                    </m:r>
                    <m:f>
                      <m:fPr>
                        <m:type m:val="skw"/>
                        <m:ctrlPr>
                          <a:rPr lang="en-US" b="0" i="1" smtClean="0">
                            <a:latin typeface="Cambria Math" panose="02040503050406030204" pitchFamily="18" charset="0"/>
                            <a:ea typeface="Cambria Math"/>
                          </a:rPr>
                        </m:ctrlPr>
                      </m:fPr>
                      <m:num>
                        <m:r>
                          <a:rPr lang="en-US" b="0" i="1" smtClean="0">
                            <a:latin typeface="Cambria Math"/>
                            <a:ea typeface="Cambria Math"/>
                          </a:rPr>
                          <m:t>∈∗</m:t>
                        </m:r>
                        <m:r>
                          <a:rPr lang="en-US" b="0" i="1" smtClean="0">
                            <a:latin typeface="Cambria Math"/>
                            <a:ea typeface="Cambria Math"/>
                          </a:rPr>
                          <m:t>𝐴</m:t>
                        </m:r>
                      </m:num>
                      <m:den>
                        <m:r>
                          <a:rPr lang="en-US" b="0" i="1" smtClean="0">
                            <a:latin typeface="Cambria Math"/>
                            <a:ea typeface="Cambria Math"/>
                          </a:rPr>
                          <m:t>𝑑</m:t>
                        </m:r>
                      </m:den>
                    </m:f>
                    <m:r>
                      <a:rPr lang="en-US" b="0" i="1" smtClean="0">
                        <a:latin typeface="Cambria Math"/>
                        <a:ea typeface="Cambria Math"/>
                      </a:rPr>
                      <m:t>=</m:t>
                    </m:r>
                    <m:f>
                      <m:fPr>
                        <m:type m:val="skw"/>
                        <m:ctrlPr>
                          <a:rPr lang="en-US" b="0" i="1" smtClean="0">
                            <a:latin typeface="Cambria Math" panose="02040503050406030204" pitchFamily="18" charset="0"/>
                            <a:ea typeface="Cambria Math"/>
                          </a:rPr>
                        </m:ctrlPr>
                      </m:fPr>
                      <m:num>
                        <m:r>
                          <a:rPr lang="en-US" b="0" i="1" smtClean="0">
                            <a:latin typeface="Cambria Math"/>
                            <a:ea typeface="Cambria Math"/>
                          </a:rPr>
                          <m:t>∈∗</m:t>
                        </m:r>
                        <m:r>
                          <a:rPr lang="en-US" b="0" i="1" smtClean="0">
                            <a:latin typeface="Cambria Math"/>
                            <a:ea typeface="Cambria Math"/>
                          </a:rPr>
                          <m:t>𝑥</m:t>
                        </m:r>
                        <m:r>
                          <a:rPr lang="en-US" b="0" i="1" smtClean="0">
                            <a:latin typeface="Cambria Math"/>
                            <a:ea typeface="Cambria Math"/>
                          </a:rPr>
                          <m:t>∗</m:t>
                        </m:r>
                        <m:r>
                          <a:rPr lang="en-US" b="0" i="1" smtClean="0">
                            <a:latin typeface="Cambria Math"/>
                            <a:ea typeface="Cambria Math"/>
                          </a:rPr>
                          <m:t>𝑤</m:t>
                        </m:r>
                      </m:num>
                      <m:den>
                        <m:r>
                          <a:rPr lang="en-US" b="0" i="1" smtClean="0">
                            <a:latin typeface="Cambria Math"/>
                            <a:ea typeface="Cambria Math"/>
                          </a:rPr>
                          <m:t>𝑑</m:t>
                        </m:r>
                      </m:den>
                    </m:f>
                  </m:oMath>
                </a14:m>
                <a:r>
                  <a:rPr lang="en-US"/>
                  <a:t> F</a:t>
                </a:r>
              </a:p>
              <a:p>
                <a:pPr marL="0" indent="0">
                  <a:buNone/>
                </a:pPr>
                <a:r>
                  <a:rPr lang="en-US"/>
                  <a:t>where x is the length of overlapping part of plate(in m), w is the width of the plates(in m).</a:t>
                </a:r>
              </a:p>
              <a:p>
                <a:pPr lvl="0"/>
                <a:endParaRPr lang="en-US"/>
              </a:p>
              <a:p>
                <a:pPr marL="0" indent="0">
                  <a:buNone/>
                </a:pPr>
                <a:endParaRPr lang="en-US"/>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35716" y="812580"/>
                <a:ext cx="8229600" cy="5105400"/>
              </a:xfrm>
              <a:blipFill>
                <a:blip r:embed="rId2"/>
                <a:stretch>
                  <a:fillRect l="-1481" t="-2029"/>
                </a:stretch>
              </a:blipFill>
            </p:spPr>
            <p:txBody>
              <a:bodyPr/>
              <a:lstStyle/>
              <a:p>
                <a:r>
                  <a:rPr lang="en-GB">
                    <a:noFill/>
                  </a:rPr>
                  <a:t> </a:t>
                </a:r>
              </a:p>
            </p:txBody>
          </p:sp>
        </mc:Fallback>
      </mc:AlternateContent>
    </p:spTree>
    <p:extLst>
      <p:ext uri="{BB962C8B-B14F-4D97-AF65-F5344CB8AC3E}">
        <p14:creationId xmlns:p14="http://schemas.microsoft.com/office/powerpoint/2010/main" val="3558825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circuitglobe.com/wp-content/uploads/2017/08/capactive-transducerr-5.jpg"/>
          <p:cNvPicPr>
            <a:picLocks noChangeAspect="1" noChangeArrowheads="1"/>
          </p:cNvPicPr>
          <p:nvPr/>
        </p:nvPicPr>
        <p:blipFill>
          <a:blip r:embed="rId2"/>
          <a:srcRect/>
          <a:stretch>
            <a:fillRect/>
          </a:stretch>
        </p:blipFill>
        <p:spPr bwMode="auto">
          <a:xfrm>
            <a:off x="1371600" y="3276601"/>
            <a:ext cx="6324600" cy="1676400"/>
          </a:xfrm>
          <a:prstGeom prst="rect">
            <a:avLst/>
          </a:prstGeom>
          <a:noFill/>
        </p:spPr>
      </p:pic>
      <p:sp>
        <p:nvSpPr>
          <p:cNvPr id="3" name="Rectangle 2"/>
          <p:cNvSpPr/>
          <p:nvPr/>
        </p:nvSpPr>
        <p:spPr>
          <a:xfrm>
            <a:off x="685800" y="1219200"/>
            <a:ext cx="8001000" cy="1384995"/>
          </a:xfrm>
          <a:prstGeom prst="rect">
            <a:avLst/>
          </a:prstGeom>
        </p:spPr>
        <p:txBody>
          <a:bodyPr wrap="square">
            <a:spAutoFit/>
          </a:bodyPr>
          <a:lstStyle/>
          <a:p>
            <a:pPr algn="just"/>
            <a:r>
              <a:rPr lang="en-US" sz="2800"/>
              <a:t>The sensitivity of the displacement is constant, and therefore it gives the linear relation</a:t>
            </a:r>
          </a:p>
          <a:p>
            <a:pPr algn="just"/>
            <a:r>
              <a:rPr lang="en-US" sz="2800"/>
              <a:t>between the capacitance and displacement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a:p>
          <a:p>
            <a:pPr marL="0" indent="0">
              <a:buNone/>
            </a:pPr>
            <a:endParaRPr lang="en-US"/>
          </a:p>
          <a:p>
            <a:pPr marL="0" indent="0">
              <a:buNone/>
            </a:pPr>
            <a:endParaRPr lang="en-US"/>
          </a:p>
          <a:p>
            <a:pPr marL="0" indent="0">
              <a:buNone/>
            </a:pPr>
            <a:r>
              <a:rPr lang="en-US"/>
              <a:t>			        The End</a:t>
            </a:r>
          </a:p>
        </p:txBody>
      </p:sp>
    </p:spTree>
    <p:extLst>
      <p:ext uri="{BB962C8B-B14F-4D97-AF65-F5344CB8AC3E}">
        <p14:creationId xmlns:p14="http://schemas.microsoft.com/office/powerpoint/2010/main" val="257211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914400"/>
            <a:ext cx="8686800" cy="1815882"/>
          </a:xfrm>
          <a:prstGeom prst="rect">
            <a:avLst/>
          </a:prstGeom>
        </p:spPr>
        <p:txBody>
          <a:bodyPr wrap="square">
            <a:spAutoFit/>
          </a:bodyPr>
          <a:lstStyle/>
          <a:p>
            <a:pPr algn="just"/>
            <a:r>
              <a:rPr lang="en-US" sz="2800">
                <a:latin typeface="Times New Roman" pitchFamily="18" charset="0"/>
                <a:cs typeface="Times New Roman" pitchFamily="18" charset="0"/>
              </a:rPr>
              <a:t>The</a:t>
            </a:r>
            <a:r>
              <a:rPr lang="en-US" sz="2800"/>
              <a:t> capacitive transducer is used for measuring the angular displacement. It is measured by the movable plates shown below. One of the plates of the transducer is fixed, and the other is movable</a:t>
            </a:r>
          </a:p>
        </p:txBody>
      </p:sp>
      <p:pic>
        <p:nvPicPr>
          <p:cNvPr id="29698" name="Picture 2" descr="https://circuitglobe.com/wp-content/uploads/2017/08/angular-capacitive-transducer.jpg"/>
          <p:cNvPicPr>
            <a:picLocks noChangeAspect="1" noChangeArrowheads="1"/>
          </p:cNvPicPr>
          <p:nvPr/>
        </p:nvPicPr>
        <p:blipFill>
          <a:blip r:embed="rId2"/>
          <a:srcRect/>
          <a:stretch>
            <a:fillRect/>
          </a:stretch>
        </p:blipFill>
        <p:spPr bwMode="auto">
          <a:xfrm>
            <a:off x="304800" y="2895600"/>
            <a:ext cx="8839200" cy="39624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C:\Users\faculty\Desktop\capacitive-type-transducer-13-638.jpg"/>
          <p:cNvPicPr>
            <a:picLocks noGrp="1" noChangeAspect="1" noChangeArrowheads="1"/>
          </p:cNvPicPr>
          <p:nvPr>
            <p:ph idx="1"/>
          </p:nvPr>
        </p:nvPicPr>
        <p:blipFill>
          <a:blip r:embed="rId2"/>
          <a:srcRect/>
          <a:stretch>
            <a:fillRect/>
          </a:stretch>
        </p:blipFill>
        <p:spPr bwMode="auto">
          <a:xfrm>
            <a:off x="0" y="0"/>
            <a:ext cx="8991600" cy="68580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C:\Users\faculty\Desktop\capacitive-type-transducer-14-638.jpg"/>
          <p:cNvPicPr>
            <a:picLocks noGrp="1" noChangeAspect="1" noChangeArrowheads="1"/>
          </p:cNvPicPr>
          <p:nvPr>
            <p:ph idx="1"/>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a:effectLst/>
              </a:rPr>
              <a:t>Capacitive Transducers: -</a:t>
            </a:r>
            <a:r>
              <a:rPr lang="en-US">
                <a:effectLst/>
              </a:rPr>
              <a:t> </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a:t>The Principle of operation of capacitance transducer is based upon familiar equation for capacitance of a parallel plate capacitor</a:t>
                </a:r>
              </a:p>
              <a:p>
                <a:endParaRPr lang="en-US"/>
              </a:p>
              <a:p>
                <a:pPr marL="0" indent="0">
                  <a:buNone/>
                </a:pPr>
                <a14:m>
                  <m:oMath xmlns:m="http://schemas.openxmlformats.org/officeDocument/2006/math">
                    <m:r>
                      <a:rPr lang="en-US" b="0" i="1" smtClean="0">
                        <a:latin typeface="Cambria Math"/>
                      </a:rPr>
                      <m:t>𝐶</m:t>
                    </m:r>
                    <m:r>
                      <a:rPr lang="en-US" b="0" i="1" smtClean="0">
                        <a:latin typeface="Cambria Math"/>
                        <a:ea typeface="Cambria Math"/>
                      </a:rPr>
                      <m:t>=</m:t>
                    </m:r>
                    <m:f>
                      <m:fPr>
                        <m:type m:val="skw"/>
                        <m:ctrlPr>
                          <a:rPr lang="en-US" b="0" i="1" smtClean="0">
                            <a:latin typeface="Cambria Math" panose="02040503050406030204" pitchFamily="18" charset="0"/>
                            <a:ea typeface="Cambria Math"/>
                          </a:rPr>
                        </m:ctrlPr>
                      </m:fPr>
                      <m:num>
                        <m:r>
                          <a:rPr lang="en-US" b="0" i="1" smtClean="0">
                            <a:latin typeface="Cambria Math"/>
                            <a:ea typeface="Cambria Math"/>
                          </a:rPr>
                          <m:t>∈∗</m:t>
                        </m:r>
                        <m:r>
                          <a:rPr lang="en-US" b="0" i="1" smtClean="0">
                            <a:latin typeface="Cambria Math"/>
                            <a:ea typeface="Cambria Math"/>
                          </a:rPr>
                          <m:t>𝐴</m:t>
                        </m:r>
                      </m:num>
                      <m:den>
                        <m:r>
                          <a:rPr lang="en-US" b="0" i="1" smtClean="0">
                            <a:latin typeface="Cambria Math"/>
                            <a:ea typeface="Cambria Math"/>
                          </a:rPr>
                          <m:t>𝑑</m:t>
                        </m:r>
                      </m:den>
                    </m:f>
                    <m:r>
                      <a:rPr lang="en-US" b="0" i="1" smtClean="0">
                        <a:latin typeface="Cambria Math"/>
                        <a:ea typeface="Cambria Math"/>
                      </a:rPr>
                      <m:t>=</m:t>
                    </m:r>
                    <m:f>
                      <m:fPr>
                        <m:type m:val="skw"/>
                        <m:ctrlPr>
                          <a:rPr lang="en-US" b="0" i="1" smtClean="0">
                            <a:latin typeface="Cambria Math" panose="02040503050406030204" pitchFamily="18" charset="0"/>
                            <a:ea typeface="Cambria Math"/>
                          </a:rPr>
                        </m:ctrlPr>
                      </m:fPr>
                      <m:num>
                        <m:sSub>
                          <m:sSubPr>
                            <m:ctrlPr>
                              <a:rPr lang="en-US" i="1">
                                <a:latin typeface="Cambria Math" panose="02040503050406030204" pitchFamily="18" charset="0"/>
                                <a:ea typeface="Cambria Math"/>
                              </a:rPr>
                            </m:ctrlPr>
                          </m:sSubPr>
                          <m:e>
                            <m:r>
                              <a:rPr lang="en-US" i="1">
                                <a:latin typeface="Cambria Math"/>
                                <a:ea typeface="Cambria Math"/>
                              </a:rPr>
                              <m:t>∈</m:t>
                            </m:r>
                          </m:e>
                          <m:sub>
                            <m:r>
                              <a:rPr lang="en-US" i="1">
                                <a:latin typeface="Cambria Math"/>
                                <a:ea typeface="Cambria Math"/>
                              </a:rPr>
                              <m:t>0</m:t>
                            </m:r>
                          </m:sub>
                        </m:sSub>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m:t>
                            </m:r>
                          </m:e>
                          <m:sub>
                            <m:r>
                              <a:rPr lang="en-US" i="1">
                                <a:latin typeface="Cambria Math"/>
                                <a:ea typeface="Cambria Math"/>
                              </a:rPr>
                              <m:t>𝑟</m:t>
                            </m:r>
                          </m:sub>
                        </m:sSub>
                        <m:r>
                          <a:rPr lang="en-US" b="0" i="1" smtClean="0">
                            <a:latin typeface="Cambria Math"/>
                            <a:ea typeface="Cambria Math"/>
                          </a:rPr>
                          <m:t>∗</m:t>
                        </m:r>
                        <m:r>
                          <a:rPr lang="en-US" b="0" i="1" smtClean="0">
                            <a:latin typeface="Cambria Math"/>
                            <a:ea typeface="Cambria Math"/>
                          </a:rPr>
                          <m:t>𝐴</m:t>
                        </m:r>
                      </m:num>
                      <m:den>
                        <m:r>
                          <a:rPr lang="en-US" b="0" i="1" smtClean="0">
                            <a:latin typeface="Cambria Math"/>
                            <a:ea typeface="Cambria Math"/>
                          </a:rPr>
                          <m:t>𝑑</m:t>
                        </m:r>
                      </m:den>
                    </m:f>
                  </m:oMath>
                </a14:m>
                <a:r>
                  <a:rPr lang="en-US"/>
                  <a:t> F</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1295"/>
                </a:stretch>
              </a:blipFill>
            </p:spPr>
            <p:txBody>
              <a:bodyPr/>
              <a:lstStyle/>
              <a:p>
                <a:r>
                  <a:rPr lang="en-US">
                    <a:noFill/>
                  </a:rPr>
                  <a:t> </a:t>
                </a:r>
              </a:p>
            </p:txBody>
          </p:sp>
        </mc:Fallback>
      </mc:AlternateContent>
    </p:spTree>
    <p:extLst>
      <p:ext uri="{BB962C8B-B14F-4D97-AF65-F5344CB8AC3E}">
        <p14:creationId xmlns:p14="http://schemas.microsoft.com/office/powerpoint/2010/main" val="1263803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a:t>Where</a:t>
            </a:r>
          </a:p>
          <a:p>
            <a:pPr lvl="0"/>
            <a:r>
              <a:rPr lang="en-US"/>
              <a:t>A is the overlapping area of plates (in m</a:t>
            </a:r>
            <a:r>
              <a:rPr lang="en-US" baseline="30000"/>
              <a:t>2</a:t>
            </a:r>
            <a:r>
              <a:rPr lang="en-US"/>
              <a:t>)</a:t>
            </a:r>
          </a:p>
          <a:p>
            <a:pPr lvl="0"/>
            <a:r>
              <a:rPr lang="en-US"/>
              <a:t>d is the distance between 2 plates(in m)</a:t>
            </a:r>
          </a:p>
          <a:p>
            <a:pPr lvl="0"/>
            <a:r>
              <a:rPr lang="en-US"/>
              <a:t>Ɛ is the permittivity of the medium(in F/m)</a:t>
            </a:r>
          </a:p>
          <a:p>
            <a:pPr lvl="0"/>
            <a:r>
              <a:rPr lang="en-US"/>
              <a:t>Ɛ</a:t>
            </a:r>
            <a:r>
              <a:rPr lang="en-US" baseline="-25000"/>
              <a:t>r </a:t>
            </a:r>
            <a:r>
              <a:rPr lang="en-US"/>
              <a:t>is relative permittivity of the medium(in F/m)</a:t>
            </a:r>
          </a:p>
          <a:p>
            <a:pPr lvl="0"/>
            <a:r>
              <a:rPr lang="en-US"/>
              <a:t>Ɛ</a:t>
            </a:r>
            <a:r>
              <a:rPr lang="en-US" baseline="-25000"/>
              <a:t>o</a:t>
            </a:r>
            <a:r>
              <a:rPr lang="en-US"/>
              <a:t> is permittivity of free space(in F/m)</a:t>
            </a:r>
          </a:p>
          <a:p>
            <a:endParaRPr lang="en-US"/>
          </a:p>
        </p:txBody>
      </p:sp>
    </p:spTree>
    <p:extLst>
      <p:ext uri="{BB962C8B-B14F-4D97-AF65-F5344CB8AC3E}">
        <p14:creationId xmlns:p14="http://schemas.microsoft.com/office/powerpoint/2010/main" val="126106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165159"/>
            <a:ext cx="7162800" cy="5159442"/>
          </a:xfrm>
        </p:spPr>
      </p:pic>
    </p:spTree>
    <p:extLst>
      <p:ext uri="{BB962C8B-B14F-4D97-AF65-F5344CB8AC3E}">
        <p14:creationId xmlns:p14="http://schemas.microsoft.com/office/powerpoint/2010/main" val="1467061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aculty\Desktop\capacitive-transducer.jpg"/>
          <p:cNvPicPr>
            <a:picLocks noChangeAspect="1" noChangeArrowheads="1"/>
          </p:cNvPicPr>
          <p:nvPr/>
        </p:nvPicPr>
        <p:blipFill>
          <a:blip r:embed="rId2"/>
          <a:srcRect/>
          <a:stretch>
            <a:fillRect/>
          </a:stretch>
        </p:blipFill>
        <p:spPr bwMode="auto">
          <a:xfrm>
            <a:off x="0" y="0"/>
            <a:ext cx="9144000" cy="6857999"/>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a:t>Capacitive Transducer works on the principle of change of capacitance which may be caused by: -</a:t>
            </a:r>
          </a:p>
          <a:p>
            <a:pPr lvl="0"/>
            <a:endParaRPr lang="en-US"/>
          </a:p>
          <a:p>
            <a:pPr lvl="0"/>
            <a:r>
              <a:rPr lang="en-US"/>
              <a:t>Change in overlapping Area A</a:t>
            </a:r>
          </a:p>
          <a:p>
            <a:pPr lvl="0"/>
            <a:r>
              <a:rPr lang="en-US"/>
              <a:t>Change in distance d between the 2 plates</a:t>
            </a:r>
          </a:p>
          <a:p>
            <a:pPr lvl="0"/>
            <a:r>
              <a:rPr lang="en-US"/>
              <a:t>Change in dielectric constant</a:t>
            </a:r>
          </a:p>
          <a:p>
            <a:pPr marL="0" indent="0">
              <a:buNone/>
            </a:pPr>
            <a:endParaRPr lang="en-US"/>
          </a:p>
        </p:txBody>
      </p:sp>
    </p:spTree>
    <p:extLst>
      <p:ext uri="{BB962C8B-B14F-4D97-AF65-F5344CB8AC3E}">
        <p14:creationId xmlns:p14="http://schemas.microsoft.com/office/powerpoint/2010/main" val="1794490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t>These changes are caused by physical variation like distance, force and pressure.</a:t>
                </a:r>
              </a:p>
              <a:p>
                <a:r>
                  <a:rPr lang="en-US"/>
                  <a:t>Capacitance of a capacitor may be measured using bridge circuits.</a:t>
                </a:r>
              </a:p>
              <a:p>
                <a:r>
                  <a:rPr lang="en-US"/>
                  <a:t>Output Impedance of capacitive transducer </a:t>
                </a:r>
              </a:p>
              <a:p>
                <a:pPr marL="0" indent="0">
                  <a:buNone/>
                </a:pPr>
                <a14:m>
                  <m:oMath xmlns:m="http://schemas.openxmlformats.org/officeDocument/2006/math">
                    <m:r>
                      <m:rPr>
                        <m:nor/>
                      </m:rPr>
                      <a:rPr lang="en-US" b="0" i="0" smtClean="0"/>
                      <m:t>        </m:t>
                    </m:r>
                    <m:r>
                      <m:rPr>
                        <m:nor/>
                      </m:rPr>
                      <a:rPr lang="en-US"/>
                      <m:t>X</m:t>
                    </m:r>
                    <m:r>
                      <m:rPr>
                        <m:nor/>
                      </m:rPr>
                      <a:rPr lang="en-US" baseline="-25000"/>
                      <m:t>c</m:t>
                    </m:r>
                    <m:r>
                      <a:rPr lang="en-US" i="1" smtClean="0">
                        <a:latin typeface="Cambria Math"/>
                        <a:ea typeface="Cambria Math"/>
                      </a:rPr>
                      <m:t>=</m:t>
                    </m:r>
                    <m:f>
                      <m:fPr>
                        <m:type m:val="skw"/>
                        <m:ctrlPr>
                          <a:rPr lang="en-US" i="1" smtClean="0">
                            <a:latin typeface="Cambria Math" panose="02040503050406030204" pitchFamily="18" charset="0"/>
                            <a:ea typeface="Cambria Math"/>
                          </a:rPr>
                        </m:ctrlPr>
                      </m:fPr>
                      <m:num>
                        <m:r>
                          <a:rPr lang="en-US" b="0" i="1" smtClean="0">
                            <a:latin typeface="Cambria Math"/>
                            <a:ea typeface="Cambria Math"/>
                          </a:rPr>
                          <m:t>1</m:t>
                        </m:r>
                      </m:num>
                      <m:den>
                        <m:r>
                          <a:rPr lang="en-US" b="0" i="1" smtClean="0">
                            <a:latin typeface="Cambria Math"/>
                            <a:ea typeface="Cambria Math"/>
                          </a:rPr>
                          <m:t>(</m:t>
                        </m:r>
                        <m:r>
                          <a:rPr lang="en-US" i="1">
                            <a:latin typeface="Cambria Math"/>
                          </a:rPr>
                          <m:t>2∗</m:t>
                        </m:r>
                        <m:r>
                          <a:rPr lang="en-US" i="1">
                            <a:latin typeface="Cambria Math"/>
                            <a:ea typeface="Cambria Math"/>
                          </a:rPr>
                          <m:t>𝜋</m:t>
                        </m:r>
                        <m:r>
                          <a:rPr lang="en-US" i="1">
                            <a:latin typeface="Cambria Math"/>
                            <a:ea typeface="Cambria Math"/>
                          </a:rPr>
                          <m:t>∗</m:t>
                        </m:r>
                        <m:r>
                          <a:rPr lang="en-US" i="1">
                            <a:latin typeface="Cambria Math"/>
                            <a:ea typeface="Cambria Math"/>
                          </a:rPr>
                          <m:t>𝑓</m:t>
                        </m:r>
                        <m:r>
                          <a:rPr lang="en-US" i="1">
                            <a:latin typeface="Cambria Math"/>
                            <a:ea typeface="Cambria Math"/>
                          </a:rPr>
                          <m:t>∗</m:t>
                        </m:r>
                        <m:r>
                          <a:rPr lang="en-US" i="1">
                            <a:latin typeface="Cambria Math"/>
                            <a:ea typeface="Cambria Math"/>
                          </a:rPr>
                          <m:t>𝐶</m:t>
                        </m:r>
                        <m:r>
                          <a:rPr lang="en-US" b="0" i="1" smtClean="0">
                            <a:latin typeface="Cambria Math"/>
                            <a:ea typeface="Cambria Math"/>
                          </a:rPr>
                          <m:t>)</m:t>
                        </m:r>
                      </m:den>
                    </m:f>
                  </m:oMath>
                </a14:m>
                <a:r>
                  <a:rPr lang="en-US"/>
                  <a:t> Ohms</a:t>
                </a:r>
              </a:p>
              <a:p>
                <a:pPr marL="0" indent="0">
                  <a:buNone/>
                </a:pPr>
                <a:r>
                  <a:rPr lang="en-US"/>
                  <a:t>where C is the capacitance (in F) and f is the frequency (in Hz).</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81" t="-1295" r="-296"/>
                </a:stretch>
              </a:blipFill>
            </p:spPr>
            <p:txBody>
              <a:bodyPr/>
              <a:lstStyle/>
              <a:p>
                <a:r>
                  <a:rPr lang="en-US">
                    <a:noFill/>
                  </a:rPr>
                  <a:t> </a:t>
                </a:r>
              </a:p>
            </p:txBody>
          </p:sp>
        </mc:Fallback>
      </mc:AlternateContent>
    </p:spTree>
    <p:extLst>
      <p:ext uri="{BB962C8B-B14F-4D97-AF65-F5344CB8AC3E}">
        <p14:creationId xmlns:p14="http://schemas.microsoft.com/office/powerpoint/2010/main" val="516617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9600"/>
            <a:ext cx="9144000" cy="6629400"/>
          </a:xfrm>
          <a:prstGeom prst="rect">
            <a:avLst/>
          </a:prstGeom>
        </p:spPr>
      </p:pic>
    </p:spTree>
    <p:extLst>
      <p:ext uri="{BB962C8B-B14F-4D97-AF65-F5344CB8AC3E}">
        <p14:creationId xmlns:p14="http://schemas.microsoft.com/office/powerpoint/2010/main" val="3257856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aculty\Desktop\7B1E116772DD5B4282B6A996A312A82A4256089F_large.jpg"/>
          <p:cNvPicPr>
            <a:picLocks noChangeAspect="1" noChangeArrowheads="1"/>
          </p:cNvPicPr>
          <p:nvPr/>
        </p:nvPicPr>
        <p:blipFill>
          <a:blip r:embed="rId2"/>
          <a:srcRect/>
          <a:stretch>
            <a:fillRect/>
          </a:stretch>
        </p:blipFill>
        <p:spPr bwMode="auto">
          <a:xfrm>
            <a:off x="-228600" y="0"/>
            <a:ext cx="9372600" cy="6858000"/>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895032794357C4293906AF5BA9203B2" ma:contentTypeVersion="7" ma:contentTypeDescription="Create a new document." ma:contentTypeScope="" ma:versionID="ef61e1341c29c881dc5b593d8075f47b">
  <xsd:schema xmlns:xsd="http://www.w3.org/2001/XMLSchema" xmlns:xs="http://www.w3.org/2001/XMLSchema" xmlns:p="http://schemas.microsoft.com/office/2006/metadata/properties" xmlns:ns2="e8a6af36-2242-4c2b-ae94-7f5ff7765e7b" xmlns:ns3="882e73e1-52fe-4f92-8094-12e54032eca4" targetNamespace="http://schemas.microsoft.com/office/2006/metadata/properties" ma:root="true" ma:fieldsID="015d73092bffc1c7f1d8e5f3dc8291cc" ns2:_="" ns3:_="">
    <xsd:import namespace="e8a6af36-2242-4c2b-ae94-7f5ff7765e7b"/>
    <xsd:import namespace="882e73e1-52fe-4f92-8094-12e54032eca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a6af36-2242-4c2b-ae94-7f5ff7765e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82e73e1-52fe-4f92-8094-12e54032eca4"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2A260D-CA25-4860-9CE1-7175DA433296}">
  <ds:schemaRefs>
    <ds:schemaRef ds:uri="http://schemas.microsoft.com/sharepoint/v3/contenttype/forms"/>
  </ds:schemaRefs>
</ds:datastoreItem>
</file>

<file path=customXml/itemProps2.xml><?xml version="1.0" encoding="utf-8"?>
<ds:datastoreItem xmlns:ds="http://schemas.openxmlformats.org/officeDocument/2006/customXml" ds:itemID="{D9E457F5-6A4E-492C-8344-93CBA136262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9B42D91-3087-4DB8-B0FC-E98F9F131FB7}"/>
</file>

<file path=docProps/app.xml><?xml version="1.0" encoding="utf-8"?>
<Properties xmlns="http://schemas.openxmlformats.org/officeDocument/2006/extended-properties" xmlns:vt="http://schemas.openxmlformats.org/officeDocument/2006/docPropsVTypes">
  <Template>Apex</Template>
  <Application>Microsoft Office PowerPoint</Application>
  <PresentationFormat>On-screen Show (4:3)</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Apex</vt:lpstr>
      <vt:lpstr>Variable Capacitance Transducers: -</vt:lpstr>
      <vt:lpstr>Capacitive Transducers: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 Capacitance Transducers: -</dc:title>
  <dc:creator>ACER</dc:creator>
  <cp:revision>2</cp:revision>
  <dcterms:created xsi:type="dcterms:W3CDTF">2013-11-02T18:11:17Z</dcterms:created>
  <dcterms:modified xsi:type="dcterms:W3CDTF">2022-01-12T16:55:22Z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0x0101004895032794357C4293906AF5BA9203B2</vt:lpwstr>
  </property>
</Properties>
</file>