
<file path=[Content_Types].xml><?xml version="1.0" encoding="utf-8"?>
<Types xmlns="http://schemas.openxmlformats.org/package/2006/content-types">
  <Default Extension="png" ContentType="image/png"/>
  <Default Extension="rels" ContentType="application/vnd.openxmlformats-package.relationships+xml"/>
  <Default Extension="jpeg" ContentType="image/jpeg"/>
  <Default Extension="xml" ContentType="application/xml"/>
  <Override PartName="/ppt/presentation.xml" ContentType="application/vnd.openxmlformats-officedocument.presentationml.presentation.main+xml"/>
  <Override PartName="/ppt/slides/slide37.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29.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38.xml" ContentType="application/vnd.openxmlformats-officedocument.presentationml.slide+xml"/>
  <Override PartName="/ppt/slideMasters/slideMaster1.xml" ContentType="application/vnd.openxmlformats-officedocument.presentationml.slideMaster+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notesSlides/notesSlide2.xml" ContentType="application/vnd.openxmlformats-officedocument.presentationml.notesSlide+xml"/>
  <Override PartName="/ppt/notesSlides/notesSlide1.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1"/>
  </p:notesMasterIdLst>
  <p:sldIdLst>
    <p:sldId id="256" r:id="rId2"/>
    <p:sldId id="269" r:id="rId3"/>
    <p:sldId id="285" r:id="rId4"/>
    <p:sldId id="286" r:id="rId5"/>
    <p:sldId id="287" r:id="rId6"/>
    <p:sldId id="270" r:id="rId7"/>
    <p:sldId id="284" r:id="rId8"/>
    <p:sldId id="268" r:id="rId9"/>
    <p:sldId id="271" r:id="rId10"/>
    <p:sldId id="272" r:id="rId11"/>
    <p:sldId id="288" r:id="rId12"/>
    <p:sldId id="289" r:id="rId13"/>
    <p:sldId id="273" r:id="rId14"/>
    <p:sldId id="274" r:id="rId15"/>
    <p:sldId id="275" r:id="rId16"/>
    <p:sldId id="276" r:id="rId17"/>
    <p:sldId id="277" r:id="rId18"/>
    <p:sldId id="260" r:id="rId19"/>
    <p:sldId id="262" r:id="rId20"/>
    <p:sldId id="261" r:id="rId21"/>
    <p:sldId id="297" r:id="rId22"/>
    <p:sldId id="278" r:id="rId23"/>
    <p:sldId id="279" r:id="rId24"/>
    <p:sldId id="280" r:id="rId25"/>
    <p:sldId id="281" r:id="rId26"/>
    <p:sldId id="282" r:id="rId27"/>
    <p:sldId id="283" r:id="rId28"/>
    <p:sldId id="257" r:id="rId29"/>
    <p:sldId id="263" r:id="rId30"/>
    <p:sldId id="267" r:id="rId31"/>
    <p:sldId id="266" r:id="rId32"/>
    <p:sldId id="258" r:id="rId33"/>
    <p:sldId id="296" r:id="rId34"/>
    <p:sldId id="290" r:id="rId35"/>
    <p:sldId id="291" r:id="rId36"/>
    <p:sldId id="292" r:id="rId37"/>
    <p:sldId id="293" r:id="rId38"/>
    <p:sldId id="294" r:id="rId39"/>
    <p:sldId id="295"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inimized">
    <p:restoredLeft sz="15620"/>
    <p:restoredTop sz="39922" autoAdjust="0"/>
  </p:normalViewPr>
  <p:slideViewPr>
    <p:cSldViewPr>
      <p:cViewPr>
        <p:scale>
          <a:sx n="46" d="100"/>
          <a:sy n="46" d="100"/>
        </p:scale>
        <p:origin x="-1310" y="826"/>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47" Type="http://schemas.openxmlformats.org/officeDocument/2006/relationships/customXml" Target="../customXml/item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48" Type="http://schemas.openxmlformats.org/officeDocument/2006/relationships/customXml" Target="../customXml/item3.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ustomXml" Target="../customXml/item1.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1736AC2-4AAF-46F8-9F0A-9C998E9BB73D}" type="datetimeFigureOut">
              <a:rPr lang="en-US" smtClean="0"/>
              <a:pPr/>
              <a:t>9/23/2021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DBD245A-9FA4-4EB1-BE40-C671B257266B}"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DBD245A-9FA4-4EB1-BE40-C671B257266B}" type="slidenum">
              <a:rPr lang="en-US" smtClean="0"/>
              <a:pPr/>
              <a:t>11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DBD245A-9FA4-4EB1-BE40-C671B257266B}" type="slidenum">
              <a:rPr lang="en-US" smtClean="0"/>
              <a:pPr/>
              <a:t>39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902B45B-475E-4FEE-94C0-CB48662AEA49}" type="datetimeFigureOut">
              <a:rPr lang="en-US" smtClean="0"/>
              <a:pPr/>
              <a:t>9/23/2021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277AE-51B4-4EEA-9225-191EDC3C8794}"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02B45B-475E-4FEE-94C0-CB48662AEA49}" type="datetimeFigureOut">
              <a:rPr lang="en-US" smtClean="0"/>
              <a:pPr/>
              <a:t>9/23/2021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277AE-51B4-4EEA-9225-191EDC3C8794}"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Date Placeholder 3"/>
          <p:cNvSpPr>
            <a:spLocks noGrp="1"/>
          </p:cNvSpPr>
          <p:nvPr>
            <p:ph type="dt" sz="half" idx="10"/>
          </p:nvPr>
        </p:nvSpPr>
        <p:spPr/>
        <p:txBody>
          <a:bodyPr/>
          <a:lstStyle/>
          <a:p>
            <a:fld id="{5902B45B-475E-4FEE-94C0-CB48662AEA49}" type="datetimeFigureOut">
              <a:rPr lang="en-US" smtClean="0"/>
              <a:pPr/>
              <a:t>9/23/2021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277AE-51B4-4EEA-9225-191EDC3C8794}" type="slidenum">
              <a:rPr lang="en-US" smtClean="0"/>
              <a:pPr/>
              <a:t>‹#›</a:t>
            </a:fld>
            <a:endParaRPr lang="en-US" dirty="0"/>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02B45B-475E-4FEE-94C0-CB48662AEA49}" type="datetimeFigureOut">
              <a:rPr lang="en-US" smtClean="0"/>
              <a:pPr/>
              <a:t>9/23/2021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277AE-51B4-4EEA-9225-191EDC3C8794}" type="slidenum">
              <a:rPr lang="en-US" smtClean="0"/>
              <a:pPr/>
              <a:t>‹#›</a:t>
            </a:fld>
            <a:endParaRPr lang="en-US" dirty="0"/>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902B45B-475E-4FEE-94C0-CB48662AEA49}" type="datetimeFigureOut">
              <a:rPr lang="en-US" smtClean="0"/>
              <a:pPr/>
              <a:t>9/23/2021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277AE-51B4-4EEA-9225-191EDC3C8794}"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5902B45B-475E-4FEE-94C0-CB48662AEA49}" type="datetimeFigureOut">
              <a:rPr lang="en-US" smtClean="0"/>
              <a:pPr/>
              <a:t>9/23/2021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277AE-51B4-4EEA-9225-191EDC3C8794}" type="slidenum">
              <a:rPr lang="en-US" smtClean="0"/>
              <a:pPr/>
              <a:t>‹#›</a:t>
            </a:fld>
            <a:endParaRPr lang="en-US" dirty="0"/>
          </a:p>
        </p:txBody>
      </p:sp>
      <p:sp>
        <p:nvSpPr>
          <p:cNvPr id="9" name="Content Placeholder 8"/>
          <p:cNvSpPr>
            <a:spLocks noGrp="1"/>
          </p:cNvSpPr>
          <p:nvPr>
            <p:ph sz="quarter" idx="13"/>
          </p:nvPr>
        </p:nvSpPr>
        <p:spPr>
          <a:xfrm>
            <a:off x="676655"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902B45B-475E-4FEE-94C0-CB48662AEA49}" type="datetimeFigureOut">
              <a:rPr lang="en-US" smtClean="0"/>
              <a:pPr/>
              <a:t>9/23/2021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F2277AE-51B4-4EEA-9225-191EDC3C8794}"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902B45B-475E-4FEE-94C0-CB48662AEA49}" type="datetimeFigureOut">
              <a:rPr lang="en-US" smtClean="0"/>
              <a:pPr/>
              <a:t>9/23/2021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F2277AE-51B4-4EEA-9225-191EDC3C8794}"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 name="Date Placeholder 1"/>
          <p:cNvSpPr>
            <a:spLocks noGrp="1"/>
          </p:cNvSpPr>
          <p:nvPr>
            <p:ph type="dt" sz="half" idx="10"/>
          </p:nvPr>
        </p:nvSpPr>
        <p:spPr/>
        <p:txBody>
          <a:bodyPr/>
          <a:lstStyle/>
          <a:p>
            <a:fld id="{5902B45B-475E-4FEE-94C0-CB48662AEA49}" type="datetimeFigureOut">
              <a:rPr lang="en-US" smtClean="0"/>
              <a:pPr/>
              <a:t>9/23/2021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F2277AE-51B4-4EEA-9225-191EDC3C8794}"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ate Placeholder 4"/>
          <p:cNvSpPr>
            <a:spLocks noGrp="1"/>
          </p:cNvSpPr>
          <p:nvPr>
            <p:ph type="dt" sz="half" idx="10"/>
          </p:nvPr>
        </p:nvSpPr>
        <p:spPr/>
        <p:txBody>
          <a:bodyPr/>
          <a:lstStyle/>
          <a:p>
            <a:fld id="{5902B45B-475E-4FEE-94C0-CB48662AEA49}" type="datetimeFigureOut">
              <a:rPr lang="en-US" smtClean="0"/>
              <a:pPr/>
              <a:t>9/23/2021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277AE-51B4-4EEA-9225-191EDC3C8794}" type="slidenum">
              <a:rPr lang="en-US" smtClean="0"/>
              <a:pPr/>
              <a:t>‹#›</a:t>
            </a:fld>
            <a:endParaRPr lang="en-US" dirty="0"/>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902B45B-475E-4FEE-94C0-CB48662AEA49}" type="datetimeFigureOut">
              <a:rPr lang="en-US" smtClean="0"/>
              <a:pPr/>
              <a:t>9/23/2021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277AE-51B4-4EEA-9225-191EDC3C8794}" type="slidenum">
              <a:rPr lang="en-US" smtClean="0"/>
              <a:pPr/>
              <a:t>‹#›</a:t>
            </a:fld>
            <a:endParaRPr lang="en-US" dirty="0"/>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5902B45B-475E-4FEE-94C0-CB48662AEA49}" type="datetimeFigureOut">
              <a:rPr lang="en-US" smtClean="0"/>
              <a:pPr/>
              <a:t>9/23/2021</a:t>
            </a:fld>
            <a:endParaRPr lang="en-US" dirty="0"/>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US" dirty="0"/>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DF2277AE-51B4-4EEA-9225-191EDC3C8794}" type="slidenum">
              <a:rPr lang="en-US" smtClean="0"/>
              <a:pPr/>
              <a:t>‹#›</a:t>
            </a:fld>
            <a:endParaRPr lang="en-US" dirty="0"/>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0"/>
            <a:ext cx="8153400" cy="1780108"/>
          </a:xfrm>
        </p:spPr>
        <p:txBody>
          <a:bodyPr/>
          <a:lstStyle/>
          <a:p>
            <a:r>
              <a:rPr lang="en-US" b="1" dirty="0" smtClean="0"/>
              <a:t>Sensors and Transducers </a:t>
            </a:r>
            <a:br>
              <a:rPr lang="en-US" b="1" dirty="0" smtClean="0"/>
            </a:br>
            <a:r>
              <a:rPr lang="en-US" b="1" dirty="0" smtClean="0"/>
              <a:t>ICE-2155</a:t>
            </a:r>
            <a:endParaRPr lang="en-US" dirty="0"/>
          </a:p>
        </p:txBody>
      </p:sp>
      <p:sp>
        <p:nvSpPr>
          <p:cNvPr id="3" name="Subtitle 2"/>
          <p:cNvSpPr>
            <a:spLocks noGrp="1"/>
          </p:cNvSpPr>
          <p:nvPr>
            <p:ph type="subTitle" idx="1"/>
          </p:nvPr>
        </p:nvSpPr>
        <p:spPr/>
        <p:txBody>
          <a:bodyPr/>
          <a:lstStyle/>
          <a:p>
            <a:endParaRPr lang="en-US" dirty="0"/>
          </a:p>
        </p:txBody>
      </p:sp>
      <p:sp>
        <p:nvSpPr>
          <p:cNvPr id="4" name="Arc 3"/>
          <p:cNvSpPr/>
          <p:nvPr/>
        </p:nvSpPr>
        <p:spPr>
          <a:xfrm>
            <a:off x="5638800" y="4267200"/>
            <a:ext cx="914400" cy="91440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 xmlns:p14="http://schemas.microsoft.com/office/powerpoint/2010/main" val="16807380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1295400"/>
            <a:ext cx="7315200" cy="3108543"/>
          </a:xfrm>
          <a:prstGeom prst="rect">
            <a:avLst/>
          </a:prstGeom>
        </p:spPr>
        <p:txBody>
          <a:bodyPr wrap="square">
            <a:spAutoFit/>
          </a:bodyPr>
          <a:lstStyle/>
          <a:p>
            <a:pPr algn="just"/>
            <a:r>
              <a:rPr lang="en-US" sz="2800" b="1" dirty="0" smtClean="0">
                <a:solidFill>
                  <a:srgbClr val="04617B"/>
                </a:solidFill>
                <a:latin typeface="TimesNewRomanPS-BoldMT"/>
              </a:rPr>
              <a:t>CLASSIFICATION OF</a:t>
            </a:r>
          </a:p>
          <a:p>
            <a:pPr algn="just"/>
            <a:r>
              <a:rPr lang="en-US" sz="2800" b="1" dirty="0" smtClean="0">
                <a:solidFill>
                  <a:srgbClr val="04617B"/>
                </a:solidFill>
                <a:latin typeface="TimesNewRomanPS-BoldMT"/>
              </a:rPr>
              <a:t>TRANSDUCERS</a:t>
            </a:r>
          </a:p>
          <a:p>
            <a:pPr algn="just"/>
            <a:r>
              <a:rPr lang="en-US" sz="2800" dirty="0" smtClean="0">
                <a:solidFill>
                  <a:srgbClr val="0BD1DA"/>
                </a:solidFill>
                <a:latin typeface="OpenSymbol"/>
              </a:rPr>
              <a:t></a:t>
            </a:r>
            <a:r>
              <a:rPr lang="en-US" sz="2800" dirty="0" smtClean="0">
                <a:solidFill>
                  <a:srgbClr val="000000"/>
                </a:solidFill>
                <a:latin typeface="TimesNewRomanPSMT"/>
              </a:rPr>
              <a:t>On the basis of transduction form used.</a:t>
            </a:r>
          </a:p>
          <a:p>
            <a:pPr algn="just"/>
            <a:r>
              <a:rPr lang="en-US" sz="2800" dirty="0" smtClean="0">
                <a:solidFill>
                  <a:srgbClr val="0BD1DA"/>
                </a:solidFill>
                <a:latin typeface="OpenSymbol"/>
              </a:rPr>
              <a:t></a:t>
            </a:r>
            <a:r>
              <a:rPr lang="en-US" sz="2800" dirty="0" smtClean="0">
                <a:solidFill>
                  <a:srgbClr val="000000"/>
                </a:solidFill>
                <a:latin typeface="TimesNewRomanPSMT"/>
              </a:rPr>
              <a:t>As primary and secondary transducers.</a:t>
            </a:r>
          </a:p>
          <a:p>
            <a:pPr algn="just"/>
            <a:r>
              <a:rPr lang="en-US" sz="2800" dirty="0" smtClean="0">
                <a:solidFill>
                  <a:srgbClr val="0BD1DA"/>
                </a:solidFill>
                <a:latin typeface="OpenSymbol"/>
              </a:rPr>
              <a:t></a:t>
            </a:r>
            <a:r>
              <a:rPr lang="en-US" sz="2800" dirty="0" smtClean="0">
                <a:solidFill>
                  <a:srgbClr val="000000"/>
                </a:solidFill>
                <a:latin typeface="TimesNewRomanPSMT"/>
              </a:rPr>
              <a:t>As passive and active transducers.</a:t>
            </a:r>
          </a:p>
          <a:p>
            <a:pPr algn="just"/>
            <a:r>
              <a:rPr lang="en-US" sz="2800" dirty="0" smtClean="0">
                <a:solidFill>
                  <a:srgbClr val="0BD1DA"/>
                </a:solidFill>
                <a:latin typeface="OpenSymbol"/>
              </a:rPr>
              <a:t></a:t>
            </a:r>
            <a:r>
              <a:rPr lang="en-US" sz="2800" dirty="0" smtClean="0">
                <a:solidFill>
                  <a:srgbClr val="000000"/>
                </a:solidFill>
                <a:latin typeface="TimesNewRomanPSMT"/>
              </a:rPr>
              <a:t>As analog and digital transducers.</a:t>
            </a:r>
          </a:p>
          <a:p>
            <a:pPr algn="just"/>
            <a:r>
              <a:rPr lang="en-US" sz="2800" dirty="0" smtClean="0">
                <a:solidFill>
                  <a:srgbClr val="0BD1DA"/>
                </a:solidFill>
                <a:latin typeface="OpenSymbol"/>
              </a:rPr>
              <a:t></a:t>
            </a:r>
            <a:r>
              <a:rPr lang="en-US" sz="2800" dirty="0" smtClean="0">
                <a:solidFill>
                  <a:srgbClr val="000000"/>
                </a:solidFill>
                <a:latin typeface="TimesNewRomanPSMT"/>
              </a:rPr>
              <a:t>As transducers and inverse transducers</a:t>
            </a:r>
            <a:endParaRPr lang="en-US" sz="28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6" name="Picture 4" descr="Classification of transducers• There are many ways to classify transducers:   – By what they are measuring      • General ..."/>
          <p:cNvPicPr>
            <a:picLocks noChangeAspect="1" noChangeArrowheads="1"/>
          </p:cNvPicPr>
          <p:nvPr/>
        </p:nvPicPr>
        <p:blipFill>
          <a:blip r:embed="rId3"/>
          <a:srcRect/>
          <a:stretch>
            <a:fillRect/>
          </a:stretch>
        </p:blipFill>
        <p:spPr bwMode="auto">
          <a:xfrm>
            <a:off x="0" y="0"/>
            <a:ext cx="9144000" cy="5200651"/>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6" name="Picture 2" descr="Transducer parameters• Transducer operating characteristics are usually  defined by a number of parameters.• Some of the m..."/>
          <p:cNvPicPr>
            <a:picLocks noChangeAspect="1" noChangeArrowheads="1"/>
          </p:cNvPicPr>
          <p:nvPr/>
        </p:nvPicPr>
        <p:blipFill>
          <a:blip r:embed="rId2"/>
          <a:srcRect/>
          <a:stretch>
            <a:fillRect/>
          </a:stretch>
        </p:blipFill>
        <p:spPr bwMode="auto">
          <a:xfrm>
            <a:off x="0" y="0"/>
            <a:ext cx="9144000" cy="5200651"/>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90600" y="1219200"/>
            <a:ext cx="7543800" cy="584775"/>
          </a:xfrm>
          <a:prstGeom prst="rect">
            <a:avLst/>
          </a:prstGeom>
        </p:spPr>
        <p:txBody>
          <a:bodyPr wrap="square">
            <a:spAutoFit/>
          </a:bodyPr>
          <a:lstStyle/>
          <a:p>
            <a:r>
              <a:rPr lang="en-US" sz="3200" b="1" dirty="0" smtClean="0"/>
              <a:t>Primary and secondary transducers</a:t>
            </a:r>
            <a:endParaRPr lang="en-US" sz="3200" dirty="0"/>
          </a:p>
        </p:txBody>
      </p:sp>
      <p:sp>
        <p:nvSpPr>
          <p:cNvPr id="3" name="Rectangle 2"/>
          <p:cNvSpPr/>
          <p:nvPr/>
        </p:nvSpPr>
        <p:spPr>
          <a:xfrm>
            <a:off x="914400" y="2057400"/>
            <a:ext cx="5486400" cy="523220"/>
          </a:xfrm>
          <a:prstGeom prst="rect">
            <a:avLst/>
          </a:prstGeom>
        </p:spPr>
        <p:txBody>
          <a:bodyPr wrap="square">
            <a:spAutoFit/>
          </a:bodyPr>
          <a:lstStyle/>
          <a:p>
            <a:r>
              <a:rPr lang="en-US" sz="2800" b="1" dirty="0" smtClean="0"/>
              <a:t>LVDT and bourdon tube</a:t>
            </a:r>
            <a:endParaRPr lang="en-US" sz="2800" b="1" dirty="0"/>
          </a:p>
        </p:txBody>
      </p:sp>
      <p:pic>
        <p:nvPicPr>
          <p:cNvPr id="2050" name="Picture 2"/>
          <p:cNvPicPr>
            <a:picLocks noChangeAspect="1" noChangeArrowheads="1"/>
          </p:cNvPicPr>
          <p:nvPr/>
        </p:nvPicPr>
        <p:blipFill>
          <a:blip r:embed="rId2"/>
          <a:srcRect/>
          <a:stretch>
            <a:fillRect/>
          </a:stretch>
        </p:blipFill>
        <p:spPr bwMode="auto">
          <a:xfrm>
            <a:off x="528638" y="2590800"/>
            <a:ext cx="8086725" cy="3733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1524000"/>
            <a:ext cx="8001000" cy="3108543"/>
          </a:xfrm>
          <a:prstGeom prst="rect">
            <a:avLst/>
          </a:prstGeom>
        </p:spPr>
        <p:txBody>
          <a:bodyPr wrap="square">
            <a:spAutoFit/>
          </a:bodyPr>
          <a:lstStyle/>
          <a:p>
            <a:r>
              <a:rPr lang="en-US" sz="2800" b="1" dirty="0" smtClean="0">
                <a:solidFill>
                  <a:srgbClr val="04617B"/>
                </a:solidFill>
                <a:latin typeface="TimesNewRomanPS-BoldMT"/>
              </a:rPr>
              <a:t>Passive and Active Transducers</a:t>
            </a:r>
          </a:p>
          <a:p>
            <a:r>
              <a:rPr lang="en-US" sz="2800" dirty="0" smtClean="0">
                <a:solidFill>
                  <a:srgbClr val="000000"/>
                </a:solidFill>
                <a:latin typeface="TimesNewRomanPSMT"/>
              </a:rPr>
              <a:t>If transducers derive the power require for transduction from an power source, then this kind of transducer are known as passive transducer</a:t>
            </a:r>
          </a:p>
          <a:p>
            <a:r>
              <a:rPr lang="en-US" sz="2800" dirty="0" smtClean="0">
                <a:solidFill>
                  <a:srgbClr val="000000"/>
                </a:solidFill>
                <a:latin typeface="TimesNewRomanPSMT"/>
              </a:rPr>
              <a:t>Example</a:t>
            </a:r>
          </a:p>
          <a:p>
            <a:r>
              <a:rPr lang="en-US" sz="2800" dirty="0" smtClean="0">
                <a:solidFill>
                  <a:srgbClr val="0BD1DA"/>
                </a:solidFill>
                <a:latin typeface="OpenSymbol"/>
              </a:rPr>
              <a:t></a:t>
            </a:r>
            <a:r>
              <a:rPr lang="en-US" sz="2800" dirty="0" smtClean="0">
                <a:solidFill>
                  <a:srgbClr val="000000"/>
                </a:solidFill>
                <a:latin typeface="TimesNewRomanPSMT"/>
              </a:rPr>
              <a:t>POT- Potentiometer</a:t>
            </a:r>
          </a:p>
          <a:p>
            <a:r>
              <a:rPr lang="en-US" sz="2800" dirty="0" smtClean="0">
                <a:solidFill>
                  <a:srgbClr val="0BD1DA"/>
                </a:solidFill>
                <a:latin typeface="OpenSymbol"/>
              </a:rPr>
              <a:t></a:t>
            </a:r>
            <a:r>
              <a:rPr lang="en-US" sz="2800" dirty="0" smtClean="0">
                <a:solidFill>
                  <a:srgbClr val="000000"/>
                </a:solidFill>
                <a:latin typeface="TimesNewRomanPSMT"/>
              </a:rPr>
              <a:t>LVDT- Linear Variable Differential  Transducer</a:t>
            </a:r>
            <a:endParaRPr lang="en-US" sz="28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676400"/>
            <a:ext cx="8534400" cy="2554545"/>
          </a:xfrm>
          <a:prstGeom prst="rect">
            <a:avLst/>
          </a:prstGeom>
        </p:spPr>
        <p:txBody>
          <a:bodyPr wrap="square">
            <a:spAutoFit/>
          </a:bodyPr>
          <a:lstStyle/>
          <a:p>
            <a:r>
              <a:rPr lang="en-US" sz="3200" dirty="0" smtClean="0"/>
              <a:t>When there is no need for any source then these type of transducers are Active transducers</a:t>
            </a:r>
          </a:p>
          <a:p>
            <a:r>
              <a:rPr lang="en-US" sz="3200" dirty="0" smtClean="0"/>
              <a:t>Example are :</a:t>
            </a:r>
          </a:p>
          <a:p>
            <a:r>
              <a:rPr lang="en-US" sz="3200" dirty="0" smtClean="0"/>
              <a:t>Thermocouple</a:t>
            </a:r>
          </a:p>
          <a:p>
            <a:r>
              <a:rPr lang="en-US" sz="3200" dirty="0" smtClean="0"/>
              <a:t>Piezoelectric crystal</a:t>
            </a:r>
            <a:endParaRPr lang="en-US" sz="32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914400"/>
            <a:ext cx="7848600" cy="4524315"/>
          </a:xfrm>
          <a:prstGeom prst="rect">
            <a:avLst/>
          </a:prstGeom>
        </p:spPr>
        <p:txBody>
          <a:bodyPr wrap="square">
            <a:spAutoFit/>
          </a:bodyPr>
          <a:lstStyle/>
          <a:p>
            <a:pPr algn="just"/>
            <a:r>
              <a:rPr lang="en-US" sz="3600" b="1" dirty="0" smtClean="0">
                <a:solidFill>
                  <a:srgbClr val="04617B"/>
                </a:solidFill>
                <a:latin typeface="TimesNewRomanPS-BoldMT"/>
              </a:rPr>
              <a:t>Inverse Transducers</a:t>
            </a:r>
          </a:p>
          <a:p>
            <a:pPr algn="just"/>
            <a:r>
              <a:rPr lang="en-US" sz="3600" dirty="0" smtClean="0">
                <a:solidFill>
                  <a:srgbClr val="000000"/>
                </a:solidFill>
                <a:latin typeface="TimesNewRomanPSMT"/>
              </a:rPr>
              <a:t>These type of transducers convert a electrical quantity into non-electrical quantity.</a:t>
            </a:r>
          </a:p>
          <a:p>
            <a:pPr algn="just"/>
            <a:r>
              <a:rPr lang="en-US" sz="3600" dirty="0" smtClean="0">
                <a:solidFill>
                  <a:srgbClr val="000000"/>
                </a:solidFill>
                <a:latin typeface="TimesNewRomanPSMT"/>
              </a:rPr>
              <a:t>Example</a:t>
            </a:r>
          </a:p>
          <a:p>
            <a:pPr algn="just"/>
            <a:r>
              <a:rPr lang="en-US" sz="3600" dirty="0" smtClean="0">
                <a:solidFill>
                  <a:srgbClr val="0BD1DA"/>
                </a:solidFill>
                <a:latin typeface="OpenSymbol"/>
              </a:rPr>
              <a:t></a:t>
            </a:r>
            <a:r>
              <a:rPr lang="en-US" sz="3600" dirty="0" smtClean="0">
                <a:solidFill>
                  <a:srgbClr val="000000"/>
                </a:solidFill>
                <a:latin typeface="TimesNewRomanPSMT"/>
              </a:rPr>
              <a:t>Piezoelectric crystal</a:t>
            </a:r>
          </a:p>
          <a:p>
            <a:pPr algn="just"/>
            <a:r>
              <a:rPr lang="en-US" sz="3600" dirty="0" smtClean="0">
                <a:solidFill>
                  <a:srgbClr val="0BD1DA"/>
                </a:solidFill>
                <a:latin typeface="OpenSymbol"/>
              </a:rPr>
              <a:t></a:t>
            </a:r>
            <a:r>
              <a:rPr lang="en-US" sz="3600" dirty="0" smtClean="0">
                <a:solidFill>
                  <a:srgbClr val="000000"/>
                </a:solidFill>
                <a:latin typeface="TimesNewRomanPSMT"/>
              </a:rPr>
              <a:t>Analog ammeter</a:t>
            </a:r>
          </a:p>
          <a:p>
            <a:pPr algn="just"/>
            <a:r>
              <a:rPr lang="en-US" sz="3600" dirty="0" smtClean="0">
                <a:solidFill>
                  <a:srgbClr val="0BD1DA"/>
                </a:solidFill>
                <a:latin typeface="OpenSymbol"/>
              </a:rPr>
              <a:t></a:t>
            </a:r>
            <a:r>
              <a:rPr lang="en-US" sz="3600" dirty="0" smtClean="0">
                <a:solidFill>
                  <a:srgbClr val="000000"/>
                </a:solidFill>
                <a:latin typeface="TimesNewRomanPSMT"/>
              </a:rPr>
              <a:t>voltmeter</a:t>
            </a:r>
            <a:endParaRPr lang="en-US" sz="36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1" y="1066800"/>
            <a:ext cx="7747000" cy="5059363"/>
          </a:xfrm>
        </p:spPr>
        <p:txBody>
          <a:bodyPr>
            <a:normAutofit/>
          </a:bodyPr>
          <a:lstStyle/>
          <a:p>
            <a:pPr marL="0" marR="0">
              <a:lnSpc>
                <a:spcPct val="115000"/>
              </a:lnSpc>
              <a:spcBef>
                <a:spcPts val="0"/>
              </a:spcBef>
              <a:spcAft>
                <a:spcPts val="1000"/>
              </a:spcAft>
            </a:pPr>
            <a:r>
              <a:rPr lang="en-US" sz="3200" b="1" dirty="0">
                <a:latin typeface="Calibri"/>
                <a:ea typeface="Calibri"/>
                <a:cs typeface="Times New Roman"/>
              </a:rPr>
              <a:t>Introduction</a:t>
            </a:r>
            <a:endParaRPr lang="en-US" sz="2000" dirty="0">
              <a:latin typeface="Calibri"/>
              <a:ea typeface="Calibri"/>
              <a:cs typeface="Times New Roman"/>
            </a:endParaRPr>
          </a:p>
          <a:p>
            <a:pPr marL="0" marR="0">
              <a:lnSpc>
                <a:spcPct val="115000"/>
              </a:lnSpc>
              <a:spcBef>
                <a:spcPts val="0"/>
              </a:spcBef>
              <a:spcAft>
                <a:spcPts val="1000"/>
              </a:spcAft>
            </a:pPr>
            <a:r>
              <a:rPr lang="en-US" dirty="0">
                <a:latin typeface="Calibri"/>
                <a:ea typeface="Calibri"/>
                <a:cs typeface="Times New Roman"/>
              </a:rPr>
              <a:t>An electronic instrumentation system consisting of number of components to perform a measurement system and record  it’s results.</a:t>
            </a:r>
            <a:endParaRPr lang="en-US" sz="2000" dirty="0">
              <a:latin typeface="Calibri"/>
              <a:ea typeface="Calibri"/>
              <a:cs typeface="Times New Roman"/>
            </a:endParaRPr>
          </a:p>
          <a:p>
            <a:pPr marL="0" marR="0">
              <a:lnSpc>
                <a:spcPct val="115000"/>
              </a:lnSpc>
              <a:spcBef>
                <a:spcPts val="0"/>
              </a:spcBef>
              <a:spcAft>
                <a:spcPts val="1000"/>
              </a:spcAft>
            </a:pPr>
            <a:r>
              <a:rPr lang="en-US" dirty="0">
                <a:latin typeface="Calibri"/>
                <a:ea typeface="Calibri"/>
                <a:cs typeface="Times New Roman"/>
              </a:rPr>
              <a:t> The generalized measurement system consists of 3 major components:-</a:t>
            </a:r>
            <a:endParaRPr lang="en-US" sz="2000" dirty="0">
              <a:latin typeface="Calibri"/>
              <a:ea typeface="Calibri"/>
              <a:cs typeface="Times New Roman"/>
            </a:endParaRPr>
          </a:p>
          <a:p>
            <a:pPr marL="0" marR="0">
              <a:lnSpc>
                <a:spcPct val="115000"/>
              </a:lnSpc>
              <a:spcBef>
                <a:spcPts val="0"/>
              </a:spcBef>
              <a:spcAft>
                <a:spcPts val="1000"/>
              </a:spcAft>
            </a:pPr>
            <a:r>
              <a:rPr lang="en-US" dirty="0">
                <a:latin typeface="Calibri"/>
                <a:ea typeface="Calibri"/>
                <a:cs typeface="Times New Roman"/>
              </a:rPr>
              <a:t>1. An input </a:t>
            </a:r>
            <a:r>
              <a:rPr lang="en-US" dirty="0" smtClean="0">
                <a:latin typeface="Calibri"/>
                <a:ea typeface="Calibri"/>
                <a:cs typeface="Times New Roman"/>
              </a:rPr>
              <a:t>device</a:t>
            </a:r>
            <a:endParaRPr lang="en-US" sz="2000" dirty="0">
              <a:latin typeface="Calibri"/>
              <a:ea typeface="Calibri"/>
              <a:cs typeface="Times New Roman"/>
            </a:endParaRPr>
          </a:p>
          <a:p>
            <a:pPr marL="0" marR="0">
              <a:lnSpc>
                <a:spcPct val="115000"/>
              </a:lnSpc>
              <a:spcBef>
                <a:spcPts val="0"/>
              </a:spcBef>
              <a:spcAft>
                <a:spcPts val="1000"/>
              </a:spcAft>
            </a:pPr>
            <a:r>
              <a:rPr lang="en-US" dirty="0">
                <a:latin typeface="Calibri"/>
                <a:ea typeface="Calibri"/>
                <a:cs typeface="Times New Roman"/>
              </a:rPr>
              <a:t>2.Signal conditioning device</a:t>
            </a:r>
            <a:endParaRPr lang="en-US" sz="2000" dirty="0">
              <a:latin typeface="Calibri"/>
              <a:ea typeface="Calibri"/>
              <a:cs typeface="Times New Roman"/>
            </a:endParaRPr>
          </a:p>
          <a:p>
            <a:pPr marL="0" marR="0">
              <a:lnSpc>
                <a:spcPct val="115000"/>
              </a:lnSpc>
              <a:spcBef>
                <a:spcPts val="0"/>
              </a:spcBef>
              <a:spcAft>
                <a:spcPts val="1000"/>
              </a:spcAft>
            </a:pPr>
            <a:r>
              <a:rPr lang="en-US" dirty="0">
                <a:latin typeface="Calibri"/>
                <a:ea typeface="Calibri"/>
                <a:cs typeface="Times New Roman"/>
              </a:rPr>
              <a:t>3. Output device </a:t>
            </a:r>
            <a:endParaRPr lang="en-US" sz="2000" dirty="0">
              <a:latin typeface="Calibri"/>
              <a:ea typeface="Calibri"/>
              <a:cs typeface="Times New Roman"/>
            </a:endParaRPr>
          </a:p>
          <a:p>
            <a:endParaRPr lang="en-US" dirty="0"/>
          </a:p>
        </p:txBody>
      </p:sp>
      <p:sp>
        <p:nvSpPr>
          <p:cNvPr id="4" name="Title 3"/>
          <p:cNvSpPr>
            <a:spLocks noGrp="1"/>
          </p:cNvSpPr>
          <p:nvPr>
            <p:ph type="title"/>
          </p:nvPr>
        </p:nvSpPr>
        <p:spPr/>
        <p:txBody>
          <a:bodyPr/>
          <a:lstStyle/>
          <a:p>
            <a:endParaRPr lang="en-US" dirty="0"/>
          </a:p>
        </p:txBody>
      </p:sp>
    </p:spTree>
    <p:extLst>
      <p:ext uri="{BB962C8B-B14F-4D97-AF65-F5344CB8AC3E}">
        <p14:creationId xmlns="" xmlns:p14="http://schemas.microsoft.com/office/powerpoint/2010/main" val="105832776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72067" y="762000"/>
            <a:ext cx="7408333" cy="5364163"/>
          </a:xfrm>
        </p:spPr>
        <p:txBody>
          <a:bodyPr>
            <a:normAutofit lnSpcReduction="10000"/>
          </a:bodyPr>
          <a:lstStyle/>
          <a:p>
            <a:pPr marL="0" marR="0">
              <a:lnSpc>
                <a:spcPct val="115000"/>
              </a:lnSpc>
              <a:spcBef>
                <a:spcPts val="0"/>
              </a:spcBef>
              <a:spcAft>
                <a:spcPts val="1000"/>
              </a:spcAft>
            </a:pPr>
            <a:r>
              <a:rPr lang="en-US" dirty="0">
                <a:latin typeface="Calibri"/>
                <a:ea typeface="Calibri"/>
                <a:cs typeface="Times New Roman"/>
              </a:rPr>
              <a:t>The input device receives the quantity under measurement and delivers a proportional or analogous electrical signal to signal conditioning device.</a:t>
            </a:r>
            <a:endParaRPr lang="en-US" sz="2000" dirty="0">
              <a:latin typeface="Calibri"/>
              <a:ea typeface="Calibri"/>
              <a:cs typeface="Times New Roman"/>
            </a:endParaRPr>
          </a:p>
          <a:p>
            <a:pPr marL="0" marR="0">
              <a:lnSpc>
                <a:spcPct val="115000"/>
              </a:lnSpc>
              <a:spcBef>
                <a:spcPts val="0"/>
              </a:spcBef>
              <a:spcAft>
                <a:spcPts val="1000"/>
              </a:spcAft>
            </a:pPr>
            <a:r>
              <a:rPr lang="en-US" dirty="0">
                <a:latin typeface="Calibri"/>
                <a:ea typeface="Calibri"/>
                <a:cs typeface="Times New Roman"/>
              </a:rPr>
              <a:t>  Here the signal is amplified, attenuated, filtered in format acceptable to the output device.</a:t>
            </a:r>
            <a:endParaRPr lang="en-US" sz="2000" dirty="0">
              <a:latin typeface="Calibri"/>
              <a:ea typeface="Calibri"/>
              <a:cs typeface="Times New Roman"/>
            </a:endParaRPr>
          </a:p>
          <a:p>
            <a:pPr marL="0" marR="0">
              <a:lnSpc>
                <a:spcPct val="115000"/>
              </a:lnSpc>
              <a:spcBef>
                <a:spcPts val="0"/>
              </a:spcBef>
              <a:spcAft>
                <a:spcPts val="1000"/>
              </a:spcAft>
            </a:pPr>
            <a:r>
              <a:rPr lang="en-US" dirty="0">
                <a:latin typeface="Calibri"/>
                <a:ea typeface="Calibri"/>
                <a:cs typeface="Times New Roman"/>
              </a:rPr>
              <a:t>  The input quantity for most instrumentation system is a non-electrical quantity. The non-electrical quantity is general quantity, and is converted to electrical form by a transducer.</a:t>
            </a:r>
            <a:endParaRPr lang="en-US" sz="2000" dirty="0">
              <a:latin typeface="Calibri"/>
              <a:ea typeface="Calibri"/>
              <a:cs typeface="Times New Roman"/>
            </a:endParaRPr>
          </a:p>
          <a:p>
            <a:pPr marL="0" marR="0">
              <a:lnSpc>
                <a:spcPct val="115000"/>
              </a:lnSpc>
              <a:spcBef>
                <a:spcPts val="0"/>
              </a:spcBef>
              <a:spcAft>
                <a:spcPts val="1000"/>
              </a:spcAft>
            </a:pPr>
            <a:r>
              <a:rPr lang="en-US" dirty="0">
                <a:latin typeface="Calibri"/>
                <a:ea typeface="Calibri"/>
                <a:cs typeface="Times New Roman"/>
              </a:rPr>
              <a:t> </a:t>
            </a:r>
            <a:endParaRPr lang="en-US" sz="2000" dirty="0">
              <a:latin typeface="Calibri"/>
              <a:ea typeface="Calibri"/>
              <a:cs typeface="Times New Roman"/>
            </a:endParaRPr>
          </a:p>
          <a:p>
            <a:pPr marL="0" marR="0">
              <a:lnSpc>
                <a:spcPct val="115000"/>
              </a:lnSpc>
              <a:spcBef>
                <a:spcPts val="0"/>
              </a:spcBef>
              <a:spcAft>
                <a:spcPts val="1000"/>
              </a:spcAft>
            </a:pPr>
            <a:r>
              <a:rPr lang="en-US" dirty="0">
                <a:latin typeface="Calibri"/>
                <a:ea typeface="Calibri"/>
                <a:cs typeface="Times New Roman"/>
              </a:rPr>
              <a:t>A transducer is defined as a device which converts energy from one form to another.</a:t>
            </a:r>
            <a:endParaRPr lang="en-US" sz="2000" dirty="0">
              <a:latin typeface="Calibri"/>
              <a:ea typeface="Calibri"/>
              <a:cs typeface="Times New Roman"/>
            </a:endParaRPr>
          </a:p>
          <a:p>
            <a:endParaRPr lang="en-US" dirty="0"/>
          </a:p>
        </p:txBody>
      </p:sp>
    </p:spTree>
    <p:extLst>
      <p:ext uri="{BB962C8B-B14F-4D97-AF65-F5344CB8AC3E}">
        <p14:creationId xmlns="" xmlns:p14="http://schemas.microsoft.com/office/powerpoint/2010/main" val="31261895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1447800"/>
            <a:ext cx="7408333" cy="4678363"/>
          </a:xfrm>
        </p:spPr>
        <p:txBody>
          <a:bodyPr>
            <a:normAutofit/>
          </a:bodyPr>
          <a:lstStyle/>
          <a:p>
            <a:r>
              <a:rPr lang="en-US" sz="3200" dirty="0" smtClean="0">
                <a:latin typeface="Times New Roman"/>
              </a:rPr>
              <a:t>Definitions</a:t>
            </a:r>
          </a:p>
          <a:p>
            <a:r>
              <a:rPr lang="en-US" sz="3200" dirty="0" smtClean="0">
                <a:latin typeface="Times New Roman"/>
              </a:rPr>
              <a:t>• Transducer: a device that converts one form of energy into another.</a:t>
            </a:r>
          </a:p>
          <a:p>
            <a:r>
              <a:rPr lang="en-US" sz="3200" dirty="0" smtClean="0">
                <a:latin typeface="Times New Roman"/>
              </a:rPr>
              <a:t>• Sensor: a device that converts a physical</a:t>
            </a:r>
          </a:p>
          <a:p>
            <a:r>
              <a:rPr lang="en-US" sz="3200" dirty="0" smtClean="0">
                <a:latin typeface="Times New Roman"/>
              </a:rPr>
              <a:t>parameter to an electrical output.</a:t>
            </a:r>
            <a:endParaRPr lang="en-US" sz="3200" dirty="0"/>
          </a:p>
        </p:txBody>
      </p:sp>
      <p:sp>
        <p:nvSpPr>
          <p:cNvPr id="3" name="Title 2"/>
          <p:cNvSpPr>
            <a:spLocks noGrp="1"/>
          </p:cNvSpPr>
          <p:nvPr>
            <p:ph type="title"/>
          </p:nvPr>
        </p:nvSpPr>
        <p:spPr/>
        <p:txBody>
          <a:bodyPr/>
          <a:lstStyle/>
          <a:p>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pPr marL="0" marR="0">
              <a:lnSpc>
                <a:spcPct val="115000"/>
              </a:lnSpc>
              <a:spcBef>
                <a:spcPts val="0"/>
              </a:spcBef>
              <a:spcAft>
                <a:spcPts val="1000"/>
              </a:spcAft>
            </a:pPr>
            <a:r>
              <a:rPr lang="en-US" sz="2800" b="1" dirty="0">
                <a:latin typeface="Calibri"/>
                <a:ea typeface="Calibri"/>
                <a:cs typeface="Times New Roman"/>
              </a:rPr>
              <a:t>Classification</a:t>
            </a:r>
            <a:endParaRPr lang="en-US" sz="2000" dirty="0">
              <a:latin typeface="Calibri"/>
              <a:ea typeface="Calibri"/>
              <a:cs typeface="Times New Roman"/>
            </a:endParaRPr>
          </a:p>
          <a:p>
            <a:pPr marL="0" marR="0">
              <a:lnSpc>
                <a:spcPct val="115000"/>
              </a:lnSpc>
              <a:spcBef>
                <a:spcPts val="0"/>
              </a:spcBef>
              <a:spcAft>
                <a:spcPts val="1000"/>
              </a:spcAft>
            </a:pPr>
            <a:r>
              <a:rPr lang="en-US" dirty="0">
                <a:latin typeface="Calibri"/>
                <a:ea typeface="Calibri"/>
                <a:cs typeface="Times New Roman"/>
              </a:rPr>
              <a:t>1. On the basis of transduction form used.</a:t>
            </a:r>
            <a:endParaRPr lang="en-US" sz="2000" dirty="0">
              <a:latin typeface="Calibri"/>
              <a:ea typeface="Calibri"/>
              <a:cs typeface="Times New Roman"/>
            </a:endParaRPr>
          </a:p>
          <a:p>
            <a:pPr marL="0" marR="0">
              <a:lnSpc>
                <a:spcPct val="115000"/>
              </a:lnSpc>
              <a:spcBef>
                <a:spcPts val="0"/>
              </a:spcBef>
              <a:spcAft>
                <a:spcPts val="1000"/>
              </a:spcAft>
            </a:pPr>
            <a:r>
              <a:rPr lang="en-US" dirty="0">
                <a:latin typeface="Calibri"/>
                <a:ea typeface="Calibri"/>
                <a:cs typeface="Times New Roman"/>
              </a:rPr>
              <a:t>2. As on the basis form used as primary and secondary transducer.</a:t>
            </a:r>
            <a:endParaRPr lang="en-US" sz="2000" dirty="0">
              <a:latin typeface="Calibri"/>
              <a:ea typeface="Calibri"/>
              <a:cs typeface="Times New Roman"/>
            </a:endParaRPr>
          </a:p>
          <a:p>
            <a:pPr marL="0" marR="0">
              <a:lnSpc>
                <a:spcPct val="115000"/>
              </a:lnSpc>
              <a:spcBef>
                <a:spcPts val="0"/>
              </a:spcBef>
              <a:spcAft>
                <a:spcPts val="1000"/>
              </a:spcAft>
            </a:pPr>
            <a:r>
              <a:rPr lang="en-US" dirty="0">
                <a:latin typeface="Calibri"/>
                <a:ea typeface="Calibri"/>
                <a:cs typeface="Times New Roman"/>
              </a:rPr>
              <a:t>3. Passive and active transducer</a:t>
            </a:r>
            <a:endParaRPr lang="en-US" sz="2000" dirty="0">
              <a:latin typeface="Calibri"/>
              <a:ea typeface="Calibri"/>
              <a:cs typeface="Times New Roman"/>
            </a:endParaRPr>
          </a:p>
          <a:p>
            <a:pPr marL="0" marR="0">
              <a:lnSpc>
                <a:spcPct val="115000"/>
              </a:lnSpc>
              <a:spcBef>
                <a:spcPts val="0"/>
              </a:spcBef>
              <a:spcAft>
                <a:spcPts val="1000"/>
              </a:spcAft>
            </a:pPr>
            <a:r>
              <a:rPr lang="en-US" dirty="0">
                <a:latin typeface="Calibri"/>
                <a:ea typeface="Calibri"/>
                <a:cs typeface="Times New Roman"/>
              </a:rPr>
              <a:t>4. Analog and digital </a:t>
            </a:r>
            <a:endParaRPr lang="en-US" sz="2000" dirty="0">
              <a:latin typeface="Calibri"/>
              <a:ea typeface="Calibri"/>
              <a:cs typeface="Times New Roman"/>
            </a:endParaRPr>
          </a:p>
          <a:p>
            <a:pPr marL="0" marR="0">
              <a:lnSpc>
                <a:spcPct val="115000"/>
              </a:lnSpc>
              <a:spcBef>
                <a:spcPts val="0"/>
              </a:spcBef>
              <a:spcAft>
                <a:spcPts val="1000"/>
              </a:spcAft>
            </a:pPr>
            <a:r>
              <a:rPr lang="en-US" dirty="0">
                <a:latin typeface="Calibri"/>
                <a:ea typeface="Calibri"/>
                <a:cs typeface="Times New Roman"/>
              </a:rPr>
              <a:t>5. Transducer and inverse transducer.</a:t>
            </a:r>
            <a:endParaRPr lang="en-US" sz="2000" dirty="0">
              <a:latin typeface="Calibri"/>
              <a:ea typeface="Calibri"/>
              <a:cs typeface="Times New Roman"/>
            </a:endParaRPr>
          </a:p>
          <a:p>
            <a:endParaRPr lang="en-US" dirty="0"/>
          </a:p>
        </p:txBody>
      </p:sp>
      <p:sp>
        <p:nvSpPr>
          <p:cNvPr id="2" name="Title 1"/>
          <p:cNvSpPr>
            <a:spLocks noGrp="1"/>
          </p:cNvSpPr>
          <p:nvPr>
            <p:ph type="title"/>
          </p:nvPr>
        </p:nvSpPr>
        <p:spPr/>
        <p:txBody>
          <a:bodyPr/>
          <a:lstStyle/>
          <a:p>
            <a:endParaRPr lang="en-US"/>
          </a:p>
        </p:txBody>
      </p:sp>
    </p:spTree>
    <p:extLst>
      <p:ext uri="{BB962C8B-B14F-4D97-AF65-F5344CB8AC3E}">
        <p14:creationId xmlns="" xmlns:p14="http://schemas.microsoft.com/office/powerpoint/2010/main" val="352993071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endParaRPr lang="en-US"/>
          </a:p>
        </p:txBody>
      </p:sp>
      <p:sp>
        <p:nvSpPr>
          <p:cNvPr id="1026" name="AutoShape 2" descr="Transducer and Instrumentation - Electronics and Communication Study  Material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27" name="Picture 3" descr="C:\Users\faculty\Desktop\download.jpg"/>
          <p:cNvPicPr>
            <a:picLocks noChangeAspect="1" noChangeArrowheads="1"/>
          </p:cNvPicPr>
          <p:nvPr/>
        </p:nvPicPr>
        <p:blipFill>
          <a:blip r:embed="rId2"/>
          <a:srcRect/>
          <a:stretch>
            <a:fillRect/>
          </a:stretch>
        </p:blipFill>
        <p:spPr bwMode="auto">
          <a:xfrm>
            <a:off x="685800" y="2514600"/>
            <a:ext cx="7772400" cy="2209800"/>
          </a:xfrm>
          <a:prstGeom prst="rect">
            <a:avLst/>
          </a:prstGeom>
          <a:noFill/>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685801"/>
            <a:ext cx="8077200" cy="3108543"/>
          </a:xfrm>
          <a:prstGeom prst="rect">
            <a:avLst/>
          </a:prstGeom>
        </p:spPr>
        <p:txBody>
          <a:bodyPr wrap="square">
            <a:spAutoFit/>
          </a:bodyPr>
          <a:lstStyle/>
          <a:p>
            <a:pPr algn="just"/>
            <a:r>
              <a:rPr lang="en-US" sz="2800" b="1" dirty="0" smtClean="0">
                <a:solidFill>
                  <a:srgbClr val="000000"/>
                </a:solidFill>
                <a:latin typeface="Arial"/>
              </a:rPr>
              <a:t>Block diagram of a  Transducers</a:t>
            </a:r>
          </a:p>
          <a:p>
            <a:pPr algn="just"/>
            <a:r>
              <a:rPr lang="en-US" sz="2800" dirty="0" smtClean="0">
                <a:solidFill>
                  <a:srgbClr val="000000"/>
                </a:solidFill>
                <a:latin typeface="Arial"/>
              </a:rPr>
              <a:t>Before understanding what a transducer is or diving into the different types of Transducers, consider the following setup of a measuring system. In this block diagram of a simple measuring system, there are three basic elements</a:t>
            </a:r>
            <a:endParaRPr lang="en-US" sz="2800" b="0" i="0" dirty="0">
              <a:solidFill>
                <a:srgbClr val="666666"/>
              </a:solidFill>
              <a:latin typeface="Arial"/>
            </a:endParaRPr>
          </a:p>
        </p:txBody>
      </p:sp>
      <p:sp>
        <p:nvSpPr>
          <p:cNvPr id="3" name="Rectangle 2"/>
          <p:cNvSpPr/>
          <p:nvPr/>
        </p:nvSpPr>
        <p:spPr>
          <a:xfrm>
            <a:off x="304800" y="3844944"/>
            <a:ext cx="6553200" cy="1384995"/>
          </a:xfrm>
          <a:prstGeom prst="rect">
            <a:avLst/>
          </a:prstGeom>
        </p:spPr>
        <p:txBody>
          <a:bodyPr wrap="square">
            <a:spAutoFit/>
          </a:bodyPr>
          <a:lstStyle/>
          <a:p>
            <a:pPr>
              <a:buFont typeface="Arial"/>
              <a:buChar char="•"/>
            </a:pPr>
            <a:r>
              <a:rPr lang="en-US" sz="2800" dirty="0" smtClean="0">
                <a:solidFill>
                  <a:srgbClr val="000000"/>
                </a:solidFill>
                <a:latin typeface="Arial"/>
              </a:rPr>
              <a:t>Sensor</a:t>
            </a:r>
            <a:endParaRPr lang="en-US" sz="2800" dirty="0" smtClean="0">
              <a:solidFill>
                <a:srgbClr val="666666"/>
              </a:solidFill>
              <a:latin typeface="Arial"/>
            </a:endParaRPr>
          </a:p>
          <a:p>
            <a:pPr>
              <a:buFont typeface="Arial"/>
              <a:buChar char="•"/>
            </a:pPr>
            <a:r>
              <a:rPr lang="en-US" sz="2800" dirty="0" smtClean="0">
                <a:solidFill>
                  <a:srgbClr val="000000"/>
                </a:solidFill>
                <a:latin typeface="Arial"/>
              </a:rPr>
              <a:t>Signal Conditioning Unit</a:t>
            </a:r>
            <a:endParaRPr lang="en-US" sz="2800" dirty="0" smtClean="0">
              <a:solidFill>
                <a:srgbClr val="666666"/>
              </a:solidFill>
              <a:latin typeface="Arial"/>
            </a:endParaRPr>
          </a:p>
          <a:p>
            <a:pPr>
              <a:buFont typeface="Arial"/>
              <a:buChar char="•"/>
            </a:pPr>
            <a:r>
              <a:rPr lang="en-US" sz="2800" dirty="0" smtClean="0">
                <a:solidFill>
                  <a:srgbClr val="000000"/>
                </a:solidFill>
                <a:latin typeface="Arial"/>
              </a:rPr>
              <a:t>Data Representing Device</a:t>
            </a:r>
            <a:endParaRPr lang="en-US" sz="2800" b="0" i="0" dirty="0">
              <a:solidFill>
                <a:srgbClr val="666666"/>
              </a:solidFill>
              <a:latin typeface="Aria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www.electronicshub.org/wp-content/uploads/2019/04/Different-Types-of-Transducers-Block-Diagram.jpg"/>
          <p:cNvPicPr>
            <a:picLocks noChangeAspect="1" noChangeArrowheads="1"/>
          </p:cNvPicPr>
          <p:nvPr/>
        </p:nvPicPr>
        <p:blipFill>
          <a:blip r:embed="rId2"/>
          <a:srcRect/>
          <a:stretch>
            <a:fillRect/>
          </a:stretch>
        </p:blipFill>
        <p:spPr bwMode="auto">
          <a:xfrm>
            <a:off x="304800" y="1143000"/>
            <a:ext cx="8458200" cy="3505200"/>
          </a:xfrm>
          <a:prstGeom prst="rect">
            <a:avLst/>
          </a:prstGeom>
          <a:noFill/>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1066800"/>
            <a:ext cx="8763000" cy="2308324"/>
          </a:xfrm>
          <a:prstGeom prst="rect">
            <a:avLst/>
          </a:prstGeom>
        </p:spPr>
        <p:txBody>
          <a:bodyPr wrap="square">
            <a:spAutoFit/>
          </a:bodyPr>
          <a:lstStyle/>
          <a:p>
            <a:r>
              <a:rPr lang="en-US" sz="2400" b="1" dirty="0" smtClean="0">
                <a:solidFill>
                  <a:srgbClr val="000000"/>
                </a:solidFill>
                <a:latin typeface="Arial"/>
              </a:rPr>
              <a:t>Sensor</a:t>
            </a:r>
          </a:p>
          <a:p>
            <a:r>
              <a:rPr lang="en-US" sz="2400" dirty="0" smtClean="0">
                <a:solidFill>
                  <a:srgbClr val="000000"/>
                </a:solidFill>
                <a:latin typeface="Arial"/>
              </a:rPr>
              <a:t>A Sensor is a device that is used to detect changes in any physical quantity like Temperature, Speed, Flow, Level, Pressure, etc. Any changes in the input quantity will be detected by a Sensor and reflected as changes in output quantity</a:t>
            </a:r>
            <a:r>
              <a:rPr lang="en-US" dirty="0" smtClean="0">
                <a:solidFill>
                  <a:srgbClr val="000000"/>
                </a:solidFill>
                <a:latin typeface="Arial"/>
              </a:rPr>
              <a:t>.</a:t>
            </a:r>
            <a:endParaRPr lang="en-US" b="0" i="0" dirty="0">
              <a:solidFill>
                <a:srgbClr val="666666"/>
              </a:solidFill>
              <a:latin typeface="Arial"/>
            </a:endParaRPr>
          </a:p>
        </p:txBody>
      </p:sp>
      <p:sp>
        <p:nvSpPr>
          <p:cNvPr id="3" name="Rectangle 2"/>
          <p:cNvSpPr/>
          <p:nvPr/>
        </p:nvSpPr>
        <p:spPr>
          <a:xfrm>
            <a:off x="457200" y="3276600"/>
            <a:ext cx="7848600" cy="2369880"/>
          </a:xfrm>
          <a:prstGeom prst="rect">
            <a:avLst/>
          </a:prstGeom>
        </p:spPr>
        <p:txBody>
          <a:bodyPr wrap="square">
            <a:spAutoFit/>
          </a:bodyPr>
          <a:lstStyle/>
          <a:p>
            <a:pPr algn="just"/>
            <a:r>
              <a:rPr lang="en-US" sz="2400" b="1" dirty="0" smtClean="0">
                <a:solidFill>
                  <a:srgbClr val="000000"/>
                </a:solidFill>
                <a:latin typeface="Arial"/>
              </a:rPr>
              <a:t>Signal Conditioning Unit</a:t>
            </a:r>
            <a:endParaRPr lang="en-US" sz="2400" dirty="0" smtClean="0">
              <a:solidFill>
                <a:srgbClr val="666666"/>
              </a:solidFill>
              <a:latin typeface="Arial"/>
            </a:endParaRPr>
          </a:p>
          <a:p>
            <a:pPr algn="just"/>
            <a:r>
              <a:rPr lang="en-US" sz="2400" dirty="0" smtClean="0">
                <a:solidFill>
                  <a:srgbClr val="000000"/>
                </a:solidFill>
                <a:latin typeface="Arial"/>
              </a:rPr>
              <a:t>The non-electrical output quantity of the Sensor makes it inconvenient to further process it. Hence, the Signal Conditioning Unit is used to convert the physical output (or non-electrical output) of the sensor to an electrical quantity</a:t>
            </a:r>
            <a:r>
              <a:rPr lang="en-US" sz="2800" dirty="0" smtClean="0">
                <a:solidFill>
                  <a:srgbClr val="000000"/>
                </a:solidFill>
                <a:latin typeface="Arial"/>
              </a:rPr>
              <a:t>.</a:t>
            </a:r>
            <a:endParaRPr lang="en-US" sz="2800" b="0" i="0" dirty="0">
              <a:solidFill>
                <a:srgbClr val="666666"/>
              </a:solidFill>
              <a:latin typeface="Aria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1066800"/>
            <a:ext cx="8229600" cy="4524315"/>
          </a:xfrm>
          <a:prstGeom prst="rect">
            <a:avLst/>
          </a:prstGeom>
        </p:spPr>
        <p:txBody>
          <a:bodyPr wrap="square">
            <a:spAutoFit/>
          </a:bodyPr>
          <a:lstStyle/>
          <a:p>
            <a:r>
              <a:rPr lang="en-US" sz="3600" dirty="0" smtClean="0">
                <a:solidFill>
                  <a:srgbClr val="000000"/>
                </a:solidFill>
                <a:latin typeface="Arial"/>
              </a:rPr>
              <a:t>Some of the best known Signal conditioning units are:</a:t>
            </a:r>
          </a:p>
          <a:p>
            <a:endParaRPr lang="en-US" sz="3600" dirty="0" smtClean="0">
              <a:solidFill>
                <a:srgbClr val="666666"/>
              </a:solidFill>
              <a:latin typeface="Arial"/>
            </a:endParaRPr>
          </a:p>
          <a:p>
            <a:pPr>
              <a:buFont typeface="Arial"/>
              <a:buChar char="•"/>
            </a:pPr>
            <a:r>
              <a:rPr lang="en-US" sz="3600" dirty="0" smtClean="0">
                <a:solidFill>
                  <a:srgbClr val="000000"/>
                </a:solidFill>
                <a:latin typeface="Arial"/>
              </a:rPr>
              <a:t>Analog to Digital Converters</a:t>
            </a:r>
            <a:endParaRPr lang="en-US" sz="3600" dirty="0" smtClean="0">
              <a:solidFill>
                <a:srgbClr val="666666"/>
              </a:solidFill>
              <a:latin typeface="Arial"/>
            </a:endParaRPr>
          </a:p>
          <a:p>
            <a:pPr>
              <a:buFont typeface="Arial"/>
              <a:buChar char="•"/>
            </a:pPr>
            <a:r>
              <a:rPr lang="en-US" sz="3600" dirty="0" smtClean="0">
                <a:solidFill>
                  <a:srgbClr val="000000"/>
                </a:solidFill>
                <a:latin typeface="Arial"/>
              </a:rPr>
              <a:t>Amplifiers</a:t>
            </a:r>
            <a:endParaRPr lang="en-US" sz="3600" dirty="0" smtClean="0">
              <a:solidFill>
                <a:srgbClr val="666666"/>
              </a:solidFill>
              <a:latin typeface="Arial"/>
            </a:endParaRPr>
          </a:p>
          <a:p>
            <a:pPr>
              <a:buFont typeface="Arial"/>
              <a:buChar char="•"/>
            </a:pPr>
            <a:r>
              <a:rPr lang="en-US" sz="3600" dirty="0" smtClean="0">
                <a:solidFill>
                  <a:srgbClr val="000000"/>
                </a:solidFill>
                <a:latin typeface="Arial"/>
              </a:rPr>
              <a:t>Filters</a:t>
            </a:r>
            <a:endParaRPr lang="en-US" sz="3600" dirty="0" smtClean="0">
              <a:solidFill>
                <a:srgbClr val="666666"/>
              </a:solidFill>
              <a:latin typeface="Arial"/>
            </a:endParaRPr>
          </a:p>
          <a:p>
            <a:pPr>
              <a:buFont typeface="Arial"/>
              <a:buChar char="•"/>
            </a:pPr>
            <a:r>
              <a:rPr lang="en-US" sz="3600" dirty="0" smtClean="0">
                <a:solidFill>
                  <a:srgbClr val="000000"/>
                </a:solidFill>
                <a:latin typeface="Arial"/>
              </a:rPr>
              <a:t>Rectifiers</a:t>
            </a:r>
            <a:endParaRPr lang="en-US" sz="3600" dirty="0" smtClean="0">
              <a:solidFill>
                <a:srgbClr val="666666"/>
              </a:solidFill>
              <a:latin typeface="Arial"/>
            </a:endParaRPr>
          </a:p>
          <a:p>
            <a:pPr>
              <a:buFont typeface="Arial"/>
              <a:buChar char="•"/>
            </a:pPr>
            <a:r>
              <a:rPr lang="en-US" sz="3600" dirty="0" smtClean="0">
                <a:solidFill>
                  <a:srgbClr val="000000"/>
                </a:solidFill>
                <a:latin typeface="Arial"/>
              </a:rPr>
              <a:t>Modulators</a:t>
            </a:r>
            <a:endParaRPr lang="en-US" sz="3600" b="0" i="0" dirty="0">
              <a:solidFill>
                <a:srgbClr val="666666"/>
              </a:solidFill>
              <a:latin typeface="Aria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914400"/>
            <a:ext cx="7772400" cy="3108543"/>
          </a:xfrm>
          <a:prstGeom prst="rect">
            <a:avLst/>
          </a:prstGeom>
        </p:spPr>
        <p:txBody>
          <a:bodyPr wrap="square">
            <a:spAutoFit/>
          </a:bodyPr>
          <a:lstStyle/>
          <a:p>
            <a:r>
              <a:rPr lang="en-US" sz="2800" b="1" dirty="0" smtClean="0">
                <a:solidFill>
                  <a:srgbClr val="000000"/>
                </a:solidFill>
                <a:latin typeface="Arial"/>
              </a:rPr>
              <a:t>Data Representation Device</a:t>
            </a:r>
            <a:endParaRPr lang="en-US" sz="2800" dirty="0" smtClean="0">
              <a:solidFill>
                <a:srgbClr val="666666"/>
              </a:solidFill>
              <a:latin typeface="Arial"/>
            </a:endParaRPr>
          </a:p>
          <a:p>
            <a:r>
              <a:rPr lang="en-US" sz="2800" dirty="0" smtClean="0">
                <a:solidFill>
                  <a:srgbClr val="000000"/>
                </a:solidFill>
                <a:latin typeface="Arial"/>
              </a:rPr>
              <a:t>A Data representation device is used to present the measured output to the observer. This can be anything like</a:t>
            </a:r>
            <a:endParaRPr lang="en-US" sz="2800" dirty="0" smtClean="0">
              <a:solidFill>
                <a:srgbClr val="666666"/>
              </a:solidFill>
              <a:latin typeface="Arial"/>
            </a:endParaRPr>
          </a:p>
          <a:p>
            <a:pPr>
              <a:buFont typeface="Arial"/>
              <a:buChar char="•"/>
            </a:pPr>
            <a:r>
              <a:rPr lang="en-US" sz="2800" dirty="0" smtClean="0">
                <a:solidFill>
                  <a:srgbClr val="000000"/>
                </a:solidFill>
                <a:latin typeface="Arial"/>
              </a:rPr>
              <a:t>A Scale</a:t>
            </a:r>
            <a:endParaRPr lang="en-US" sz="2800" dirty="0" smtClean="0">
              <a:solidFill>
                <a:srgbClr val="666666"/>
              </a:solidFill>
              <a:latin typeface="Arial"/>
            </a:endParaRPr>
          </a:p>
          <a:p>
            <a:pPr>
              <a:buFont typeface="Arial"/>
              <a:buChar char="•"/>
            </a:pPr>
            <a:r>
              <a:rPr lang="en-US" sz="2800" dirty="0" smtClean="0">
                <a:solidFill>
                  <a:srgbClr val="000000"/>
                </a:solidFill>
                <a:latin typeface="Arial"/>
              </a:rPr>
              <a:t>An LCD Display</a:t>
            </a:r>
            <a:endParaRPr lang="en-US" sz="2800" dirty="0" smtClean="0">
              <a:solidFill>
                <a:srgbClr val="666666"/>
              </a:solidFill>
              <a:latin typeface="Arial"/>
            </a:endParaRPr>
          </a:p>
          <a:p>
            <a:pPr>
              <a:buFont typeface="Arial"/>
              <a:buChar char="•"/>
            </a:pPr>
            <a:r>
              <a:rPr lang="en-US" sz="2800" dirty="0" smtClean="0">
                <a:solidFill>
                  <a:srgbClr val="000000"/>
                </a:solidFill>
                <a:latin typeface="Arial"/>
              </a:rPr>
              <a:t>A Signal Recorder</a:t>
            </a:r>
            <a:endParaRPr lang="en-US" sz="2800" b="0" i="0" dirty="0">
              <a:solidFill>
                <a:srgbClr val="666666"/>
              </a:solidFill>
              <a:latin typeface="Aria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609600"/>
            <a:ext cx="8077200" cy="4832092"/>
          </a:xfrm>
          <a:prstGeom prst="rect">
            <a:avLst/>
          </a:prstGeom>
        </p:spPr>
        <p:txBody>
          <a:bodyPr wrap="square">
            <a:spAutoFit/>
          </a:bodyPr>
          <a:lstStyle/>
          <a:p>
            <a:r>
              <a:rPr lang="en-US" sz="2800" b="1" dirty="0" smtClean="0">
                <a:solidFill>
                  <a:srgbClr val="000000"/>
                </a:solidFill>
                <a:latin typeface="Arial"/>
              </a:rPr>
              <a:t>Transducer</a:t>
            </a:r>
          </a:p>
          <a:p>
            <a:r>
              <a:rPr lang="en-US" sz="2800" dirty="0" smtClean="0">
                <a:solidFill>
                  <a:srgbClr val="000000"/>
                </a:solidFill>
                <a:latin typeface="Arial"/>
              </a:rPr>
              <a:t>In the above example, consider a Strain Gauge as the Sensor. Any changes in the strain will reflect as changes in its resistance. Now, in order to convert this change in resistance into equivalent voltages, you can use a simple Wheatstone Bridge circuit, which acts as the Signal Conditioning Unit.</a:t>
            </a:r>
            <a:endParaRPr lang="en-US" sz="2800" dirty="0" smtClean="0">
              <a:solidFill>
                <a:srgbClr val="666666"/>
              </a:solidFill>
              <a:latin typeface="Arial"/>
            </a:endParaRPr>
          </a:p>
          <a:p>
            <a:r>
              <a:rPr lang="en-US" sz="2800" dirty="0" smtClean="0">
                <a:solidFill>
                  <a:srgbClr val="000000"/>
                </a:solidFill>
                <a:latin typeface="Arial"/>
              </a:rPr>
              <a:t>The combination of Strain Gauge (Sensor) and Wheatstone Bridge (Signal Conditioning Unit) is Known as a Transducer</a:t>
            </a:r>
            <a:r>
              <a:rPr lang="en-US" dirty="0" smtClean="0">
                <a:solidFill>
                  <a:srgbClr val="000000"/>
                </a:solidFill>
                <a:latin typeface="Arial"/>
              </a:rPr>
              <a:t>.</a:t>
            </a:r>
            <a:endParaRPr lang="en-US" b="0" i="0" dirty="0">
              <a:solidFill>
                <a:srgbClr val="666666"/>
              </a:solidFill>
              <a:latin typeface="Aria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9600" y="838200"/>
            <a:ext cx="7696200" cy="1211614"/>
          </a:xfrm>
          <a:prstGeom prst="rect">
            <a:avLst/>
          </a:prstGeom>
        </p:spPr>
        <p:txBody>
          <a:bodyPr wrap="square">
            <a:spAutoFit/>
          </a:bodyPr>
          <a:lstStyle/>
          <a:p>
            <a:pPr>
              <a:lnSpc>
                <a:spcPct val="115000"/>
              </a:lnSpc>
              <a:spcAft>
                <a:spcPts val="1000"/>
              </a:spcAft>
            </a:pPr>
            <a:r>
              <a:rPr lang="en-US" sz="2000" b="1" dirty="0" smtClean="0">
                <a:solidFill>
                  <a:schemeClr val="tx2">
                    <a:lumMod val="60000"/>
                    <a:lumOff val="40000"/>
                  </a:schemeClr>
                </a:solidFill>
                <a:effectLst/>
                <a:latin typeface="Calibri"/>
                <a:ea typeface="Calibri"/>
                <a:cs typeface="Times New Roman"/>
              </a:rPr>
              <a:t>Electrical Transducer</a:t>
            </a:r>
            <a:endParaRPr lang="en-US" sz="1600" dirty="0" smtClean="0">
              <a:solidFill>
                <a:schemeClr val="tx2">
                  <a:lumMod val="60000"/>
                  <a:lumOff val="40000"/>
                </a:schemeClr>
              </a:solidFill>
              <a:effectLst/>
              <a:latin typeface="Calibri"/>
              <a:ea typeface="Calibri"/>
              <a:cs typeface="Times New Roman"/>
            </a:endParaRPr>
          </a:p>
          <a:p>
            <a:pPr>
              <a:lnSpc>
                <a:spcPct val="115000"/>
              </a:lnSpc>
              <a:spcAft>
                <a:spcPts val="1000"/>
              </a:spcAft>
            </a:pPr>
            <a:r>
              <a:rPr lang="en-US" dirty="0" smtClean="0">
                <a:solidFill>
                  <a:schemeClr val="tx2">
                    <a:lumMod val="60000"/>
                    <a:lumOff val="40000"/>
                  </a:schemeClr>
                </a:solidFill>
                <a:effectLst/>
                <a:latin typeface="Calibri"/>
                <a:ea typeface="Calibri"/>
                <a:cs typeface="Times New Roman"/>
              </a:rPr>
              <a:t>It gives an output that is electrical in nature . The electrical signal maybe current , voltage or frequency.</a:t>
            </a:r>
            <a:endParaRPr lang="en-US" sz="1600" dirty="0">
              <a:solidFill>
                <a:schemeClr val="tx2">
                  <a:lumMod val="60000"/>
                  <a:lumOff val="40000"/>
                </a:schemeClr>
              </a:solidFill>
              <a:effectLst/>
              <a:latin typeface="Calibri"/>
              <a:ea typeface="Calibri"/>
              <a:cs typeface="Times New Roman"/>
            </a:endParaRPr>
          </a:p>
        </p:txBody>
      </p:sp>
      <p:graphicFrame>
        <p:nvGraphicFramePr>
          <p:cNvPr id="5" name="Table 4"/>
          <p:cNvGraphicFramePr>
            <a:graphicFrameLocks noGrp="1"/>
          </p:cNvGraphicFramePr>
          <p:nvPr/>
        </p:nvGraphicFramePr>
        <p:xfrm>
          <a:off x="609599" y="2133600"/>
          <a:ext cx="7772400" cy="3856990"/>
        </p:xfrm>
        <a:graphic>
          <a:graphicData uri="http://schemas.openxmlformats.org/drawingml/2006/table">
            <a:tbl>
              <a:tblPr firstRow="1" firstCol="1" bandRow="1"/>
              <a:tblGrid>
                <a:gridCol w="2590800"/>
                <a:gridCol w="2590800"/>
                <a:gridCol w="2590800"/>
              </a:tblGrid>
              <a:tr h="423552">
                <a:tc>
                  <a:txBody>
                    <a:bodyPr/>
                    <a:lstStyle/>
                    <a:p>
                      <a:pPr marL="0" marR="0">
                        <a:lnSpc>
                          <a:spcPct val="115000"/>
                        </a:lnSpc>
                        <a:spcBef>
                          <a:spcPts val="0"/>
                        </a:spcBef>
                        <a:spcAft>
                          <a:spcPts val="0"/>
                        </a:spcAft>
                      </a:pPr>
                      <a:r>
                        <a:rPr lang="en-US" sz="1200" dirty="0">
                          <a:effectLst/>
                          <a:latin typeface="Calibri"/>
                          <a:ea typeface="Calibri"/>
                          <a:cs typeface="Times New Roman"/>
                        </a:rPr>
                        <a:t>                </a:t>
                      </a:r>
                      <a:r>
                        <a:rPr lang="en-US" sz="1400" b="1" dirty="0">
                          <a:effectLst/>
                          <a:latin typeface="Calibri"/>
                          <a:ea typeface="Calibri"/>
                          <a:cs typeface="Times New Roman"/>
                        </a:rPr>
                        <a:t>TYPE</a:t>
                      </a:r>
                      <a:endParaRPr lang="en-US" sz="11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b="1">
                          <a:effectLst/>
                          <a:latin typeface="Calibri"/>
                          <a:ea typeface="Calibri"/>
                          <a:cs typeface="Times New Roman"/>
                        </a:rPr>
                        <a:t>PRINCIPLE  OF OPERATION</a:t>
                      </a:r>
                      <a:endParaRPr lang="en-US"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b="1">
                          <a:effectLst/>
                          <a:latin typeface="Calibri"/>
                          <a:ea typeface="Calibri"/>
                          <a:cs typeface="Times New Roman"/>
                        </a:rPr>
                        <a:t>APPLICATIONS</a:t>
                      </a:r>
                      <a:endParaRPr lang="en-US"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33438">
                <a:tc>
                  <a:txBody>
                    <a:bodyPr/>
                    <a:lstStyle/>
                    <a:p>
                      <a:pPr marL="0" marR="0">
                        <a:lnSpc>
                          <a:spcPct val="115000"/>
                        </a:lnSpc>
                        <a:spcBef>
                          <a:spcPts val="0"/>
                        </a:spcBef>
                        <a:spcAft>
                          <a:spcPts val="0"/>
                        </a:spcAft>
                      </a:pPr>
                      <a:r>
                        <a:rPr lang="en-US" sz="1200">
                          <a:effectLst/>
                          <a:latin typeface="Calibri"/>
                          <a:ea typeface="Calibri"/>
                          <a:cs typeface="Times New Roman"/>
                        </a:rPr>
                        <a:t>         A. Resistive</a:t>
                      </a:r>
                      <a:endParaRPr lang="en-US" sz="1100">
                        <a:effectLst/>
                        <a:latin typeface="Calibri"/>
                        <a:ea typeface="Calibri"/>
                        <a:cs typeface="Times New Roman"/>
                      </a:endParaRPr>
                    </a:p>
                    <a:p>
                      <a:pPr marL="0" marR="0">
                        <a:lnSpc>
                          <a:spcPct val="115000"/>
                        </a:lnSpc>
                        <a:spcBef>
                          <a:spcPts val="0"/>
                        </a:spcBef>
                        <a:spcAft>
                          <a:spcPts val="0"/>
                        </a:spcAft>
                      </a:pPr>
                      <a:r>
                        <a:rPr lang="en-US" sz="1200">
                          <a:effectLst/>
                          <a:latin typeface="Calibri"/>
                          <a:ea typeface="Calibri"/>
                          <a:cs typeface="Times New Roman"/>
                        </a:rPr>
                        <a:t>1. Potentiometer</a:t>
                      </a:r>
                      <a:endParaRPr lang="en-US" sz="1100">
                        <a:effectLst/>
                        <a:latin typeface="Calibri"/>
                        <a:ea typeface="Calibri"/>
                        <a:cs typeface="Times New Roman"/>
                      </a:endParaRPr>
                    </a:p>
                    <a:p>
                      <a:pPr marL="0" marR="0">
                        <a:lnSpc>
                          <a:spcPct val="115000"/>
                        </a:lnSpc>
                        <a:spcBef>
                          <a:spcPts val="0"/>
                        </a:spcBef>
                        <a:spcAft>
                          <a:spcPts val="0"/>
                        </a:spcAft>
                      </a:pPr>
                      <a:r>
                        <a:rPr lang="en-US" sz="1200">
                          <a:effectLst/>
                          <a:latin typeface="Calibri"/>
                          <a:ea typeface="Calibri"/>
                          <a:cs typeface="Times New Roman"/>
                        </a:rPr>
                        <a:t> </a:t>
                      </a:r>
                      <a:endParaRPr lang="en-US" sz="1100">
                        <a:effectLst/>
                        <a:latin typeface="Calibri"/>
                        <a:ea typeface="Calibri"/>
                        <a:cs typeface="Times New Roman"/>
                      </a:endParaRPr>
                    </a:p>
                    <a:p>
                      <a:pPr marL="0" marR="0">
                        <a:lnSpc>
                          <a:spcPct val="115000"/>
                        </a:lnSpc>
                        <a:spcBef>
                          <a:spcPts val="0"/>
                        </a:spcBef>
                        <a:spcAft>
                          <a:spcPts val="0"/>
                        </a:spcAft>
                      </a:pPr>
                      <a:r>
                        <a:rPr lang="en-US" sz="1200">
                          <a:effectLst/>
                          <a:latin typeface="Calibri"/>
                          <a:ea typeface="Calibri"/>
                          <a:cs typeface="Times New Roman"/>
                        </a:rPr>
                        <a:t> </a:t>
                      </a:r>
                      <a:endParaRPr lang="en-US" sz="1100">
                        <a:effectLst/>
                        <a:latin typeface="Calibri"/>
                        <a:ea typeface="Calibri"/>
                        <a:cs typeface="Times New Roman"/>
                      </a:endParaRPr>
                    </a:p>
                    <a:p>
                      <a:pPr marL="0" marR="0">
                        <a:lnSpc>
                          <a:spcPct val="115000"/>
                        </a:lnSpc>
                        <a:spcBef>
                          <a:spcPts val="0"/>
                        </a:spcBef>
                        <a:spcAft>
                          <a:spcPts val="0"/>
                        </a:spcAft>
                      </a:pPr>
                      <a:r>
                        <a:rPr lang="en-US" sz="1200">
                          <a:effectLst/>
                          <a:latin typeface="Calibri"/>
                          <a:ea typeface="Calibri"/>
                          <a:cs typeface="Times New Roman"/>
                        </a:rPr>
                        <a:t> </a:t>
                      </a:r>
                      <a:endParaRPr lang="en-US" sz="1100">
                        <a:effectLst/>
                        <a:latin typeface="Calibri"/>
                        <a:ea typeface="Calibri"/>
                        <a:cs typeface="Times New Roman"/>
                      </a:endParaRPr>
                    </a:p>
                    <a:p>
                      <a:pPr marL="0" marR="0">
                        <a:lnSpc>
                          <a:spcPct val="115000"/>
                        </a:lnSpc>
                        <a:spcBef>
                          <a:spcPts val="0"/>
                        </a:spcBef>
                        <a:spcAft>
                          <a:spcPts val="0"/>
                        </a:spcAft>
                      </a:pPr>
                      <a:r>
                        <a:rPr lang="en-US" sz="1200">
                          <a:effectLst/>
                          <a:latin typeface="Calibri"/>
                          <a:ea typeface="Calibri"/>
                          <a:cs typeface="Times New Roman"/>
                        </a:rPr>
                        <a:t> </a:t>
                      </a:r>
                      <a:endParaRPr lang="en-US" sz="1100">
                        <a:effectLst/>
                        <a:latin typeface="Calibri"/>
                        <a:ea typeface="Calibri"/>
                        <a:cs typeface="Times New Roman"/>
                      </a:endParaRPr>
                    </a:p>
                    <a:p>
                      <a:pPr marL="0" marR="0">
                        <a:lnSpc>
                          <a:spcPct val="115000"/>
                        </a:lnSpc>
                        <a:spcBef>
                          <a:spcPts val="0"/>
                        </a:spcBef>
                        <a:spcAft>
                          <a:spcPts val="0"/>
                        </a:spcAft>
                      </a:pPr>
                      <a:r>
                        <a:rPr lang="en-US" sz="1200">
                          <a:effectLst/>
                          <a:latin typeface="Calibri"/>
                          <a:ea typeface="Calibri"/>
                          <a:cs typeface="Times New Roman"/>
                        </a:rPr>
                        <a:t>2. Resistance thermometer</a:t>
                      </a:r>
                      <a:endParaRPr lang="en-US" sz="1100">
                        <a:effectLst/>
                        <a:latin typeface="Calibri"/>
                        <a:ea typeface="Calibri"/>
                        <a:cs typeface="Times New Roman"/>
                      </a:endParaRPr>
                    </a:p>
                    <a:p>
                      <a:pPr marL="0" marR="0">
                        <a:lnSpc>
                          <a:spcPct val="115000"/>
                        </a:lnSpc>
                        <a:spcBef>
                          <a:spcPts val="0"/>
                        </a:spcBef>
                        <a:spcAft>
                          <a:spcPts val="0"/>
                        </a:spcAft>
                      </a:pPr>
                      <a:r>
                        <a:rPr lang="en-US" sz="1200">
                          <a:effectLst/>
                          <a:latin typeface="Calibri"/>
                          <a:ea typeface="Calibri"/>
                          <a:cs typeface="Times New Roman"/>
                        </a:rPr>
                        <a:t> </a:t>
                      </a:r>
                      <a:endParaRPr lang="en-US" sz="1100">
                        <a:effectLst/>
                        <a:latin typeface="Calibri"/>
                        <a:ea typeface="Calibri"/>
                        <a:cs typeface="Times New Roman"/>
                      </a:endParaRPr>
                    </a:p>
                    <a:p>
                      <a:pPr marL="0" marR="0">
                        <a:lnSpc>
                          <a:spcPct val="115000"/>
                        </a:lnSpc>
                        <a:spcBef>
                          <a:spcPts val="0"/>
                        </a:spcBef>
                        <a:spcAft>
                          <a:spcPts val="0"/>
                        </a:spcAft>
                      </a:pPr>
                      <a:r>
                        <a:rPr lang="en-US" sz="1200">
                          <a:effectLst/>
                          <a:latin typeface="Calibri"/>
                          <a:ea typeface="Calibri"/>
                          <a:cs typeface="Times New Roman"/>
                        </a:rPr>
                        <a:t> </a:t>
                      </a:r>
                      <a:endParaRPr lang="en-US" sz="1100">
                        <a:effectLst/>
                        <a:latin typeface="Calibri"/>
                        <a:ea typeface="Calibri"/>
                        <a:cs typeface="Times New Roman"/>
                      </a:endParaRPr>
                    </a:p>
                    <a:p>
                      <a:pPr marL="0" marR="0">
                        <a:lnSpc>
                          <a:spcPct val="115000"/>
                        </a:lnSpc>
                        <a:spcBef>
                          <a:spcPts val="0"/>
                        </a:spcBef>
                        <a:spcAft>
                          <a:spcPts val="0"/>
                        </a:spcAft>
                      </a:pPr>
                      <a:r>
                        <a:rPr lang="en-US" sz="1200">
                          <a:effectLst/>
                          <a:latin typeface="Calibri"/>
                          <a:ea typeface="Calibri"/>
                          <a:cs typeface="Times New Roman"/>
                        </a:rPr>
                        <a:t>3. Thermistor</a:t>
                      </a:r>
                      <a:endParaRPr lang="en-US" sz="1100">
                        <a:effectLst/>
                        <a:latin typeface="Calibri"/>
                        <a:ea typeface="Calibri"/>
                        <a:cs typeface="Times New Roman"/>
                      </a:endParaRPr>
                    </a:p>
                    <a:p>
                      <a:pPr marL="0" marR="0">
                        <a:lnSpc>
                          <a:spcPct val="115000"/>
                        </a:lnSpc>
                        <a:spcBef>
                          <a:spcPts val="0"/>
                        </a:spcBef>
                        <a:spcAft>
                          <a:spcPts val="0"/>
                        </a:spcAft>
                      </a:pPr>
                      <a:r>
                        <a:rPr lang="en-US" sz="1200">
                          <a:effectLst/>
                          <a:latin typeface="Calibri"/>
                          <a:ea typeface="Calibri"/>
                          <a:cs typeface="Times New Roman"/>
                        </a:rPr>
                        <a:t> </a:t>
                      </a:r>
                      <a:endParaRPr lang="en-US" sz="1100">
                        <a:effectLst/>
                        <a:latin typeface="Calibri"/>
                        <a:ea typeface="Calibri"/>
                        <a:cs typeface="Times New Roman"/>
                      </a:endParaRPr>
                    </a:p>
                    <a:p>
                      <a:pPr marL="0" marR="0">
                        <a:lnSpc>
                          <a:spcPct val="115000"/>
                        </a:lnSpc>
                        <a:spcBef>
                          <a:spcPts val="0"/>
                        </a:spcBef>
                        <a:spcAft>
                          <a:spcPts val="0"/>
                        </a:spcAft>
                      </a:pPr>
                      <a:r>
                        <a:rPr lang="en-US" sz="1200">
                          <a:effectLst/>
                          <a:latin typeface="Calibri"/>
                          <a:ea typeface="Calibri"/>
                          <a:cs typeface="Times New Roman"/>
                        </a:rPr>
                        <a:t> </a:t>
                      </a:r>
                      <a:endParaRPr lang="en-US" sz="1100">
                        <a:effectLst/>
                        <a:latin typeface="Calibri"/>
                        <a:ea typeface="Calibri"/>
                        <a:cs typeface="Times New Roman"/>
                      </a:endParaRPr>
                    </a:p>
                    <a:p>
                      <a:pPr marL="0" marR="0">
                        <a:lnSpc>
                          <a:spcPct val="115000"/>
                        </a:lnSpc>
                        <a:spcBef>
                          <a:spcPts val="0"/>
                        </a:spcBef>
                        <a:spcAft>
                          <a:spcPts val="0"/>
                        </a:spcAft>
                      </a:pPr>
                      <a:r>
                        <a:rPr lang="en-US" sz="1200">
                          <a:effectLst/>
                          <a:latin typeface="Calibri"/>
                          <a:ea typeface="Calibri"/>
                          <a:cs typeface="Times New Roman"/>
                        </a:rPr>
                        <a:t>4. Resistance Strain gauge</a:t>
                      </a:r>
                      <a:endParaRPr lang="en-US"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dirty="0">
                          <a:effectLst/>
                          <a:latin typeface="Calibri"/>
                          <a:ea typeface="Calibri"/>
                          <a:cs typeface="Times New Roman"/>
                        </a:rPr>
                        <a:t>Positioning of slider by an external force varies the resistance in a potentiometer in a big circuit</a:t>
                      </a:r>
                      <a:endParaRPr lang="en-US" sz="1100" dirty="0">
                        <a:effectLst/>
                        <a:latin typeface="Calibri"/>
                        <a:ea typeface="Calibri"/>
                        <a:cs typeface="Times New Roman"/>
                      </a:endParaRPr>
                    </a:p>
                    <a:p>
                      <a:pPr marL="0" marR="0">
                        <a:lnSpc>
                          <a:spcPct val="115000"/>
                        </a:lnSpc>
                        <a:spcBef>
                          <a:spcPts val="0"/>
                        </a:spcBef>
                        <a:spcAft>
                          <a:spcPts val="0"/>
                        </a:spcAft>
                      </a:pPr>
                      <a:r>
                        <a:rPr lang="en-US" sz="1200" dirty="0">
                          <a:effectLst/>
                          <a:latin typeface="Calibri"/>
                          <a:ea typeface="Calibri"/>
                          <a:cs typeface="Times New Roman"/>
                        </a:rPr>
                        <a:t> </a:t>
                      </a:r>
                      <a:endParaRPr lang="en-US" sz="1100" dirty="0">
                        <a:effectLst/>
                        <a:latin typeface="Calibri"/>
                        <a:ea typeface="Calibri"/>
                        <a:cs typeface="Times New Roman"/>
                      </a:endParaRPr>
                    </a:p>
                    <a:p>
                      <a:pPr marL="0" marR="0">
                        <a:lnSpc>
                          <a:spcPct val="115000"/>
                        </a:lnSpc>
                        <a:spcBef>
                          <a:spcPts val="0"/>
                        </a:spcBef>
                        <a:spcAft>
                          <a:spcPts val="0"/>
                        </a:spcAft>
                      </a:pPr>
                      <a:r>
                        <a:rPr lang="en-US" sz="1200" dirty="0">
                          <a:effectLst/>
                          <a:latin typeface="Calibri"/>
                          <a:ea typeface="Calibri"/>
                          <a:cs typeface="Times New Roman"/>
                        </a:rPr>
                        <a:t> </a:t>
                      </a:r>
                      <a:endParaRPr lang="en-US" sz="1100" dirty="0">
                        <a:effectLst/>
                        <a:latin typeface="Calibri"/>
                        <a:ea typeface="Calibri"/>
                        <a:cs typeface="Times New Roman"/>
                      </a:endParaRPr>
                    </a:p>
                    <a:p>
                      <a:pPr marL="0" marR="0">
                        <a:lnSpc>
                          <a:spcPct val="115000"/>
                        </a:lnSpc>
                        <a:spcBef>
                          <a:spcPts val="0"/>
                        </a:spcBef>
                        <a:spcAft>
                          <a:spcPts val="0"/>
                        </a:spcAft>
                      </a:pPr>
                      <a:r>
                        <a:rPr lang="en-US" sz="1200" dirty="0">
                          <a:effectLst/>
                          <a:latin typeface="Calibri"/>
                          <a:ea typeface="Calibri"/>
                          <a:cs typeface="Times New Roman"/>
                        </a:rPr>
                        <a:t>Resistance varies with temperature</a:t>
                      </a:r>
                      <a:endParaRPr lang="en-US" sz="1100" dirty="0">
                        <a:effectLst/>
                        <a:latin typeface="Calibri"/>
                        <a:ea typeface="Calibri"/>
                        <a:cs typeface="Times New Roman"/>
                      </a:endParaRPr>
                    </a:p>
                    <a:p>
                      <a:pPr marL="0" marR="0">
                        <a:lnSpc>
                          <a:spcPct val="115000"/>
                        </a:lnSpc>
                        <a:spcBef>
                          <a:spcPts val="0"/>
                        </a:spcBef>
                        <a:spcAft>
                          <a:spcPts val="0"/>
                        </a:spcAft>
                      </a:pPr>
                      <a:r>
                        <a:rPr lang="en-US" sz="1200" dirty="0">
                          <a:effectLst/>
                          <a:latin typeface="Calibri"/>
                          <a:ea typeface="Calibri"/>
                          <a:cs typeface="Times New Roman"/>
                        </a:rPr>
                        <a:t> </a:t>
                      </a:r>
                      <a:endParaRPr lang="en-US" sz="1100" dirty="0">
                        <a:effectLst/>
                        <a:latin typeface="Calibri"/>
                        <a:ea typeface="Calibri"/>
                        <a:cs typeface="Times New Roman"/>
                      </a:endParaRPr>
                    </a:p>
                    <a:p>
                      <a:pPr marL="0" marR="0">
                        <a:lnSpc>
                          <a:spcPct val="115000"/>
                        </a:lnSpc>
                        <a:spcBef>
                          <a:spcPts val="0"/>
                        </a:spcBef>
                        <a:spcAft>
                          <a:spcPts val="0"/>
                        </a:spcAft>
                      </a:pPr>
                      <a:r>
                        <a:rPr lang="en-US" sz="1200" dirty="0">
                          <a:effectLst/>
                          <a:latin typeface="Calibri"/>
                          <a:ea typeface="Calibri"/>
                          <a:cs typeface="Times New Roman"/>
                        </a:rPr>
                        <a:t>Resistance varies with temperature</a:t>
                      </a:r>
                      <a:endParaRPr lang="en-US" sz="1100" dirty="0">
                        <a:effectLst/>
                        <a:latin typeface="Calibri"/>
                        <a:ea typeface="Calibri"/>
                        <a:cs typeface="Times New Roman"/>
                      </a:endParaRPr>
                    </a:p>
                    <a:p>
                      <a:pPr marL="0" marR="0">
                        <a:lnSpc>
                          <a:spcPct val="115000"/>
                        </a:lnSpc>
                        <a:spcBef>
                          <a:spcPts val="0"/>
                        </a:spcBef>
                        <a:spcAft>
                          <a:spcPts val="0"/>
                        </a:spcAft>
                      </a:pPr>
                      <a:r>
                        <a:rPr lang="en-US" sz="1200" dirty="0">
                          <a:effectLst/>
                          <a:latin typeface="Calibri"/>
                          <a:ea typeface="Calibri"/>
                          <a:cs typeface="Times New Roman"/>
                        </a:rPr>
                        <a:t> </a:t>
                      </a:r>
                      <a:endParaRPr lang="en-US" sz="1100" dirty="0">
                        <a:effectLst/>
                        <a:latin typeface="Calibri"/>
                        <a:ea typeface="Calibri"/>
                        <a:cs typeface="Times New Roman"/>
                      </a:endParaRPr>
                    </a:p>
                    <a:p>
                      <a:pPr marL="0" marR="0">
                        <a:lnSpc>
                          <a:spcPct val="115000"/>
                        </a:lnSpc>
                        <a:spcBef>
                          <a:spcPts val="0"/>
                        </a:spcBef>
                        <a:spcAft>
                          <a:spcPts val="0"/>
                        </a:spcAft>
                      </a:pPr>
                      <a:r>
                        <a:rPr lang="en-US" sz="1200" dirty="0">
                          <a:effectLst/>
                          <a:latin typeface="Calibri"/>
                          <a:ea typeface="Calibri"/>
                          <a:cs typeface="Times New Roman"/>
                        </a:rPr>
                        <a:t>Resistance of wire is changed by elongation</a:t>
                      </a:r>
                      <a:endParaRPr lang="en-US" sz="11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dirty="0">
                          <a:effectLst/>
                          <a:latin typeface="Calibri"/>
                          <a:ea typeface="Calibri"/>
                          <a:cs typeface="Times New Roman"/>
                        </a:rPr>
                        <a:t>Pressure and displacement</a:t>
                      </a:r>
                      <a:endParaRPr lang="en-US" sz="1100" dirty="0">
                        <a:effectLst/>
                        <a:latin typeface="Calibri"/>
                        <a:ea typeface="Calibri"/>
                        <a:cs typeface="Times New Roman"/>
                      </a:endParaRPr>
                    </a:p>
                    <a:p>
                      <a:pPr marL="0" marR="0">
                        <a:lnSpc>
                          <a:spcPct val="115000"/>
                        </a:lnSpc>
                        <a:spcBef>
                          <a:spcPts val="0"/>
                        </a:spcBef>
                        <a:spcAft>
                          <a:spcPts val="0"/>
                        </a:spcAft>
                      </a:pPr>
                      <a:r>
                        <a:rPr lang="en-US" sz="1200" dirty="0">
                          <a:effectLst/>
                          <a:latin typeface="Calibri"/>
                          <a:ea typeface="Calibri"/>
                          <a:cs typeface="Times New Roman"/>
                        </a:rPr>
                        <a:t> </a:t>
                      </a:r>
                      <a:endParaRPr lang="en-US" sz="1100" dirty="0">
                        <a:effectLst/>
                        <a:latin typeface="Calibri"/>
                        <a:ea typeface="Calibri"/>
                        <a:cs typeface="Times New Roman"/>
                      </a:endParaRPr>
                    </a:p>
                    <a:p>
                      <a:pPr marL="0" marR="0">
                        <a:lnSpc>
                          <a:spcPct val="115000"/>
                        </a:lnSpc>
                        <a:spcBef>
                          <a:spcPts val="0"/>
                        </a:spcBef>
                        <a:spcAft>
                          <a:spcPts val="0"/>
                        </a:spcAft>
                      </a:pPr>
                      <a:r>
                        <a:rPr lang="en-US" sz="1200" dirty="0">
                          <a:effectLst/>
                          <a:latin typeface="Calibri"/>
                          <a:ea typeface="Calibri"/>
                          <a:cs typeface="Times New Roman"/>
                        </a:rPr>
                        <a:t> </a:t>
                      </a:r>
                      <a:endParaRPr lang="en-US" sz="1100" dirty="0">
                        <a:effectLst/>
                        <a:latin typeface="Calibri"/>
                        <a:ea typeface="Calibri"/>
                        <a:cs typeface="Times New Roman"/>
                      </a:endParaRPr>
                    </a:p>
                    <a:p>
                      <a:pPr marL="0" marR="0">
                        <a:lnSpc>
                          <a:spcPct val="115000"/>
                        </a:lnSpc>
                        <a:spcBef>
                          <a:spcPts val="0"/>
                        </a:spcBef>
                        <a:spcAft>
                          <a:spcPts val="0"/>
                        </a:spcAft>
                      </a:pPr>
                      <a:r>
                        <a:rPr lang="en-US" sz="1200" dirty="0">
                          <a:effectLst/>
                          <a:latin typeface="Calibri"/>
                          <a:ea typeface="Calibri"/>
                          <a:cs typeface="Times New Roman"/>
                        </a:rPr>
                        <a:t> </a:t>
                      </a:r>
                      <a:endParaRPr lang="en-US" sz="1100" dirty="0">
                        <a:effectLst/>
                        <a:latin typeface="Calibri"/>
                        <a:ea typeface="Calibri"/>
                        <a:cs typeface="Times New Roman"/>
                      </a:endParaRPr>
                    </a:p>
                    <a:p>
                      <a:pPr marL="0" marR="0">
                        <a:lnSpc>
                          <a:spcPct val="115000"/>
                        </a:lnSpc>
                        <a:spcBef>
                          <a:spcPts val="0"/>
                        </a:spcBef>
                        <a:spcAft>
                          <a:spcPts val="0"/>
                        </a:spcAft>
                      </a:pPr>
                      <a:r>
                        <a:rPr lang="en-US" sz="1200" dirty="0">
                          <a:effectLst/>
                          <a:latin typeface="Calibri"/>
                          <a:ea typeface="Calibri"/>
                          <a:cs typeface="Times New Roman"/>
                        </a:rPr>
                        <a:t> </a:t>
                      </a:r>
                      <a:endParaRPr lang="en-US" sz="1100" dirty="0">
                        <a:effectLst/>
                        <a:latin typeface="Calibri"/>
                        <a:ea typeface="Calibri"/>
                        <a:cs typeface="Times New Roman"/>
                      </a:endParaRPr>
                    </a:p>
                    <a:p>
                      <a:pPr marL="0" marR="0">
                        <a:lnSpc>
                          <a:spcPct val="115000"/>
                        </a:lnSpc>
                        <a:spcBef>
                          <a:spcPts val="0"/>
                        </a:spcBef>
                        <a:spcAft>
                          <a:spcPts val="0"/>
                        </a:spcAft>
                      </a:pPr>
                      <a:r>
                        <a:rPr lang="en-US" sz="1200" dirty="0">
                          <a:effectLst/>
                          <a:latin typeface="Calibri"/>
                          <a:ea typeface="Calibri"/>
                          <a:cs typeface="Times New Roman"/>
                        </a:rPr>
                        <a:t> </a:t>
                      </a:r>
                      <a:endParaRPr lang="en-US" sz="1100" dirty="0">
                        <a:effectLst/>
                        <a:latin typeface="Calibri"/>
                        <a:ea typeface="Calibri"/>
                        <a:cs typeface="Times New Roman"/>
                      </a:endParaRPr>
                    </a:p>
                    <a:p>
                      <a:pPr marL="0" marR="0">
                        <a:lnSpc>
                          <a:spcPct val="115000"/>
                        </a:lnSpc>
                        <a:spcBef>
                          <a:spcPts val="0"/>
                        </a:spcBef>
                        <a:spcAft>
                          <a:spcPts val="0"/>
                        </a:spcAft>
                      </a:pPr>
                      <a:r>
                        <a:rPr lang="en-US" sz="1200" dirty="0">
                          <a:effectLst/>
                          <a:latin typeface="Calibri"/>
                          <a:ea typeface="Calibri"/>
                          <a:cs typeface="Times New Roman"/>
                        </a:rPr>
                        <a:t>Temperature measurement</a:t>
                      </a:r>
                      <a:endParaRPr lang="en-US" sz="1100" dirty="0">
                        <a:effectLst/>
                        <a:latin typeface="Calibri"/>
                        <a:ea typeface="Calibri"/>
                        <a:cs typeface="Times New Roman"/>
                      </a:endParaRPr>
                    </a:p>
                    <a:p>
                      <a:pPr marL="0" marR="0">
                        <a:lnSpc>
                          <a:spcPct val="115000"/>
                        </a:lnSpc>
                        <a:spcBef>
                          <a:spcPts val="0"/>
                        </a:spcBef>
                        <a:spcAft>
                          <a:spcPts val="0"/>
                        </a:spcAft>
                      </a:pPr>
                      <a:r>
                        <a:rPr lang="en-US" sz="1200" dirty="0">
                          <a:effectLst/>
                          <a:latin typeface="Calibri"/>
                          <a:ea typeface="Calibri"/>
                          <a:cs typeface="Times New Roman"/>
                        </a:rPr>
                        <a:t> </a:t>
                      </a:r>
                      <a:endParaRPr lang="en-US" sz="1100" dirty="0">
                        <a:effectLst/>
                        <a:latin typeface="Calibri"/>
                        <a:ea typeface="Calibri"/>
                        <a:cs typeface="Times New Roman"/>
                      </a:endParaRPr>
                    </a:p>
                    <a:p>
                      <a:pPr marL="0" marR="0">
                        <a:lnSpc>
                          <a:spcPct val="115000"/>
                        </a:lnSpc>
                        <a:spcBef>
                          <a:spcPts val="0"/>
                        </a:spcBef>
                        <a:spcAft>
                          <a:spcPts val="0"/>
                        </a:spcAft>
                      </a:pPr>
                      <a:r>
                        <a:rPr lang="en-US" sz="1200" dirty="0">
                          <a:effectLst/>
                          <a:latin typeface="Calibri"/>
                          <a:ea typeface="Calibri"/>
                          <a:cs typeface="Times New Roman"/>
                        </a:rPr>
                        <a:t> </a:t>
                      </a:r>
                      <a:endParaRPr lang="en-US" sz="1100" dirty="0">
                        <a:effectLst/>
                        <a:latin typeface="Calibri"/>
                        <a:ea typeface="Calibri"/>
                        <a:cs typeface="Times New Roman"/>
                      </a:endParaRPr>
                    </a:p>
                    <a:p>
                      <a:pPr marL="0" marR="0">
                        <a:lnSpc>
                          <a:spcPct val="115000"/>
                        </a:lnSpc>
                        <a:spcBef>
                          <a:spcPts val="0"/>
                        </a:spcBef>
                        <a:spcAft>
                          <a:spcPts val="0"/>
                        </a:spcAft>
                      </a:pPr>
                      <a:r>
                        <a:rPr lang="en-US" sz="1200" dirty="0">
                          <a:effectLst/>
                          <a:latin typeface="Calibri"/>
                          <a:ea typeface="Calibri"/>
                          <a:cs typeface="Times New Roman"/>
                        </a:rPr>
                        <a:t>Temperature measurement and flow measurement</a:t>
                      </a:r>
                      <a:endParaRPr lang="en-US" sz="1100" dirty="0">
                        <a:effectLst/>
                        <a:latin typeface="Calibri"/>
                        <a:ea typeface="Calibri"/>
                        <a:cs typeface="Times New Roman"/>
                      </a:endParaRPr>
                    </a:p>
                    <a:p>
                      <a:pPr marL="0" marR="0">
                        <a:lnSpc>
                          <a:spcPct val="115000"/>
                        </a:lnSpc>
                        <a:spcBef>
                          <a:spcPts val="0"/>
                        </a:spcBef>
                        <a:spcAft>
                          <a:spcPts val="0"/>
                        </a:spcAft>
                      </a:pPr>
                      <a:r>
                        <a:rPr lang="en-US" sz="1200" dirty="0">
                          <a:effectLst/>
                          <a:latin typeface="Calibri"/>
                          <a:ea typeface="Calibri"/>
                          <a:cs typeface="Times New Roman"/>
                        </a:rPr>
                        <a:t> </a:t>
                      </a:r>
                      <a:endParaRPr lang="en-US" sz="1100" dirty="0">
                        <a:effectLst/>
                        <a:latin typeface="Calibri"/>
                        <a:ea typeface="Calibri"/>
                        <a:cs typeface="Times New Roman"/>
                      </a:endParaRPr>
                    </a:p>
                    <a:p>
                      <a:pPr marL="0" marR="0">
                        <a:lnSpc>
                          <a:spcPct val="115000"/>
                        </a:lnSpc>
                        <a:spcBef>
                          <a:spcPts val="0"/>
                        </a:spcBef>
                        <a:spcAft>
                          <a:spcPts val="0"/>
                        </a:spcAft>
                      </a:pPr>
                      <a:r>
                        <a:rPr lang="en-US" sz="1200" dirty="0">
                          <a:effectLst/>
                          <a:latin typeface="Calibri"/>
                          <a:ea typeface="Calibri"/>
                          <a:cs typeface="Times New Roman"/>
                        </a:rPr>
                        <a:t>Force and torque</a:t>
                      </a:r>
                      <a:endParaRPr lang="en-US" sz="1100" dirty="0">
                        <a:effectLst/>
                        <a:latin typeface="Calibri"/>
                        <a:ea typeface="Calibri"/>
                        <a:cs typeface="Times New Roman"/>
                      </a:endParaRPr>
                    </a:p>
                    <a:p>
                      <a:pPr marL="0" marR="0">
                        <a:lnSpc>
                          <a:spcPct val="115000"/>
                        </a:lnSpc>
                        <a:spcBef>
                          <a:spcPts val="0"/>
                        </a:spcBef>
                        <a:spcAft>
                          <a:spcPts val="0"/>
                        </a:spcAft>
                      </a:pPr>
                      <a:r>
                        <a:rPr lang="en-US" sz="1200" dirty="0">
                          <a:effectLst/>
                          <a:latin typeface="Calibri"/>
                          <a:ea typeface="Calibri"/>
                          <a:cs typeface="Times New Roman"/>
                        </a:rPr>
                        <a:t> </a:t>
                      </a:r>
                      <a:endParaRPr lang="en-US" sz="11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 xmlns:p14="http://schemas.microsoft.com/office/powerpoint/2010/main" val="331907838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 xmlns:p14="http://schemas.microsoft.com/office/powerpoint/2010/main" val="3710535959"/>
              </p:ext>
            </p:extLst>
          </p:nvPr>
        </p:nvGraphicFramePr>
        <p:xfrm>
          <a:off x="1549876" y="1219199"/>
          <a:ext cx="6052185" cy="4338067"/>
        </p:xfrm>
        <a:graphic>
          <a:graphicData uri="http://schemas.openxmlformats.org/drawingml/2006/table">
            <a:tbl>
              <a:tblPr firstRow="1" firstCol="1" bandRow="1"/>
              <a:tblGrid>
                <a:gridCol w="2017395"/>
                <a:gridCol w="2017395"/>
                <a:gridCol w="2017395"/>
              </a:tblGrid>
              <a:tr h="1577479">
                <a:tc>
                  <a:txBody>
                    <a:bodyPr/>
                    <a:lstStyle/>
                    <a:p>
                      <a:pPr marL="0" marR="0">
                        <a:lnSpc>
                          <a:spcPct val="115000"/>
                        </a:lnSpc>
                        <a:spcBef>
                          <a:spcPts val="0"/>
                        </a:spcBef>
                        <a:spcAft>
                          <a:spcPts val="0"/>
                        </a:spcAft>
                      </a:pPr>
                      <a:r>
                        <a:rPr lang="en-US" sz="1200">
                          <a:effectLst/>
                          <a:latin typeface="Calibri"/>
                          <a:ea typeface="Calibri"/>
                          <a:cs typeface="Times New Roman"/>
                        </a:rPr>
                        <a:t>        B. Capacitance</a:t>
                      </a:r>
                      <a:endParaRPr lang="en-US" sz="1100">
                        <a:effectLst/>
                        <a:latin typeface="Calibri"/>
                        <a:ea typeface="Calibri"/>
                        <a:cs typeface="Times New Roman"/>
                      </a:endParaRPr>
                    </a:p>
                    <a:p>
                      <a:pPr marL="0" marR="0">
                        <a:lnSpc>
                          <a:spcPct val="115000"/>
                        </a:lnSpc>
                        <a:spcBef>
                          <a:spcPts val="0"/>
                        </a:spcBef>
                        <a:spcAft>
                          <a:spcPts val="0"/>
                        </a:spcAft>
                      </a:pPr>
                      <a:r>
                        <a:rPr lang="en-US" sz="1200">
                          <a:effectLst/>
                          <a:latin typeface="Calibri"/>
                          <a:ea typeface="Calibri"/>
                          <a:cs typeface="Times New Roman"/>
                        </a:rPr>
                        <a:t>1. Variable capacitance pressure gauge</a:t>
                      </a:r>
                      <a:endParaRPr lang="en-US"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effectLst/>
                          <a:latin typeface="Calibri"/>
                          <a:ea typeface="Calibri"/>
                          <a:cs typeface="Times New Roman"/>
                        </a:rPr>
                        <a:t> </a:t>
                      </a:r>
                      <a:endParaRPr lang="en-US" sz="1100">
                        <a:effectLst/>
                        <a:latin typeface="Calibri"/>
                        <a:ea typeface="Calibri"/>
                        <a:cs typeface="Times New Roman"/>
                      </a:endParaRPr>
                    </a:p>
                    <a:p>
                      <a:pPr marL="0" marR="0">
                        <a:lnSpc>
                          <a:spcPct val="115000"/>
                        </a:lnSpc>
                        <a:spcBef>
                          <a:spcPts val="0"/>
                        </a:spcBef>
                        <a:spcAft>
                          <a:spcPts val="0"/>
                        </a:spcAft>
                      </a:pPr>
                      <a:r>
                        <a:rPr lang="en-US" sz="1200">
                          <a:effectLst/>
                          <a:latin typeface="Calibri"/>
                          <a:ea typeface="Calibri"/>
                          <a:cs typeface="Times New Roman"/>
                        </a:rPr>
                        <a:t>Distance between two parallel plates is varied by an external applied source</a:t>
                      </a:r>
                      <a:endParaRPr lang="en-US"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effectLst/>
                          <a:latin typeface="Calibri"/>
                          <a:ea typeface="Calibri"/>
                          <a:cs typeface="Times New Roman"/>
                        </a:rPr>
                        <a:t> </a:t>
                      </a:r>
                      <a:endParaRPr lang="en-US" sz="1100">
                        <a:effectLst/>
                        <a:latin typeface="Calibri"/>
                        <a:ea typeface="Calibri"/>
                        <a:cs typeface="Times New Roman"/>
                      </a:endParaRPr>
                    </a:p>
                    <a:p>
                      <a:pPr marL="0" marR="0">
                        <a:lnSpc>
                          <a:spcPct val="115000"/>
                        </a:lnSpc>
                        <a:spcBef>
                          <a:spcPts val="0"/>
                        </a:spcBef>
                        <a:spcAft>
                          <a:spcPts val="0"/>
                        </a:spcAft>
                      </a:pPr>
                      <a:r>
                        <a:rPr lang="en-US" sz="1200">
                          <a:effectLst/>
                          <a:latin typeface="Calibri"/>
                          <a:ea typeface="Calibri"/>
                          <a:cs typeface="Times New Roman"/>
                        </a:rPr>
                        <a:t>Displacement, pressure</a:t>
                      </a:r>
                      <a:endParaRPr lang="en-US"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83109">
                <a:tc>
                  <a:txBody>
                    <a:bodyPr/>
                    <a:lstStyle/>
                    <a:p>
                      <a:pPr marL="0" marR="0">
                        <a:lnSpc>
                          <a:spcPct val="115000"/>
                        </a:lnSpc>
                        <a:spcBef>
                          <a:spcPts val="0"/>
                        </a:spcBef>
                        <a:spcAft>
                          <a:spcPts val="0"/>
                        </a:spcAft>
                      </a:pPr>
                      <a:r>
                        <a:rPr lang="en-US" sz="1200">
                          <a:effectLst/>
                          <a:latin typeface="Calibri"/>
                          <a:ea typeface="Calibri"/>
                          <a:cs typeface="Times New Roman"/>
                        </a:rPr>
                        <a:t>       C. Inductance</a:t>
                      </a:r>
                      <a:endParaRPr lang="en-US" sz="1100">
                        <a:effectLst/>
                        <a:latin typeface="Calibri"/>
                        <a:ea typeface="Calibri"/>
                        <a:cs typeface="Times New Roman"/>
                      </a:endParaRPr>
                    </a:p>
                    <a:p>
                      <a:pPr marL="0" marR="0">
                        <a:lnSpc>
                          <a:spcPct val="115000"/>
                        </a:lnSpc>
                        <a:spcBef>
                          <a:spcPts val="0"/>
                        </a:spcBef>
                        <a:spcAft>
                          <a:spcPts val="0"/>
                        </a:spcAft>
                      </a:pPr>
                      <a:r>
                        <a:rPr lang="en-US" sz="1200">
                          <a:effectLst/>
                          <a:latin typeface="Calibri"/>
                          <a:ea typeface="Calibri"/>
                          <a:cs typeface="Times New Roman"/>
                        </a:rPr>
                        <a:t>1.  Magnetic circuit transducer</a:t>
                      </a:r>
                      <a:endParaRPr lang="en-US"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effectLst/>
                          <a:latin typeface="Calibri"/>
                          <a:ea typeface="Calibri"/>
                          <a:cs typeface="Times New Roman"/>
                        </a:rPr>
                        <a:t> </a:t>
                      </a:r>
                      <a:endParaRPr lang="en-US" sz="1100">
                        <a:effectLst/>
                        <a:latin typeface="Calibri"/>
                        <a:ea typeface="Calibri"/>
                        <a:cs typeface="Times New Roman"/>
                      </a:endParaRPr>
                    </a:p>
                    <a:p>
                      <a:pPr marL="0" marR="0">
                        <a:lnSpc>
                          <a:spcPct val="115000"/>
                        </a:lnSpc>
                        <a:spcBef>
                          <a:spcPts val="0"/>
                        </a:spcBef>
                        <a:spcAft>
                          <a:spcPts val="0"/>
                        </a:spcAft>
                      </a:pPr>
                      <a:r>
                        <a:rPr lang="en-US" sz="1200">
                          <a:effectLst/>
                          <a:latin typeface="Calibri"/>
                          <a:ea typeface="Calibri"/>
                          <a:cs typeface="Times New Roman"/>
                        </a:rPr>
                        <a:t>Self-inductance/mutual inductance</a:t>
                      </a:r>
                      <a:endParaRPr lang="en-US"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effectLst/>
                          <a:latin typeface="Calibri"/>
                          <a:ea typeface="Calibri"/>
                          <a:cs typeface="Times New Roman"/>
                        </a:rPr>
                        <a:t> </a:t>
                      </a:r>
                      <a:endParaRPr lang="en-US" sz="1100">
                        <a:effectLst/>
                        <a:latin typeface="Calibri"/>
                        <a:ea typeface="Calibri"/>
                        <a:cs typeface="Times New Roman"/>
                      </a:endParaRPr>
                    </a:p>
                    <a:p>
                      <a:pPr marL="0" marR="0">
                        <a:lnSpc>
                          <a:spcPct val="115000"/>
                        </a:lnSpc>
                        <a:spcBef>
                          <a:spcPts val="0"/>
                        </a:spcBef>
                        <a:spcAft>
                          <a:spcPts val="0"/>
                        </a:spcAft>
                      </a:pPr>
                      <a:r>
                        <a:rPr lang="en-US" sz="1200">
                          <a:effectLst/>
                          <a:latin typeface="Calibri"/>
                          <a:ea typeface="Calibri"/>
                          <a:cs typeface="Times New Roman"/>
                        </a:rPr>
                        <a:t>Pressure , displacement</a:t>
                      </a:r>
                      <a:endParaRPr lang="en-US"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77479">
                <a:tc>
                  <a:txBody>
                    <a:bodyPr/>
                    <a:lstStyle/>
                    <a:p>
                      <a:pPr marL="0" marR="0">
                        <a:lnSpc>
                          <a:spcPct val="115000"/>
                        </a:lnSpc>
                        <a:spcBef>
                          <a:spcPts val="0"/>
                        </a:spcBef>
                        <a:spcAft>
                          <a:spcPts val="0"/>
                        </a:spcAft>
                      </a:pPr>
                      <a:r>
                        <a:rPr lang="en-US" sz="1200">
                          <a:effectLst/>
                          <a:latin typeface="Calibri"/>
                          <a:ea typeface="Calibri"/>
                          <a:cs typeface="Times New Roman"/>
                        </a:rPr>
                        <a:t>     D. Voltage and current</a:t>
                      </a:r>
                      <a:endParaRPr lang="en-US" sz="1100">
                        <a:effectLst/>
                        <a:latin typeface="Calibri"/>
                        <a:ea typeface="Calibri"/>
                        <a:cs typeface="Times New Roman"/>
                      </a:endParaRPr>
                    </a:p>
                    <a:p>
                      <a:pPr marL="0" marR="0">
                        <a:lnSpc>
                          <a:spcPct val="115000"/>
                        </a:lnSpc>
                        <a:spcBef>
                          <a:spcPts val="0"/>
                        </a:spcBef>
                        <a:spcAft>
                          <a:spcPts val="0"/>
                        </a:spcAft>
                      </a:pPr>
                      <a:r>
                        <a:rPr lang="en-US" sz="1200">
                          <a:effectLst/>
                          <a:latin typeface="Calibri"/>
                          <a:ea typeface="Calibri"/>
                          <a:cs typeface="Times New Roman"/>
                        </a:rPr>
                        <a:t>1.photo emissive cell</a:t>
                      </a:r>
                      <a:endParaRPr lang="en-US"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effectLst/>
                          <a:latin typeface="Calibri"/>
                          <a:ea typeface="Calibri"/>
                          <a:cs typeface="Times New Roman"/>
                        </a:rPr>
                        <a:t> </a:t>
                      </a:r>
                      <a:endParaRPr lang="en-US" sz="1100">
                        <a:effectLst/>
                        <a:latin typeface="Calibri"/>
                        <a:ea typeface="Calibri"/>
                        <a:cs typeface="Times New Roman"/>
                      </a:endParaRPr>
                    </a:p>
                    <a:p>
                      <a:pPr marL="0" marR="0">
                        <a:lnSpc>
                          <a:spcPct val="115000"/>
                        </a:lnSpc>
                        <a:spcBef>
                          <a:spcPts val="0"/>
                        </a:spcBef>
                        <a:spcAft>
                          <a:spcPts val="0"/>
                        </a:spcAft>
                      </a:pPr>
                      <a:r>
                        <a:rPr lang="en-US" sz="1200">
                          <a:effectLst/>
                          <a:latin typeface="Calibri"/>
                          <a:ea typeface="Calibri"/>
                          <a:cs typeface="Times New Roman"/>
                        </a:rPr>
                        <a:t>Electron emission due to incident radiation upon photo emissive surface</a:t>
                      </a:r>
                      <a:endParaRPr lang="en-US"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dirty="0">
                          <a:effectLst/>
                          <a:latin typeface="Calibri"/>
                          <a:ea typeface="Calibri"/>
                          <a:cs typeface="Times New Roman"/>
                        </a:rPr>
                        <a:t> </a:t>
                      </a:r>
                      <a:endParaRPr lang="en-US" sz="1100" dirty="0">
                        <a:effectLst/>
                        <a:latin typeface="Calibri"/>
                        <a:ea typeface="Calibri"/>
                        <a:cs typeface="Times New Roman"/>
                      </a:endParaRPr>
                    </a:p>
                    <a:p>
                      <a:pPr marL="0" marR="0">
                        <a:lnSpc>
                          <a:spcPct val="115000"/>
                        </a:lnSpc>
                        <a:spcBef>
                          <a:spcPts val="0"/>
                        </a:spcBef>
                        <a:spcAft>
                          <a:spcPts val="0"/>
                        </a:spcAft>
                      </a:pPr>
                      <a:r>
                        <a:rPr lang="en-US" sz="1200" dirty="0">
                          <a:effectLst/>
                          <a:latin typeface="Calibri"/>
                          <a:ea typeface="Calibri"/>
                          <a:cs typeface="Times New Roman"/>
                        </a:rPr>
                        <a:t>Light and radiation</a:t>
                      </a:r>
                      <a:endParaRPr lang="en-US" sz="11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 xmlns:p14="http://schemas.microsoft.com/office/powerpoint/2010/main" val="3729338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2" descr="Transducers• Definition: Technically…• A device that converts one energy form to another  (eg, mechanical to electrical).•..."/>
          <p:cNvPicPr>
            <a:picLocks noChangeAspect="1" noChangeArrowheads="1"/>
          </p:cNvPicPr>
          <p:nvPr/>
        </p:nvPicPr>
        <p:blipFill>
          <a:blip r:embed="rId2"/>
          <a:srcRect/>
          <a:stretch>
            <a:fillRect/>
          </a:stretch>
        </p:blipFill>
        <p:spPr bwMode="auto">
          <a:xfrm>
            <a:off x="-457200" y="-380999"/>
            <a:ext cx="10134600" cy="7239000"/>
          </a:xfrm>
          <a:prstGeom prst="rect">
            <a:avLst/>
          </a:prstGeom>
          <a:noFill/>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 xmlns:a14="http://schemas.microsoft.com/office/drawing/2010/main" val="0"/>
              </a:ext>
            </a:extLst>
          </a:blip>
          <a:stretch>
            <a:fillRect/>
          </a:stretch>
        </p:blipFill>
        <p:spPr>
          <a:xfrm>
            <a:off x="1676400" y="3581400"/>
            <a:ext cx="2286000" cy="1914525"/>
          </a:xfrm>
          <a:prstGeom prst="rect">
            <a:avLst/>
          </a:prstGeom>
        </p:spPr>
      </p:pic>
      <p:sp>
        <p:nvSpPr>
          <p:cNvPr id="3" name="Rectangle 2"/>
          <p:cNvSpPr/>
          <p:nvPr/>
        </p:nvSpPr>
        <p:spPr>
          <a:xfrm>
            <a:off x="838200" y="381001"/>
            <a:ext cx="6858000" cy="2905924"/>
          </a:xfrm>
          <a:prstGeom prst="rect">
            <a:avLst/>
          </a:prstGeom>
        </p:spPr>
        <p:txBody>
          <a:bodyPr wrap="square">
            <a:spAutoFit/>
          </a:bodyPr>
          <a:lstStyle/>
          <a:p>
            <a:pPr>
              <a:lnSpc>
                <a:spcPct val="115000"/>
              </a:lnSpc>
              <a:spcAft>
                <a:spcPts val="1000"/>
              </a:spcAft>
            </a:pPr>
            <a:r>
              <a:rPr lang="en-US" sz="2000" b="1" dirty="0" smtClean="0">
                <a:solidFill>
                  <a:schemeClr val="tx2">
                    <a:lumMod val="60000"/>
                    <a:lumOff val="40000"/>
                  </a:schemeClr>
                </a:solidFill>
                <a:effectLst/>
                <a:latin typeface="Calibri"/>
                <a:ea typeface="Calibri"/>
                <a:cs typeface="Times New Roman"/>
              </a:rPr>
              <a:t> </a:t>
            </a:r>
            <a:endParaRPr lang="en-US" sz="1600" dirty="0" smtClean="0">
              <a:solidFill>
                <a:schemeClr val="tx2">
                  <a:lumMod val="60000"/>
                  <a:lumOff val="40000"/>
                </a:schemeClr>
              </a:solidFill>
              <a:effectLst/>
              <a:latin typeface="Calibri"/>
              <a:ea typeface="Calibri"/>
              <a:cs typeface="Times New Roman"/>
            </a:endParaRPr>
          </a:p>
          <a:p>
            <a:pPr>
              <a:lnSpc>
                <a:spcPct val="115000"/>
              </a:lnSpc>
              <a:spcAft>
                <a:spcPts val="1000"/>
              </a:spcAft>
            </a:pPr>
            <a:r>
              <a:rPr lang="en-US" sz="2000" b="1" dirty="0" smtClean="0">
                <a:solidFill>
                  <a:schemeClr val="tx2">
                    <a:lumMod val="60000"/>
                    <a:lumOff val="40000"/>
                  </a:schemeClr>
                </a:solidFill>
                <a:effectLst/>
                <a:latin typeface="Calibri"/>
                <a:ea typeface="Calibri"/>
                <a:cs typeface="Times New Roman"/>
              </a:rPr>
              <a:t>Passive Transducers</a:t>
            </a:r>
            <a:endParaRPr lang="en-US" sz="1600" dirty="0" smtClean="0">
              <a:solidFill>
                <a:schemeClr val="tx2">
                  <a:lumMod val="60000"/>
                  <a:lumOff val="40000"/>
                </a:schemeClr>
              </a:solidFill>
              <a:effectLst/>
              <a:latin typeface="Calibri"/>
              <a:ea typeface="Calibri"/>
              <a:cs typeface="Times New Roman"/>
            </a:endParaRPr>
          </a:p>
          <a:p>
            <a:pPr>
              <a:lnSpc>
                <a:spcPct val="115000"/>
              </a:lnSpc>
              <a:spcAft>
                <a:spcPts val="1000"/>
              </a:spcAft>
            </a:pPr>
            <a:r>
              <a:rPr lang="en-US" dirty="0" smtClean="0">
                <a:solidFill>
                  <a:schemeClr val="tx2">
                    <a:lumMod val="60000"/>
                    <a:lumOff val="40000"/>
                  </a:schemeClr>
                </a:solidFill>
                <a:effectLst/>
                <a:latin typeface="Calibri"/>
                <a:ea typeface="Calibri"/>
                <a:cs typeface="Times New Roman"/>
              </a:rPr>
              <a:t>In the absence of external power, the transducer cannot work, hence it’s passive.</a:t>
            </a:r>
            <a:endParaRPr lang="en-US" sz="1600" dirty="0" smtClean="0">
              <a:solidFill>
                <a:schemeClr val="tx2">
                  <a:lumMod val="60000"/>
                  <a:lumOff val="40000"/>
                </a:schemeClr>
              </a:solidFill>
              <a:effectLst/>
              <a:latin typeface="Calibri"/>
              <a:ea typeface="Calibri"/>
              <a:cs typeface="Times New Roman"/>
            </a:endParaRPr>
          </a:p>
          <a:p>
            <a:pPr>
              <a:lnSpc>
                <a:spcPct val="115000"/>
              </a:lnSpc>
              <a:spcAft>
                <a:spcPts val="1000"/>
              </a:spcAft>
            </a:pPr>
            <a:r>
              <a:rPr lang="en-US" dirty="0" smtClean="0">
                <a:solidFill>
                  <a:schemeClr val="tx2">
                    <a:lumMod val="60000"/>
                    <a:lumOff val="40000"/>
                  </a:schemeClr>
                </a:solidFill>
                <a:effectLst/>
                <a:latin typeface="Calibri"/>
                <a:ea typeface="Calibri"/>
                <a:cs typeface="Times New Roman"/>
              </a:rPr>
              <a:t> Electrical passive consists of combination of 3 passive elements, Resistors, inductors and capacitors.</a:t>
            </a:r>
            <a:endParaRPr lang="en-US" sz="1600" dirty="0" smtClean="0">
              <a:solidFill>
                <a:schemeClr val="tx2">
                  <a:lumMod val="60000"/>
                  <a:lumOff val="40000"/>
                </a:schemeClr>
              </a:solidFill>
              <a:effectLst/>
              <a:latin typeface="Calibri"/>
              <a:ea typeface="Calibri"/>
              <a:cs typeface="Times New Roman"/>
            </a:endParaRPr>
          </a:p>
          <a:p>
            <a:pPr>
              <a:lnSpc>
                <a:spcPct val="115000"/>
              </a:lnSpc>
              <a:spcAft>
                <a:spcPts val="1000"/>
              </a:spcAft>
            </a:pPr>
            <a:r>
              <a:rPr lang="en-US" dirty="0" smtClean="0">
                <a:solidFill>
                  <a:schemeClr val="tx2">
                    <a:lumMod val="60000"/>
                    <a:lumOff val="40000"/>
                  </a:schemeClr>
                </a:solidFill>
                <a:effectLst/>
                <a:latin typeface="Calibri"/>
                <a:ea typeface="Calibri"/>
                <a:cs typeface="Times New Roman"/>
              </a:rPr>
              <a:t>Ex: Linear potentiometer, used for measurement of displacement</a:t>
            </a:r>
            <a:endParaRPr lang="en-US" sz="1600" dirty="0">
              <a:solidFill>
                <a:schemeClr val="tx2">
                  <a:lumMod val="60000"/>
                  <a:lumOff val="40000"/>
                </a:schemeClr>
              </a:solidFill>
              <a:effectLst/>
              <a:latin typeface="Calibri"/>
              <a:ea typeface="Calibri"/>
              <a:cs typeface="Times New Roman"/>
            </a:endParaRPr>
          </a:p>
        </p:txBody>
      </p:sp>
      <p:sp>
        <p:nvSpPr>
          <p:cNvPr id="4" name="Rectangle 3"/>
          <p:cNvSpPr/>
          <p:nvPr/>
        </p:nvSpPr>
        <p:spPr>
          <a:xfrm>
            <a:off x="4800600" y="3645420"/>
            <a:ext cx="4572000" cy="1857432"/>
          </a:xfrm>
          <a:prstGeom prst="rect">
            <a:avLst/>
          </a:prstGeom>
        </p:spPr>
        <p:txBody>
          <a:bodyPr>
            <a:spAutoFit/>
          </a:bodyPr>
          <a:lstStyle/>
          <a:p>
            <a:pPr>
              <a:lnSpc>
                <a:spcPct val="115000"/>
              </a:lnSpc>
              <a:spcAft>
                <a:spcPts val="1000"/>
              </a:spcAft>
            </a:pPr>
            <a:r>
              <a:rPr lang="en-US" sz="2400" b="1" dirty="0" smtClean="0">
                <a:effectLst/>
                <a:latin typeface="Calibri"/>
                <a:ea typeface="Calibri"/>
                <a:cs typeface="Times New Roman"/>
              </a:rPr>
              <a:t>E</a:t>
            </a:r>
            <a:r>
              <a:rPr lang="en-US" sz="2400" b="1" baseline="-25000" dirty="0" smtClean="0">
                <a:effectLst/>
                <a:latin typeface="Calibri"/>
                <a:ea typeface="Calibri"/>
                <a:cs typeface="Times New Roman"/>
              </a:rPr>
              <a:t>0</a:t>
            </a:r>
            <a:r>
              <a:rPr lang="en-US" sz="2400" b="1" dirty="0" smtClean="0">
                <a:effectLst/>
                <a:latin typeface="Calibri"/>
                <a:ea typeface="Calibri"/>
                <a:cs typeface="Times New Roman"/>
              </a:rPr>
              <a:t>=(x</a:t>
            </a:r>
            <a:r>
              <a:rPr lang="en-US" sz="2400" b="1" baseline="-25000" dirty="0" smtClean="0">
                <a:effectLst/>
                <a:latin typeface="Calibri"/>
                <a:ea typeface="Calibri"/>
                <a:cs typeface="Times New Roman"/>
              </a:rPr>
              <a:t>i</a:t>
            </a:r>
            <a:r>
              <a:rPr lang="en-US" sz="2400" b="1" dirty="0" smtClean="0">
                <a:effectLst/>
                <a:latin typeface="Calibri"/>
                <a:ea typeface="Calibri"/>
                <a:cs typeface="Times New Roman"/>
              </a:rPr>
              <a:t>/L)</a:t>
            </a:r>
            <a:r>
              <a:rPr lang="en-US" sz="2400" b="1" dirty="0" err="1" smtClean="0">
                <a:effectLst/>
                <a:latin typeface="Calibri"/>
                <a:ea typeface="Calibri"/>
                <a:cs typeface="Times New Roman"/>
              </a:rPr>
              <a:t>E</a:t>
            </a:r>
            <a:r>
              <a:rPr lang="en-US" sz="2400" b="1" baseline="-25000" dirty="0" err="1" smtClean="0">
                <a:effectLst/>
                <a:latin typeface="Calibri"/>
                <a:ea typeface="Calibri"/>
                <a:cs typeface="Times New Roman"/>
              </a:rPr>
              <a:t>i</a:t>
            </a:r>
            <a:endParaRPr lang="en-US" dirty="0" smtClean="0">
              <a:effectLst/>
              <a:latin typeface="Calibri"/>
              <a:ea typeface="Calibri"/>
              <a:cs typeface="Times New Roman"/>
            </a:endParaRPr>
          </a:p>
          <a:p>
            <a:pPr>
              <a:lnSpc>
                <a:spcPct val="115000"/>
              </a:lnSpc>
              <a:spcAft>
                <a:spcPts val="1000"/>
              </a:spcAft>
            </a:pPr>
            <a:r>
              <a:rPr lang="en-US" dirty="0" smtClean="0">
                <a:effectLst/>
                <a:latin typeface="Calibri"/>
                <a:ea typeface="Calibri"/>
                <a:cs typeface="Times New Roman"/>
              </a:rPr>
              <a:t>X</a:t>
            </a:r>
            <a:r>
              <a:rPr lang="en-US" baseline="-25000" dirty="0" smtClean="0">
                <a:effectLst/>
                <a:latin typeface="Calibri"/>
                <a:ea typeface="Calibri"/>
                <a:cs typeface="Times New Roman"/>
              </a:rPr>
              <a:t>i</a:t>
            </a:r>
            <a:r>
              <a:rPr lang="en-US" dirty="0" smtClean="0">
                <a:effectLst/>
                <a:latin typeface="Calibri"/>
                <a:ea typeface="Calibri"/>
                <a:cs typeface="Times New Roman"/>
              </a:rPr>
              <a:t>= Linear displacement </a:t>
            </a:r>
          </a:p>
          <a:p>
            <a:pPr>
              <a:lnSpc>
                <a:spcPct val="115000"/>
              </a:lnSpc>
              <a:spcAft>
                <a:spcPts val="1000"/>
              </a:spcAft>
            </a:pPr>
            <a:r>
              <a:rPr lang="en-US" dirty="0" err="1" smtClean="0">
                <a:effectLst/>
                <a:latin typeface="Calibri"/>
                <a:ea typeface="Calibri"/>
                <a:cs typeface="Times New Roman"/>
              </a:rPr>
              <a:t>E</a:t>
            </a:r>
            <a:r>
              <a:rPr lang="en-US" baseline="-25000" dirty="0" err="1" smtClean="0">
                <a:effectLst/>
                <a:latin typeface="Calibri"/>
                <a:ea typeface="Calibri"/>
                <a:cs typeface="Times New Roman"/>
              </a:rPr>
              <a:t>i</a:t>
            </a:r>
            <a:r>
              <a:rPr lang="en-US" dirty="0" smtClean="0">
                <a:effectLst/>
                <a:latin typeface="Calibri"/>
                <a:ea typeface="Calibri"/>
                <a:cs typeface="Times New Roman"/>
              </a:rPr>
              <a:t>= Source voltage</a:t>
            </a:r>
          </a:p>
          <a:p>
            <a:pPr>
              <a:lnSpc>
                <a:spcPct val="115000"/>
              </a:lnSpc>
              <a:spcAft>
                <a:spcPts val="1000"/>
              </a:spcAft>
            </a:pPr>
            <a:r>
              <a:rPr lang="en-US" dirty="0" smtClean="0">
                <a:effectLst/>
                <a:latin typeface="Calibri"/>
                <a:ea typeface="Calibri"/>
                <a:cs typeface="Times New Roman"/>
              </a:rPr>
              <a:t>L= Total length </a:t>
            </a:r>
            <a:endParaRPr lang="en-US" dirty="0">
              <a:effectLst/>
              <a:latin typeface="Calibri"/>
              <a:ea typeface="Calibri"/>
              <a:cs typeface="Times New Roman"/>
            </a:endParaRPr>
          </a:p>
        </p:txBody>
      </p:sp>
    </p:spTree>
    <p:extLst>
      <p:ext uri="{BB962C8B-B14F-4D97-AF65-F5344CB8AC3E}">
        <p14:creationId xmlns="" xmlns:p14="http://schemas.microsoft.com/office/powerpoint/2010/main" val="156974640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rotWithShape="1">
          <a:blip r:embed="rId2"/>
          <a:srcRect l="-4216" r="-10082" b="-13012"/>
          <a:stretch/>
        </p:blipFill>
        <p:spPr>
          <a:xfrm>
            <a:off x="381000" y="2514600"/>
            <a:ext cx="5943600" cy="4470400"/>
          </a:xfrm>
          <a:prstGeom prst="rect">
            <a:avLst/>
          </a:prstGeom>
        </p:spPr>
      </p:pic>
      <p:sp>
        <p:nvSpPr>
          <p:cNvPr id="3" name="Rectangle 2"/>
          <p:cNvSpPr/>
          <p:nvPr/>
        </p:nvSpPr>
        <p:spPr>
          <a:xfrm>
            <a:off x="533400" y="856197"/>
            <a:ext cx="7620000" cy="1658403"/>
          </a:xfrm>
          <a:prstGeom prst="rect">
            <a:avLst/>
          </a:prstGeom>
        </p:spPr>
        <p:txBody>
          <a:bodyPr wrap="square">
            <a:spAutoFit/>
          </a:bodyPr>
          <a:lstStyle/>
          <a:p>
            <a:pPr>
              <a:lnSpc>
                <a:spcPct val="115000"/>
              </a:lnSpc>
              <a:spcAft>
                <a:spcPts val="1000"/>
              </a:spcAft>
            </a:pPr>
            <a:r>
              <a:rPr lang="en-US" sz="2000" b="1" dirty="0" smtClean="0">
                <a:solidFill>
                  <a:schemeClr val="tx2">
                    <a:lumMod val="60000"/>
                    <a:lumOff val="40000"/>
                  </a:schemeClr>
                </a:solidFill>
                <a:effectLst/>
                <a:latin typeface="Calibri"/>
                <a:ea typeface="Calibri"/>
                <a:cs typeface="Times New Roman"/>
              </a:rPr>
              <a:t>Active</a:t>
            </a:r>
            <a:endParaRPr lang="en-US" sz="1600" dirty="0" smtClean="0">
              <a:solidFill>
                <a:schemeClr val="tx2">
                  <a:lumMod val="60000"/>
                  <a:lumOff val="40000"/>
                </a:schemeClr>
              </a:solidFill>
              <a:effectLst/>
              <a:latin typeface="Calibri"/>
              <a:ea typeface="Calibri"/>
              <a:cs typeface="Times New Roman"/>
            </a:endParaRPr>
          </a:p>
          <a:p>
            <a:pPr>
              <a:lnSpc>
                <a:spcPct val="115000"/>
              </a:lnSpc>
              <a:spcAft>
                <a:spcPts val="1000"/>
              </a:spcAft>
            </a:pPr>
            <a:r>
              <a:rPr lang="en-US" dirty="0" smtClean="0">
                <a:solidFill>
                  <a:schemeClr val="tx2">
                    <a:lumMod val="60000"/>
                    <a:lumOff val="40000"/>
                  </a:schemeClr>
                </a:solidFill>
                <a:effectLst/>
                <a:latin typeface="Calibri"/>
                <a:ea typeface="Calibri"/>
                <a:cs typeface="Times New Roman"/>
              </a:rPr>
              <a:t>They are those which do not require an auxiliary  power device to produce an output</a:t>
            </a:r>
            <a:endParaRPr lang="en-US" sz="1600" dirty="0" smtClean="0">
              <a:solidFill>
                <a:schemeClr val="tx2">
                  <a:lumMod val="60000"/>
                  <a:lumOff val="40000"/>
                </a:schemeClr>
              </a:solidFill>
              <a:effectLst/>
              <a:latin typeface="Calibri"/>
              <a:ea typeface="Calibri"/>
              <a:cs typeface="Times New Roman"/>
            </a:endParaRPr>
          </a:p>
          <a:p>
            <a:pPr>
              <a:lnSpc>
                <a:spcPct val="115000"/>
              </a:lnSpc>
              <a:spcAft>
                <a:spcPts val="1000"/>
              </a:spcAft>
            </a:pPr>
            <a:r>
              <a:rPr lang="en-US" dirty="0" err="1" smtClean="0">
                <a:solidFill>
                  <a:schemeClr val="tx2">
                    <a:lumMod val="60000"/>
                    <a:lumOff val="40000"/>
                  </a:schemeClr>
                </a:solidFill>
                <a:effectLst/>
                <a:latin typeface="Calibri"/>
                <a:ea typeface="Calibri"/>
                <a:cs typeface="Times New Roman"/>
              </a:rPr>
              <a:t>Piezo</a:t>
            </a:r>
            <a:r>
              <a:rPr lang="en-US" dirty="0" smtClean="0">
                <a:solidFill>
                  <a:schemeClr val="tx2">
                    <a:lumMod val="60000"/>
                    <a:lumOff val="40000"/>
                  </a:schemeClr>
                </a:solidFill>
                <a:effectLst/>
                <a:latin typeface="Calibri"/>
                <a:ea typeface="Calibri"/>
                <a:cs typeface="Times New Roman"/>
              </a:rPr>
              <a:t> electrical crystal measuring acceleration is an example.</a:t>
            </a:r>
            <a:endParaRPr lang="en-US" sz="1600" dirty="0">
              <a:solidFill>
                <a:schemeClr val="tx2">
                  <a:lumMod val="60000"/>
                  <a:lumOff val="40000"/>
                </a:schemeClr>
              </a:solidFill>
              <a:effectLst/>
              <a:latin typeface="Calibri"/>
              <a:ea typeface="Calibri"/>
              <a:cs typeface="Times New Roman"/>
            </a:endParaRPr>
          </a:p>
        </p:txBody>
      </p:sp>
    </p:spTree>
    <p:extLst>
      <p:ext uri="{BB962C8B-B14F-4D97-AF65-F5344CB8AC3E}">
        <p14:creationId xmlns="" xmlns:p14="http://schemas.microsoft.com/office/powerpoint/2010/main" val="119102654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609600"/>
            <a:ext cx="8153400" cy="5016758"/>
          </a:xfrm>
          <a:prstGeom prst="rect">
            <a:avLst/>
          </a:prstGeom>
        </p:spPr>
        <p:txBody>
          <a:bodyPr wrap="square">
            <a:spAutoFit/>
          </a:bodyPr>
          <a:lstStyle/>
          <a:p>
            <a:r>
              <a:rPr lang="en-US" sz="3200" dirty="0" smtClean="0">
                <a:solidFill>
                  <a:schemeClr val="tx2">
                    <a:lumMod val="60000"/>
                    <a:lumOff val="40000"/>
                  </a:schemeClr>
                </a:solidFill>
                <a:effectLst/>
                <a:latin typeface="Calibri"/>
                <a:ea typeface="Calibri"/>
                <a:cs typeface="Times New Roman"/>
              </a:rPr>
              <a:t>In this diagram, the crystal is sandwiched between 2 metallic electrodes, a fixed mass is placed on top of the sandwich. The property is that when a force is applied to them, it produces output voltage, The mass is fixed , force is proportional to acceleration, the output voltage is proportional to force and hence to acceleration. This is also called accelerometer, which converts the acceleration to electrical voltage</a:t>
            </a:r>
            <a:endParaRPr lang="en-US" sz="3200" dirty="0">
              <a:solidFill>
                <a:schemeClr val="tx2">
                  <a:lumMod val="60000"/>
                  <a:lumOff val="40000"/>
                </a:schemeClr>
              </a:solidFill>
            </a:endParaRPr>
          </a:p>
        </p:txBody>
      </p:sp>
    </p:spTree>
    <p:extLst>
      <p:ext uri="{BB962C8B-B14F-4D97-AF65-F5344CB8AC3E}">
        <p14:creationId xmlns="" xmlns:p14="http://schemas.microsoft.com/office/powerpoint/2010/main" val="150368324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0" y="609600"/>
            <a:ext cx="9443468" cy="8925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800" b="1" i="0" u="none" strike="noStrike" cap="none" normalizeH="0" baseline="0" dirty="0" smtClean="0">
                <a:ln>
                  <a:noFill/>
                </a:ln>
                <a:solidFill>
                  <a:schemeClr val="tx2">
                    <a:lumMod val="60000"/>
                    <a:lumOff val="40000"/>
                  </a:schemeClr>
                </a:solidFill>
                <a:effectLst/>
                <a:latin typeface="Calibri" pitchFamily="34" charset="0"/>
                <a:ea typeface="Calibri" pitchFamily="34" charset="0"/>
                <a:cs typeface="Times New Roman" pitchFamily="18" charset="0"/>
              </a:rPr>
              <a:t>Comparison between electrical and mechanical transducer</a:t>
            </a:r>
            <a:endParaRPr kumimoji="0" lang="en-US" altLang="en-US" sz="2800" b="0" i="0" u="none" strike="noStrike" cap="none" normalizeH="0" baseline="0" dirty="0" smtClean="0">
              <a:ln>
                <a:noFill/>
              </a:ln>
              <a:solidFill>
                <a:schemeClr val="tx2">
                  <a:lumMod val="60000"/>
                  <a:lumOff val="4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smtClean="0">
              <a:ln>
                <a:noFill/>
              </a:ln>
              <a:solidFill>
                <a:schemeClr val="tx2">
                  <a:lumMod val="60000"/>
                  <a:lumOff val="40000"/>
                </a:schemeClr>
              </a:solidFill>
              <a:effectLst/>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 xmlns:p14="http://schemas.microsoft.com/office/powerpoint/2010/main" val="3592836013"/>
              </p:ext>
            </p:extLst>
          </p:nvPr>
        </p:nvGraphicFramePr>
        <p:xfrm>
          <a:off x="380999" y="1447800"/>
          <a:ext cx="8382000" cy="4721352"/>
        </p:xfrm>
        <a:graphic>
          <a:graphicData uri="http://schemas.openxmlformats.org/drawingml/2006/table">
            <a:tbl>
              <a:tblPr firstRow="1" firstCol="1" bandRow="1"/>
              <a:tblGrid>
                <a:gridCol w="4191000"/>
                <a:gridCol w="4191000"/>
              </a:tblGrid>
              <a:tr h="743712">
                <a:tc>
                  <a:txBody>
                    <a:bodyPr/>
                    <a:lstStyle/>
                    <a:p>
                      <a:pPr marL="0" marR="0">
                        <a:lnSpc>
                          <a:spcPct val="115000"/>
                        </a:lnSpc>
                        <a:spcBef>
                          <a:spcPts val="0"/>
                        </a:spcBef>
                        <a:spcAft>
                          <a:spcPts val="0"/>
                        </a:spcAft>
                      </a:pPr>
                      <a:r>
                        <a:rPr lang="en-US" sz="1800" b="1" dirty="0">
                          <a:effectLst/>
                          <a:latin typeface="Calibri"/>
                          <a:ea typeface="Calibri"/>
                          <a:cs typeface="Times New Roman"/>
                        </a:rPr>
                        <a:t>Electrical transducer</a:t>
                      </a:r>
                      <a:endParaRPr lang="en-US" sz="18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b="1">
                          <a:effectLst/>
                          <a:latin typeface="Calibri"/>
                          <a:ea typeface="Calibri"/>
                          <a:cs typeface="Times New Roman"/>
                        </a:rPr>
                        <a:t>Mechanical transducer</a:t>
                      </a:r>
                      <a:endParaRPr lang="en-US" sz="18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57784">
                <a:tc>
                  <a:txBody>
                    <a:bodyPr/>
                    <a:lstStyle/>
                    <a:p>
                      <a:pPr marL="0" marR="0">
                        <a:lnSpc>
                          <a:spcPct val="115000"/>
                        </a:lnSpc>
                        <a:spcBef>
                          <a:spcPts val="0"/>
                        </a:spcBef>
                        <a:spcAft>
                          <a:spcPts val="0"/>
                        </a:spcAft>
                      </a:pPr>
                      <a:r>
                        <a:rPr lang="en-US" sz="1800" dirty="0">
                          <a:effectLst/>
                          <a:latin typeface="Calibri"/>
                          <a:ea typeface="Calibri"/>
                          <a:cs typeface="Times New Roman"/>
                        </a:rPr>
                        <a:t>Output signals are electrical in nature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a:effectLst/>
                          <a:latin typeface="Calibri"/>
                          <a:ea typeface="Calibri"/>
                          <a:cs typeface="Times New Roman"/>
                        </a:rPr>
                        <a:t>Output signals are mechanical in nature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15568">
                <a:tc>
                  <a:txBody>
                    <a:bodyPr/>
                    <a:lstStyle/>
                    <a:p>
                      <a:pPr marL="0" marR="0">
                        <a:lnSpc>
                          <a:spcPct val="115000"/>
                        </a:lnSpc>
                        <a:spcBef>
                          <a:spcPts val="0"/>
                        </a:spcBef>
                        <a:spcAft>
                          <a:spcPts val="0"/>
                        </a:spcAft>
                      </a:pPr>
                      <a:r>
                        <a:rPr lang="en-US" sz="1800" dirty="0">
                          <a:effectLst/>
                          <a:latin typeface="Calibri"/>
                          <a:ea typeface="Calibri"/>
                          <a:cs typeface="Times New Roman"/>
                        </a:rPr>
                        <a:t>Electrical quantities are voltage, resistance, capacitance  , inductance , phase angle etc.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a:effectLst/>
                          <a:latin typeface="Calibri"/>
                          <a:ea typeface="Calibri"/>
                          <a:cs typeface="Times New Roman"/>
                        </a:rPr>
                        <a:t>They are temperature pressure, force, torque, density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57784">
                <a:tc>
                  <a:txBody>
                    <a:bodyPr/>
                    <a:lstStyle/>
                    <a:p>
                      <a:pPr marL="0" marR="0">
                        <a:lnSpc>
                          <a:spcPct val="115000"/>
                        </a:lnSpc>
                        <a:spcBef>
                          <a:spcPts val="0"/>
                        </a:spcBef>
                        <a:spcAft>
                          <a:spcPts val="0"/>
                        </a:spcAft>
                      </a:pPr>
                      <a:r>
                        <a:rPr lang="en-US" sz="1800" dirty="0">
                          <a:effectLst/>
                          <a:latin typeface="Calibri"/>
                          <a:ea typeface="Calibri"/>
                          <a:cs typeface="Times New Roman"/>
                        </a:rPr>
                        <a:t>Electrical or electronic components are used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dirty="0">
                          <a:effectLst/>
                          <a:latin typeface="Calibri"/>
                          <a:ea typeface="Calibri"/>
                          <a:cs typeface="Times New Roman"/>
                        </a:rPr>
                        <a:t>Spring elements, bellows are used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57784">
                <a:tc>
                  <a:txBody>
                    <a:bodyPr/>
                    <a:lstStyle/>
                    <a:p>
                      <a:pPr marL="0" marR="0">
                        <a:lnSpc>
                          <a:spcPct val="115000"/>
                        </a:lnSpc>
                        <a:spcBef>
                          <a:spcPts val="0"/>
                        </a:spcBef>
                        <a:spcAft>
                          <a:spcPts val="0"/>
                        </a:spcAft>
                      </a:pPr>
                      <a:r>
                        <a:rPr lang="en-US" sz="1800">
                          <a:effectLst/>
                          <a:latin typeface="Calibri"/>
                          <a:ea typeface="Calibri"/>
                          <a:cs typeface="Times New Roman"/>
                        </a:rPr>
                        <a:t>Flow measurement isn’t possible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dirty="0">
                          <a:effectLst/>
                          <a:latin typeface="Calibri"/>
                          <a:ea typeface="Calibri"/>
                          <a:cs typeface="Times New Roman"/>
                        </a:rPr>
                        <a:t>Flow measurement is possible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15568">
                <a:tc>
                  <a:txBody>
                    <a:bodyPr/>
                    <a:lstStyle/>
                    <a:p>
                      <a:pPr marL="0" marR="0">
                        <a:lnSpc>
                          <a:spcPct val="115000"/>
                        </a:lnSpc>
                        <a:spcBef>
                          <a:spcPts val="0"/>
                        </a:spcBef>
                        <a:spcAft>
                          <a:spcPts val="0"/>
                        </a:spcAft>
                      </a:pPr>
                      <a:r>
                        <a:rPr lang="en-US" sz="1800" dirty="0">
                          <a:effectLst/>
                          <a:latin typeface="Calibri"/>
                          <a:ea typeface="Calibri"/>
                          <a:cs typeface="Times New Roman"/>
                        </a:rPr>
                        <a:t>It is used for pressure and displacement measurement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dirty="0">
                          <a:effectLst/>
                          <a:latin typeface="Calibri"/>
                          <a:ea typeface="Calibri"/>
                          <a:cs typeface="Times New Roman"/>
                        </a:rPr>
                        <a:t>Orifice,  </a:t>
                      </a:r>
                      <a:r>
                        <a:rPr lang="en-US" sz="1800" dirty="0" err="1">
                          <a:effectLst/>
                          <a:latin typeface="Calibri"/>
                          <a:ea typeface="Calibri"/>
                          <a:cs typeface="Times New Roman"/>
                        </a:rPr>
                        <a:t>ventury</a:t>
                      </a:r>
                      <a:r>
                        <a:rPr lang="en-US" sz="1800" dirty="0">
                          <a:effectLst/>
                          <a:latin typeface="Calibri"/>
                          <a:ea typeface="Calibri"/>
                          <a:cs typeface="Times New Roman"/>
                        </a:rPr>
                        <a:t>  tubes are used for velocity and pressure measurement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1524000"/>
            <a:ext cx="8610600" cy="2123658"/>
          </a:xfrm>
          <a:prstGeom prst="rect">
            <a:avLst/>
          </a:prstGeom>
        </p:spPr>
        <p:txBody>
          <a:bodyPr wrap="square">
            <a:spAutoFit/>
          </a:bodyPr>
          <a:lstStyle/>
          <a:p>
            <a:r>
              <a:rPr lang="en-US" sz="6600" spc="-100" dirty="0" smtClean="0">
                <a:solidFill>
                  <a:srgbClr val="04617B"/>
                </a:solidFill>
                <a:latin typeface="Cambria"/>
                <a:ea typeface="+mj-ea"/>
                <a:cs typeface="+mj-cs"/>
              </a:rPr>
              <a:t>Generalized Measurement System</a:t>
            </a: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533400" y="685800"/>
            <a:ext cx="8001000" cy="2743200"/>
          </a:xfrm>
          <a:prstGeom prst="rect">
            <a:avLst/>
          </a:prstGeom>
        </p:spPr>
      </p:pic>
      <p:sp>
        <p:nvSpPr>
          <p:cNvPr id="3" name="Rectangle 2"/>
          <p:cNvSpPr/>
          <p:nvPr/>
        </p:nvSpPr>
        <p:spPr>
          <a:xfrm>
            <a:off x="457200" y="3962400"/>
            <a:ext cx="8458200" cy="2015936"/>
          </a:xfrm>
          <a:prstGeom prst="rect">
            <a:avLst/>
          </a:prstGeom>
        </p:spPr>
        <p:txBody>
          <a:bodyPr wrap="square">
            <a:spAutoFit/>
          </a:bodyPr>
          <a:lstStyle/>
          <a:p>
            <a:pPr algn="just"/>
            <a:r>
              <a:rPr lang="en-US" sz="2500" b="1" dirty="0" smtClean="0">
                <a:solidFill>
                  <a:srgbClr val="464646"/>
                </a:solidFill>
                <a:effectLst>
                  <a:outerShdw blurRad="31750" dist="25400" dir="5400000" algn="tl" rotWithShape="0">
                    <a:srgbClr val="000000">
                      <a:alpha val="25000"/>
                    </a:srgbClr>
                  </a:outerShdw>
                </a:effectLst>
                <a:latin typeface="Lucida Sans Unicode"/>
                <a:ea typeface="+mj-ea"/>
                <a:cs typeface="+mj-cs"/>
              </a:rPr>
              <a:t>An instrument may be defined as a device or a system which is designed to maintain a functional relationship between the prescribed properties of physical variables and must include ways and means of communication to a human observer.</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8600" y="685800"/>
            <a:ext cx="8458200" cy="5105400"/>
          </a:xfrm>
          <a:prstGeom prst="rect">
            <a:avLst/>
          </a:prstGeom>
        </p:spPr>
        <p:txBody>
          <a:bodyPr vert="horz" lIns="0" tIns="45720" rIns="0" bIns="0" anchor="b">
            <a:normAutofit fontScale="97500" lnSpcReduction="10000"/>
            <a:scene3d>
              <a:camera prst="orthographicFront"/>
              <a:lightRig rig="freezing" dir="t">
                <a:rot lat="0" lon="0" rev="5640000"/>
              </a:lightRig>
            </a:scene3d>
            <a:sp3d prstMaterial="flat">
              <a:contourClr>
                <a:schemeClr val="tx2"/>
              </a:contourClr>
            </a:sp3d>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1800" b="0" i="0" u="none" strike="noStrike" kern="1200" cap="none" spc="0" normalizeH="0" baseline="0" noProof="0" dirty="0" smtClean="0">
                <a:ln>
                  <a:noFill/>
                </a:ln>
                <a:solidFill>
                  <a:srgbClr val="04617B"/>
                </a:solidFill>
                <a:effectLst/>
                <a:uLnTx/>
                <a:uFillTx/>
                <a:latin typeface="Calibri"/>
                <a:ea typeface="+mj-ea"/>
                <a:cs typeface="+mj-cs"/>
              </a:rPr>
              <a:t/>
            </a:r>
            <a:br>
              <a:rPr kumimoji="0" lang="en-US" sz="1800" b="0" i="0" u="none" strike="noStrike" kern="1200" cap="none" spc="0" normalizeH="0" baseline="0" noProof="0" dirty="0" smtClean="0">
                <a:ln>
                  <a:noFill/>
                </a:ln>
                <a:solidFill>
                  <a:srgbClr val="04617B"/>
                </a:solidFill>
                <a:effectLst/>
                <a:uLnTx/>
                <a:uFillTx/>
                <a:latin typeface="Calibri"/>
                <a:ea typeface="+mj-ea"/>
                <a:cs typeface="+mj-cs"/>
              </a:rPr>
            </a:br>
            <a:r>
              <a:rPr kumimoji="0" lang="en-US" sz="3300" b="0" i="0" u="none" strike="noStrike" kern="1200" cap="none" spc="0" normalizeH="0" baseline="0" noProof="0" dirty="0" smtClean="0">
                <a:ln>
                  <a:noFill/>
                </a:ln>
                <a:solidFill>
                  <a:srgbClr val="04617B"/>
                </a:solidFill>
                <a:effectLst/>
                <a:uLnTx/>
                <a:uFillTx/>
                <a:latin typeface="Calibri"/>
                <a:ea typeface="+mj-ea"/>
                <a:cs typeface="+mj-cs"/>
              </a:rPr>
              <a:t>The performance of a measurement system can be described in terms of static and dynamic characteristics. Most of the measurement systems contain three main functional elements:</a:t>
            </a:r>
            <a:br>
              <a:rPr kumimoji="0" lang="en-US" sz="3300" b="0" i="0" u="none" strike="noStrike" kern="1200" cap="none" spc="0" normalizeH="0" baseline="0" noProof="0" dirty="0" smtClean="0">
                <a:ln>
                  <a:noFill/>
                </a:ln>
                <a:solidFill>
                  <a:srgbClr val="04617B"/>
                </a:solidFill>
                <a:effectLst/>
                <a:uLnTx/>
                <a:uFillTx/>
                <a:latin typeface="Calibri"/>
                <a:ea typeface="+mj-ea"/>
                <a:cs typeface="+mj-cs"/>
              </a:rPr>
            </a:br>
            <a:r>
              <a:rPr kumimoji="0" lang="en-US" sz="3300" b="0" i="0" u="none" strike="noStrike" kern="1200" cap="none" spc="0" normalizeH="0" baseline="0" noProof="0" dirty="0" err="1" smtClean="0">
                <a:ln>
                  <a:noFill/>
                </a:ln>
                <a:solidFill>
                  <a:srgbClr val="04617B"/>
                </a:solidFill>
                <a:effectLst/>
                <a:uLnTx/>
                <a:uFillTx/>
                <a:latin typeface="Calibri"/>
                <a:ea typeface="+mj-ea"/>
                <a:cs typeface="+mj-cs"/>
              </a:rPr>
              <a:t>i</a:t>
            </a:r>
            <a:r>
              <a:rPr kumimoji="0" lang="en-US" sz="3300" b="0" i="0" u="none" strike="noStrike" kern="1200" cap="none" spc="0" normalizeH="0" baseline="0" noProof="0" dirty="0" smtClean="0">
                <a:ln>
                  <a:noFill/>
                </a:ln>
                <a:solidFill>
                  <a:srgbClr val="04617B"/>
                </a:solidFill>
                <a:effectLst/>
                <a:uLnTx/>
                <a:uFillTx/>
                <a:latin typeface="Calibri"/>
                <a:ea typeface="+mj-ea"/>
                <a:cs typeface="+mj-cs"/>
              </a:rPr>
              <a:t>)	Primary sensing elements</a:t>
            </a:r>
            <a:br>
              <a:rPr kumimoji="0" lang="en-US" sz="3300" b="0" i="0" u="none" strike="noStrike" kern="1200" cap="none" spc="0" normalizeH="0" baseline="0" noProof="0" dirty="0" smtClean="0">
                <a:ln>
                  <a:noFill/>
                </a:ln>
                <a:solidFill>
                  <a:srgbClr val="04617B"/>
                </a:solidFill>
                <a:effectLst/>
                <a:uLnTx/>
                <a:uFillTx/>
                <a:latin typeface="Calibri"/>
                <a:ea typeface="+mj-ea"/>
                <a:cs typeface="+mj-cs"/>
              </a:rPr>
            </a:br>
            <a:r>
              <a:rPr kumimoji="0" lang="en-US" sz="3300" b="0" i="0" u="none" strike="noStrike" kern="1200" cap="none" spc="0" normalizeH="0" baseline="0" noProof="0" dirty="0" smtClean="0">
                <a:ln>
                  <a:noFill/>
                </a:ln>
                <a:solidFill>
                  <a:srgbClr val="04617B"/>
                </a:solidFill>
                <a:effectLst/>
                <a:uLnTx/>
                <a:uFillTx/>
                <a:latin typeface="Calibri"/>
                <a:ea typeface="+mj-ea"/>
                <a:cs typeface="+mj-cs"/>
              </a:rPr>
              <a:t>ii)	Variable conversion elements</a:t>
            </a:r>
            <a:br>
              <a:rPr kumimoji="0" lang="en-US" sz="3300" b="0" i="0" u="none" strike="noStrike" kern="1200" cap="none" spc="0" normalizeH="0" baseline="0" noProof="0" dirty="0" smtClean="0">
                <a:ln>
                  <a:noFill/>
                </a:ln>
                <a:solidFill>
                  <a:srgbClr val="04617B"/>
                </a:solidFill>
                <a:effectLst/>
                <a:uLnTx/>
                <a:uFillTx/>
                <a:latin typeface="Calibri"/>
                <a:ea typeface="+mj-ea"/>
                <a:cs typeface="+mj-cs"/>
              </a:rPr>
            </a:br>
            <a:r>
              <a:rPr kumimoji="0" lang="en-US" sz="3300" b="0" i="0" u="none" strike="noStrike" kern="1200" cap="none" spc="0" normalizeH="0" baseline="0" noProof="0" dirty="0" smtClean="0">
                <a:ln>
                  <a:noFill/>
                </a:ln>
                <a:solidFill>
                  <a:srgbClr val="04617B"/>
                </a:solidFill>
                <a:effectLst/>
                <a:uLnTx/>
                <a:uFillTx/>
                <a:latin typeface="Calibri"/>
                <a:ea typeface="+mj-ea"/>
                <a:cs typeface="+mj-cs"/>
              </a:rPr>
              <a:t>iii)	Data presentation elements</a:t>
            </a:r>
            <a:r>
              <a:rPr kumimoji="0" lang="en-US" sz="5000" b="0" i="0" u="none" strike="noStrike" kern="1200" cap="none" spc="0" normalizeH="0" baseline="0" noProof="0" dirty="0" smtClean="0">
                <a:ln>
                  <a:noFill/>
                </a:ln>
                <a:solidFill>
                  <a:srgbClr val="04617B"/>
                </a:solidFill>
                <a:effectLst/>
                <a:uLnTx/>
                <a:uFillTx/>
                <a:latin typeface="Calibri"/>
                <a:ea typeface="+mj-ea"/>
                <a:cs typeface="+mj-cs"/>
              </a:rPr>
              <a:t/>
            </a:r>
            <a:br>
              <a:rPr kumimoji="0" lang="en-US" sz="5000" b="0" i="0" u="none" strike="noStrike" kern="1200" cap="none" spc="0" normalizeH="0" baseline="0" noProof="0" dirty="0" smtClean="0">
                <a:ln>
                  <a:noFill/>
                </a:ln>
                <a:solidFill>
                  <a:srgbClr val="04617B"/>
                </a:solidFill>
                <a:effectLst/>
                <a:uLnTx/>
                <a:uFillTx/>
                <a:latin typeface="Calibri"/>
                <a:ea typeface="+mj-ea"/>
                <a:cs typeface="+mj-cs"/>
              </a:rPr>
            </a:br>
            <a:r>
              <a:rPr kumimoji="0" lang="en-US" sz="5000" b="0" i="0" u="none" strike="noStrike" kern="1200" cap="none" spc="0" normalizeH="0" baseline="0" noProof="0" dirty="0" smtClean="0">
                <a:ln>
                  <a:noFill/>
                </a:ln>
                <a:solidFill>
                  <a:srgbClr val="04617B"/>
                </a:solidFill>
                <a:effectLst/>
                <a:uLnTx/>
                <a:uFillTx/>
                <a:latin typeface="Calibri"/>
                <a:ea typeface="+mj-ea"/>
                <a:cs typeface="+mj-cs"/>
              </a:rPr>
              <a:t/>
            </a:r>
            <a:br>
              <a:rPr kumimoji="0" lang="en-US" sz="5000" b="0" i="0" u="none" strike="noStrike" kern="1200" cap="none" spc="0" normalizeH="0" baseline="0" noProof="0" dirty="0" smtClean="0">
                <a:ln>
                  <a:noFill/>
                </a:ln>
                <a:solidFill>
                  <a:srgbClr val="04617B"/>
                </a:solidFill>
                <a:effectLst/>
                <a:uLnTx/>
                <a:uFillTx/>
                <a:latin typeface="Calibri"/>
                <a:ea typeface="+mj-ea"/>
                <a:cs typeface="+mj-cs"/>
              </a:rPr>
            </a:br>
            <a:endParaRPr kumimoji="0" lang="en-US" sz="5000" b="0" i="0" u="none" strike="noStrike" kern="1200" cap="none" spc="0" normalizeH="0" baseline="0" noProof="0" dirty="0">
              <a:ln>
                <a:noFill/>
              </a:ln>
              <a:solidFill>
                <a:srgbClr val="04617B"/>
              </a:solidFill>
              <a:effectLst/>
              <a:uLnTx/>
              <a:uFillTx/>
              <a:latin typeface="Calibri"/>
              <a:ea typeface="+mj-ea"/>
              <a:cs typeface="+mj-cs"/>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228600"/>
            <a:ext cx="8305800" cy="6555641"/>
          </a:xfrm>
          <a:prstGeom prst="rect">
            <a:avLst/>
          </a:prstGeom>
        </p:spPr>
        <p:txBody>
          <a:bodyPr wrap="square">
            <a:spAutoFit/>
          </a:bodyPr>
          <a:lstStyle/>
          <a:p>
            <a:r>
              <a:rPr lang="en-US" sz="2800" u="sng" dirty="0" smtClean="0">
                <a:solidFill>
                  <a:srgbClr val="009DD9">
                    <a:lumMod val="75000"/>
                  </a:srgbClr>
                </a:solidFill>
                <a:effectLst>
                  <a:outerShdw blurRad="50000" dist="30000" dir="5400000" algn="tl" rotWithShape="0">
                    <a:srgbClr val="000000">
                      <a:alpha val="30000"/>
                    </a:srgbClr>
                  </a:outerShdw>
                </a:effectLst>
                <a:latin typeface="Gill Sans MT"/>
                <a:ea typeface="+mj-ea"/>
                <a:cs typeface="+mj-cs"/>
              </a:rPr>
              <a:t>1.</a:t>
            </a:r>
            <a:r>
              <a:rPr lang="en-US" sz="2800" b="1" u="sng" dirty="0" smtClean="0">
                <a:solidFill>
                  <a:srgbClr val="009DD9">
                    <a:lumMod val="75000"/>
                  </a:srgbClr>
                </a:solidFill>
                <a:effectLst>
                  <a:outerShdw blurRad="50000" dist="30000" dir="5400000" algn="tl" rotWithShape="0">
                    <a:srgbClr val="000000">
                      <a:alpha val="30000"/>
                    </a:srgbClr>
                  </a:outerShdw>
                </a:effectLst>
                <a:latin typeface="Gill Sans MT"/>
                <a:ea typeface="+mj-ea"/>
                <a:cs typeface="+mj-cs"/>
              </a:rPr>
              <a:t>Primary sensing element</a:t>
            </a:r>
            <a:r>
              <a:rPr lang="en-US" sz="2800" dirty="0" smtClean="0">
                <a:solidFill>
                  <a:srgbClr val="009DD9">
                    <a:lumMod val="75000"/>
                  </a:srgbClr>
                </a:solidFill>
                <a:effectLst>
                  <a:outerShdw blurRad="50000" dist="30000" dir="5400000" algn="tl" rotWithShape="0">
                    <a:srgbClr val="000000">
                      <a:alpha val="30000"/>
                    </a:srgbClr>
                  </a:outerShdw>
                </a:effectLst>
                <a:latin typeface="Gill Sans MT"/>
                <a:ea typeface="+mj-ea"/>
                <a:cs typeface="+mj-cs"/>
              </a:rPr>
              <a:t>: The quantity under measurement makes its first contact with the primary sensing element of a measurement system. </a:t>
            </a:r>
          </a:p>
          <a:p>
            <a:r>
              <a:rPr lang="en-US" sz="2800" dirty="0" smtClean="0">
                <a:solidFill>
                  <a:srgbClr val="009DD9">
                    <a:lumMod val="75000"/>
                  </a:srgbClr>
                </a:solidFill>
                <a:effectLst>
                  <a:outerShdw blurRad="50000" dist="30000" dir="5400000" algn="tl" rotWithShape="0">
                    <a:srgbClr val="000000">
                      <a:alpha val="30000"/>
                    </a:srgbClr>
                  </a:outerShdw>
                </a:effectLst>
                <a:latin typeface="Gill Sans MT"/>
                <a:ea typeface="+mj-ea"/>
                <a:cs typeface="+mj-cs"/>
              </a:rPr>
              <a:t>The </a:t>
            </a:r>
            <a:r>
              <a:rPr lang="en-US" sz="2800" dirty="0" err="1" smtClean="0">
                <a:solidFill>
                  <a:srgbClr val="009DD9">
                    <a:lumMod val="75000"/>
                  </a:srgbClr>
                </a:solidFill>
                <a:effectLst>
                  <a:outerShdw blurRad="50000" dist="30000" dir="5400000" algn="tl" rotWithShape="0">
                    <a:srgbClr val="000000">
                      <a:alpha val="30000"/>
                    </a:srgbClr>
                  </a:outerShdw>
                </a:effectLst>
                <a:latin typeface="Gill Sans MT"/>
                <a:ea typeface="+mj-ea"/>
                <a:cs typeface="+mj-cs"/>
              </a:rPr>
              <a:t>measurand</a:t>
            </a:r>
            <a:r>
              <a:rPr lang="en-US" sz="2800" dirty="0" smtClean="0">
                <a:solidFill>
                  <a:srgbClr val="009DD9">
                    <a:lumMod val="75000"/>
                  </a:srgbClr>
                </a:solidFill>
                <a:effectLst>
                  <a:outerShdw blurRad="50000" dist="30000" dir="5400000" algn="tl" rotWithShape="0">
                    <a:srgbClr val="000000">
                      <a:alpha val="30000"/>
                    </a:srgbClr>
                  </a:outerShdw>
                </a:effectLst>
                <a:latin typeface="Gill Sans MT"/>
                <a:ea typeface="+mj-ea"/>
                <a:cs typeface="+mj-cs"/>
              </a:rPr>
              <a:t> is first detected by a primary sensor. This is done by a transducer.</a:t>
            </a:r>
            <a:br>
              <a:rPr lang="en-US" sz="2800" dirty="0" smtClean="0">
                <a:solidFill>
                  <a:srgbClr val="009DD9">
                    <a:lumMod val="75000"/>
                  </a:srgbClr>
                </a:solidFill>
                <a:effectLst>
                  <a:outerShdw blurRad="50000" dist="30000" dir="5400000" algn="tl" rotWithShape="0">
                    <a:srgbClr val="000000">
                      <a:alpha val="30000"/>
                    </a:srgbClr>
                  </a:outerShdw>
                </a:effectLst>
                <a:latin typeface="Gill Sans MT"/>
                <a:ea typeface="+mj-ea"/>
                <a:cs typeface="+mj-cs"/>
              </a:rPr>
            </a:br>
            <a:r>
              <a:rPr lang="en-US" sz="2800" dirty="0" smtClean="0">
                <a:solidFill>
                  <a:srgbClr val="009DD9">
                    <a:lumMod val="75000"/>
                  </a:srgbClr>
                </a:solidFill>
                <a:effectLst>
                  <a:outerShdw blurRad="50000" dist="30000" dir="5400000" algn="tl" rotWithShape="0">
                    <a:srgbClr val="000000">
                      <a:alpha val="30000"/>
                    </a:srgbClr>
                  </a:outerShdw>
                </a:effectLst>
                <a:latin typeface="Gill Sans MT"/>
                <a:ea typeface="+mj-ea"/>
                <a:cs typeface="+mj-cs"/>
              </a:rPr>
              <a:t>2.</a:t>
            </a:r>
            <a:r>
              <a:rPr lang="en-US" sz="2800" b="1" u="sng" dirty="0" smtClean="0">
                <a:solidFill>
                  <a:srgbClr val="009DD9">
                    <a:lumMod val="75000"/>
                  </a:srgbClr>
                </a:solidFill>
                <a:effectLst>
                  <a:outerShdw blurRad="50000" dist="30000" dir="5400000" algn="tl" rotWithShape="0">
                    <a:srgbClr val="000000">
                      <a:alpha val="30000"/>
                    </a:srgbClr>
                  </a:outerShdw>
                </a:effectLst>
                <a:latin typeface="Gill Sans MT"/>
                <a:ea typeface="+mj-ea"/>
                <a:cs typeface="+mj-cs"/>
              </a:rPr>
              <a:t>Variable conversion element</a:t>
            </a:r>
            <a:r>
              <a:rPr lang="en-US" sz="2800" dirty="0" smtClean="0">
                <a:solidFill>
                  <a:srgbClr val="009DD9">
                    <a:lumMod val="75000"/>
                  </a:srgbClr>
                </a:solidFill>
                <a:effectLst>
                  <a:outerShdw blurRad="50000" dist="30000" dir="5400000" algn="tl" rotWithShape="0">
                    <a:srgbClr val="000000">
                      <a:alpha val="30000"/>
                    </a:srgbClr>
                  </a:outerShdw>
                </a:effectLst>
                <a:latin typeface="Gill Sans MT"/>
                <a:ea typeface="+mj-ea"/>
                <a:cs typeface="+mj-cs"/>
              </a:rPr>
              <a:t>: The output of a primary sensory element may be an electrical signal of any form. It may be voltage, frequency or other electrical parameters. Sometimes this output is not suited to the system for the instrument to perform the desired function. It may be necessary to convert this output to some other suitable form.</a:t>
            </a:r>
            <a:br>
              <a:rPr lang="en-US" sz="2800" dirty="0" smtClean="0">
                <a:solidFill>
                  <a:srgbClr val="009DD9">
                    <a:lumMod val="75000"/>
                  </a:srgbClr>
                </a:solidFill>
                <a:effectLst>
                  <a:outerShdw blurRad="50000" dist="30000" dir="5400000" algn="tl" rotWithShape="0">
                    <a:srgbClr val="000000">
                      <a:alpha val="30000"/>
                    </a:srgbClr>
                  </a:outerShdw>
                </a:effectLst>
                <a:latin typeface="Gill Sans MT"/>
                <a:ea typeface="+mj-ea"/>
                <a:cs typeface="+mj-cs"/>
              </a:rPr>
            </a:br>
            <a:r>
              <a:rPr lang="en-US" sz="2800" dirty="0" err="1" smtClean="0">
                <a:solidFill>
                  <a:srgbClr val="009DD9">
                    <a:lumMod val="75000"/>
                  </a:srgbClr>
                </a:solidFill>
                <a:effectLst>
                  <a:outerShdw blurRad="50000" dist="30000" dir="5400000" algn="tl" rotWithShape="0">
                    <a:srgbClr val="000000">
                      <a:alpha val="30000"/>
                    </a:srgbClr>
                  </a:outerShdw>
                </a:effectLst>
                <a:latin typeface="Gill Sans MT"/>
                <a:ea typeface="+mj-ea"/>
                <a:cs typeface="+mj-cs"/>
              </a:rPr>
              <a:t>Eg</a:t>
            </a:r>
            <a:r>
              <a:rPr lang="en-US" sz="2800" dirty="0" smtClean="0">
                <a:solidFill>
                  <a:srgbClr val="009DD9">
                    <a:lumMod val="75000"/>
                  </a:srgbClr>
                </a:solidFill>
                <a:effectLst>
                  <a:outerShdw blurRad="50000" dist="30000" dir="5400000" algn="tl" rotWithShape="0">
                    <a:srgbClr val="000000">
                      <a:alpha val="30000"/>
                    </a:srgbClr>
                  </a:outerShdw>
                </a:effectLst>
                <a:latin typeface="Gill Sans MT"/>
                <a:ea typeface="+mj-ea"/>
                <a:cs typeface="+mj-cs"/>
              </a:rPr>
              <a:t>. Suppose output is analog form, then we have to convert it into digital form.</a:t>
            </a:r>
            <a:r>
              <a:rPr lang="en-US" sz="2800" dirty="0" smtClean="0">
                <a:solidFill>
                  <a:srgbClr val="04617B">
                    <a:lumMod val="10000"/>
                  </a:srgbClr>
                </a:solidFill>
                <a:effectLst>
                  <a:outerShdw blurRad="50000" dist="30000" dir="5400000" algn="tl" rotWithShape="0">
                    <a:srgbClr val="000000">
                      <a:alpha val="30000"/>
                    </a:srgbClr>
                  </a:outerShdw>
                </a:effectLst>
                <a:latin typeface="Gill Sans MT"/>
                <a:ea typeface="+mj-ea"/>
                <a:cs typeface="+mj-cs"/>
              </a:rPr>
              <a:t/>
            </a:r>
            <a:br>
              <a:rPr lang="en-US" sz="2800" dirty="0" smtClean="0">
                <a:solidFill>
                  <a:srgbClr val="04617B">
                    <a:lumMod val="10000"/>
                  </a:srgbClr>
                </a:solidFill>
                <a:effectLst>
                  <a:outerShdw blurRad="50000" dist="30000" dir="5400000" algn="tl" rotWithShape="0">
                    <a:srgbClr val="000000">
                      <a:alpha val="30000"/>
                    </a:srgbClr>
                  </a:outerShdw>
                </a:effectLst>
                <a:latin typeface="Gill Sans MT"/>
                <a:ea typeface="+mj-ea"/>
                <a:cs typeface="+mj-cs"/>
              </a:rPr>
            </a:br>
            <a:endParaRPr lang="en-US" sz="2800"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381000"/>
            <a:ext cx="7848600" cy="6494085"/>
          </a:xfrm>
          <a:prstGeom prst="rect">
            <a:avLst/>
          </a:prstGeom>
        </p:spPr>
        <p:txBody>
          <a:bodyPr wrap="square">
            <a:spAutoFit/>
          </a:bodyPr>
          <a:lstStyle/>
          <a:p>
            <a:r>
              <a:rPr lang="en-US" sz="3200" u="sng" dirty="0" smtClean="0">
                <a:solidFill>
                  <a:srgbClr val="04617B">
                    <a:satMod val="130000"/>
                  </a:srgbClr>
                </a:solidFill>
                <a:latin typeface="Gill Sans MT"/>
                <a:ea typeface="+mj-ea"/>
                <a:cs typeface="+mj-cs"/>
              </a:rPr>
              <a:t>3.</a:t>
            </a:r>
            <a:r>
              <a:rPr lang="en-US" sz="3200" b="1" u="sng" dirty="0" smtClean="0">
                <a:solidFill>
                  <a:srgbClr val="04617B">
                    <a:satMod val="130000"/>
                  </a:srgbClr>
                </a:solidFill>
                <a:latin typeface="Gill Sans MT"/>
                <a:ea typeface="+mj-ea"/>
                <a:cs typeface="+mj-cs"/>
              </a:rPr>
              <a:t>Variable manipulation element</a:t>
            </a:r>
            <a:r>
              <a:rPr lang="en-US" sz="3200" dirty="0" smtClean="0">
                <a:solidFill>
                  <a:srgbClr val="04617B">
                    <a:satMod val="130000"/>
                  </a:srgbClr>
                </a:solidFill>
                <a:latin typeface="Gill Sans MT"/>
                <a:ea typeface="+mj-ea"/>
                <a:cs typeface="+mj-cs"/>
              </a:rPr>
              <a:t>: </a:t>
            </a:r>
          </a:p>
          <a:p>
            <a:r>
              <a:rPr lang="en-US" sz="3200" dirty="0" smtClean="0">
                <a:solidFill>
                  <a:srgbClr val="04617B">
                    <a:satMod val="130000"/>
                  </a:srgbClr>
                </a:solidFill>
                <a:latin typeface="Gill Sans MT"/>
                <a:ea typeface="+mj-ea"/>
                <a:cs typeface="+mj-cs"/>
              </a:rPr>
              <a:t>The function is to manipulate the signal presented to it preserving the original nature of the signal. Manipulation means change in numerical value of signal.</a:t>
            </a:r>
            <a:br>
              <a:rPr lang="en-US" sz="3200" dirty="0" smtClean="0">
                <a:solidFill>
                  <a:srgbClr val="04617B">
                    <a:satMod val="130000"/>
                  </a:srgbClr>
                </a:solidFill>
                <a:latin typeface="Gill Sans MT"/>
                <a:ea typeface="+mj-ea"/>
                <a:cs typeface="+mj-cs"/>
              </a:rPr>
            </a:br>
            <a:r>
              <a:rPr lang="en-US" sz="3200" dirty="0" smtClean="0">
                <a:solidFill>
                  <a:srgbClr val="04617B">
                    <a:satMod val="130000"/>
                  </a:srgbClr>
                </a:solidFill>
                <a:latin typeface="Gill Sans MT"/>
                <a:ea typeface="+mj-ea"/>
                <a:cs typeface="+mj-cs"/>
              </a:rPr>
              <a:t>4.</a:t>
            </a:r>
            <a:r>
              <a:rPr lang="en-US" sz="3200" b="1" u="sng" dirty="0" smtClean="0">
                <a:solidFill>
                  <a:srgbClr val="04617B">
                    <a:satMod val="130000"/>
                  </a:srgbClr>
                </a:solidFill>
                <a:latin typeface="Gill Sans MT"/>
                <a:ea typeface="+mj-ea"/>
                <a:cs typeface="+mj-cs"/>
              </a:rPr>
              <a:t>Data transmission element</a:t>
            </a:r>
            <a:r>
              <a:rPr lang="en-US" sz="3200" dirty="0" smtClean="0">
                <a:solidFill>
                  <a:srgbClr val="04617B">
                    <a:satMod val="130000"/>
                  </a:srgbClr>
                </a:solidFill>
                <a:latin typeface="Gill Sans MT"/>
                <a:ea typeface="+mj-ea"/>
                <a:cs typeface="+mj-cs"/>
              </a:rPr>
              <a:t>: When the functional elements of the measuring system are spatially separated then it becomes necessary to transmit signals from one element to another. This function is performed by data transmission element. It is an essential functional element where remote control operation is desired.</a:t>
            </a:r>
            <a:endParaRPr lang="en-US" sz="3200"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981200"/>
            <a:ext cx="7924800" cy="2585323"/>
          </a:xfrm>
          <a:prstGeom prst="rect">
            <a:avLst/>
          </a:prstGeom>
        </p:spPr>
        <p:txBody>
          <a:bodyPr wrap="square">
            <a:spAutoFit/>
          </a:bodyPr>
          <a:lstStyle/>
          <a:p>
            <a:r>
              <a:rPr lang="en-US" sz="2400" b="1" u="sng" dirty="0" smtClean="0"/>
              <a:t>5.Data presentation element</a:t>
            </a:r>
            <a:r>
              <a:rPr lang="en-US" sz="2400" dirty="0" smtClean="0"/>
              <a:t>: The information about the quantity under measurement has to be conveyed to the person handling the instrument or the system for monitoring, control or analysis. This function is done by data presentation element.</a:t>
            </a:r>
            <a:br>
              <a:rPr lang="en-US" sz="2400" dirty="0" smtClean="0"/>
            </a:br>
            <a:r>
              <a:rPr lang="en-US" sz="2400" dirty="0" err="1" smtClean="0"/>
              <a:t>Eg</a:t>
            </a:r>
            <a:r>
              <a:rPr lang="en-US" sz="2400" dirty="0" smtClean="0"/>
              <a:t>. Ammeters, voltmeters, etc.</a:t>
            </a: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2" descr="Transducers (Briefly)                                      Transducer                Anything   Any measureable           ..."/>
          <p:cNvPicPr>
            <a:picLocks noChangeAspect="1" noChangeArrowheads="1"/>
          </p:cNvPicPr>
          <p:nvPr/>
        </p:nvPicPr>
        <p:blipFill>
          <a:blip r:embed="rId2"/>
          <a:srcRect/>
          <a:stretch>
            <a:fillRect/>
          </a:stretch>
        </p:blipFill>
        <p:spPr bwMode="auto">
          <a:xfrm>
            <a:off x="-381000" y="-228600"/>
            <a:ext cx="9753600" cy="7848600"/>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Picture 2" descr="TransducersDefinition: Practical and realistic…• A sensor that converts one energy form to  another (eg. mechanical to ele..."/>
          <p:cNvPicPr>
            <a:picLocks noChangeAspect="1" noChangeArrowheads="1"/>
          </p:cNvPicPr>
          <p:nvPr/>
        </p:nvPicPr>
        <p:blipFill>
          <a:blip r:embed="rId2"/>
          <a:srcRect/>
          <a:stretch>
            <a:fillRect/>
          </a:stretch>
        </p:blipFill>
        <p:spPr bwMode="auto">
          <a:xfrm>
            <a:off x="-457200" y="0"/>
            <a:ext cx="10668000" cy="8967788"/>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914401"/>
            <a:ext cx="8915400" cy="5262979"/>
          </a:xfrm>
          <a:prstGeom prst="rect">
            <a:avLst/>
          </a:prstGeom>
        </p:spPr>
        <p:txBody>
          <a:bodyPr wrap="square">
            <a:spAutoFit/>
          </a:bodyPr>
          <a:lstStyle/>
          <a:p>
            <a:pPr algn="just"/>
            <a:r>
              <a:rPr lang="en-US" sz="2800" dirty="0" smtClean="0">
                <a:latin typeface="Times New Roman"/>
              </a:rPr>
              <a:t>What to look for in a Sensors and Transducers ?</a:t>
            </a:r>
          </a:p>
          <a:p>
            <a:pPr algn="just"/>
            <a:r>
              <a:rPr lang="en-US" sz="2800" dirty="0" smtClean="0">
                <a:latin typeface="Times New Roman"/>
              </a:rPr>
              <a:t>• Dynamic range</a:t>
            </a:r>
          </a:p>
          <a:p>
            <a:pPr algn="just"/>
            <a:r>
              <a:rPr lang="en-US" sz="2800" dirty="0" smtClean="0">
                <a:latin typeface="Times New Roman"/>
              </a:rPr>
              <a:t>– Min and max range of the measured physical quantity</a:t>
            </a:r>
          </a:p>
          <a:p>
            <a:pPr algn="just"/>
            <a:r>
              <a:rPr lang="en-US" sz="2800" dirty="0" smtClean="0">
                <a:latin typeface="Times New Roman"/>
              </a:rPr>
              <a:t>– Min and max range for electric output</a:t>
            </a:r>
          </a:p>
          <a:p>
            <a:pPr algn="just"/>
            <a:r>
              <a:rPr lang="en-US" sz="2800" dirty="0" smtClean="0">
                <a:latin typeface="Times New Roman"/>
              </a:rPr>
              <a:t>• Input/output relation</a:t>
            </a:r>
          </a:p>
          <a:p>
            <a:pPr algn="just"/>
            <a:r>
              <a:rPr lang="en-US" sz="2800" dirty="0" smtClean="0">
                <a:latin typeface="Times New Roman"/>
              </a:rPr>
              <a:t>• Sensitivity/Resolution</a:t>
            </a:r>
          </a:p>
          <a:p>
            <a:pPr algn="just"/>
            <a:r>
              <a:rPr lang="en-US" sz="2800" dirty="0" smtClean="0">
                <a:latin typeface="Times New Roman"/>
              </a:rPr>
              <a:t>– Smallest change to be detected</a:t>
            </a:r>
          </a:p>
          <a:p>
            <a:pPr algn="just"/>
            <a:r>
              <a:rPr lang="en-US" sz="2800" dirty="0" smtClean="0">
                <a:latin typeface="Times New Roman"/>
              </a:rPr>
              <a:t>• Power requirements</a:t>
            </a:r>
          </a:p>
          <a:p>
            <a:pPr algn="just"/>
            <a:r>
              <a:rPr lang="en-US" sz="2800" dirty="0" smtClean="0">
                <a:latin typeface="Times New Roman"/>
              </a:rPr>
              <a:t>– Passive </a:t>
            </a:r>
            <a:r>
              <a:rPr lang="en-US" sz="2800" dirty="0" err="1" smtClean="0">
                <a:latin typeface="Times New Roman"/>
              </a:rPr>
              <a:t>vs</a:t>
            </a:r>
            <a:r>
              <a:rPr lang="en-US" sz="2800" dirty="0" smtClean="0">
                <a:latin typeface="Times New Roman"/>
              </a:rPr>
              <a:t> active</a:t>
            </a:r>
          </a:p>
          <a:p>
            <a:pPr algn="just"/>
            <a:r>
              <a:rPr lang="en-US" sz="2800" dirty="0" smtClean="0">
                <a:latin typeface="Times New Roman"/>
              </a:rPr>
              <a:t>– Power consumption/requirements</a:t>
            </a:r>
          </a:p>
          <a:p>
            <a:pPr algn="just"/>
            <a:r>
              <a:rPr lang="en-US" sz="2800" dirty="0" smtClean="0">
                <a:latin typeface="Times New Roman"/>
              </a:rPr>
              <a:t>• Band width and frequency response</a:t>
            </a:r>
          </a:p>
          <a:p>
            <a:pPr algn="just"/>
            <a:r>
              <a:rPr lang="en-US" sz="2800" dirty="0" smtClean="0">
                <a:latin typeface="Times New Roman"/>
              </a:rPr>
              <a:t>• How to calibrate</a:t>
            </a:r>
            <a:endParaRPr lang="en-US" sz="28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BASIC CONSTRUCTION OFTRANSDUCERSIt consist of two important parts Sensing element. Transduction element. "/>
          <p:cNvPicPr>
            <a:picLocks noChangeAspect="1" noChangeArrowheads="1"/>
          </p:cNvPicPr>
          <p:nvPr/>
        </p:nvPicPr>
        <p:blipFill>
          <a:blip r:embed="rId2"/>
          <a:srcRect/>
          <a:stretch>
            <a:fillRect/>
          </a:stretch>
        </p:blipFill>
        <p:spPr bwMode="auto">
          <a:xfrm>
            <a:off x="0" y="0"/>
            <a:ext cx="9144000" cy="6858000"/>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524000"/>
            <a:ext cx="9144000" cy="4832092"/>
          </a:xfrm>
          <a:prstGeom prst="rect">
            <a:avLst/>
          </a:prstGeom>
        </p:spPr>
        <p:txBody>
          <a:bodyPr wrap="square">
            <a:spAutoFit/>
          </a:bodyPr>
          <a:lstStyle/>
          <a:p>
            <a:r>
              <a:rPr lang="en-US" sz="2800" b="1" dirty="0" smtClean="0">
                <a:solidFill>
                  <a:srgbClr val="04617B"/>
                </a:solidFill>
                <a:latin typeface="TimesNewRomanPS-BoldMT"/>
              </a:rPr>
              <a:t>WHAT IS TRANSDUCER</a:t>
            </a:r>
          </a:p>
          <a:p>
            <a:r>
              <a:rPr lang="en-US" sz="2800" dirty="0" smtClean="0">
                <a:solidFill>
                  <a:srgbClr val="000000"/>
                </a:solidFill>
                <a:latin typeface="TimesNewRomanPSMT"/>
              </a:rPr>
              <a:t>The transducer is defined as the device which convert the one form of energy into another form of the energy</a:t>
            </a:r>
          </a:p>
          <a:p>
            <a:r>
              <a:rPr lang="en-US" sz="2800" dirty="0" smtClean="0">
                <a:solidFill>
                  <a:srgbClr val="000000"/>
                </a:solidFill>
                <a:latin typeface="TimesNewRomanPSMT"/>
              </a:rPr>
              <a:t>Example:</a:t>
            </a:r>
          </a:p>
          <a:p>
            <a:r>
              <a:rPr lang="en-US" sz="2800" dirty="0" smtClean="0">
                <a:solidFill>
                  <a:srgbClr val="0BD1DA"/>
                </a:solidFill>
                <a:latin typeface="OpenSymbol"/>
              </a:rPr>
              <a:t> </a:t>
            </a:r>
            <a:r>
              <a:rPr lang="en-US" sz="2800" dirty="0" smtClean="0">
                <a:solidFill>
                  <a:srgbClr val="000000"/>
                </a:solidFill>
                <a:latin typeface="TimesNewRomanPSMT"/>
              </a:rPr>
              <a:t>Temperature transducers</a:t>
            </a:r>
          </a:p>
          <a:p>
            <a:r>
              <a:rPr lang="en-US" sz="2800" dirty="0" smtClean="0">
                <a:solidFill>
                  <a:srgbClr val="0BD1DA"/>
                </a:solidFill>
                <a:latin typeface="OpenSymbol"/>
              </a:rPr>
              <a:t> </a:t>
            </a:r>
            <a:r>
              <a:rPr lang="en-US" sz="2800" dirty="0" smtClean="0">
                <a:solidFill>
                  <a:srgbClr val="000000"/>
                </a:solidFill>
                <a:latin typeface="TimesNewRomanPSMT"/>
              </a:rPr>
              <a:t>Thermocouples</a:t>
            </a:r>
          </a:p>
          <a:p>
            <a:r>
              <a:rPr lang="en-US" sz="2800" dirty="0" smtClean="0">
                <a:solidFill>
                  <a:srgbClr val="0BD1DA"/>
                </a:solidFill>
                <a:latin typeface="OpenSymbol"/>
              </a:rPr>
              <a:t> </a:t>
            </a:r>
            <a:r>
              <a:rPr lang="en-US" sz="2800" dirty="0" smtClean="0">
                <a:solidFill>
                  <a:srgbClr val="000000"/>
                </a:solidFill>
                <a:latin typeface="TimesNewRomanPSMT"/>
              </a:rPr>
              <a:t>Resistance-Temperature Detectors (RTD)</a:t>
            </a:r>
          </a:p>
          <a:p>
            <a:r>
              <a:rPr lang="en-US" sz="2800" dirty="0" smtClean="0">
                <a:solidFill>
                  <a:srgbClr val="0BD1DA"/>
                </a:solidFill>
                <a:latin typeface="OpenSymbol"/>
              </a:rPr>
              <a:t> </a:t>
            </a:r>
            <a:r>
              <a:rPr lang="en-US" sz="2800" dirty="0" err="1" smtClean="0">
                <a:solidFill>
                  <a:srgbClr val="000000"/>
                </a:solidFill>
                <a:latin typeface="TimesNewRomanPSMT"/>
              </a:rPr>
              <a:t>Thermistors</a:t>
            </a:r>
            <a:endParaRPr lang="en-US" sz="2800" dirty="0" smtClean="0">
              <a:solidFill>
                <a:srgbClr val="000000"/>
              </a:solidFill>
              <a:latin typeface="TimesNewRomanPSMT"/>
            </a:endParaRPr>
          </a:p>
          <a:p>
            <a:r>
              <a:rPr lang="en-US" sz="2800" dirty="0" smtClean="0">
                <a:solidFill>
                  <a:srgbClr val="0BD1DA"/>
                </a:solidFill>
                <a:latin typeface="OpenSymbol"/>
              </a:rPr>
              <a:t> </a:t>
            </a:r>
            <a:r>
              <a:rPr lang="en-US" sz="2800" dirty="0" smtClean="0">
                <a:solidFill>
                  <a:srgbClr val="000000"/>
                </a:solidFill>
                <a:latin typeface="TimesNewRomanPSMT"/>
              </a:rPr>
              <a:t>Resistive position transducers</a:t>
            </a:r>
          </a:p>
          <a:p>
            <a:r>
              <a:rPr lang="en-US" sz="2800" dirty="0" smtClean="0">
                <a:solidFill>
                  <a:srgbClr val="0BD1DA"/>
                </a:solidFill>
                <a:latin typeface="OpenSymbol"/>
              </a:rPr>
              <a:t> </a:t>
            </a:r>
            <a:r>
              <a:rPr lang="en-US" sz="2800" dirty="0" smtClean="0">
                <a:solidFill>
                  <a:srgbClr val="000000"/>
                </a:solidFill>
                <a:latin typeface="TimesNewRomanPSMT"/>
              </a:rPr>
              <a:t>Displacement transducers</a:t>
            </a:r>
          </a:p>
          <a:p>
            <a:r>
              <a:rPr lang="en-US" sz="2800" dirty="0" smtClean="0">
                <a:solidFill>
                  <a:srgbClr val="0BD1DA"/>
                </a:solidFill>
                <a:latin typeface="OpenSymbol"/>
              </a:rPr>
              <a:t> </a:t>
            </a:r>
            <a:r>
              <a:rPr lang="en-US" sz="2800" dirty="0" smtClean="0">
                <a:solidFill>
                  <a:srgbClr val="000000"/>
                </a:solidFill>
                <a:latin typeface="TimesNewRomanPSMT"/>
              </a:rPr>
              <a:t>Strain gauge</a:t>
            </a:r>
            <a:endParaRPr lang="en-US" sz="28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0" y="0"/>
            <a:ext cx="9525000" cy="7143750"/>
          </a:xfrm>
          <a:prstGeom prst="rect">
            <a:avLst/>
          </a:prstGeom>
          <a:noFill/>
          <a:ln w="9525">
            <a:noFill/>
            <a:miter lim="800000"/>
            <a:headEnd/>
            <a:tailEnd/>
          </a:ln>
          <a:effectLst/>
        </p:spPr>
      </p:pic>
      <p:sp>
        <p:nvSpPr>
          <p:cNvPr id="3" name="Rectangle 2"/>
          <p:cNvSpPr/>
          <p:nvPr/>
        </p:nvSpPr>
        <p:spPr>
          <a:xfrm>
            <a:off x="914400" y="914401"/>
            <a:ext cx="8001000" cy="3108543"/>
          </a:xfrm>
          <a:prstGeom prst="rect">
            <a:avLst/>
          </a:prstGeom>
        </p:spPr>
        <p:txBody>
          <a:bodyPr wrap="square">
            <a:spAutoFit/>
          </a:bodyPr>
          <a:lstStyle/>
          <a:p>
            <a:r>
              <a:rPr lang="en-US" sz="2800" b="1" dirty="0" smtClean="0">
                <a:solidFill>
                  <a:srgbClr val="04617B"/>
                </a:solidFill>
                <a:latin typeface="TimesNewRomanPS-BoldMT"/>
              </a:rPr>
              <a:t>ELECTRICAL TRANSDUCERS</a:t>
            </a:r>
          </a:p>
          <a:p>
            <a:r>
              <a:rPr lang="en-US" sz="1600" dirty="0" smtClean="0">
                <a:solidFill>
                  <a:srgbClr val="0BD1DA"/>
                </a:solidFill>
                <a:latin typeface="OpenSymbol"/>
              </a:rPr>
              <a:t> </a:t>
            </a:r>
            <a:r>
              <a:rPr lang="en-US" sz="2800" dirty="0" smtClean="0">
                <a:solidFill>
                  <a:srgbClr val="000000"/>
                </a:solidFill>
                <a:latin typeface="TimesNewRomanPSMT"/>
              </a:rPr>
              <a:t>The electrical transducers is one which converts the nonelectrical quantity into the equivalent electrical quantity.</a:t>
            </a:r>
          </a:p>
          <a:p>
            <a:r>
              <a:rPr lang="en-US" sz="2800" dirty="0" smtClean="0">
                <a:solidFill>
                  <a:srgbClr val="000000"/>
                </a:solidFill>
                <a:latin typeface="TimesNewRomanPSMT"/>
              </a:rPr>
              <a:t>Non-electrical quantity such as force, </a:t>
            </a:r>
            <a:r>
              <a:rPr lang="en-US" sz="2800" dirty="0" err="1" smtClean="0">
                <a:solidFill>
                  <a:srgbClr val="000000"/>
                </a:solidFill>
                <a:latin typeface="TimesNewRomanPSMT"/>
              </a:rPr>
              <a:t>displacement,stress</a:t>
            </a:r>
            <a:r>
              <a:rPr lang="en-US" sz="2800" dirty="0" smtClean="0">
                <a:solidFill>
                  <a:srgbClr val="000000"/>
                </a:solidFill>
                <a:latin typeface="TimesNewRomanPSMT"/>
              </a:rPr>
              <a:t>, temperature.</a:t>
            </a:r>
          </a:p>
          <a:p>
            <a:r>
              <a:rPr lang="en-US" sz="2800" dirty="0" smtClean="0">
                <a:solidFill>
                  <a:srgbClr val="000000"/>
                </a:solidFill>
                <a:latin typeface="TimesNewRomanPSMT"/>
              </a:rPr>
              <a:t>Electrical quantity such as current , voltage</a:t>
            </a:r>
            <a:endParaRPr lang="en-US" sz="2800" dirty="0"/>
          </a:p>
        </p:txBody>
      </p:sp>
      <p:pic>
        <p:nvPicPr>
          <p:cNvPr id="1027" name="Picture 3"/>
          <p:cNvPicPr>
            <a:picLocks noChangeAspect="1" noChangeArrowheads="1"/>
          </p:cNvPicPr>
          <p:nvPr/>
        </p:nvPicPr>
        <p:blipFill>
          <a:blip r:embed="rId3"/>
          <a:srcRect/>
          <a:stretch>
            <a:fillRect/>
          </a:stretch>
        </p:blipFill>
        <p:spPr bwMode="auto">
          <a:xfrm>
            <a:off x="1524000" y="4343400"/>
            <a:ext cx="6248400" cy="2133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895032794357C4293906AF5BA9203B2" ma:contentTypeVersion="4" ma:contentTypeDescription="Create a new document." ma:contentTypeScope="" ma:versionID="9107eafc803e1656206545aea7554ac6">
  <xsd:schema xmlns:xsd="http://www.w3.org/2001/XMLSchema" xmlns:xs="http://www.w3.org/2001/XMLSchema" xmlns:p="http://schemas.microsoft.com/office/2006/metadata/properties" xmlns:ns2="e8a6af36-2242-4c2b-ae94-7f5ff7765e7b" targetNamespace="http://schemas.microsoft.com/office/2006/metadata/properties" ma:root="true" ma:fieldsID="d62cd6c89cbdf23cad93b30ddb6f861e" ns2:_="">
    <xsd:import namespace="e8a6af36-2242-4c2b-ae94-7f5ff7765e7b"/>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8a6af36-2242-4c2b-ae94-7f5ff7765e7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F521B41-78AD-4BDF-B57D-575E45E4C28F}"/>
</file>

<file path=customXml/itemProps2.xml><?xml version="1.0" encoding="utf-8"?>
<ds:datastoreItem xmlns:ds="http://schemas.openxmlformats.org/officeDocument/2006/customXml" ds:itemID="{63C8E10C-104A-4707-A175-4DF604E81DD8}"/>
</file>

<file path=customXml/itemProps3.xml><?xml version="1.0" encoding="utf-8"?>
<ds:datastoreItem xmlns:ds="http://schemas.openxmlformats.org/officeDocument/2006/customXml" ds:itemID="{A2459C62-2B87-4063-A524-E58B4F900690}"/>
</file>

<file path=docProps/app.xml><?xml version="1.0" encoding="utf-8"?>
<Properties xmlns="http://schemas.openxmlformats.org/officeDocument/2006/extended-properties" xmlns:vt="http://schemas.openxmlformats.org/officeDocument/2006/docPropsVTypes">
  <Template>Waveform</Template>
  <TotalTime>123</TotalTime>
  <Words>1178</Words>
  <Application>Microsoft Office PowerPoint</Application>
  <PresentationFormat>On-screen Show (4:3)</PresentationFormat>
  <Paragraphs>189</Paragraphs>
  <Slides>39</Slides>
  <Notes>2</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Waveform</vt:lpstr>
      <vt:lpstr>Sensors and Transducers  ICE-2155</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Transducers</dc:title>
  <dc:creator>ACER</dc:creator>
  <cp:lastModifiedBy>faculty</cp:lastModifiedBy>
  <cp:revision>36</cp:revision>
  <dcterms:created xsi:type="dcterms:W3CDTF">2013-11-03T16:24:42Z</dcterms:created>
  <dcterms:modified xsi:type="dcterms:W3CDTF">2021-09-23T05:15:20Z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0x0101004895032794357C4293906AF5BA9203B2</vt:lpwstr>
  </property>
</Properties>
</file>