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08" r:id="rId6"/>
    <p:sldId id="309" r:id="rId7"/>
    <p:sldId id="311" r:id="rId8"/>
    <p:sldId id="257" r:id="rId9"/>
    <p:sldId id="258" r:id="rId10"/>
    <p:sldId id="259" r:id="rId11"/>
    <p:sldId id="260" r:id="rId12"/>
    <p:sldId id="287" r:id="rId13"/>
    <p:sldId id="294" r:id="rId14"/>
    <p:sldId id="288" r:id="rId15"/>
    <p:sldId id="290" r:id="rId16"/>
    <p:sldId id="293" r:id="rId17"/>
    <p:sldId id="289" r:id="rId18"/>
    <p:sldId id="292" r:id="rId19"/>
    <p:sldId id="269" r:id="rId20"/>
    <p:sldId id="291" r:id="rId21"/>
    <p:sldId id="302" r:id="rId22"/>
    <p:sldId id="270" r:id="rId23"/>
    <p:sldId id="261" r:id="rId24"/>
    <p:sldId id="262" r:id="rId25"/>
    <p:sldId id="268" r:id="rId26"/>
    <p:sldId id="263" r:id="rId27"/>
    <p:sldId id="264" r:id="rId28"/>
    <p:sldId id="265" r:id="rId29"/>
    <p:sldId id="285" r:id="rId30"/>
    <p:sldId id="266" r:id="rId31"/>
    <p:sldId id="267" r:id="rId32"/>
    <p:sldId id="271" r:id="rId33"/>
    <p:sldId id="274" r:id="rId34"/>
    <p:sldId id="275" r:id="rId35"/>
    <p:sldId id="276" r:id="rId36"/>
    <p:sldId id="277" r:id="rId37"/>
    <p:sldId id="303" r:id="rId38"/>
    <p:sldId id="304" r:id="rId39"/>
    <p:sldId id="305" r:id="rId40"/>
    <p:sldId id="306" r:id="rId41"/>
    <p:sldId id="272" r:id="rId42"/>
    <p:sldId id="286" r:id="rId43"/>
    <p:sldId id="273" r:id="rId44"/>
    <p:sldId id="278" r:id="rId45"/>
    <p:sldId id="279" r:id="rId46"/>
    <p:sldId id="280" r:id="rId47"/>
    <p:sldId id="281" r:id="rId48"/>
    <p:sldId id="282" r:id="rId49"/>
    <p:sldId id="283" r:id="rId50"/>
    <p:sldId id="295" r:id="rId51"/>
    <p:sldId id="296" r:id="rId52"/>
    <p:sldId id="298" r:id="rId53"/>
    <p:sldId id="297" r:id="rId54"/>
    <p:sldId id="299" r:id="rId55"/>
    <p:sldId id="300" r:id="rId56"/>
    <p:sldId id="301" r:id="rId57"/>
    <p:sldId id="28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CB089-3DC4-4D3E-84D8-46D682C407D5}" v="1" dt="2021-10-01T07:31:11.379"/>
    <p1510:client id="{BD9C208E-D6D5-47FC-936B-16E27C50CA19}" v="2" dt="2021-10-01T06:19:22.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1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D9C208E-D6D5-47FC-936B-16E27C50CA19}"/>
    <pc:docChg chg="modSld">
      <pc:chgData name="" userId="" providerId="" clId="Web-{BD9C208E-D6D5-47FC-936B-16E27C50CA19}" dt="2021-10-01T06:19:19.464" v="0"/>
      <pc:docMkLst>
        <pc:docMk/>
      </pc:docMkLst>
      <pc:sldChg chg="addSp">
        <pc:chgData name="" userId="" providerId="" clId="Web-{BD9C208E-D6D5-47FC-936B-16E27C50CA19}" dt="2021-10-01T06:19:19.464" v="0"/>
        <pc:sldMkLst>
          <pc:docMk/>
          <pc:sldMk cId="514396582" sldId="256"/>
        </pc:sldMkLst>
        <pc:spChg chg="add">
          <ac:chgData name="" userId="" providerId="" clId="Web-{BD9C208E-D6D5-47FC-936B-16E27C50CA19}" dt="2021-10-01T06:19:19.464" v="0"/>
          <ac:spMkLst>
            <pc:docMk/>
            <pc:sldMk cId="514396582" sldId="256"/>
            <ac:spMk id="3" creationId="{AE46C882-F6BB-40DC-8272-6F7E6790D96C}"/>
          </ac:spMkLst>
        </pc:spChg>
      </pc:sldChg>
    </pc:docChg>
  </pc:docChgLst>
  <pc:docChgLst>
    <pc:chgData name="Nayak C G [MAHE-MIT]" userId="S::cg.nayak@manipal.edu::861e0994-c283-4971-b05c-6f3c86d6e880" providerId="AD" clId="Web-{BD9C208E-D6D5-47FC-936B-16E27C50CA19}"/>
    <pc:docChg chg="modSld">
      <pc:chgData name="Nayak C G [MAHE-MIT]" userId="S::cg.nayak@manipal.edu::861e0994-c283-4971-b05c-6f3c86d6e880" providerId="AD" clId="Web-{BD9C208E-D6D5-47FC-936B-16E27C50CA19}" dt="2021-10-01T06:19:22.073" v="0"/>
      <pc:docMkLst>
        <pc:docMk/>
      </pc:docMkLst>
      <pc:sldChg chg="addSp">
        <pc:chgData name="Nayak C G [MAHE-MIT]" userId="S::cg.nayak@manipal.edu::861e0994-c283-4971-b05c-6f3c86d6e880" providerId="AD" clId="Web-{BD9C208E-D6D5-47FC-936B-16E27C50CA19}" dt="2021-10-01T06:19:22.073" v="0"/>
        <pc:sldMkLst>
          <pc:docMk/>
          <pc:sldMk cId="514396582" sldId="256"/>
        </pc:sldMkLst>
        <pc:spChg chg="add">
          <ac:chgData name="Nayak C G [MAHE-MIT]" userId="S::cg.nayak@manipal.edu::861e0994-c283-4971-b05c-6f3c86d6e880" providerId="AD" clId="Web-{BD9C208E-D6D5-47FC-936B-16E27C50CA19}" dt="2021-10-01T06:19:22.073" v="0"/>
          <ac:spMkLst>
            <pc:docMk/>
            <pc:sldMk cId="514396582" sldId="256"/>
            <ac:spMk id="4" creationId="{C5EF2534-CB69-4AB6-B687-455002EC5358}"/>
          </ac:spMkLst>
        </pc:spChg>
      </pc:sldChg>
    </pc:docChg>
  </pc:docChgLst>
  <pc:docChgLst>
    <pc:chgData name="ABHINAV KUMAR - (App.No. 120138912)" userId="S::abhinav.kumar19@learner.manipal.edu::9937b559-5fb4-4bba-b1e6-3d18779ccfe4" providerId="AD" clId="Web-{0DCCB089-3DC4-4D3E-84D8-46D682C407D5}"/>
    <pc:docChg chg="modSld">
      <pc:chgData name="ABHINAV KUMAR - (App.No. 120138912)" userId="S::abhinav.kumar19@learner.manipal.edu::9937b559-5fb4-4bba-b1e6-3d18779ccfe4" providerId="AD" clId="Web-{0DCCB089-3DC4-4D3E-84D8-46D682C407D5}" dt="2021-10-01T07:31:11.379" v="0"/>
      <pc:docMkLst>
        <pc:docMk/>
      </pc:docMkLst>
      <pc:sldChg chg="delSp">
        <pc:chgData name="ABHINAV KUMAR - (App.No. 120138912)" userId="S::abhinav.kumar19@learner.manipal.edu::9937b559-5fb4-4bba-b1e6-3d18779ccfe4" providerId="AD" clId="Web-{0DCCB089-3DC4-4D3E-84D8-46D682C407D5}" dt="2021-10-01T07:31:11.379" v="0"/>
        <pc:sldMkLst>
          <pc:docMk/>
          <pc:sldMk cId="0" sldId="271"/>
        </pc:sldMkLst>
        <pc:spChg chg="del">
          <ac:chgData name="ABHINAV KUMAR - (App.No. 120138912)" userId="S::abhinav.kumar19@learner.manipal.edu::9937b559-5fb4-4bba-b1e6-3d18779ccfe4" providerId="AD" clId="Web-{0DCCB089-3DC4-4D3E-84D8-46D682C407D5}" dt="2021-10-01T07:31:11.379" v="0"/>
          <ac:spMkLst>
            <pc:docMk/>
            <pc:sldMk cId="0" sldId="271"/>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FB8C06-FE84-4061-8235-AA2897D183F8}"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316750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B8C06-FE84-4061-8235-AA2897D183F8}"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29713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B8C06-FE84-4061-8235-AA2897D183F8}"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171780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B8C06-FE84-4061-8235-AA2897D183F8}"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95190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B8C06-FE84-4061-8235-AA2897D183F8}"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47975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FB8C06-FE84-4061-8235-AA2897D183F8}"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187700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FB8C06-FE84-4061-8235-AA2897D183F8}" type="datetimeFigureOut">
              <a:rPr lang="en-US" smtClean="0"/>
              <a:pPr/>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20183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FB8C06-FE84-4061-8235-AA2897D183F8}" type="datetimeFigureOut">
              <a:rPr lang="en-US" smtClean="0"/>
              <a:pPr/>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219193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B8C06-FE84-4061-8235-AA2897D183F8}" type="datetimeFigureOut">
              <a:rPr lang="en-US" smtClean="0"/>
              <a:pPr/>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118269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B8C06-FE84-4061-8235-AA2897D183F8}"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428399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B8C06-FE84-4061-8235-AA2897D183F8}"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A358-9229-4D25-A49E-3828ADE56BB3}" type="slidenum">
              <a:rPr lang="en-US" smtClean="0"/>
              <a:pPr/>
              <a:t>‹#›</a:t>
            </a:fld>
            <a:endParaRPr lang="en-US"/>
          </a:p>
        </p:txBody>
      </p:sp>
    </p:spTree>
    <p:extLst>
      <p:ext uri="{BB962C8B-B14F-4D97-AF65-F5344CB8AC3E}">
        <p14:creationId xmlns:p14="http://schemas.microsoft.com/office/powerpoint/2010/main" val="230640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B8C06-FE84-4061-8235-AA2897D183F8}" type="datetimeFigureOut">
              <a:rPr lang="en-US" smtClean="0"/>
              <a:pPr/>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9A358-9229-4D25-A49E-3828ADE56BB3}" type="slidenum">
              <a:rPr lang="en-US" smtClean="0"/>
              <a:pPr/>
              <a:t>‹#›</a:t>
            </a:fld>
            <a:endParaRPr lang="en-US"/>
          </a:p>
        </p:txBody>
      </p:sp>
    </p:spTree>
    <p:extLst>
      <p:ext uri="{BB962C8B-B14F-4D97-AF65-F5344CB8AC3E}">
        <p14:creationId xmlns:p14="http://schemas.microsoft.com/office/powerpoint/2010/main" val="130462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6000" dirty="0">
                <a:solidFill>
                  <a:srgbClr val="FF0000"/>
                </a:solidFill>
              </a:rPr>
            </a:br>
            <a:r>
              <a:rPr lang="en-US" sz="6000" b="1" i="1">
                <a:solidFill>
                  <a:schemeClr val="accent2">
                    <a:lumMod val="75000"/>
                  </a:schemeClr>
                </a:solidFill>
                <a:effectLst>
                  <a:outerShdw blurRad="50800" dist="38100" dir="2700000" algn="tl" rotWithShape="0">
                    <a:prstClr val="black">
                      <a:alpha val="40000"/>
                    </a:prstClr>
                  </a:outerShdw>
                  <a:reflection blurRad="6350" stA="55000" endA="300" endPos="45500" dir="5400000" sy="-100000" algn="bl" rotWithShape="0"/>
                </a:effectLst>
              </a:rPr>
              <a:t> </a:t>
            </a:r>
            <a:br>
              <a:rPr lang="en-US" sz="6000" b="1" i="1" dirty="0">
                <a:solidFill>
                  <a:srgbClr val="FF0000"/>
                </a:solidFill>
                <a:effectLst>
                  <a:outerShdw blurRad="50800" dist="38100" dir="2700000" algn="tl" rotWithShape="0">
                    <a:prstClr val="black">
                      <a:alpha val="40000"/>
                    </a:prstClr>
                  </a:outerShdw>
                  <a:reflection blurRad="6350" stA="55000" endA="300" endPos="45500" dir="5400000" sy="-100000" algn="bl" rotWithShape="0"/>
                </a:effectLst>
              </a:rPr>
            </a:br>
            <a:br>
              <a:rPr lang="en-US" sz="6000" b="1" i="1" dirty="0">
                <a:solidFill>
                  <a:srgbClr val="FF0000"/>
                </a:solidFill>
                <a:effectLst>
                  <a:outerShdw blurRad="50800" dist="38100" dir="2700000" algn="tl" rotWithShape="0">
                    <a:prstClr val="black">
                      <a:alpha val="40000"/>
                    </a:prstClr>
                  </a:outerShdw>
                  <a:reflection blurRad="6350" stA="55000" endA="300" endPos="45500" dir="5400000" sy="-100000" algn="bl" rotWithShape="0"/>
                </a:effectLst>
              </a:rPr>
            </a:br>
            <a:r>
              <a:rPr lang="en-US" sz="6000" b="1" i="1" dirty="0">
                <a:solidFill>
                  <a:srgbClr val="FF0000"/>
                </a:solidFill>
                <a:effectLst>
                  <a:outerShdw blurRad="50800" dist="38100" dir="2700000" algn="tl" rotWithShape="0">
                    <a:prstClr val="black">
                      <a:alpha val="40000"/>
                    </a:prstClr>
                  </a:outerShdw>
                  <a:reflection blurRad="6350" stA="55000" endA="300" endPos="45500" dir="5400000" sy="-100000" algn="bl" rotWithShape="0"/>
                </a:effectLst>
              </a:rPr>
              <a:t>INSTRUMENTATION AND TRANSDUCERS</a:t>
            </a:r>
            <a:br>
              <a:rPr lang="en-US" sz="6000" dirty="0">
                <a:solidFill>
                  <a:srgbClr val="FF0000"/>
                </a:solidFill>
              </a:rPr>
            </a:br>
            <a:br>
              <a:rPr lang="en-US" dirty="0"/>
            </a:br>
            <a:br>
              <a:rPr lang="en-US" dirty="0"/>
            </a:br>
            <a:endParaRPr lang="en-US" i="1" dirty="0">
              <a:latin typeface="Agency FB" panose="020B0503020202020204" pitchFamily="34" charset="0"/>
            </a:endParaRPr>
          </a:p>
        </p:txBody>
      </p:sp>
      <p:sp>
        <p:nvSpPr>
          <p:cNvPr id="3" name="TextBox 2">
            <a:extLst>
              <a:ext uri="{FF2B5EF4-FFF2-40B4-BE49-F238E27FC236}">
                <a16:creationId xmlns:a16="http://schemas.microsoft.com/office/drawing/2014/main" id="{AE46C882-F6BB-40DC-8272-6F7E6790D96C}"/>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4" name="TextBox 3">
            <a:extLst>
              <a:ext uri="{FF2B5EF4-FFF2-40B4-BE49-F238E27FC236}">
                <a16:creationId xmlns:a16="http://schemas.microsoft.com/office/drawing/2014/main" id="{C5EF2534-CB69-4AB6-B687-455002EC5358}"/>
              </a:ext>
            </a:extLst>
          </p:cNvPr>
          <p:cNvSpPr txBox="1"/>
          <p:nvPr/>
        </p:nvSpPr>
        <p:spPr>
          <a:xfrm>
            <a:off x="3343274" y="3343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51439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457200" y="1629925"/>
            <a:ext cx="8686800" cy="2062103"/>
          </a:xfrm>
          <a:prstGeom prst="rect">
            <a:avLst/>
          </a:prstGeom>
        </p:spPr>
        <p:txBody>
          <a:bodyPr wrap="square">
            <a:spAutoFit/>
          </a:bodyPr>
          <a:lstStyle/>
          <a:p>
            <a:r>
              <a:rPr lang="en-US" sz="3200" dirty="0"/>
              <a:t>The transfer function for the desired inputs in a non-feedback (open loop) system is G</a:t>
            </a:r>
            <a:r>
              <a:rPr lang="en-US" sz="3200" baseline="-25000" dirty="0"/>
              <a:t>D </a:t>
            </a:r>
            <a:r>
              <a:rPr lang="en-US" sz="3200" dirty="0"/>
              <a:t>and the desired input is </a:t>
            </a:r>
            <a:r>
              <a:rPr lang="en-US" sz="3200" dirty="0" err="1"/>
              <a:t>r</a:t>
            </a:r>
            <a:r>
              <a:rPr lang="en-US" sz="3200" baseline="-25000" dirty="0" err="1"/>
              <a:t>D</a:t>
            </a:r>
            <a:r>
              <a:rPr lang="en-US" sz="3200" dirty="0" err="1"/>
              <a:t>.</a:t>
            </a:r>
            <a:r>
              <a:rPr lang="en-US" sz="3200" dirty="0"/>
              <a:t>  The output due to desired input C=</a:t>
            </a:r>
            <a:r>
              <a:rPr lang="en-US" sz="3200" dirty="0" err="1"/>
              <a:t>G</a:t>
            </a:r>
            <a:r>
              <a:rPr lang="en-US" sz="3200" baseline="-25000" dirty="0" err="1"/>
              <a:t>D</a:t>
            </a:r>
            <a:r>
              <a:rPr lang="en-US" sz="3200" dirty="0" err="1"/>
              <a:t>r</a:t>
            </a:r>
            <a:r>
              <a:rPr lang="en-US" sz="3200" baseline="-25000" dirty="0" err="1"/>
              <a:t>D</a:t>
            </a:r>
            <a:r>
              <a:rPr lang="en-US" sz="2800" baseline="-25000" dirty="0"/>
              <a:t>.</a:t>
            </a:r>
            <a:r>
              <a:rPr lang="en-US" sz="2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915400" cy="65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048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62000"/>
            <a:ext cx="8229600" cy="2062103"/>
          </a:xfrm>
          <a:prstGeom prst="rect">
            <a:avLst/>
          </a:prstGeom>
        </p:spPr>
        <p:txBody>
          <a:bodyPr wrap="square">
            <a:spAutoFit/>
          </a:bodyPr>
          <a:lstStyle/>
          <a:p>
            <a:r>
              <a:rPr lang="en-US" sz="3200" dirty="0">
                <a:solidFill>
                  <a:prstClr val="black"/>
                </a:solidFill>
              </a:rPr>
              <a:t>Suppose, due to the modifying input, like changes in ambient temperature, the transfer function changes by ∆G</a:t>
            </a:r>
            <a:r>
              <a:rPr lang="en-US" sz="3200" baseline="-25000" dirty="0">
                <a:solidFill>
                  <a:prstClr val="black"/>
                </a:solidFill>
              </a:rPr>
              <a:t>D </a:t>
            </a:r>
            <a:r>
              <a:rPr lang="en-US" sz="3200" dirty="0">
                <a:solidFill>
                  <a:prstClr val="black"/>
                </a:solidFill>
              </a:rPr>
              <a:t>and therefore modifying transfer function is G</a:t>
            </a:r>
            <a:r>
              <a:rPr lang="en-US" sz="3200" baseline="-25000" dirty="0">
                <a:solidFill>
                  <a:prstClr val="black"/>
                </a:solidFill>
              </a:rPr>
              <a:t>MD</a:t>
            </a:r>
            <a:r>
              <a:rPr lang="en-US" sz="3200" dirty="0">
                <a:solidFill>
                  <a:prstClr val="black"/>
                </a:solidFill>
              </a:rPr>
              <a:t>=G</a:t>
            </a:r>
            <a:r>
              <a:rPr lang="en-US" sz="3200" baseline="-25000" dirty="0">
                <a:solidFill>
                  <a:prstClr val="black"/>
                </a:solidFill>
              </a:rPr>
              <a:t>D</a:t>
            </a:r>
            <a:r>
              <a:rPr lang="en-US" sz="3200" dirty="0">
                <a:solidFill>
                  <a:prstClr val="black"/>
                </a:solidFill>
              </a:rPr>
              <a:t>+ ∆G</a:t>
            </a:r>
            <a:r>
              <a:rPr lang="en-US" sz="3200" baseline="-25000" dirty="0">
                <a:solidFill>
                  <a:prstClr val="black"/>
                </a:solidFill>
              </a:rPr>
              <a:t>D</a:t>
            </a:r>
            <a:r>
              <a:rPr lang="en-US" sz="3200" dirty="0">
                <a:solidFill>
                  <a:prstClr val="black"/>
                </a:solidFill>
              </a:rPr>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74638"/>
            <a:ext cx="71628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chemeClr val="tx1"/>
                </a:solidFill>
                <a:effectLst/>
                <a:uLnTx/>
                <a:uFillTx/>
                <a:latin typeface="+mj-lt"/>
                <a:ea typeface="+mj-ea"/>
                <a:cs typeface="+mj-cs"/>
              </a:rPr>
              <a:t>Null-type and deflection-type instruments</a:t>
            </a:r>
            <a:endParaRPr kumimoji="0" lang="en-U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 Box 10"/>
          <p:cNvSpPr txBox="1">
            <a:spLocks noChangeArrowheads="1"/>
          </p:cNvSpPr>
          <p:nvPr/>
        </p:nvSpPr>
        <p:spPr bwMode="auto">
          <a:xfrm>
            <a:off x="609600" y="1828800"/>
            <a:ext cx="4038600" cy="4648200"/>
          </a:xfrm>
          <a:prstGeom prst="rect">
            <a:avLst/>
          </a:prstGeom>
          <a:noFill/>
          <a:ln w="9525">
            <a:noFill/>
            <a:miter lim="800000"/>
            <a:headEnd/>
            <a:tailEnd/>
          </a:ln>
        </p:spPr>
        <p:txBody>
          <a:bodyPr>
            <a:spAutoFit/>
          </a:bodyPr>
          <a:lstStyle/>
          <a:p>
            <a:pPr marL="342900" indent="-342900">
              <a:spcBef>
                <a:spcPct val="50000"/>
              </a:spcBef>
              <a:buFont typeface="Wingdings" pitchFamily="2" charset="2"/>
              <a:buChar char="q"/>
            </a:pPr>
            <a:r>
              <a:rPr lang="en-US" sz="1600" baseline="0" dirty="0"/>
              <a:t>In deflection type instruments, the value of the quantity being measured is displayed in terms of the amount movement of a pointer. The pressure-measuring device shown is an example of a deflection type instrument.</a:t>
            </a:r>
          </a:p>
          <a:p>
            <a:pPr marL="342900" indent="-342900">
              <a:spcBef>
                <a:spcPct val="50000"/>
              </a:spcBef>
              <a:buFont typeface="Wingdings" pitchFamily="2" charset="2"/>
              <a:buChar char="q"/>
            </a:pPr>
            <a:r>
              <a:rPr lang="en-US" sz="1600" baseline="0" dirty="0"/>
              <a:t>An alternative type of pressure gauge is the deadweight gauge which is a null-type instrument. Here, weights are put on top of the piston until the downward force balances the fluid pressure. Weights are added until the piston reaches a datum level, known as the null point. Pressure measurement is made in terms of the value of the weights needed to reach this null position.</a:t>
            </a:r>
          </a:p>
        </p:txBody>
      </p:sp>
      <p:pic>
        <p:nvPicPr>
          <p:cNvPr id="4" name="Picture 2"/>
          <p:cNvPicPr>
            <a:picLocks noChangeAspect="1" noChangeArrowheads="1"/>
          </p:cNvPicPr>
          <p:nvPr/>
        </p:nvPicPr>
        <p:blipFill>
          <a:blip r:embed="rId2"/>
          <a:srcRect/>
          <a:stretch>
            <a:fillRect/>
          </a:stretch>
        </p:blipFill>
        <p:spPr bwMode="auto">
          <a:xfrm>
            <a:off x="5334000" y="1447800"/>
            <a:ext cx="2971800" cy="2200275"/>
          </a:xfrm>
          <a:prstGeom prst="rect">
            <a:avLst/>
          </a:prstGeom>
          <a:noFill/>
          <a:ln w="9525">
            <a:noFill/>
            <a:miter lim="800000"/>
            <a:headEnd/>
            <a:tailEnd/>
          </a:ln>
        </p:spPr>
      </p:pic>
      <p:pic>
        <p:nvPicPr>
          <p:cNvPr id="5" name="Picture 3"/>
          <p:cNvPicPr>
            <a:picLocks noChangeAspect="1" noChangeArrowheads="1"/>
          </p:cNvPicPr>
          <p:nvPr/>
        </p:nvPicPr>
        <p:blipFill>
          <a:blip r:embed="rId3"/>
          <a:srcRect/>
          <a:stretch>
            <a:fillRect/>
          </a:stretch>
        </p:blipFill>
        <p:spPr bwMode="auto">
          <a:xfrm>
            <a:off x="5715000" y="4343400"/>
            <a:ext cx="1749425" cy="1841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16758"/>
          </a:xfrm>
          <a:prstGeom prst="rect">
            <a:avLst/>
          </a:prstGeom>
        </p:spPr>
        <p:txBody>
          <a:bodyPr wrap="square">
            <a:spAutoFit/>
          </a:bodyPr>
          <a:lstStyle/>
          <a:p>
            <a:pPr algn="just"/>
            <a:r>
              <a:rPr lang="en-US" sz="3200" dirty="0">
                <a:solidFill>
                  <a:srgbClr val="000000"/>
                </a:solidFill>
              </a:rPr>
              <a:t>Sensitivity</a:t>
            </a:r>
          </a:p>
          <a:p>
            <a:pPr algn="just"/>
            <a:r>
              <a:rPr lang="en-US" sz="3200" dirty="0">
                <a:solidFill>
                  <a:srgbClr val="000000"/>
                </a:solidFill>
                <a:latin typeface="Times New Roman"/>
              </a:rPr>
              <a:t>Sensitivity is the ability of the transducer to generate</a:t>
            </a:r>
          </a:p>
          <a:p>
            <a:pPr algn="just"/>
            <a:r>
              <a:rPr lang="en-US" sz="3200" dirty="0">
                <a:solidFill>
                  <a:srgbClr val="000000"/>
                </a:solidFill>
                <a:latin typeface="Times New Roman"/>
              </a:rPr>
              <a:t>an output for a given change in input.</a:t>
            </a:r>
          </a:p>
          <a:p>
            <a:pPr algn="just"/>
            <a:endParaRPr lang="en-US" sz="3200" dirty="0">
              <a:solidFill>
                <a:srgbClr val="FF3300"/>
              </a:solidFill>
              <a:latin typeface="Arial"/>
            </a:endParaRPr>
          </a:p>
          <a:p>
            <a:pPr algn="just"/>
            <a:r>
              <a:rPr lang="en-US" sz="3200" dirty="0">
                <a:solidFill>
                  <a:srgbClr val="FF3300"/>
                </a:solidFill>
                <a:latin typeface="Arial"/>
              </a:rPr>
              <a:t>Sensitivity =Change in output / Change in input</a:t>
            </a:r>
          </a:p>
          <a:p>
            <a:pPr algn="just"/>
            <a:endParaRPr lang="en-US" sz="3200" dirty="0">
              <a:solidFill>
                <a:srgbClr val="FF3300"/>
              </a:solidFill>
              <a:latin typeface="Arial"/>
            </a:endParaRPr>
          </a:p>
          <a:p>
            <a:pPr algn="just"/>
            <a:endParaRPr lang="en-US" sz="3200" dirty="0">
              <a:solidFill>
                <a:srgbClr val="FF3300"/>
              </a:solidFill>
              <a:latin typeface="Arial"/>
            </a:endParaRPr>
          </a:p>
          <a:p>
            <a:pPr algn="just"/>
            <a:r>
              <a:rPr lang="en-US" sz="3200" dirty="0">
                <a:solidFill>
                  <a:srgbClr val="3333CD"/>
                </a:solidFill>
                <a:latin typeface="Arial"/>
              </a:rPr>
              <a:t>E.g. A thermocouple that increases output</a:t>
            </a:r>
          </a:p>
          <a:p>
            <a:pPr algn="just"/>
            <a:r>
              <a:rPr lang="en-US" sz="3200" dirty="0">
                <a:solidFill>
                  <a:srgbClr val="3333CD"/>
                </a:solidFill>
                <a:latin typeface="Arial"/>
              </a:rPr>
              <a:t>voltage by 3mV per degree Celsius temperature</a:t>
            </a:r>
          </a:p>
          <a:p>
            <a:pPr algn="just"/>
            <a:r>
              <a:rPr lang="en-US" sz="3200" dirty="0">
                <a:solidFill>
                  <a:srgbClr val="3333CD"/>
                </a:solidFill>
                <a:latin typeface="Arial"/>
              </a:rPr>
              <a:t>change has a sensitivity of 3mV/ </a:t>
            </a:r>
            <a:r>
              <a:rPr lang="en-US" sz="3200" dirty="0">
                <a:solidFill>
                  <a:srgbClr val="3333CD"/>
                </a:solidFill>
                <a:latin typeface="Symbol"/>
              </a:rPr>
              <a:t></a:t>
            </a:r>
            <a:r>
              <a:rPr lang="en-US" sz="3200" dirty="0">
                <a:solidFill>
                  <a:srgbClr val="3333CD"/>
                </a:solidFill>
                <a:latin typeface="Arial"/>
              </a:rPr>
              <a:t>C</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Analogue and digital instruments</a:t>
            </a:r>
          </a:p>
        </p:txBody>
      </p:sp>
      <p:sp>
        <p:nvSpPr>
          <p:cNvPr id="4" name="Text Box 10"/>
          <p:cNvSpPr txBox="1">
            <a:spLocks noChangeArrowheads="1"/>
          </p:cNvSpPr>
          <p:nvPr/>
        </p:nvSpPr>
        <p:spPr bwMode="auto">
          <a:xfrm>
            <a:off x="609600" y="1828800"/>
            <a:ext cx="4648200" cy="4154488"/>
          </a:xfrm>
          <a:prstGeom prst="rect">
            <a:avLst/>
          </a:prstGeom>
          <a:noFill/>
          <a:ln w="9525">
            <a:noFill/>
            <a:miter lim="800000"/>
            <a:headEnd/>
            <a:tailEnd/>
          </a:ln>
        </p:spPr>
        <p:txBody>
          <a:bodyPr>
            <a:spAutoFit/>
          </a:bodyPr>
          <a:lstStyle/>
          <a:p>
            <a:pPr marL="342900" marR="0" lvl="0" indent="-342900" defTabSz="914400" eaLnBrk="1" fontAlgn="auto" latinLnBrk="0" hangingPunct="1">
              <a:lnSpc>
                <a:spcPct val="100000"/>
              </a:lnSpc>
              <a:spcBef>
                <a:spcPct val="50000"/>
              </a:spcBef>
              <a:spcAft>
                <a:spcPts val="0"/>
              </a:spcAft>
              <a:buClrTx/>
              <a:buSzTx/>
              <a:buFont typeface="Wingdings" pitchFamily="2" charset="2"/>
              <a:buChar char="q"/>
              <a:tabLst/>
              <a:defRPr/>
            </a:pPr>
            <a:r>
              <a:rPr kumimoji="0" lang="en-US" sz="1600" b="0" i="0" u="none" strike="noStrike" kern="0" cap="none" spc="0" normalizeH="0" baseline="0" noProof="0" dirty="0">
                <a:ln>
                  <a:noFill/>
                </a:ln>
                <a:solidFill>
                  <a:sysClr val="windowText" lastClr="000000"/>
                </a:solidFill>
                <a:effectLst/>
                <a:uLnTx/>
                <a:uFillTx/>
              </a:rPr>
              <a:t>An analogue instrument gives an output that varies continuously as the quantity being measured changes. The output can have an infinite number of values within the range that the instrument is designed to measure. The deflection-type of pressure gauge is an example of an analogue instrument.</a:t>
            </a:r>
          </a:p>
          <a:p>
            <a:pPr marL="342900" marR="0" lvl="0" indent="-342900" defTabSz="914400" eaLnBrk="1" fontAlgn="auto" latinLnBrk="0" hangingPunct="1">
              <a:lnSpc>
                <a:spcPct val="100000"/>
              </a:lnSpc>
              <a:spcBef>
                <a:spcPct val="50000"/>
              </a:spcBef>
              <a:spcAft>
                <a:spcPts val="0"/>
              </a:spcAft>
              <a:buClrTx/>
              <a:buSzTx/>
              <a:buFont typeface="Wingdings" pitchFamily="2" charset="2"/>
              <a:buChar char="q"/>
              <a:tabLst/>
              <a:defRPr/>
            </a:pPr>
            <a:r>
              <a:rPr kumimoji="0" lang="en-US" sz="1600" b="0" i="0" u="none" strike="noStrike" kern="0" cap="none" spc="0" normalizeH="0" baseline="0" noProof="0" dirty="0">
                <a:ln>
                  <a:noFill/>
                </a:ln>
                <a:solidFill>
                  <a:sysClr val="windowText" lastClr="000000"/>
                </a:solidFill>
                <a:effectLst/>
                <a:uLnTx/>
                <a:uFillTx/>
              </a:rPr>
              <a:t>As the input value changes, the pointer moves with a smooth continuous motion. Whilst the pointer can therefore be in an infinite number of positions within its range of movement, the number of different positions that the eye can discriminate between is strictly limited, this discrimination being dependent upon how large the scale is and how finely it is divided.</a:t>
            </a:r>
          </a:p>
        </p:txBody>
      </p:sp>
      <p:pic>
        <p:nvPicPr>
          <p:cNvPr id="5" name="Picture 2"/>
          <p:cNvPicPr>
            <a:picLocks noChangeAspect="1" noChangeArrowheads="1"/>
          </p:cNvPicPr>
          <p:nvPr/>
        </p:nvPicPr>
        <p:blipFill>
          <a:blip r:embed="rId2"/>
          <a:srcRect/>
          <a:stretch>
            <a:fillRect/>
          </a:stretch>
        </p:blipFill>
        <p:spPr bwMode="auto">
          <a:xfrm>
            <a:off x="5867400" y="1676400"/>
            <a:ext cx="2971800" cy="3200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Analogue and digital instruments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 Box 10"/>
          <p:cNvSpPr txBox="1">
            <a:spLocks noChangeArrowheads="1"/>
          </p:cNvSpPr>
          <p:nvPr/>
        </p:nvSpPr>
        <p:spPr bwMode="auto">
          <a:xfrm>
            <a:off x="609600" y="1371600"/>
            <a:ext cx="7696200" cy="1569660"/>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q"/>
            </a:pPr>
            <a:r>
              <a:rPr lang="en-US" sz="1600" baseline="0" dirty="0"/>
              <a:t>A digital instrument has an output that varies in discrete steps and so can only have a finite number of values. The rev counter is an example of a digital instrument. A cam is attached to the revolving body whose motion is being measured, and on each revolution the cam opens and closes a switch. The switching operations are counted by an electronic counter. This system can only count whole revolutions and cannot discriminate any motion that is less than a full revolution</a:t>
            </a:r>
          </a:p>
        </p:txBody>
      </p:sp>
      <p:pic>
        <p:nvPicPr>
          <p:cNvPr id="4" name="Picture 3"/>
          <p:cNvPicPr>
            <a:picLocks noChangeAspect="1" noChangeArrowheads="1"/>
          </p:cNvPicPr>
          <p:nvPr/>
        </p:nvPicPr>
        <p:blipFill>
          <a:blip r:embed="rId2"/>
          <a:srcRect/>
          <a:stretch>
            <a:fillRect/>
          </a:stretch>
        </p:blipFill>
        <p:spPr bwMode="auto">
          <a:xfrm>
            <a:off x="914400" y="3810000"/>
            <a:ext cx="7105650" cy="2667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8915400" cy="3539430"/>
          </a:xfrm>
          <a:prstGeom prst="rect">
            <a:avLst/>
          </a:prstGeom>
        </p:spPr>
        <p:txBody>
          <a:bodyPr wrap="square">
            <a:spAutoFit/>
          </a:bodyPr>
          <a:lstStyle/>
          <a:p>
            <a:pPr algn="just"/>
            <a:r>
              <a:rPr lang="en-US" sz="3200" b="1" dirty="0">
                <a:solidFill>
                  <a:srgbClr val="0000FF"/>
                </a:solidFill>
                <a:latin typeface="Arial"/>
              </a:rPr>
              <a:t>Sensitivity </a:t>
            </a:r>
            <a:r>
              <a:rPr lang="en-US" sz="3200" b="1" dirty="0">
                <a:solidFill>
                  <a:srgbClr val="000000"/>
                </a:solidFill>
                <a:latin typeface="Arial"/>
              </a:rPr>
              <a:t>of a sensor is defined as the</a:t>
            </a:r>
          </a:p>
          <a:p>
            <a:pPr algn="just"/>
            <a:r>
              <a:rPr lang="en-US" sz="3200" dirty="0">
                <a:solidFill>
                  <a:srgbClr val="000000"/>
                </a:solidFill>
                <a:latin typeface="Arial"/>
              </a:rPr>
              <a:t>change in output for a given change in input, usually a unit change in input.</a:t>
            </a:r>
          </a:p>
          <a:p>
            <a:pPr algn="just"/>
            <a:r>
              <a:rPr lang="en-US" sz="3200" dirty="0">
                <a:solidFill>
                  <a:srgbClr val="000000"/>
                </a:solidFill>
                <a:latin typeface="Arial"/>
              </a:rPr>
              <a:t>Sensitivity represents the slope of the transfer function. </a:t>
            </a:r>
          </a:p>
          <a:p>
            <a:pPr algn="just"/>
            <a:r>
              <a:rPr lang="en-US" sz="3200" dirty="0">
                <a:solidFill>
                  <a:srgbClr val="000000"/>
                </a:solidFill>
                <a:latin typeface="Arial"/>
              </a:rPr>
              <a:t>Also is used to indicate sensitivity to other environment that is not measured.</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4216" r="-10082" b="-13012"/>
          <a:stretch/>
        </p:blipFill>
        <p:spPr>
          <a:xfrm>
            <a:off x="381000" y="2514600"/>
            <a:ext cx="7924800" cy="4470400"/>
          </a:xfrm>
          <a:prstGeom prst="rect">
            <a:avLst/>
          </a:prstGeom>
        </p:spPr>
      </p:pic>
      <p:sp>
        <p:nvSpPr>
          <p:cNvPr id="3" name="Rectangle 2"/>
          <p:cNvSpPr/>
          <p:nvPr/>
        </p:nvSpPr>
        <p:spPr>
          <a:xfrm>
            <a:off x="533400" y="856197"/>
            <a:ext cx="7620000" cy="1658403"/>
          </a:xfrm>
          <a:prstGeom prst="rect">
            <a:avLst/>
          </a:prstGeom>
        </p:spPr>
        <p:txBody>
          <a:bodyPr wrap="square">
            <a:spAutoFit/>
          </a:bodyPr>
          <a:lstStyle/>
          <a:p>
            <a:pPr>
              <a:lnSpc>
                <a:spcPct val="115000"/>
              </a:lnSpc>
              <a:spcAft>
                <a:spcPts val="1000"/>
              </a:spcAft>
            </a:pPr>
            <a:r>
              <a:rPr lang="en-US" sz="2000" b="1" dirty="0">
                <a:solidFill>
                  <a:schemeClr val="tx2">
                    <a:lumMod val="60000"/>
                    <a:lumOff val="40000"/>
                  </a:schemeClr>
                </a:solidFill>
                <a:effectLst/>
                <a:latin typeface="Calibri"/>
                <a:ea typeface="Calibri"/>
                <a:cs typeface="Times New Roman"/>
              </a:rPr>
              <a:t>Active</a:t>
            </a:r>
            <a:endParaRPr lang="en-US" sz="1600" dirty="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a:solidFill>
                  <a:schemeClr val="tx2">
                    <a:lumMod val="60000"/>
                    <a:lumOff val="40000"/>
                  </a:schemeClr>
                </a:solidFill>
                <a:effectLst/>
                <a:latin typeface="Calibri"/>
                <a:ea typeface="Calibri"/>
                <a:cs typeface="Times New Roman"/>
              </a:rPr>
              <a:t>They are those which do not require an auxiliary  power device to produce an output</a:t>
            </a:r>
            <a:endParaRPr lang="en-US" sz="1600" dirty="0">
              <a:solidFill>
                <a:schemeClr val="tx2">
                  <a:lumMod val="60000"/>
                  <a:lumOff val="40000"/>
                </a:schemeClr>
              </a:solidFill>
              <a:effectLst/>
              <a:latin typeface="Calibri"/>
              <a:ea typeface="Calibri"/>
              <a:cs typeface="Times New Roman"/>
            </a:endParaRPr>
          </a:p>
          <a:p>
            <a:pPr>
              <a:lnSpc>
                <a:spcPct val="115000"/>
              </a:lnSpc>
              <a:spcAft>
                <a:spcPts val="1000"/>
              </a:spcAft>
            </a:pPr>
            <a:r>
              <a:rPr lang="en-US" dirty="0" err="1">
                <a:solidFill>
                  <a:schemeClr val="tx2">
                    <a:lumMod val="60000"/>
                    <a:lumOff val="40000"/>
                  </a:schemeClr>
                </a:solidFill>
                <a:effectLst/>
                <a:latin typeface="Calibri"/>
                <a:ea typeface="Calibri"/>
                <a:cs typeface="Times New Roman"/>
              </a:rPr>
              <a:t>Piezo</a:t>
            </a:r>
            <a:r>
              <a:rPr lang="en-US" dirty="0">
                <a:solidFill>
                  <a:schemeClr val="tx2">
                    <a:lumMod val="60000"/>
                    <a:lumOff val="40000"/>
                  </a:schemeClr>
                </a:solidFill>
                <a:effectLst/>
                <a:latin typeface="Calibri"/>
                <a:ea typeface="Calibri"/>
                <a:cs typeface="Times New Roman"/>
              </a:rPr>
              <a:t> electrical crystal measuring acceleration is an example.</a:t>
            </a:r>
            <a:endParaRPr lang="en-US" sz="1600" dirty="0">
              <a:solidFill>
                <a:schemeClr val="tx2">
                  <a:lumMod val="60000"/>
                  <a:lumOff val="40000"/>
                </a:schemeClr>
              </a:solidFill>
              <a:effectLst/>
              <a:latin typeface="Calibri"/>
              <a:ea typeface="Calibri"/>
              <a:cs typeface="Times New Roman"/>
            </a:endParaRPr>
          </a:p>
        </p:txBody>
      </p:sp>
    </p:spTree>
    <p:extLst>
      <p:ext uri="{BB962C8B-B14F-4D97-AF65-F5344CB8AC3E}">
        <p14:creationId xmlns:p14="http://schemas.microsoft.com/office/powerpoint/2010/main" val="1191026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0134"/>
            <a:ext cx="2375971" cy="400110"/>
          </a:xfrm>
          <a:prstGeom prst="rect">
            <a:avLst/>
          </a:prstGeom>
        </p:spPr>
        <p:txBody>
          <a:bodyPr wrap="none">
            <a:spAutoFit/>
          </a:bodyPr>
          <a:lstStyle/>
          <a:p>
            <a:r>
              <a:rPr lang="en-US" sz="2000" dirty="0"/>
              <a:t> </a:t>
            </a:r>
            <a:r>
              <a:rPr lang="en-US" sz="2000" b="1" dirty="0"/>
              <a:t>Sensitivity = </a:t>
            </a:r>
            <a:r>
              <a:rPr lang="en-US" sz="2000" b="1" dirty="0" err="1"/>
              <a:t>dq</a:t>
            </a:r>
            <a:r>
              <a:rPr lang="en-US" sz="2000" baseline="-25000" dirty="0" err="1"/>
              <a:t>o</a:t>
            </a:r>
            <a:r>
              <a:rPr lang="en-US" sz="2000" b="1" dirty="0"/>
              <a:t>/</a:t>
            </a:r>
            <a:r>
              <a:rPr lang="en-US" sz="2000" b="1" dirty="0" err="1"/>
              <a:t>dq</a:t>
            </a:r>
            <a:r>
              <a:rPr lang="en-US" sz="2000" baseline="-25000" dirty="0" err="1"/>
              <a:t>i</a:t>
            </a:r>
            <a:endParaRPr lang="en-US" sz="2000" b="1"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0244"/>
            <a:ext cx="8340373" cy="348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1773" y="3687901"/>
            <a:ext cx="8305800" cy="2677656"/>
          </a:xfrm>
          <a:prstGeom prst="rect">
            <a:avLst/>
          </a:prstGeom>
        </p:spPr>
        <p:txBody>
          <a:bodyPr wrap="square">
            <a:spAutoFit/>
          </a:bodyPr>
          <a:lstStyle/>
          <a:p>
            <a:r>
              <a:rPr lang="en-US" sz="2400" dirty="0"/>
              <a:t>When calibration curve is linear, the sensitivity of the instrument can be defined as the slope of the calibration curve. In this case the slope will be constant over the entire range of the instrument. However if the curve is non linear, the slope varies with input shown in the fig. </a:t>
            </a:r>
          </a:p>
          <a:p>
            <a:endParaRPr lang="en-US" sz="2400" dirty="0"/>
          </a:p>
          <a:p>
            <a:r>
              <a:rPr lang="en-US" sz="2400" dirty="0"/>
              <a:t> </a:t>
            </a:r>
            <a:endParaRPr lang="en-US" sz="2800" i="1" dirty="0">
              <a:solidFill>
                <a:schemeClr val="accent2"/>
              </a:solidFill>
            </a:endParaRPr>
          </a:p>
        </p:txBody>
      </p:sp>
    </p:spTree>
    <p:extLst>
      <p:ext uri="{BB962C8B-B14F-4D97-AF65-F5344CB8AC3E}">
        <p14:creationId xmlns:p14="http://schemas.microsoft.com/office/powerpoint/2010/main" val="212714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982" y="1600200"/>
            <a:ext cx="8077200" cy="3477875"/>
          </a:xfrm>
          <a:prstGeom prst="rect">
            <a:avLst/>
          </a:prstGeom>
        </p:spPr>
        <p:txBody>
          <a:bodyPr wrap="square">
            <a:spAutoFit/>
          </a:bodyPr>
          <a:lstStyle/>
          <a:p>
            <a:r>
              <a:rPr lang="en-US" sz="3600" dirty="0"/>
              <a:t>c)  </a:t>
            </a:r>
            <a:r>
              <a:rPr lang="en-US" sz="4000" b="1" dirty="0"/>
              <a:t>Hysteresis. </a:t>
            </a:r>
            <a:r>
              <a:rPr lang="en-US" sz="3600" dirty="0"/>
              <a:t>It is a phenomenon which depict different output effect while loading and unloading whether it’s a mechanical system or an electrical system or any system. It’s a non coincidence of loading and unloading curves</a:t>
            </a:r>
          </a:p>
        </p:txBody>
      </p:sp>
    </p:spTree>
    <p:extLst>
      <p:ext uri="{BB962C8B-B14F-4D97-AF65-F5344CB8AC3E}">
        <p14:creationId xmlns:p14="http://schemas.microsoft.com/office/powerpoint/2010/main" val="260123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839200" cy="1815882"/>
          </a:xfrm>
          <a:prstGeom prst="rect">
            <a:avLst/>
          </a:prstGeom>
        </p:spPr>
        <p:txBody>
          <a:bodyPr wrap="square">
            <a:spAutoFit/>
          </a:bodyPr>
          <a:lstStyle/>
          <a:p>
            <a:r>
              <a:rPr lang="en-US" sz="2800" b="1" dirty="0">
                <a:solidFill>
                  <a:srgbClr val="0000FF"/>
                </a:solidFill>
                <a:latin typeface="Arial"/>
              </a:rPr>
              <a:t>Hysteresis</a:t>
            </a:r>
          </a:p>
          <a:p>
            <a:r>
              <a:rPr lang="en-US" sz="2800" dirty="0">
                <a:solidFill>
                  <a:srgbClr val="0000FF"/>
                </a:solidFill>
                <a:latin typeface="Arial"/>
              </a:rPr>
              <a:t>• </a:t>
            </a:r>
            <a:r>
              <a:rPr lang="en-US" sz="2800" b="1" dirty="0">
                <a:solidFill>
                  <a:srgbClr val="0000FF"/>
                </a:solidFill>
                <a:latin typeface="Arial"/>
              </a:rPr>
              <a:t>Hysteresis </a:t>
            </a:r>
            <a:r>
              <a:rPr lang="en-US" sz="2800" b="1" dirty="0">
                <a:solidFill>
                  <a:srgbClr val="000000"/>
                </a:solidFill>
                <a:latin typeface="Arial"/>
              </a:rPr>
              <a:t>is the deviation of </a:t>
            </a:r>
            <a:r>
              <a:rPr lang="en-US" sz="2800" dirty="0">
                <a:solidFill>
                  <a:srgbClr val="000000"/>
                </a:solidFill>
                <a:latin typeface="Arial"/>
              </a:rPr>
              <a:t>the sensor’s output at any given point when approached from two</a:t>
            </a:r>
          </a:p>
          <a:p>
            <a:r>
              <a:rPr lang="en-US" sz="2800" dirty="0">
                <a:solidFill>
                  <a:srgbClr val="000000"/>
                </a:solidFill>
                <a:latin typeface="Arial"/>
              </a:rPr>
              <a:t>different directions</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36" y="152400"/>
            <a:ext cx="4953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4151852"/>
            <a:ext cx="8229600" cy="1384995"/>
          </a:xfrm>
          <a:prstGeom prst="rect">
            <a:avLst/>
          </a:prstGeom>
        </p:spPr>
        <p:txBody>
          <a:bodyPr wrap="square">
            <a:spAutoFit/>
          </a:bodyPr>
          <a:lstStyle/>
          <a:p>
            <a:r>
              <a:rPr lang="en-US" sz="2800" dirty="0"/>
              <a:t>•  When the input of the instrument is slowly varied from 0 to full scale and the back to 0, its output varies as shown in fig.(a)</a:t>
            </a:r>
          </a:p>
        </p:txBody>
      </p:sp>
    </p:spTree>
    <p:extLst>
      <p:ext uri="{BB962C8B-B14F-4D97-AF65-F5344CB8AC3E}">
        <p14:creationId xmlns:p14="http://schemas.microsoft.com/office/powerpoint/2010/main" val="186429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854"/>
            <a:ext cx="4876800" cy="387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4267200"/>
            <a:ext cx="7924799" cy="1384995"/>
          </a:xfrm>
          <a:prstGeom prst="rect">
            <a:avLst/>
          </a:prstGeom>
        </p:spPr>
        <p:txBody>
          <a:bodyPr wrap="square">
            <a:spAutoFit/>
          </a:bodyPr>
          <a:lstStyle/>
          <a:p>
            <a:r>
              <a:rPr lang="en-US" sz="2800" dirty="0"/>
              <a:t>•  In the case of the instruments which are used on both sides of 0 (+</a:t>
            </a:r>
            <a:r>
              <a:rPr lang="en-US" sz="2800" dirty="0" err="1"/>
              <a:t>ve</a:t>
            </a:r>
            <a:r>
              <a:rPr lang="en-US" sz="2800" dirty="0"/>
              <a:t> &amp; -</a:t>
            </a:r>
            <a:r>
              <a:rPr lang="en-US" sz="2800" dirty="0" err="1"/>
              <a:t>ve</a:t>
            </a:r>
            <a:r>
              <a:rPr lang="en-US" sz="2800" dirty="0"/>
              <a:t> applied input) the variation of output is shown in fig.(b)</a:t>
            </a:r>
          </a:p>
        </p:txBody>
      </p:sp>
    </p:spTree>
    <p:extLst>
      <p:ext uri="{BB962C8B-B14F-4D97-AF65-F5344CB8AC3E}">
        <p14:creationId xmlns:p14="http://schemas.microsoft.com/office/powerpoint/2010/main" val="222385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4495800" cy="438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419" y="174741"/>
            <a:ext cx="471858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4345" y="4648200"/>
            <a:ext cx="7467600" cy="1569660"/>
          </a:xfrm>
          <a:prstGeom prst="rect">
            <a:avLst/>
          </a:prstGeom>
        </p:spPr>
        <p:txBody>
          <a:bodyPr wrap="square">
            <a:spAutoFit/>
          </a:bodyPr>
          <a:lstStyle/>
          <a:p>
            <a:r>
              <a:rPr lang="en-US" sz="3200" dirty="0"/>
              <a:t>•   At constant Columb’s friction, the input-output relationship are like the ones shown in fig.(c) &amp; fig.(d)</a:t>
            </a:r>
          </a:p>
        </p:txBody>
      </p:sp>
    </p:spTree>
    <p:extLst>
      <p:ext uri="{BB962C8B-B14F-4D97-AF65-F5344CB8AC3E}">
        <p14:creationId xmlns:p14="http://schemas.microsoft.com/office/powerpoint/2010/main" val="2612418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1"/>
            <a:ext cx="9144000" cy="3970318"/>
          </a:xfrm>
          <a:prstGeom prst="rect">
            <a:avLst/>
          </a:prstGeom>
        </p:spPr>
        <p:txBody>
          <a:bodyPr wrap="square">
            <a:spAutoFit/>
          </a:bodyPr>
          <a:lstStyle/>
          <a:p>
            <a:r>
              <a:rPr lang="en-US" sz="3600" dirty="0">
                <a:solidFill>
                  <a:srgbClr val="222222"/>
                </a:solidFill>
                <a:latin typeface="arial"/>
              </a:rPr>
              <a:t>Statement. The </a:t>
            </a:r>
            <a:r>
              <a:rPr lang="en-US" sz="3600" b="1" dirty="0">
                <a:solidFill>
                  <a:srgbClr val="222222"/>
                </a:solidFill>
                <a:latin typeface="arial"/>
              </a:rPr>
              <a:t>law</a:t>
            </a:r>
            <a:r>
              <a:rPr lang="en-US" sz="3600" dirty="0">
                <a:solidFill>
                  <a:srgbClr val="222222"/>
                </a:solidFill>
                <a:latin typeface="arial"/>
              </a:rPr>
              <a:t> states that for two dry solid surfaces sliding against one another, the magnitude </a:t>
            </a:r>
            <a:r>
              <a:rPr lang="en-US" sz="3600">
                <a:solidFill>
                  <a:srgbClr val="222222"/>
                </a:solidFill>
                <a:latin typeface="arial"/>
              </a:rPr>
              <a:t>of the kinetic</a:t>
            </a:r>
            <a:r>
              <a:rPr lang="en-US" sz="3600" dirty="0">
                <a:solidFill>
                  <a:srgbClr val="222222"/>
                </a:solidFill>
                <a:latin typeface="arial"/>
              </a:rPr>
              <a:t> </a:t>
            </a:r>
            <a:r>
              <a:rPr lang="en-US" sz="3600" b="1" dirty="0">
                <a:solidFill>
                  <a:srgbClr val="222222"/>
                </a:solidFill>
                <a:latin typeface="arial"/>
              </a:rPr>
              <a:t>friction</a:t>
            </a:r>
            <a:r>
              <a:rPr lang="en-US" sz="3600" dirty="0">
                <a:solidFill>
                  <a:srgbClr val="222222"/>
                </a:solidFill>
                <a:latin typeface="arial"/>
              </a:rPr>
              <a:t> exerted through the surface is independent of the magnitude of the velocity (i.e., the speed) of the slipping of the surfaces against each other.</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618818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5257800"/>
            <a:ext cx="8229600" cy="954107"/>
          </a:xfrm>
          <a:prstGeom prst="rect">
            <a:avLst/>
          </a:prstGeom>
        </p:spPr>
        <p:txBody>
          <a:bodyPr wrap="square">
            <a:spAutoFit/>
          </a:bodyPr>
          <a:lstStyle/>
          <a:p>
            <a:r>
              <a:rPr lang="en-US" sz="2800" dirty="0"/>
              <a:t>•  The maximum input hysteresis &amp; maximum output hysteresis is shown in fig.(e)</a:t>
            </a:r>
          </a:p>
        </p:txBody>
      </p:sp>
    </p:spTree>
    <p:extLst>
      <p:ext uri="{BB962C8B-B14F-4D97-AF65-F5344CB8AC3E}">
        <p14:creationId xmlns:p14="http://schemas.microsoft.com/office/powerpoint/2010/main" val="291105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685800"/>
          </a:xfrm>
        </p:spPr>
        <p:txBody>
          <a:bodyPr>
            <a:noAutofit/>
          </a:bodyPr>
          <a:lstStyle/>
          <a:p>
            <a:pPr algn="just"/>
            <a:br>
              <a:rPr lang="en-US" sz="2000" dirty="0"/>
            </a:br>
            <a:endParaRPr lang="en-US" sz="2000" i="1" dirty="0">
              <a:effectLst>
                <a:glow rad="139700">
                  <a:schemeClr val="accent2">
                    <a:satMod val="175000"/>
                    <a:alpha val="40000"/>
                  </a:schemeClr>
                </a:glow>
                <a:outerShdw blurRad="50800" dist="38100" dir="8100000" algn="tr" rotWithShape="0">
                  <a:prstClr val="black">
                    <a:alpha val="40000"/>
                  </a:prstClr>
                </a:outerShdw>
                <a:reflection blurRad="6350" stA="60000" endA="900" endPos="58000" dir="5400000" sy="-100000" algn="bl" rotWithShape="0"/>
              </a:effectLst>
            </a:endParaRPr>
          </a:p>
        </p:txBody>
      </p:sp>
      <p:sp>
        <p:nvSpPr>
          <p:cNvPr id="4" name="Rectangle 3"/>
          <p:cNvSpPr/>
          <p:nvPr/>
        </p:nvSpPr>
        <p:spPr>
          <a:xfrm>
            <a:off x="0" y="533400"/>
            <a:ext cx="8915400" cy="3046988"/>
          </a:xfrm>
          <a:prstGeom prst="rect">
            <a:avLst/>
          </a:prstGeom>
        </p:spPr>
        <p:txBody>
          <a:bodyPr wrap="square">
            <a:spAutoFit/>
          </a:bodyPr>
          <a:lstStyle/>
          <a:p>
            <a:pPr algn="just"/>
            <a:r>
              <a:rPr lang="en-US" sz="3200" dirty="0">
                <a:solidFill>
                  <a:srgbClr val="000000"/>
                </a:solidFill>
              </a:rPr>
              <a:t>Accuracy</a:t>
            </a:r>
          </a:p>
          <a:p>
            <a:pPr algn="just"/>
            <a:r>
              <a:rPr lang="en-US" sz="3200" dirty="0">
                <a:solidFill>
                  <a:srgbClr val="000000"/>
                </a:solidFill>
                <a:latin typeface="Times New Roman"/>
              </a:rPr>
              <a:t>Accuracy can be expressed as a comparison of the static error of the transducer compared to the actual</a:t>
            </a:r>
          </a:p>
          <a:p>
            <a:pPr algn="just"/>
            <a:r>
              <a:rPr lang="en-US" sz="3200" dirty="0">
                <a:solidFill>
                  <a:srgbClr val="000000"/>
                </a:solidFill>
                <a:latin typeface="Times New Roman"/>
              </a:rPr>
              <a:t>value </a:t>
            </a:r>
            <a:r>
              <a:rPr lang="en-US" sz="3200" dirty="0">
                <a:solidFill>
                  <a:srgbClr val="FF3300"/>
                </a:solidFill>
                <a:latin typeface="Times New Roman"/>
              </a:rPr>
              <a:t>(at full scale) </a:t>
            </a:r>
            <a:r>
              <a:rPr lang="en-US" sz="3200" dirty="0">
                <a:solidFill>
                  <a:srgbClr val="000000"/>
                </a:solidFill>
                <a:latin typeface="Times New Roman"/>
              </a:rPr>
              <a:t>expressed as a percentage of full</a:t>
            </a:r>
          </a:p>
          <a:p>
            <a:pPr algn="just"/>
            <a:r>
              <a:rPr lang="en-US" sz="3200" dirty="0">
                <a:solidFill>
                  <a:srgbClr val="000000"/>
                </a:solidFill>
                <a:latin typeface="Times New Roman"/>
              </a:rPr>
              <a:t>scale. (Accuracy may also be expressed in other</a:t>
            </a:r>
          </a:p>
          <a:p>
            <a:pPr algn="just"/>
            <a:r>
              <a:rPr lang="en-US" sz="3200" dirty="0">
                <a:solidFill>
                  <a:srgbClr val="000000"/>
                </a:solidFill>
                <a:latin typeface="Times New Roman"/>
              </a:rPr>
              <a:t>ways.)</a:t>
            </a:r>
            <a:endParaRPr lang="en-US" sz="3200" dirty="0"/>
          </a:p>
        </p:txBody>
      </p:sp>
      <p:sp>
        <p:nvSpPr>
          <p:cNvPr id="5" name="Rectangle 4"/>
          <p:cNvSpPr/>
          <p:nvPr/>
        </p:nvSpPr>
        <p:spPr>
          <a:xfrm rot="10800000" flipV="1">
            <a:off x="533400" y="3977417"/>
            <a:ext cx="2133600" cy="523220"/>
          </a:xfrm>
          <a:prstGeom prst="rect">
            <a:avLst/>
          </a:prstGeom>
        </p:spPr>
        <p:txBody>
          <a:bodyPr wrap="square">
            <a:spAutoFit/>
          </a:bodyPr>
          <a:lstStyle/>
          <a:p>
            <a:r>
              <a:rPr lang="en-US" sz="2800" dirty="0">
                <a:solidFill>
                  <a:srgbClr val="FF3300"/>
                </a:solidFill>
                <a:latin typeface="Arial"/>
              </a:rPr>
              <a:t>% Accuracy</a:t>
            </a:r>
            <a:endParaRPr lang="en-US" sz="2800" dirty="0"/>
          </a:p>
        </p:txBody>
      </p:sp>
      <p:sp>
        <p:nvSpPr>
          <p:cNvPr id="6" name="Rectangle 5"/>
          <p:cNvSpPr/>
          <p:nvPr/>
        </p:nvSpPr>
        <p:spPr>
          <a:xfrm rot="10800000" flipV="1">
            <a:off x="3733800" y="3890702"/>
            <a:ext cx="5410200" cy="830997"/>
          </a:xfrm>
          <a:prstGeom prst="rect">
            <a:avLst/>
          </a:prstGeom>
        </p:spPr>
        <p:txBody>
          <a:bodyPr wrap="square">
            <a:spAutoFit/>
          </a:bodyPr>
          <a:lstStyle/>
          <a:p>
            <a:r>
              <a:rPr lang="en-US" dirty="0">
                <a:solidFill>
                  <a:srgbClr val="FF3300"/>
                </a:solidFill>
                <a:latin typeface="Arial"/>
              </a:rPr>
              <a:t>(</a:t>
            </a:r>
            <a:r>
              <a:rPr lang="en-US" sz="2400" dirty="0">
                <a:solidFill>
                  <a:srgbClr val="FF3300"/>
                </a:solidFill>
                <a:latin typeface="Arial"/>
              </a:rPr>
              <a:t>Measured value – Actual value) x 100/ Actual value</a:t>
            </a:r>
            <a:endParaRPr lang="en-US" sz="2400" dirty="0"/>
          </a:p>
        </p:txBody>
      </p:sp>
      <p:sp>
        <p:nvSpPr>
          <p:cNvPr id="7" name="Rectangle 6"/>
          <p:cNvSpPr/>
          <p:nvPr/>
        </p:nvSpPr>
        <p:spPr>
          <a:xfrm>
            <a:off x="2971800" y="3962400"/>
            <a:ext cx="425116" cy="584775"/>
          </a:xfrm>
          <a:prstGeom prst="rect">
            <a:avLst/>
          </a:prstGeom>
        </p:spPr>
        <p:txBody>
          <a:bodyPr wrap="none">
            <a:spAutoFit/>
          </a:bodyPr>
          <a:lstStyle/>
          <a:p>
            <a:r>
              <a:rPr lang="en-US" sz="3200" dirty="0">
                <a:solidFill>
                  <a:srgbClr val="FF3300"/>
                </a:solidFill>
                <a:latin typeface="Arial"/>
              </a:rPr>
              <a:t>=</a:t>
            </a:r>
            <a:endParaRPr lang="en-US" sz="3200" dirty="0"/>
          </a:p>
        </p:txBody>
      </p:sp>
      <p:sp>
        <p:nvSpPr>
          <p:cNvPr id="8" name="Rectangle 7"/>
          <p:cNvSpPr/>
          <p:nvPr/>
        </p:nvSpPr>
        <p:spPr>
          <a:xfrm rot="10800000" flipV="1">
            <a:off x="0" y="4858156"/>
            <a:ext cx="9144000" cy="1384995"/>
          </a:xfrm>
          <a:prstGeom prst="rect">
            <a:avLst/>
          </a:prstGeom>
        </p:spPr>
        <p:txBody>
          <a:bodyPr wrap="square">
            <a:spAutoFit/>
          </a:bodyPr>
          <a:lstStyle/>
          <a:p>
            <a:pPr algn="just"/>
            <a:r>
              <a:rPr lang="en-US" sz="2800" dirty="0">
                <a:latin typeface="Arial"/>
              </a:rPr>
              <a:t>E.g. A temperature transducer that reads 102 </a:t>
            </a:r>
            <a:r>
              <a:rPr lang="en-US" sz="2800" dirty="0">
                <a:latin typeface="Symbol"/>
              </a:rPr>
              <a:t></a:t>
            </a:r>
            <a:r>
              <a:rPr lang="en-US" sz="2800" dirty="0">
                <a:latin typeface="Arial"/>
              </a:rPr>
              <a:t>C at full scale, when the temperature is 100 </a:t>
            </a:r>
            <a:r>
              <a:rPr lang="en-US" sz="2800" dirty="0">
                <a:latin typeface="Symbol"/>
              </a:rPr>
              <a:t></a:t>
            </a:r>
            <a:r>
              <a:rPr lang="en-US" sz="2800" dirty="0">
                <a:latin typeface="Arial"/>
              </a:rPr>
              <a:t>C, has an accuracy equal to 2% of full scale</a:t>
            </a:r>
            <a:r>
              <a:rPr lang="en-US" dirty="0">
                <a:latin typeface="Arial"/>
              </a:rPr>
              <a:t>.</a:t>
            </a:r>
            <a:endParaRPr lang="en-US" dirty="0"/>
          </a:p>
        </p:txBody>
      </p:sp>
    </p:spTree>
    <p:extLst>
      <p:ext uri="{BB962C8B-B14F-4D97-AF65-F5344CB8AC3E}">
        <p14:creationId xmlns:p14="http://schemas.microsoft.com/office/powerpoint/2010/main" val="471329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1"/>
            <a:ext cx="8686800" cy="3170099"/>
          </a:xfrm>
          <a:prstGeom prst="rect">
            <a:avLst/>
          </a:prstGeom>
        </p:spPr>
        <p:txBody>
          <a:bodyPr wrap="square">
            <a:spAutoFit/>
          </a:bodyPr>
          <a:lstStyle/>
          <a:p>
            <a:r>
              <a:rPr lang="en-US" sz="4000" dirty="0"/>
              <a:t>Range</a:t>
            </a:r>
          </a:p>
          <a:p>
            <a:r>
              <a:rPr lang="en-US" sz="4000" dirty="0"/>
              <a:t>The highest and lowest values that the</a:t>
            </a:r>
          </a:p>
          <a:p>
            <a:r>
              <a:rPr lang="en-US" sz="4000" dirty="0"/>
              <a:t>transducer is designed to measure.</a:t>
            </a:r>
          </a:p>
          <a:p>
            <a:r>
              <a:rPr lang="en-US" sz="4000" dirty="0"/>
              <a:t>E.g. A Temperature transducer may have a range of –50 </a:t>
            </a:r>
            <a:r>
              <a:rPr lang="en-US" sz="4000" dirty="0">
                <a:latin typeface="Symbol"/>
              </a:rPr>
              <a:t></a:t>
            </a:r>
            <a:r>
              <a:rPr lang="en-US" sz="4000" dirty="0"/>
              <a:t>C to +50 </a:t>
            </a:r>
            <a:r>
              <a:rPr lang="en-US" sz="4000" dirty="0">
                <a:latin typeface="Symbol"/>
              </a:rPr>
              <a:t></a:t>
            </a:r>
            <a:r>
              <a:rPr lang="en-US" sz="4000" dirty="0"/>
              <a:t>C</a:t>
            </a:r>
          </a:p>
        </p:txBody>
      </p:sp>
      <p:sp>
        <p:nvSpPr>
          <p:cNvPr id="5" name="Rectangle 4"/>
          <p:cNvSpPr/>
          <p:nvPr/>
        </p:nvSpPr>
        <p:spPr>
          <a:xfrm rot="10800000" flipV="1">
            <a:off x="0" y="3475167"/>
            <a:ext cx="4894364" cy="646331"/>
          </a:xfrm>
          <a:prstGeom prst="rect">
            <a:avLst/>
          </a:prstGeom>
        </p:spPr>
        <p:txBody>
          <a:bodyPr wrap="square">
            <a:spAutoFit/>
          </a:bodyPr>
          <a:lstStyle/>
          <a:p>
            <a:r>
              <a:rPr lang="en-US" sz="3600" dirty="0"/>
              <a:t>Span</a:t>
            </a:r>
          </a:p>
        </p:txBody>
      </p:sp>
      <p:sp>
        <p:nvSpPr>
          <p:cNvPr id="6" name="Rectangle 5"/>
          <p:cNvSpPr/>
          <p:nvPr/>
        </p:nvSpPr>
        <p:spPr>
          <a:xfrm rot="10800000" flipV="1">
            <a:off x="0" y="3931130"/>
            <a:ext cx="9144000" cy="2308324"/>
          </a:xfrm>
          <a:prstGeom prst="rect">
            <a:avLst/>
          </a:prstGeom>
        </p:spPr>
        <p:txBody>
          <a:bodyPr wrap="square">
            <a:spAutoFit/>
          </a:bodyPr>
          <a:lstStyle/>
          <a:p>
            <a:r>
              <a:rPr lang="en-US" sz="3600" dirty="0"/>
              <a:t>The difference between the upper and lower values the transducer is designed to measure.</a:t>
            </a:r>
          </a:p>
          <a:p>
            <a:r>
              <a:rPr lang="en-US" sz="3600" dirty="0">
                <a:latin typeface="Arial"/>
              </a:rPr>
              <a:t>•</a:t>
            </a:r>
            <a:r>
              <a:rPr lang="en-US" sz="3600" dirty="0"/>
              <a:t>E.g. A Temperature transducer that has a range</a:t>
            </a:r>
          </a:p>
          <a:p>
            <a:r>
              <a:rPr lang="en-US" sz="3600" dirty="0"/>
              <a:t>of –50 </a:t>
            </a:r>
            <a:r>
              <a:rPr lang="en-US" sz="3600" dirty="0">
                <a:latin typeface="Symbol"/>
              </a:rPr>
              <a:t></a:t>
            </a:r>
            <a:r>
              <a:rPr lang="en-US" sz="3600" dirty="0"/>
              <a:t>C to +50 </a:t>
            </a:r>
            <a:r>
              <a:rPr lang="en-US" sz="3600" dirty="0">
                <a:latin typeface="Symbol"/>
              </a:rPr>
              <a:t></a:t>
            </a:r>
            <a:r>
              <a:rPr lang="en-US" sz="3600" dirty="0"/>
              <a:t>C has a span of 100 </a:t>
            </a:r>
            <a:r>
              <a:rPr lang="en-US" sz="3600" dirty="0">
                <a:latin typeface="Symbol"/>
              </a:rPr>
              <a:t></a:t>
            </a:r>
            <a:r>
              <a:rPr lang="en-US" sz="3600" dirty="0"/>
              <a: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5016758"/>
          </a:xfrm>
          <a:prstGeom prst="rect">
            <a:avLst/>
          </a:prstGeom>
        </p:spPr>
        <p:txBody>
          <a:bodyPr wrap="square">
            <a:spAutoFit/>
          </a:bodyPr>
          <a:lstStyle/>
          <a:p>
            <a:r>
              <a:rPr lang="en-US" sz="3200" dirty="0">
                <a:solidFill>
                  <a:schemeClr val="tx2">
                    <a:lumMod val="60000"/>
                    <a:lumOff val="40000"/>
                  </a:schemeClr>
                </a:solidFill>
                <a:effectLst/>
                <a:latin typeface="Calibri"/>
                <a:ea typeface="Calibri"/>
                <a:cs typeface="Times New Roman"/>
              </a:rPr>
              <a:t>In this diagram, the crystal is sandwiched between 2 metallic electrodes, a fixed mass is placed on top of the sandwich. The property is that when a force is applied to them, it produces output voltage, The mass is fixed , force is proportional to acceleration, the output voltage is proportional to force and hence to acceleration. This is also called accelerometer, which converts the acceleration to electrical voltage</a:t>
            </a:r>
            <a:endParaRPr lang="en-US" sz="3200" dirty="0">
              <a:solidFill>
                <a:schemeClr val="tx2">
                  <a:lumMod val="60000"/>
                  <a:lumOff val="40000"/>
                </a:schemeClr>
              </a:solidFill>
            </a:endParaRPr>
          </a:p>
        </p:txBody>
      </p:sp>
    </p:spTree>
    <p:extLst>
      <p:ext uri="{BB962C8B-B14F-4D97-AF65-F5344CB8AC3E}">
        <p14:creationId xmlns:p14="http://schemas.microsoft.com/office/powerpoint/2010/main" val="150368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0" y="533400"/>
            <a:ext cx="9144000" cy="6001643"/>
          </a:xfrm>
          <a:prstGeom prst="rect">
            <a:avLst/>
          </a:prstGeom>
        </p:spPr>
        <p:txBody>
          <a:bodyPr wrap="square">
            <a:spAutoFit/>
          </a:bodyPr>
          <a:lstStyle/>
          <a:p>
            <a:pPr algn="just"/>
            <a:r>
              <a:rPr lang="en-US" sz="3200" dirty="0">
                <a:solidFill>
                  <a:srgbClr val="000000"/>
                </a:solidFill>
                <a:latin typeface="Arial"/>
              </a:rPr>
              <a:t>Range and Span</a:t>
            </a:r>
          </a:p>
          <a:p>
            <a:pPr algn="just"/>
            <a:r>
              <a:rPr lang="en-US" sz="3200" dirty="0">
                <a:solidFill>
                  <a:srgbClr val="E90B18"/>
                </a:solidFill>
                <a:latin typeface="Arial"/>
              </a:rPr>
              <a:t>• </a:t>
            </a:r>
            <a:r>
              <a:rPr lang="en-US" sz="3200" b="1" dirty="0">
                <a:solidFill>
                  <a:srgbClr val="E90B18"/>
                </a:solidFill>
                <a:latin typeface="Arial"/>
              </a:rPr>
              <a:t>Range: </a:t>
            </a:r>
            <a:r>
              <a:rPr lang="en-US" sz="3200" b="1" dirty="0">
                <a:solidFill>
                  <a:srgbClr val="000000"/>
                </a:solidFill>
                <a:latin typeface="Arial"/>
              </a:rPr>
              <a:t>lowest and highest values of the</a:t>
            </a:r>
          </a:p>
          <a:p>
            <a:pPr algn="just"/>
            <a:r>
              <a:rPr lang="en-US" sz="3200" dirty="0">
                <a:solidFill>
                  <a:srgbClr val="000000"/>
                </a:solidFill>
                <a:latin typeface="Arial"/>
              </a:rPr>
              <a:t>stimulus</a:t>
            </a:r>
          </a:p>
          <a:p>
            <a:pPr algn="just"/>
            <a:r>
              <a:rPr lang="en-US" sz="3200" dirty="0">
                <a:solidFill>
                  <a:srgbClr val="E90B18"/>
                </a:solidFill>
                <a:latin typeface="Arial"/>
              </a:rPr>
              <a:t>• </a:t>
            </a:r>
            <a:r>
              <a:rPr lang="en-US" sz="3200" b="1" dirty="0">
                <a:solidFill>
                  <a:srgbClr val="E90B18"/>
                </a:solidFill>
                <a:latin typeface="Arial"/>
              </a:rPr>
              <a:t>Span: </a:t>
            </a:r>
            <a:r>
              <a:rPr lang="en-US" sz="3200" b="1" dirty="0">
                <a:solidFill>
                  <a:srgbClr val="000000"/>
                </a:solidFill>
                <a:latin typeface="Arial"/>
              </a:rPr>
              <a:t>the arithmetic difference between the</a:t>
            </a:r>
          </a:p>
          <a:p>
            <a:pPr algn="just"/>
            <a:r>
              <a:rPr lang="en-US" sz="3200" dirty="0">
                <a:solidFill>
                  <a:srgbClr val="000000"/>
                </a:solidFill>
                <a:latin typeface="Arial"/>
              </a:rPr>
              <a:t>highest and lowest values of the input that</a:t>
            </a:r>
          </a:p>
          <a:p>
            <a:pPr algn="just"/>
            <a:r>
              <a:rPr lang="en-US" sz="3200" dirty="0">
                <a:solidFill>
                  <a:srgbClr val="000000"/>
                </a:solidFill>
                <a:latin typeface="Arial"/>
              </a:rPr>
              <a:t>being sensed.</a:t>
            </a:r>
          </a:p>
          <a:p>
            <a:pPr algn="just"/>
            <a:r>
              <a:rPr lang="en-US" sz="3200" dirty="0">
                <a:solidFill>
                  <a:srgbClr val="E90B18"/>
                </a:solidFill>
                <a:latin typeface="Arial"/>
              </a:rPr>
              <a:t>• </a:t>
            </a:r>
            <a:r>
              <a:rPr lang="en-US" sz="3200" b="1" dirty="0">
                <a:solidFill>
                  <a:srgbClr val="E90B18"/>
                </a:solidFill>
                <a:latin typeface="Arial"/>
              </a:rPr>
              <a:t>Input full scale </a:t>
            </a:r>
            <a:r>
              <a:rPr lang="en-US" sz="3200" b="1" dirty="0">
                <a:solidFill>
                  <a:srgbClr val="000000"/>
                </a:solidFill>
                <a:latin typeface="Arial"/>
              </a:rPr>
              <a:t>(IFS) = span</a:t>
            </a:r>
          </a:p>
          <a:p>
            <a:pPr algn="just"/>
            <a:r>
              <a:rPr lang="en-US" sz="3200" dirty="0">
                <a:solidFill>
                  <a:srgbClr val="E90B18"/>
                </a:solidFill>
                <a:latin typeface="Arial"/>
              </a:rPr>
              <a:t>• </a:t>
            </a:r>
            <a:r>
              <a:rPr lang="en-US" sz="3200" b="1" dirty="0">
                <a:solidFill>
                  <a:srgbClr val="E90B18"/>
                </a:solidFill>
                <a:latin typeface="Arial"/>
              </a:rPr>
              <a:t>Output full scale </a:t>
            </a:r>
            <a:r>
              <a:rPr lang="en-US" sz="3200" b="1" dirty="0">
                <a:solidFill>
                  <a:srgbClr val="000000"/>
                </a:solidFill>
                <a:latin typeface="Arial"/>
              </a:rPr>
              <a:t>(OFS): difference between</a:t>
            </a:r>
          </a:p>
          <a:p>
            <a:pPr algn="just"/>
            <a:r>
              <a:rPr lang="en-US" sz="3200" dirty="0">
                <a:solidFill>
                  <a:srgbClr val="000000"/>
                </a:solidFill>
                <a:latin typeface="Arial"/>
              </a:rPr>
              <a:t>the upper and lower ranges of the output of</a:t>
            </a:r>
          </a:p>
          <a:p>
            <a:pPr algn="just"/>
            <a:r>
              <a:rPr lang="en-US" sz="3200" dirty="0">
                <a:solidFill>
                  <a:srgbClr val="000000"/>
                </a:solidFill>
                <a:latin typeface="Arial"/>
              </a:rPr>
              <a:t>the sensor.</a:t>
            </a:r>
          </a:p>
          <a:p>
            <a:pPr algn="just"/>
            <a:r>
              <a:rPr lang="en-US" sz="3200" dirty="0">
                <a:solidFill>
                  <a:srgbClr val="E90B18"/>
                </a:solidFill>
                <a:latin typeface="Arial"/>
              </a:rPr>
              <a:t>• </a:t>
            </a:r>
            <a:r>
              <a:rPr lang="en-US" sz="3200" b="1" dirty="0">
                <a:solidFill>
                  <a:srgbClr val="E90B18"/>
                </a:solidFill>
                <a:latin typeface="Arial"/>
              </a:rPr>
              <a:t>Dynamic range: </a:t>
            </a:r>
            <a:r>
              <a:rPr lang="en-US" sz="3200" b="1" dirty="0">
                <a:solidFill>
                  <a:srgbClr val="000000"/>
                </a:solidFill>
                <a:latin typeface="Arial"/>
              </a:rPr>
              <a:t>ratio between the upper and</a:t>
            </a:r>
          </a:p>
          <a:p>
            <a:pPr algn="just"/>
            <a:r>
              <a:rPr lang="en-US" sz="3200" dirty="0">
                <a:solidFill>
                  <a:srgbClr val="000000"/>
                </a:solidFill>
                <a:latin typeface="Arial"/>
              </a:rPr>
              <a:t>lower limits and is usually expressed in db</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6247864"/>
          </a:xfrm>
          <a:prstGeom prst="rect">
            <a:avLst/>
          </a:prstGeom>
        </p:spPr>
        <p:txBody>
          <a:bodyPr wrap="square">
            <a:spAutoFit/>
          </a:bodyPr>
          <a:lstStyle/>
          <a:p>
            <a:r>
              <a:rPr lang="en-US" sz="4000" dirty="0">
                <a:solidFill>
                  <a:srgbClr val="0000FF"/>
                </a:solidFill>
                <a:latin typeface="Arial"/>
              </a:rPr>
              <a:t>Range and Span </a:t>
            </a:r>
            <a:r>
              <a:rPr lang="en-US" sz="4000" dirty="0">
                <a:solidFill>
                  <a:srgbClr val="000000"/>
                </a:solidFill>
                <a:latin typeface="Arial"/>
              </a:rPr>
              <a:t>(Example)</a:t>
            </a:r>
          </a:p>
          <a:p>
            <a:r>
              <a:rPr lang="en-US" sz="4000" dirty="0">
                <a:solidFill>
                  <a:srgbClr val="000000"/>
                </a:solidFill>
                <a:latin typeface="Arial"/>
              </a:rPr>
              <a:t>• Example: a sensors is designed for</a:t>
            </a:r>
          </a:p>
          <a:p>
            <a:r>
              <a:rPr lang="en-US" sz="4000" dirty="0">
                <a:solidFill>
                  <a:srgbClr val="000000"/>
                </a:solidFill>
                <a:latin typeface="Arial"/>
              </a:rPr>
              <a:t>: </a:t>
            </a:r>
            <a:r>
              <a:rPr lang="en-US" sz="4000" dirty="0">
                <a:solidFill>
                  <a:srgbClr val="000000"/>
                </a:solidFill>
                <a:latin typeface="Symbol"/>
              </a:rPr>
              <a:t>-30 °</a:t>
            </a:r>
            <a:r>
              <a:rPr lang="en-US" sz="4000" dirty="0">
                <a:solidFill>
                  <a:srgbClr val="000000"/>
                </a:solidFill>
                <a:latin typeface="Arial"/>
              </a:rPr>
              <a:t>C to +80 </a:t>
            </a:r>
            <a:r>
              <a:rPr lang="en-US" sz="4000" dirty="0">
                <a:solidFill>
                  <a:srgbClr val="000000"/>
                </a:solidFill>
                <a:latin typeface="Symbol"/>
              </a:rPr>
              <a:t>°</a:t>
            </a:r>
            <a:r>
              <a:rPr lang="en-US" sz="4000" dirty="0">
                <a:solidFill>
                  <a:srgbClr val="000000"/>
                </a:solidFill>
                <a:latin typeface="Arial"/>
              </a:rPr>
              <a:t>C to output 2.5V to 1.2V</a:t>
            </a:r>
          </a:p>
          <a:p>
            <a:r>
              <a:rPr lang="en-US" sz="4000" dirty="0">
                <a:solidFill>
                  <a:srgbClr val="000000"/>
                </a:solidFill>
                <a:latin typeface="Arial"/>
              </a:rPr>
              <a:t>• Range: </a:t>
            </a:r>
            <a:r>
              <a:rPr lang="en-US" sz="4000" dirty="0">
                <a:solidFill>
                  <a:srgbClr val="000000"/>
                </a:solidFill>
                <a:latin typeface="Symbol"/>
              </a:rPr>
              <a:t>-30°</a:t>
            </a:r>
            <a:r>
              <a:rPr lang="en-US" sz="4000" dirty="0">
                <a:solidFill>
                  <a:srgbClr val="000000"/>
                </a:solidFill>
                <a:latin typeface="Arial"/>
              </a:rPr>
              <a:t>C and +80 </a:t>
            </a:r>
            <a:r>
              <a:rPr lang="en-US" sz="4000" dirty="0">
                <a:solidFill>
                  <a:srgbClr val="000000"/>
                </a:solidFill>
                <a:latin typeface="Symbol"/>
              </a:rPr>
              <a:t>°</a:t>
            </a:r>
            <a:r>
              <a:rPr lang="en-US" sz="4000" dirty="0">
                <a:solidFill>
                  <a:srgbClr val="000000"/>
                </a:solidFill>
                <a:latin typeface="Arial"/>
              </a:rPr>
              <a:t>C</a:t>
            </a:r>
          </a:p>
          <a:p>
            <a:r>
              <a:rPr lang="pl-PL" sz="4000" dirty="0">
                <a:solidFill>
                  <a:srgbClr val="000000"/>
                </a:solidFill>
                <a:latin typeface="Arial"/>
              </a:rPr>
              <a:t>• Span: 80</a:t>
            </a:r>
            <a:r>
              <a:rPr lang="pl-PL" sz="4000" dirty="0">
                <a:solidFill>
                  <a:srgbClr val="000000"/>
                </a:solidFill>
                <a:latin typeface="Symbol"/>
              </a:rPr>
              <a:t>- </a:t>
            </a:r>
            <a:r>
              <a:rPr lang="pl-PL" sz="4000" dirty="0">
                <a:solidFill>
                  <a:srgbClr val="000000"/>
                </a:solidFill>
                <a:latin typeface="Arial"/>
              </a:rPr>
              <a:t>(</a:t>
            </a:r>
            <a:r>
              <a:rPr lang="pl-PL" sz="4000" dirty="0">
                <a:solidFill>
                  <a:srgbClr val="000000"/>
                </a:solidFill>
                <a:latin typeface="Symbol"/>
              </a:rPr>
              <a:t>-</a:t>
            </a:r>
            <a:r>
              <a:rPr lang="pl-PL" sz="4000" dirty="0">
                <a:solidFill>
                  <a:srgbClr val="000000"/>
                </a:solidFill>
                <a:latin typeface="Arial"/>
              </a:rPr>
              <a:t>30)=110 </a:t>
            </a:r>
            <a:r>
              <a:rPr lang="pl-PL" sz="4000" dirty="0">
                <a:solidFill>
                  <a:srgbClr val="000000"/>
                </a:solidFill>
                <a:latin typeface="Symbol"/>
              </a:rPr>
              <a:t>°</a:t>
            </a:r>
            <a:r>
              <a:rPr lang="pl-PL" sz="4000" dirty="0">
                <a:solidFill>
                  <a:srgbClr val="000000"/>
                </a:solidFill>
                <a:latin typeface="Arial"/>
              </a:rPr>
              <a:t>C</a:t>
            </a:r>
          </a:p>
          <a:p>
            <a:r>
              <a:rPr lang="en-US" sz="4000" dirty="0">
                <a:solidFill>
                  <a:srgbClr val="000000"/>
                </a:solidFill>
                <a:latin typeface="Arial"/>
              </a:rPr>
              <a:t>• Input full scale = 110 </a:t>
            </a:r>
            <a:r>
              <a:rPr lang="en-US" sz="4000" dirty="0">
                <a:solidFill>
                  <a:srgbClr val="000000"/>
                </a:solidFill>
                <a:latin typeface="Symbol"/>
              </a:rPr>
              <a:t>°</a:t>
            </a:r>
            <a:r>
              <a:rPr lang="en-US" sz="4000" dirty="0">
                <a:solidFill>
                  <a:srgbClr val="000000"/>
                </a:solidFill>
                <a:latin typeface="Arial"/>
              </a:rPr>
              <a:t>C</a:t>
            </a:r>
          </a:p>
          <a:p>
            <a:r>
              <a:rPr lang="en-US" sz="4000" dirty="0">
                <a:solidFill>
                  <a:srgbClr val="000000"/>
                </a:solidFill>
                <a:latin typeface="Arial"/>
              </a:rPr>
              <a:t>• Output full scale = 2.5V-1.2V=1.3V</a:t>
            </a:r>
          </a:p>
          <a:p>
            <a:r>
              <a:rPr lang="en-US" sz="4000" dirty="0">
                <a:solidFill>
                  <a:srgbClr val="000000"/>
                </a:solidFill>
                <a:latin typeface="Arial"/>
              </a:rPr>
              <a:t>• Dynamic range=20log(140/30)=13.38db</a:t>
            </a:r>
            <a:endParaRPr 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1"/>
            <a:ext cx="9144000" cy="5016758"/>
          </a:xfrm>
          <a:prstGeom prst="rect">
            <a:avLst/>
          </a:prstGeom>
        </p:spPr>
        <p:txBody>
          <a:bodyPr wrap="square">
            <a:spAutoFit/>
          </a:bodyPr>
          <a:lstStyle/>
          <a:p>
            <a:r>
              <a:rPr lang="en-US" sz="3200" b="1" dirty="0">
                <a:solidFill>
                  <a:srgbClr val="0000FF"/>
                </a:solidFill>
                <a:latin typeface="Arial"/>
              </a:rPr>
              <a:t>Errors and Accuracy</a:t>
            </a:r>
          </a:p>
          <a:p>
            <a:pPr algn="just"/>
            <a:r>
              <a:rPr lang="en-US" sz="3200" dirty="0">
                <a:solidFill>
                  <a:srgbClr val="0000FF"/>
                </a:solidFill>
                <a:latin typeface="Arial"/>
              </a:rPr>
              <a:t>•</a:t>
            </a:r>
            <a:r>
              <a:rPr lang="en-US" sz="3200" b="1" dirty="0">
                <a:solidFill>
                  <a:srgbClr val="0000FF"/>
                </a:solidFill>
                <a:latin typeface="Arial"/>
              </a:rPr>
              <a:t>Errors</a:t>
            </a:r>
            <a:r>
              <a:rPr lang="en-US" sz="3200" b="1" dirty="0">
                <a:solidFill>
                  <a:srgbClr val="000000"/>
                </a:solidFill>
                <a:latin typeface="Arial"/>
              </a:rPr>
              <a:t>: is the difference between the result </a:t>
            </a:r>
            <a:r>
              <a:rPr lang="en-US" sz="3200" b="1" dirty="0" err="1">
                <a:solidFill>
                  <a:srgbClr val="000000"/>
                </a:solidFill>
                <a:latin typeface="Arial"/>
              </a:rPr>
              <a:t>ofthe</a:t>
            </a:r>
            <a:r>
              <a:rPr lang="en-US" sz="3200" dirty="0" err="1">
                <a:solidFill>
                  <a:srgbClr val="000000"/>
                </a:solidFill>
                <a:latin typeface="Arial"/>
              </a:rPr>
              <a:t>measurement</a:t>
            </a:r>
            <a:r>
              <a:rPr lang="en-US" sz="3200" dirty="0">
                <a:solidFill>
                  <a:srgbClr val="000000"/>
                </a:solidFill>
                <a:latin typeface="Arial"/>
              </a:rPr>
              <a:t> and the true value of the quantity being measured</a:t>
            </a:r>
          </a:p>
          <a:p>
            <a:pPr algn="just"/>
            <a:r>
              <a:rPr lang="en-US" sz="3200" dirty="0">
                <a:solidFill>
                  <a:srgbClr val="0000FF"/>
                </a:solidFill>
                <a:latin typeface="Arial"/>
              </a:rPr>
              <a:t>error</a:t>
            </a:r>
            <a:r>
              <a:rPr lang="en-US" sz="3200" dirty="0">
                <a:solidFill>
                  <a:srgbClr val="000000"/>
                </a:solidFill>
                <a:latin typeface="Arial"/>
              </a:rPr>
              <a:t>= measured value –true value</a:t>
            </a:r>
          </a:p>
          <a:p>
            <a:pPr algn="just"/>
            <a:r>
              <a:rPr lang="en-US" sz="3200" dirty="0">
                <a:solidFill>
                  <a:srgbClr val="000000"/>
                </a:solidFill>
                <a:latin typeface="Arial"/>
              </a:rPr>
              <a:t>• As a percentage of full scale (span for</a:t>
            </a:r>
          </a:p>
          <a:p>
            <a:pPr algn="just"/>
            <a:r>
              <a:rPr lang="en-US" sz="3200" dirty="0">
                <a:solidFill>
                  <a:srgbClr val="000000"/>
                </a:solidFill>
                <a:latin typeface="Arial"/>
              </a:rPr>
              <a:t>example) error is calculated as;</a:t>
            </a:r>
          </a:p>
          <a:p>
            <a:pPr algn="just"/>
            <a:r>
              <a:rPr lang="en-US" sz="3200" dirty="0">
                <a:solidFill>
                  <a:srgbClr val="000000"/>
                </a:solidFill>
                <a:latin typeface="Arial"/>
              </a:rPr>
              <a:t>e = </a:t>
            </a:r>
            <a:r>
              <a:rPr lang="en-US" sz="3200" dirty="0" err="1">
                <a:solidFill>
                  <a:srgbClr val="000000"/>
                </a:solidFill>
                <a:latin typeface="Symbol"/>
              </a:rPr>
              <a:t>D</a:t>
            </a:r>
            <a:r>
              <a:rPr lang="en-US" sz="3200" dirty="0" err="1">
                <a:solidFill>
                  <a:srgbClr val="000000"/>
                </a:solidFill>
                <a:latin typeface="Arial"/>
              </a:rPr>
              <a:t>t</a:t>
            </a:r>
            <a:r>
              <a:rPr lang="en-US" sz="3200" dirty="0">
                <a:solidFill>
                  <a:srgbClr val="000000"/>
                </a:solidFill>
                <a:latin typeface="Arial"/>
              </a:rPr>
              <a:t>/(</a:t>
            </a:r>
            <a:r>
              <a:rPr lang="en-US" sz="3200" dirty="0" err="1">
                <a:solidFill>
                  <a:srgbClr val="000000"/>
                </a:solidFill>
                <a:latin typeface="Arial"/>
              </a:rPr>
              <a:t>tmax-tmin</a:t>
            </a:r>
            <a:r>
              <a:rPr lang="en-US" sz="3200" dirty="0">
                <a:solidFill>
                  <a:srgbClr val="000000"/>
                </a:solidFill>
                <a:latin typeface="Arial"/>
              </a:rPr>
              <a:t>)*100 </a:t>
            </a:r>
          </a:p>
          <a:p>
            <a:pPr algn="just"/>
            <a:r>
              <a:rPr lang="en-US" sz="3200" dirty="0">
                <a:solidFill>
                  <a:srgbClr val="000000"/>
                </a:solidFill>
                <a:latin typeface="Arial"/>
              </a:rPr>
              <a:t>where </a:t>
            </a:r>
            <a:r>
              <a:rPr lang="en-US" sz="3200" dirty="0" err="1">
                <a:solidFill>
                  <a:srgbClr val="000000"/>
                </a:solidFill>
                <a:latin typeface="Arial"/>
              </a:rPr>
              <a:t>tmax</a:t>
            </a:r>
            <a:r>
              <a:rPr lang="en-US" sz="3200" dirty="0">
                <a:solidFill>
                  <a:srgbClr val="000000"/>
                </a:solidFill>
                <a:latin typeface="Arial"/>
              </a:rPr>
              <a:t> and </a:t>
            </a:r>
            <a:r>
              <a:rPr lang="en-US" sz="3200" dirty="0" err="1">
                <a:solidFill>
                  <a:srgbClr val="000000"/>
                </a:solidFill>
                <a:latin typeface="Arial"/>
              </a:rPr>
              <a:t>tmin</a:t>
            </a:r>
            <a:r>
              <a:rPr lang="en-US" sz="3200" dirty="0">
                <a:solidFill>
                  <a:srgbClr val="000000"/>
                </a:solidFill>
                <a:latin typeface="Arial"/>
              </a:rPr>
              <a:t> are the maximum and minimum values the device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1"/>
            <a:ext cx="8458200" cy="5509200"/>
          </a:xfrm>
          <a:prstGeom prst="rect">
            <a:avLst/>
          </a:prstGeom>
        </p:spPr>
        <p:txBody>
          <a:bodyPr wrap="square">
            <a:spAutoFit/>
          </a:bodyPr>
          <a:lstStyle/>
          <a:p>
            <a:pPr algn="just"/>
            <a:r>
              <a:rPr lang="en-US" sz="3200" b="1" dirty="0">
                <a:solidFill>
                  <a:srgbClr val="0000FF"/>
                </a:solidFill>
                <a:latin typeface="Arial"/>
              </a:rPr>
              <a:t>Errors and Accuracy Example:</a:t>
            </a:r>
          </a:p>
          <a:p>
            <a:pPr algn="just"/>
            <a:r>
              <a:rPr lang="en-US" sz="3200" dirty="0">
                <a:solidFill>
                  <a:srgbClr val="0000FF"/>
                </a:solidFill>
                <a:latin typeface="Arial"/>
              </a:rPr>
              <a:t>• </a:t>
            </a:r>
            <a:r>
              <a:rPr lang="en-US" sz="3200" b="1" dirty="0">
                <a:solidFill>
                  <a:srgbClr val="0000FF"/>
                </a:solidFill>
                <a:latin typeface="Arial"/>
              </a:rPr>
              <a:t>Accuracy: </a:t>
            </a:r>
            <a:r>
              <a:rPr lang="en-US" sz="3200" b="1" dirty="0">
                <a:solidFill>
                  <a:srgbClr val="000000"/>
                </a:solidFill>
                <a:latin typeface="Arial"/>
              </a:rPr>
              <a:t>is the extent to which the measured value might be wrong and normally expressed in percentage</a:t>
            </a:r>
          </a:p>
          <a:p>
            <a:pPr algn="just"/>
            <a:r>
              <a:rPr lang="en-US" sz="3200" dirty="0">
                <a:solidFill>
                  <a:srgbClr val="0000FF"/>
                </a:solidFill>
                <a:latin typeface="Arial"/>
              </a:rPr>
              <a:t>• </a:t>
            </a:r>
            <a:r>
              <a:rPr lang="en-US" sz="3200" b="1" dirty="0">
                <a:solidFill>
                  <a:srgbClr val="0000FF"/>
                </a:solidFill>
                <a:latin typeface="Arial"/>
              </a:rPr>
              <a:t>Example: </a:t>
            </a:r>
            <a:r>
              <a:rPr lang="en-US" sz="3200" b="1" dirty="0">
                <a:solidFill>
                  <a:srgbClr val="000000"/>
                </a:solidFill>
                <a:latin typeface="Arial"/>
              </a:rPr>
              <a:t>A </a:t>
            </a:r>
            <a:r>
              <a:rPr lang="en-US" sz="3200" b="1" dirty="0" err="1">
                <a:solidFill>
                  <a:srgbClr val="000000"/>
                </a:solidFill>
                <a:latin typeface="Arial"/>
              </a:rPr>
              <a:t>thermistor</a:t>
            </a:r>
            <a:r>
              <a:rPr lang="en-US" sz="3200" b="1" dirty="0">
                <a:solidFill>
                  <a:srgbClr val="000000"/>
                </a:solidFill>
                <a:latin typeface="Arial"/>
              </a:rPr>
              <a:t> is used to measure</a:t>
            </a:r>
          </a:p>
          <a:p>
            <a:pPr algn="just"/>
            <a:r>
              <a:rPr lang="en-US" sz="3200" dirty="0">
                <a:solidFill>
                  <a:srgbClr val="000000"/>
                </a:solidFill>
                <a:latin typeface="Arial"/>
              </a:rPr>
              <a:t>temperature between –30 and +80 </a:t>
            </a:r>
            <a:r>
              <a:rPr lang="en-US" sz="3200" dirty="0">
                <a:solidFill>
                  <a:srgbClr val="000000"/>
                </a:solidFill>
                <a:latin typeface="Symbol"/>
              </a:rPr>
              <a:t>°</a:t>
            </a:r>
            <a:r>
              <a:rPr lang="en-US" sz="3200" dirty="0">
                <a:solidFill>
                  <a:srgbClr val="000000"/>
                </a:solidFill>
                <a:latin typeface="Arial"/>
              </a:rPr>
              <a:t>C and produce an output voltage between 2.8V and 1.5V. Because of errors, the accuracy in sensing is ±0.5</a:t>
            </a:r>
            <a:r>
              <a:rPr lang="en-US" sz="3200" dirty="0">
                <a:solidFill>
                  <a:srgbClr val="000000"/>
                </a:solidFill>
                <a:latin typeface="Symbol"/>
              </a:rPr>
              <a:t>°</a:t>
            </a:r>
            <a:r>
              <a:rPr lang="en-US" sz="3200" dirty="0">
                <a:solidFill>
                  <a:srgbClr val="000000"/>
                </a:solidFill>
                <a:latin typeface="Arial"/>
              </a:rPr>
              <a:t>C. so the measured value may be high than or lower than by 0.5 </a:t>
            </a:r>
            <a:r>
              <a:rPr lang="en-US" sz="3200" dirty="0">
                <a:solidFill>
                  <a:srgbClr val="000000"/>
                </a:solidFill>
                <a:latin typeface="Symbol"/>
              </a:rPr>
              <a:t>°</a:t>
            </a:r>
            <a:r>
              <a:rPr lang="en-US" sz="3200" dirty="0">
                <a:solidFill>
                  <a:srgbClr val="000000"/>
                </a:solidFill>
                <a:latin typeface="Arial"/>
              </a:rPr>
              <a:t>C</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4915" y="332656"/>
            <a:ext cx="433304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STATIC ERROR</a:t>
            </a:r>
          </a:p>
        </p:txBody>
      </p:sp>
      <p:sp>
        <p:nvSpPr>
          <p:cNvPr id="3" name="TextBox 2"/>
          <p:cNvSpPr txBox="1"/>
          <p:nvPr/>
        </p:nvSpPr>
        <p:spPr>
          <a:xfrm>
            <a:off x="879030" y="1219200"/>
            <a:ext cx="7344815" cy="5293757"/>
          </a:xfrm>
          <a:prstGeom prst="rect">
            <a:avLst/>
          </a:prstGeom>
          <a:noFill/>
        </p:spPr>
        <p:txBody>
          <a:bodyPr wrap="square" rtlCol="0">
            <a:spAutoFit/>
          </a:bodyPr>
          <a:lstStyle/>
          <a:p>
            <a:r>
              <a:rPr lang="en-IN" sz="2600" dirty="0"/>
              <a:t>The most important characteristic of an instrument is its accuracy which is the agreement of the instrument reading with the true value of the quantity being measured. The accuracy of an instrument is measured in terms of the error. Static error is defined as the difference between the measured value and true value of the quantity.</a:t>
            </a:r>
          </a:p>
          <a:p>
            <a:r>
              <a:rPr lang="en-IN" sz="2600" dirty="0"/>
              <a:t>	</a:t>
            </a:r>
            <a:r>
              <a:rPr lang="en-IN" sz="2600" dirty="0" err="1"/>
              <a:t>δA</a:t>
            </a:r>
            <a:r>
              <a:rPr lang="en-IN" sz="2600" dirty="0"/>
              <a:t>  = A</a:t>
            </a:r>
            <a:r>
              <a:rPr lang="en-IN" sz="2600" baseline="-25000" dirty="0"/>
              <a:t>m</a:t>
            </a:r>
            <a:r>
              <a:rPr lang="en-IN" sz="2600" dirty="0"/>
              <a:t> – A</a:t>
            </a:r>
            <a:r>
              <a:rPr lang="en-IN" sz="2600" baseline="-25000" dirty="0"/>
              <a:t>t</a:t>
            </a:r>
            <a:endParaRPr lang="en-IN" sz="2600" dirty="0"/>
          </a:p>
          <a:p>
            <a:r>
              <a:rPr lang="en-IN" sz="2600" dirty="0"/>
              <a:t>	Ɛ</a:t>
            </a:r>
            <a:r>
              <a:rPr lang="en-IN" sz="2600" baseline="-25000" dirty="0"/>
              <a:t>0</a:t>
            </a:r>
            <a:r>
              <a:rPr lang="en-IN" sz="2600" dirty="0"/>
              <a:t> = </a:t>
            </a:r>
            <a:r>
              <a:rPr lang="en-IN" sz="2600" dirty="0" err="1"/>
              <a:t>δA</a:t>
            </a:r>
            <a:endParaRPr lang="en-IN" sz="2600" dirty="0"/>
          </a:p>
          <a:p>
            <a:r>
              <a:rPr lang="en-IN" sz="2600" dirty="0"/>
              <a:t>	</a:t>
            </a:r>
            <a:r>
              <a:rPr lang="en-IN" sz="2600" dirty="0" err="1"/>
              <a:t>Ɛ</a:t>
            </a:r>
            <a:r>
              <a:rPr lang="en-IN" sz="2600" baseline="-25000" dirty="0" err="1"/>
              <a:t>r</a:t>
            </a:r>
            <a:r>
              <a:rPr lang="en-IN" sz="2600" dirty="0"/>
              <a:t> = (</a:t>
            </a:r>
            <a:r>
              <a:rPr lang="en-IN" sz="2600" dirty="0" err="1"/>
              <a:t>δA</a:t>
            </a:r>
            <a:r>
              <a:rPr lang="en-IN" sz="2600" dirty="0"/>
              <a:t> / A</a:t>
            </a:r>
            <a:r>
              <a:rPr lang="en-IN" sz="2600" baseline="-25000" dirty="0"/>
              <a:t>t</a:t>
            </a:r>
            <a:r>
              <a:rPr lang="en-IN" sz="2600" dirty="0"/>
              <a:t>) = (Ɛ</a:t>
            </a:r>
            <a:r>
              <a:rPr lang="en-IN" sz="2600" baseline="-25000" dirty="0"/>
              <a:t>0 </a:t>
            </a:r>
            <a:r>
              <a:rPr lang="en-IN" sz="2600" dirty="0"/>
              <a:t>/ A</a:t>
            </a:r>
            <a:r>
              <a:rPr lang="en-IN" sz="2600" baseline="-25000" dirty="0"/>
              <a:t>t</a:t>
            </a:r>
            <a:r>
              <a:rPr lang="en-IN" sz="2600" dirty="0"/>
              <a:t>)</a:t>
            </a:r>
          </a:p>
          <a:p>
            <a:r>
              <a:rPr lang="en-IN" sz="2600" dirty="0"/>
              <a:t>	A</a:t>
            </a:r>
            <a:r>
              <a:rPr lang="en-IN" sz="2600" baseline="-25000" dirty="0"/>
              <a:t>t</a:t>
            </a:r>
            <a:r>
              <a:rPr lang="en-IN" sz="2600" dirty="0"/>
              <a:t> = A</a:t>
            </a:r>
            <a:r>
              <a:rPr lang="en-IN" sz="2600" baseline="-25000" dirty="0"/>
              <a:t>m</a:t>
            </a:r>
            <a:r>
              <a:rPr lang="en-IN" sz="2600" dirty="0"/>
              <a:t> /(1 + </a:t>
            </a:r>
            <a:r>
              <a:rPr lang="en-IN" sz="2600" dirty="0" err="1"/>
              <a:t>Ɛ</a:t>
            </a:r>
            <a:r>
              <a:rPr lang="en-IN" sz="2600" baseline="-25000" dirty="0" err="1"/>
              <a:t>r</a:t>
            </a:r>
            <a:r>
              <a:rPr lang="en-IN" sz="2600" dirty="0"/>
              <a:t>)</a:t>
            </a:r>
          </a:p>
          <a:p>
            <a:r>
              <a:rPr lang="en-IN" sz="2600" dirty="0"/>
              <a:t>Since,	</a:t>
            </a:r>
            <a:r>
              <a:rPr lang="en-IN" sz="2600" dirty="0" err="1"/>
              <a:t>Ɛ</a:t>
            </a:r>
            <a:r>
              <a:rPr lang="en-IN" sz="2600" baseline="-25000" dirty="0" err="1"/>
              <a:t>r</a:t>
            </a:r>
            <a:r>
              <a:rPr lang="en-IN" sz="2600" dirty="0"/>
              <a:t> &lt;&lt; 1</a:t>
            </a:r>
          </a:p>
          <a:p>
            <a:r>
              <a:rPr lang="en-IN" sz="2600" dirty="0"/>
              <a:t>	A</a:t>
            </a:r>
            <a:r>
              <a:rPr lang="en-IN" sz="2600" baseline="-25000" dirty="0"/>
              <a:t>t</a:t>
            </a:r>
            <a:r>
              <a:rPr lang="en-IN" sz="2600" dirty="0"/>
              <a:t> = A</a:t>
            </a:r>
            <a:r>
              <a:rPr lang="en-IN" sz="2600" baseline="-25000" dirty="0"/>
              <a:t>m</a:t>
            </a:r>
            <a:r>
              <a:rPr lang="en-IN" sz="2600" dirty="0"/>
              <a:t> (1 - </a:t>
            </a:r>
            <a:r>
              <a:rPr lang="en-IN" sz="2600" dirty="0" err="1"/>
              <a:t>Ɛ</a:t>
            </a:r>
            <a:r>
              <a:rPr lang="en-IN" sz="2600" baseline="-25000" dirty="0" err="1"/>
              <a:t>r</a:t>
            </a:r>
            <a:r>
              <a:rPr lang="en-IN" sz="26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55" y="620688"/>
            <a:ext cx="8345939" cy="923330"/>
          </a:xfrm>
          <a:prstGeom prst="rect">
            <a:avLst/>
          </a:prstGeom>
          <a:noFill/>
        </p:spPr>
        <p:txBody>
          <a:bodyPr wrap="none" lIns="91440" tIns="45720" rIns="91440" bIns="45720">
            <a:spAutoFit/>
          </a:bodyPr>
          <a:lstStyle/>
          <a:p>
            <a:r>
              <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DYNAMIC CHARACTERISTICS</a:t>
            </a:r>
          </a:p>
        </p:txBody>
      </p:sp>
      <p:sp>
        <p:nvSpPr>
          <p:cNvPr id="3" name="TextBox 2"/>
          <p:cNvSpPr txBox="1"/>
          <p:nvPr/>
        </p:nvSpPr>
        <p:spPr>
          <a:xfrm>
            <a:off x="251520" y="1700808"/>
            <a:ext cx="8633971" cy="5262979"/>
          </a:xfrm>
          <a:prstGeom prst="rect">
            <a:avLst/>
          </a:prstGeom>
          <a:noFill/>
        </p:spPr>
        <p:txBody>
          <a:bodyPr wrap="square" rtlCol="0">
            <a:spAutoFit/>
          </a:bodyPr>
          <a:lstStyle/>
          <a:p>
            <a:pPr marL="342900" lvl="0" indent="-342900">
              <a:buFont typeface="Arial" panose="020B0604020202020204" pitchFamily="34" charset="0"/>
              <a:buChar char="•"/>
            </a:pPr>
            <a:r>
              <a:rPr lang="en-IN" sz="2800" dirty="0"/>
              <a:t>Dynamic characteristics of a measuring system relates to its performance when the </a:t>
            </a:r>
            <a:r>
              <a:rPr lang="en-IN" sz="2800" dirty="0" err="1"/>
              <a:t>measurand</a:t>
            </a:r>
            <a:r>
              <a:rPr lang="en-IN" sz="2800" dirty="0"/>
              <a:t> is a function of time.</a:t>
            </a:r>
          </a:p>
          <a:p>
            <a:pPr marL="342900" lvl="0" indent="-342900">
              <a:buFont typeface="Arial" panose="020B0604020202020204" pitchFamily="34" charset="0"/>
              <a:buChar char="•"/>
            </a:pPr>
            <a:r>
              <a:rPr lang="en-IN" sz="2800" dirty="0"/>
              <a:t>The dynamic response of a measurement system when subjected to dynamic inputs which are function of time depends very much on its own parameters apart from the nature and complexity of the function.</a:t>
            </a:r>
          </a:p>
          <a:p>
            <a:pPr marL="342900" lvl="0" indent="-342900">
              <a:buFont typeface="Arial" panose="020B0604020202020204" pitchFamily="34" charset="0"/>
              <a:buChar char="•"/>
            </a:pPr>
            <a:r>
              <a:rPr lang="en-IN" sz="2800" dirty="0"/>
              <a:t>Thus the dynamic response of a measurement system consists of two components, one due to its characteristic parameters and the other due to the nature of the input function.</a:t>
            </a:r>
          </a:p>
          <a:p>
            <a:endParaRPr lang="en-I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CER\Documents\Bluetooth Folder\IMG-20131104-WA00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95400"/>
            <a:ext cx="7228656" cy="4699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696" y="764704"/>
            <a:ext cx="5120633"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DYNAMIC ERROR</a:t>
            </a:r>
          </a:p>
        </p:txBody>
      </p:sp>
      <p:sp>
        <p:nvSpPr>
          <p:cNvPr id="3" name="TextBox 2"/>
          <p:cNvSpPr txBox="1"/>
          <p:nvPr/>
        </p:nvSpPr>
        <p:spPr>
          <a:xfrm>
            <a:off x="251520" y="2492896"/>
            <a:ext cx="8640960"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t>It is defined as the algebraic difference between the indicated / recorded value and its true value at any instant when the </a:t>
            </a:r>
            <a:r>
              <a:rPr lang="en-IN" sz="2800" dirty="0" err="1"/>
              <a:t>measuranda</a:t>
            </a:r>
            <a:r>
              <a:rPr lang="en-IN" sz="2800" dirty="0"/>
              <a:t> is a measure of time.</a:t>
            </a:r>
          </a:p>
          <a:p>
            <a:pPr marL="285750" indent="-285750">
              <a:buFont typeface="Arial" panose="020B0604020202020204" pitchFamily="34" charset="0"/>
              <a:buChar char="•"/>
            </a:pPr>
            <a:r>
              <a:rPr lang="en-IN" sz="2800" dirty="0"/>
              <a:t>It is a function of time and this error is zero only for the zero order system.</a:t>
            </a:r>
          </a:p>
          <a:p>
            <a:pPr marL="285750" indent="-285750">
              <a:buFont typeface="Arial" panose="020B0604020202020204" pitchFamily="34" charset="0"/>
              <a:buChar char="•"/>
            </a:pPr>
            <a:r>
              <a:rPr lang="en-IN" sz="2800" dirty="0"/>
              <a:t>For measuring the higher order, their output signals consist of two components, one pertaining to the transient state, other to the steady state.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5475281" cy="584775"/>
          </a:xfrm>
          <a:prstGeom prst="rect">
            <a:avLst/>
          </a:prstGeom>
        </p:spPr>
        <p:txBody>
          <a:bodyPr wrap="square">
            <a:spAutoFit/>
          </a:bodyPr>
          <a:lstStyle/>
          <a:p>
            <a:r>
              <a:rPr lang="en-US" sz="3200" dirty="0"/>
              <a:t>Linearity</a:t>
            </a:r>
          </a:p>
        </p:txBody>
      </p:sp>
      <p:sp>
        <p:nvSpPr>
          <p:cNvPr id="3" name="Rectangle 2"/>
          <p:cNvSpPr/>
          <p:nvPr/>
        </p:nvSpPr>
        <p:spPr>
          <a:xfrm>
            <a:off x="0" y="1524000"/>
            <a:ext cx="8839200" cy="2062103"/>
          </a:xfrm>
          <a:prstGeom prst="rect">
            <a:avLst/>
          </a:prstGeom>
        </p:spPr>
        <p:txBody>
          <a:bodyPr wrap="square">
            <a:spAutoFit/>
          </a:bodyPr>
          <a:lstStyle/>
          <a:p>
            <a:r>
              <a:rPr lang="en-US" sz="3200" dirty="0"/>
              <a:t>Linearity refers to the change in output compared to the change in input. If the change in output is proportional to the change in input, the transducer is said to be linear.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14400" y="381000"/>
            <a:ext cx="8229600" cy="6080760"/>
          </a:xfrm>
          <a:prstGeom prst="rect">
            <a:avLst/>
          </a:prstGeom>
        </p:spPr>
        <p:txBody>
          <a:bodyPr/>
          <a:lstStyle/>
          <a:p>
            <a:pPr marL="548640" lvl="0" indent="-411480">
              <a:spcBef>
                <a:spcPct val="20000"/>
              </a:spcBef>
              <a:buClr>
                <a:prstClr val="white">
                  <a:shade val="95000"/>
                </a:prstClr>
              </a:buClr>
              <a:buSzPct val="65000"/>
            </a:pPr>
            <a:r>
              <a:rPr lang="en-US" sz="3200" dirty="0" err="1">
                <a:solidFill>
                  <a:schemeClr val="bg1"/>
                </a:solidFill>
              </a:rPr>
              <a:t>t</a:t>
            </a:r>
            <a:r>
              <a:rPr lang="en-US" sz="2800" dirty="0" err="1">
                <a:solidFill>
                  <a:prstClr val="black"/>
                </a:solidFill>
                <a:latin typeface="Book Antiqua"/>
              </a:rPr>
              <a:t>Non</a:t>
            </a:r>
            <a:r>
              <a:rPr lang="en-US" sz="2800" dirty="0">
                <a:solidFill>
                  <a:prstClr val="black"/>
                </a:solidFill>
                <a:latin typeface="Book Antiqua"/>
              </a:rPr>
              <a:t> linearity means that the output is not constant with respect to the input signal.</a:t>
            </a:r>
          </a:p>
          <a:p>
            <a:pPr marL="342900" indent="-342900">
              <a:spcBef>
                <a:spcPct val="20000"/>
              </a:spcBef>
              <a:buFont typeface="Courier New" panose="02070309020205020404" pitchFamily="49" charset="0"/>
              <a:buChar char="o"/>
            </a:pPr>
            <a:r>
              <a:rPr kumimoji="0" lang="en-US" sz="3200" b="0" i="0" u="none" strike="noStrike" kern="1200" cap="none" spc="0" normalizeH="0" baseline="0" noProof="0" dirty="0">
                <a:ln>
                  <a:noFill/>
                </a:ln>
                <a:solidFill>
                  <a:schemeClr val="bg1"/>
                </a:solidFill>
                <a:effectLst/>
                <a:uLnTx/>
                <a:uFillTx/>
                <a:latin typeface="+mn-lt"/>
                <a:ea typeface="+mn-ea"/>
                <a:cs typeface="+mn-cs"/>
              </a:rPr>
              <a:t>o the input signal.</a:t>
            </a:r>
          </a:p>
          <a:p>
            <a:pPr marL="342900" marR="0" lvl="0" indent="-342900" algn="l"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Out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5715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c 3"/>
          <p:cNvSpPr/>
          <p:nvPr/>
        </p:nvSpPr>
        <p:spPr>
          <a:xfrm>
            <a:off x="4419600" y="44196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997036" y="6183868"/>
            <a:ext cx="1219200" cy="369332"/>
          </a:xfrm>
          <a:prstGeom prst="rect">
            <a:avLst/>
          </a:prstGeom>
          <a:noFill/>
        </p:spPr>
        <p:txBody>
          <a:bodyPr wrap="square" rtlCol="0">
            <a:spAutoFit/>
          </a:bodyPr>
          <a:lstStyle/>
          <a:p>
            <a:r>
              <a:rPr lang="en-US" dirty="0">
                <a:solidFill>
                  <a:schemeClr val="bg1"/>
                </a:solidFill>
              </a:rPr>
              <a:t>Input</a:t>
            </a:r>
          </a:p>
        </p:txBody>
      </p:sp>
      <p:sp>
        <p:nvSpPr>
          <p:cNvPr id="6" name="TextBox 5"/>
          <p:cNvSpPr txBox="1"/>
          <p:nvPr/>
        </p:nvSpPr>
        <p:spPr>
          <a:xfrm>
            <a:off x="4149436" y="6336268"/>
            <a:ext cx="1219200" cy="369332"/>
          </a:xfrm>
          <a:prstGeom prst="rect">
            <a:avLst/>
          </a:prstGeom>
          <a:noFill/>
        </p:spPr>
        <p:txBody>
          <a:bodyPr wrap="square" rtlCol="0">
            <a:spAutoFit/>
          </a:bodyPr>
          <a:lstStyle/>
          <a:p>
            <a:r>
              <a:rPr lang="en-US" dirty="0">
                <a:solidFill>
                  <a:schemeClr val="bg1"/>
                </a:solidFill>
              </a:rPr>
              <a:t>Input</a:t>
            </a:r>
          </a:p>
        </p:txBody>
      </p:sp>
      <p:sp>
        <p:nvSpPr>
          <p:cNvPr id="7" name="Rectangle 6"/>
          <p:cNvSpPr/>
          <p:nvPr/>
        </p:nvSpPr>
        <p:spPr>
          <a:xfrm>
            <a:off x="4229598" y="3244334"/>
            <a:ext cx="684803" cy="369332"/>
          </a:xfrm>
          <a:prstGeom prst="rect">
            <a:avLst/>
          </a:prstGeom>
        </p:spPr>
        <p:txBody>
          <a:bodyPr wrap="none">
            <a:spAutoFit/>
          </a:bodyPr>
          <a:lstStyle/>
          <a:p>
            <a:r>
              <a:rPr lang="en-US" dirty="0">
                <a:solidFill>
                  <a:schemeClr val="bg1"/>
                </a:solidFill>
              </a:rPr>
              <a:t>Input</a:t>
            </a:r>
          </a:p>
        </p:txBody>
      </p:sp>
      <p:sp>
        <p:nvSpPr>
          <p:cNvPr id="8" name="TextBox 7"/>
          <p:cNvSpPr txBox="1"/>
          <p:nvPr/>
        </p:nvSpPr>
        <p:spPr>
          <a:xfrm>
            <a:off x="2177669" y="4496758"/>
            <a:ext cx="1066800" cy="369332"/>
          </a:xfrm>
          <a:prstGeom prst="rect">
            <a:avLst/>
          </a:prstGeom>
          <a:noFill/>
        </p:spPr>
        <p:txBody>
          <a:bodyPr wrap="square" rtlCol="0">
            <a:spAutoFit/>
          </a:bodyPr>
          <a:lstStyle/>
          <a:p>
            <a:r>
              <a:rPr lang="en-US" dirty="0">
                <a:solidFill>
                  <a:schemeClr val="bg1"/>
                </a:solidFill>
              </a:rPr>
              <a:t>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609600"/>
            <a:ext cx="944346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60000"/>
                    <a:lumOff val="40000"/>
                  </a:schemeClr>
                </a:solidFill>
                <a:effectLst/>
                <a:latin typeface="Calibri" pitchFamily="34" charset="0"/>
                <a:ea typeface="Calibri" pitchFamily="34" charset="0"/>
                <a:cs typeface="Times New Roman" pitchFamily="18" charset="0"/>
              </a:rPr>
              <a:t>Comparison between electrical and mechanical transducer</a:t>
            </a:r>
            <a:endParaRPr kumimoji="0" lang="en-US" altLang="en-US" sz="2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2836013"/>
              </p:ext>
            </p:extLst>
          </p:nvPr>
        </p:nvGraphicFramePr>
        <p:xfrm>
          <a:off x="380999" y="1447800"/>
          <a:ext cx="8382000" cy="470281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743712">
                <a:tc>
                  <a:txBody>
                    <a:bodyPr/>
                    <a:lstStyle/>
                    <a:p>
                      <a:pPr marL="0" marR="0">
                        <a:lnSpc>
                          <a:spcPct val="115000"/>
                        </a:lnSpc>
                        <a:spcBef>
                          <a:spcPts val="0"/>
                        </a:spcBef>
                        <a:spcAft>
                          <a:spcPts val="0"/>
                        </a:spcAft>
                      </a:pPr>
                      <a:r>
                        <a:rPr lang="en-US" sz="1800" b="1" dirty="0">
                          <a:effectLst/>
                          <a:latin typeface="Calibri"/>
                          <a:ea typeface="Calibri"/>
                          <a:cs typeface="Times New Roman"/>
                        </a:rPr>
                        <a:t>Electrical transducer</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effectLst/>
                          <a:latin typeface="Calibri"/>
                          <a:ea typeface="Calibri"/>
                          <a:cs typeface="Times New Roman"/>
                        </a:rPr>
                        <a:t>Mechanical transducer</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Output signals are electrical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Output signals are mechanical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Electrical quantities are voltage, resistance, capacitance  , inductance , phase angle etc.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They are temperature pressure, force, torque, density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Electrical or electronic components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Spring elements, bellows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7784">
                <a:tc>
                  <a:txBody>
                    <a:bodyPr/>
                    <a:lstStyle/>
                    <a:p>
                      <a:pPr marL="0" marR="0">
                        <a:lnSpc>
                          <a:spcPct val="115000"/>
                        </a:lnSpc>
                        <a:spcBef>
                          <a:spcPts val="0"/>
                        </a:spcBef>
                        <a:spcAft>
                          <a:spcPts val="0"/>
                        </a:spcAft>
                      </a:pPr>
                      <a:r>
                        <a:rPr lang="en-US" sz="1800">
                          <a:effectLst/>
                          <a:latin typeface="Calibri"/>
                          <a:ea typeface="Calibri"/>
                          <a:cs typeface="Times New Roman"/>
                        </a:rPr>
                        <a:t>Flow measurement isn’t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Flow measurement is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It is used for pressure and displacement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Orifice,  </a:t>
                      </a:r>
                      <a:r>
                        <a:rPr lang="en-US" sz="1800" dirty="0" err="1">
                          <a:effectLst/>
                          <a:latin typeface="Calibri"/>
                          <a:ea typeface="Calibri"/>
                          <a:cs typeface="Times New Roman"/>
                        </a:rPr>
                        <a:t>ventury</a:t>
                      </a:r>
                      <a:r>
                        <a:rPr lang="en-US" sz="1800" dirty="0">
                          <a:effectLst/>
                          <a:latin typeface="Calibri"/>
                          <a:ea typeface="Calibri"/>
                          <a:cs typeface="Times New Roman"/>
                        </a:rPr>
                        <a:t>  tubes are used for velocity and pressure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8915400" cy="4955203"/>
          </a:xfrm>
          <a:prstGeom prst="rect">
            <a:avLst/>
          </a:prstGeom>
        </p:spPr>
        <p:txBody>
          <a:bodyPr wrap="square">
            <a:spAutoFit/>
          </a:bodyPr>
          <a:lstStyle/>
          <a:p>
            <a:r>
              <a:rPr lang="en-US" sz="3600" b="1" dirty="0"/>
              <a:t>Null Type Instrument</a:t>
            </a:r>
            <a:r>
              <a:rPr lang="en-US" sz="3600" dirty="0"/>
              <a:t>.</a:t>
            </a:r>
          </a:p>
          <a:p>
            <a:r>
              <a:rPr lang="en-US" sz="3600" dirty="0"/>
              <a:t> Definition: An </a:t>
            </a:r>
            <a:r>
              <a:rPr lang="en-US" sz="3600" b="1" dirty="0"/>
              <a:t>instrument</a:t>
            </a:r>
            <a:r>
              <a:rPr lang="en-US" sz="3600" dirty="0"/>
              <a:t> in which zero or </a:t>
            </a:r>
            <a:r>
              <a:rPr lang="en-US" sz="3600" b="1" dirty="0"/>
              <a:t>null</a:t>
            </a:r>
            <a:r>
              <a:rPr lang="en-US" sz="3600" dirty="0"/>
              <a:t> indication determines the magnitude of measured quantity such </a:t>
            </a:r>
            <a:r>
              <a:rPr lang="en-US" sz="3600" b="1" dirty="0"/>
              <a:t>type</a:t>
            </a:r>
            <a:r>
              <a:rPr lang="en-US" sz="3600" dirty="0"/>
              <a:t> of </a:t>
            </a:r>
            <a:r>
              <a:rPr lang="en-US" sz="3600" b="1" dirty="0"/>
              <a:t>instrument</a:t>
            </a:r>
            <a:r>
              <a:rPr lang="en-US" sz="3600" dirty="0"/>
              <a:t> is called a </a:t>
            </a:r>
            <a:r>
              <a:rPr lang="en-US" sz="3600" b="1" dirty="0"/>
              <a:t>null type instrument</a:t>
            </a:r>
            <a:r>
              <a:rPr lang="en-US" sz="3600" dirty="0"/>
              <a:t>. </a:t>
            </a:r>
          </a:p>
          <a:p>
            <a:r>
              <a:rPr lang="en-US" sz="3600" dirty="0"/>
              <a:t>It uses a </a:t>
            </a:r>
            <a:r>
              <a:rPr lang="en-US" sz="3600" b="1" dirty="0"/>
              <a:t>null</a:t>
            </a:r>
            <a:r>
              <a:rPr lang="en-US" sz="3600" dirty="0"/>
              <a:t> detector which indicating the </a:t>
            </a:r>
            <a:r>
              <a:rPr lang="en-US" sz="3600" b="1" dirty="0"/>
              <a:t>null</a:t>
            </a:r>
            <a:r>
              <a:rPr lang="en-US" sz="3600" dirty="0"/>
              <a:t> condition when the measured quantity and the opposite quantity are same</a:t>
            </a:r>
            <a:r>
              <a:rPr lang="en-US" sz="2800" dirty="0"/>
              <a:t>.</a:t>
            </a:r>
          </a:p>
          <a:p>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8763000" cy="4524315"/>
          </a:xfrm>
          <a:prstGeom prst="rect">
            <a:avLst/>
          </a:prstGeom>
        </p:spPr>
        <p:txBody>
          <a:bodyPr wrap="square">
            <a:spAutoFit/>
          </a:bodyPr>
          <a:lstStyle/>
          <a:p>
            <a:r>
              <a:rPr lang="en-US" sz="3600" dirty="0"/>
              <a:t>In </a:t>
            </a:r>
            <a:r>
              <a:rPr lang="en-US" sz="3600" b="1" dirty="0"/>
              <a:t>deflection type instruments</a:t>
            </a:r>
            <a:r>
              <a:rPr lang="en-US" sz="3600" dirty="0"/>
              <a:t>, the value of the quantity being measured is displayed in terms of the amount movement of a pointer. The pressure-measuring device shown is an example of a </a:t>
            </a:r>
            <a:r>
              <a:rPr lang="en-US" sz="3600" b="1" dirty="0"/>
              <a:t>deflection type instrument</a:t>
            </a:r>
            <a:r>
              <a:rPr lang="en-US" sz="3600" dirty="0"/>
              <a:t>. An alternative </a:t>
            </a:r>
            <a:r>
              <a:rPr lang="en-US" sz="3600" b="1" dirty="0"/>
              <a:t>type</a:t>
            </a:r>
            <a:r>
              <a:rPr lang="en-US" sz="3600" dirty="0"/>
              <a:t> of pressure gauge is the deadweight gauge which is a </a:t>
            </a:r>
            <a:r>
              <a:rPr lang="en-US" sz="3600" b="1" dirty="0"/>
              <a:t>null</a:t>
            </a:r>
            <a:r>
              <a:rPr lang="en-US" sz="3600" dirty="0"/>
              <a:t>-</a:t>
            </a:r>
            <a:r>
              <a:rPr lang="en-US" sz="3600" b="1" dirty="0"/>
              <a:t>type instrument</a:t>
            </a:r>
            <a:r>
              <a:rPr lang="en-US" sz="36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685800"/>
            <a:ext cx="6248400" cy="461665"/>
          </a:xfrm>
          <a:prstGeom prst="rect">
            <a:avLst/>
          </a:prstGeom>
        </p:spPr>
        <p:txBody>
          <a:bodyPr wrap="square">
            <a:spAutoFit/>
          </a:bodyPr>
          <a:lstStyle/>
          <a:p>
            <a:r>
              <a:rPr lang="en-US" sz="2400" b="1" dirty="0"/>
              <a:t>Null-type and deflection-type instruments</a:t>
            </a:r>
            <a:endParaRPr lang="en-US" sz="2400" dirty="0"/>
          </a:p>
        </p:txBody>
      </p:sp>
      <p:sp>
        <p:nvSpPr>
          <p:cNvPr id="3" name="Rectangle 2"/>
          <p:cNvSpPr/>
          <p:nvPr/>
        </p:nvSpPr>
        <p:spPr>
          <a:xfrm>
            <a:off x="0" y="1143000"/>
            <a:ext cx="8915400" cy="5047536"/>
          </a:xfrm>
          <a:prstGeom prst="rect">
            <a:avLst/>
          </a:prstGeom>
        </p:spPr>
        <p:txBody>
          <a:bodyPr wrap="square">
            <a:spAutoFit/>
          </a:bodyPr>
          <a:lstStyle/>
          <a:p>
            <a:pPr marL="342900" indent="-342900" algn="just">
              <a:spcBef>
                <a:spcPct val="50000"/>
              </a:spcBef>
              <a:buFont typeface="Wingdings" pitchFamily="2" charset="2"/>
              <a:buChar char="q"/>
            </a:pPr>
            <a:r>
              <a:rPr lang="en-US" sz="2800" dirty="0"/>
              <a:t>In deflection type instruments, the value of the quantity being measured is displayed in terms of the amount movement of a pointer. The pressure-measuring device shown is an example of a deflection type instrument.</a:t>
            </a:r>
          </a:p>
          <a:p>
            <a:pPr marL="342900" indent="-342900" algn="just">
              <a:spcBef>
                <a:spcPct val="50000"/>
              </a:spcBef>
              <a:buFont typeface="Wingdings" pitchFamily="2" charset="2"/>
              <a:buChar char="q"/>
            </a:pPr>
            <a:r>
              <a:rPr lang="en-US" sz="2800" dirty="0"/>
              <a:t>An alternative type of pressure gauge is the deadweight gauge which is a null-type instrument. Here, weights are put on top of the piston until the downward force balances the fluid pressure. Weights are added until the piston reaches a datum level, known as the null point. Pressure measurement is made in terms of the value of the weights needed to reach this null position.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85800" y="457200"/>
            <a:ext cx="7315200" cy="6096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0" y="0"/>
            <a:ext cx="8763000" cy="7402026"/>
          </a:xfrm>
          <a:prstGeom prst="rect">
            <a:avLst/>
          </a:prstGeom>
          <a:noFill/>
          <a:ln w="9525">
            <a:noFill/>
            <a:miter lim="800000"/>
            <a:headEnd/>
            <a:tailEnd/>
          </a:ln>
        </p:spPr>
        <p:txBody>
          <a:bodyPr wrap="square">
            <a:spAutoFit/>
          </a:bodyPr>
          <a:lstStyle/>
          <a:p>
            <a:pPr marL="342900" indent="-342900" algn="just">
              <a:spcBef>
                <a:spcPct val="50000"/>
              </a:spcBef>
              <a:buFont typeface="Wingdings" pitchFamily="2" charset="2"/>
              <a:buChar char="q"/>
            </a:pPr>
            <a:r>
              <a:rPr lang="en-US" sz="3200" baseline="0" dirty="0"/>
              <a:t>Analog</a:t>
            </a:r>
            <a:r>
              <a:rPr lang="en-US" sz="3200" dirty="0"/>
              <a:t> and Digital  Instruments</a:t>
            </a:r>
            <a:r>
              <a:rPr lang="en-US" sz="3200"/>
              <a:t>: </a:t>
            </a:r>
          </a:p>
          <a:p>
            <a:pPr marL="342900" indent="-342900" algn="just">
              <a:spcBef>
                <a:spcPct val="50000"/>
              </a:spcBef>
              <a:buFont typeface="Wingdings" pitchFamily="2" charset="2"/>
              <a:buChar char="q"/>
            </a:pPr>
            <a:r>
              <a:rPr lang="en-US" sz="3200" baseline="0"/>
              <a:t>An </a:t>
            </a:r>
            <a:r>
              <a:rPr lang="en-US" sz="3200" baseline="0" dirty="0"/>
              <a:t>analogue instrument gives an output that varies continuously as the quantity being measured changes. The output can have an infinite number of values within the range that the instrument is designed to measure. The deflection-type of pressure gauge is an example of an analogue instrument.</a:t>
            </a:r>
            <a:r>
              <a:rPr lang="en-US" sz="3200" dirty="0"/>
              <a:t> </a:t>
            </a:r>
          </a:p>
          <a:p>
            <a:pPr marL="342900" indent="-342900" algn="just">
              <a:spcBef>
                <a:spcPct val="50000"/>
              </a:spcBef>
              <a:buFont typeface="Wingdings" pitchFamily="2" charset="2"/>
              <a:buChar char="q"/>
            </a:pPr>
            <a:r>
              <a:rPr lang="en-US" sz="3200" dirty="0"/>
              <a:t>An instrument whose output is in digital form is when there is a need to be interfaced to a control computer. Analogue instruments must be interfaced by an analogue-to-digital (A/D) converter.</a:t>
            </a:r>
          </a:p>
          <a:p>
            <a:pPr marL="342900" indent="-342900" algn="just">
              <a:spcBef>
                <a:spcPct val="50000"/>
              </a:spcBef>
              <a:buFont typeface="Wingdings" pitchFamily="2" charset="2"/>
              <a:buChar char="q"/>
            </a:pPr>
            <a:endParaRPr lang="en-US" baseline="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533400" y="381001"/>
            <a:ext cx="8305800" cy="2667000"/>
          </a:xfrm>
          <a:prstGeom prst="rect">
            <a:avLst/>
          </a:prstGeom>
          <a:noFill/>
          <a:ln w="9525">
            <a:noFill/>
            <a:miter lim="800000"/>
            <a:headEnd/>
            <a:tailEnd/>
          </a:ln>
        </p:spPr>
      </p:pic>
      <p:pic>
        <p:nvPicPr>
          <p:cNvPr id="3" name="Picture 3"/>
          <p:cNvPicPr>
            <a:picLocks noChangeAspect="1" noChangeArrowheads="1"/>
          </p:cNvPicPr>
          <p:nvPr/>
        </p:nvPicPr>
        <p:blipFill>
          <a:blip r:embed="rId3"/>
          <a:srcRect/>
          <a:stretch>
            <a:fillRect/>
          </a:stretch>
        </p:blipFill>
        <p:spPr bwMode="auto">
          <a:xfrm>
            <a:off x="1600200" y="3505200"/>
            <a:ext cx="5867400" cy="2362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990600" y="2241351"/>
            <a:ext cx="7144032" cy="1200329"/>
          </a:xfrm>
          <a:prstGeom prst="rect">
            <a:avLst/>
          </a:prstGeom>
        </p:spPr>
        <p:txBody>
          <a:bodyPr wrap="square">
            <a:spAutoFit/>
          </a:bodyPr>
          <a:lstStyle/>
          <a:p>
            <a:pPr algn="just"/>
            <a:r>
              <a:rPr lang="en-US" sz="2400" dirty="0"/>
              <a:t>A </a:t>
            </a:r>
            <a:r>
              <a:rPr lang="en-US" sz="2400" b="1" dirty="0"/>
              <a:t>cam</a:t>
            </a:r>
            <a:r>
              <a:rPr lang="en-US" sz="2400" dirty="0"/>
              <a:t> is a rotating or sliding piece in a </a:t>
            </a:r>
            <a:r>
              <a:rPr lang="en-US" sz="2400" b="1" dirty="0"/>
              <a:t>mechanical</a:t>
            </a:r>
            <a:r>
              <a:rPr lang="en-US" sz="2400" dirty="0"/>
              <a:t> linkage used especially in transforming rotary motion into linear motion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228600"/>
            <a:ext cx="9144000" cy="4955203"/>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rPr>
              <a:t>SELECTION CRITERIA OF THE</a:t>
            </a:r>
            <a:r>
              <a:rPr kumimoji="0" lang="en-US" sz="2800" b="1" i="0" u="none" strike="noStrike" kern="0" cap="none" spc="0" normalizeH="0" noProof="0" dirty="0">
                <a:ln>
                  <a:noFill/>
                </a:ln>
                <a:solidFill>
                  <a:sysClr val="windowText" lastClr="000000"/>
                </a:solidFill>
                <a:effectLst/>
                <a:uLnTx/>
                <a:uFillTx/>
              </a:rPr>
              <a:t> </a:t>
            </a:r>
            <a:r>
              <a:rPr kumimoji="0" lang="en-US" sz="2800" b="1" i="0" u="none" strike="noStrike" kern="0" cap="none" spc="0" normalizeH="0" baseline="0" noProof="0" dirty="0">
                <a:ln>
                  <a:noFill/>
                </a:ln>
                <a:solidFill>
                  <a:sysClr val="windowText" lastClr="000000"/>
                </a:solidFill>
                <a:effectLst/>
                <a:uLnTx/>
                <a:uFillTx/>
              </a:rPr>
              <a:t>TRANSDUCERS</a:t>
            </a:r>
          </a:p>
          <a:p>
            <a:pPr lvl="1">
              <a:buFont typeface="Arial" charset="0"/>
              <a:buChar char="•"/>
            </a:pPr>
            <a:r>
              <a:rPr lang="en-US" sz="3200" kern="0" dirty="0">
                <a:solidFill>
                  <a:sysClr val="windowText" lastClr="000000"/>
                </a:solidFill>
              </a:rPr>
              <a:t> </a:t>
            </a:r>
            <a:r>
              <a:rPr kumimoji="0" lang="en-US" sz="3200" b="0" i="0" u="none" strike="noStrike" kern="0" cap="none" spc="0" normalizeH="0" baseline="0" noProof="0" dirty="0">
                <a:ln>
                  <a:noFill/>
                </a:ln>
                <a:solidFill>
                  <a:sysClr val="windowText" lastClr="000000"/>
                </a:solidFill>
                <a:effectLst/>
                <a:uLnTx/>
                <a:uFillTx/>
              </a:rPr>
              <a:t>Operating principle</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Sensitivity</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lang="en-US" sz="3200" kern="0" dirty="0">
                <a:solidFill>
                  <a:sysClr val="windowText" lastClr="000000"/>
                </a:solidFill>
              </a:rPr>
              <a:t> </a:t>
            </a:r>
            <a:r>
              <a:rPr kumimoji="0" lang="en-US" sz="3200" b="0" i="0" u="none" strike="noStrike" kern="0" cap="none" spc="0" normalizeH="0" baseline="0" noProof="0" dirty="0">
                <a:ln>
                  <a:noFill/>
                </a:ln>
                <a:solidFill>
                  <a:sysClr val="windowText" lastClr="000000"/>
                </a:solidFill>
                <a:effectLst/>
                <a:uLnTx/>
                <a:uFillTx/>
              </a:rPr>
              <a:t>Operating range</a:t>
            </a:r>
          </a:p>
          <a:p>
            <a:pPr marL="0" marR="0" lvl="0" indent="0" algn="just"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Accuracy</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Errors</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Environmental capability</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Insensitive to unwanted Signal</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kumimoji="0" lang="en-US" sz="3200" b="0" i="0" u="none" strike="noStrike" kern="0" cap="none" spc="0" normalizeH="0" baseline="0" noProof="0" dirty="0">
                <a:ln>
                  <a:noFill/>
                </a:ln>
                <a:solidFill>
                  <a:sysClr val="windowText" lastClr="000000"/>
                </a:solidFill>
                <a:effectLst/>
                <a:uLnTx/>
                <a:uFillTx/>
              </a:rPr>
              <a:t> Stability</a:t>
            </a:r>
          </a:p>
          <a:p>
            <a:pPr marL="0" marR="0" lvl="0" indent="0" defTabSz="914400" eaLnBrk="1" fontAlgn="auto" latinLnBrk="0" hangingPunct="1">
              <a:lnSpc>
                <a:spcPct val="100000"/>
              </a:lnSpc>
              <a:spcBef>
                <a:spcPts val="0"/>
              </a:spcBef>
              <a:spcAft>
                <a:spcPts val="0"/>
              </a:spcAft>
              <a:buClrTx/>
              <a:buSzTx/>
              <a:buFont typeface="Arial" charset="0"/>
              <a:buChar char="•"/>
              <a:tabLst/>
              <a:defRPr/>
            </a:pPr>
            <a:r>
              <a:rPr lang="en-US" sz="3200" kern="0" dirty="0">
                <a:solidFill>
                  <a:sysClr val="windowText" lastClr="000000"/>
                </a:solidFill>
              </a:rPr>
              <a:t>Cost</a:t>
            </a:r>
            <a:endParaRPr kumimoji="0" lang="en-US" sz="32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610600" cy="2123658"/>
          </a:xfrm>
          <a:prstGeom prst="rect">
            <a:avLst/>
          </a:prstGeom>
        </p:spPr>
        <p:txBody>
          <a:bodyPr wrap="square">
            <a:spAutoFit/>
          </a:bodyPr>
          <a:lstStyle/>
          <a:p>
            <a:r>
              <a:rPr lang="en-US" sz="6600" spc="-100" dirty="0">
                <a:solidFill>
                  <a:srgbClr val="04617B"/>
                </a:solidFill>
                <a:latin typeface="Cambria"/>
                <a:ea typeface="+mj-ea"/>
                <a:cs typeface="+mj-cs"/>
              </a:rPr>
              <a:t>Generalized Measurement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5139869"/>
          </a:xfrm>
          <a:prstGeom prst="rect">
            <a:avLst/>
          </a:prstGeom>
        </p:spPr>
        <p:txBody>
          <a:bodyPr wrap="square">
            <a:spAutoFit/>
          </a:bodyPr>
          <a:lstStyle/>
          <a:p>
            <a:r>
              <a:rPr lang="en-US" sz="4000" b="1" i="1" u="sng" dirty="0">
                <a:solidFill>
                  <a:schemeClr val="accent2">
                    <a:lumMod val="75000"/>
                  </a:schemeClr>
                </a:solidFill>
              </a:rPr>
              <a:t>Desirable Characteristics of Transducers</a:t>
            </a:r>
          </a:p>
          <a:p>
            <a:endParaRPr lang="en-US" sz="3200" dirty="0"/>
          </a:p>
          <a:p>
            <a:r>
              <a:rPr lang="en-US" sz="3200" dirty="0"/>
              <a:t>For choosing a transducer for any application the following characteristics should be checked</a:t>
            </a:r>
          </a:p>
          <a:p>
            <a:r>
              <a:rPr lang="en-US" sz="3200" dirty="0"/>
              <a:t>1)	Input characteristics</a:t>
            </a:r>
          </a:p>
          <a:p>
            <a:r>
              <a:rPr lang="en-US" sz="3200" dirty="0"/>
              <a:t>2)	Output characteristics</a:t>
            </a:r>
          </a:p>
          <a:p>
            <a:r>
              <a:rPr lang="en-US" sz="3200" dirty="0"/>
              <a:t>3)	Transfer characteristics</a:t>
            </a:r>
          </a:p>
          <a:p>
            <a:endParaRPr lang="en-US" sz="3200" dirty="0"/>
          </a:p>
          <a:p>
            <a:r>
              <a:rPr lang="en-US" sz="3200" dirty="0"/>
              <a:t>The three characteristics given above are known as the </a:t>
            </a:r>
            <a:r>
              <a:rPr lang="en-US" sz="2800" i="1" u="sng" dirty="0"/>
              <a:t>DESIRABLE CHARACTERISTICS OF A TRANSDUCER</a:t>
            </a:r>
            <a:endParaRPr lang="en-US" sz="3200" i="1" u="sng" dirty="0"/>
          </a:p>
        </p:txBody>
      </p:sp>
    </p:spTree>
    <p:extLst>
      <p:ext uri="{BB962C8B-B14F-4D97-AF65-F5344CB8AC3E}">
        <p14:creationId xmlns:p14="http://schemas.microsoft.com/office/powerpoint/2010/main" val="321338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8001000" cy="2743200"/>
          </a:xfrm>
          <a:prstGeom prst="rect">
            <a:avLst/>
          </a:prstGeom>
        </p:spPr>
      </p:pic>
      <p:sp>
        <p:nvSpPr>
          <p:cNvPr id="3" name="Rectangle 2"/>
          <p:cNvSpPr/>
          <p:nvPr/>
        </p:nvSpPr>
        <p:spPr>
          <a:xfrm>
            <a:off x="457200" y="3962400"/>
            <a:ext cx="8458200" cy="2015936"/>
          </a:xfrm>
          <a:prstGeom prst="rect">
            <a:avLst/>
          </a:prstGeom>
        </p:spPr>
        <p:txBody>
          <a:bodyPr wrap="square">
            <a:spAutoFit/>
          </a:bodyPr>
          <a:lstStyle/>
          <a:p>
            <a:pPr algn="just"/>
            <a:r>
              <a:rPr lang="en-US" sz="2500" b="1" dirty="0">
                <a:solidFill>
                  <a:srgbClr val="464646"/>
                </a:solidFill>
                <a:effectLst>
                  <a:outerShdw blurRad="31750" dist="25400" dir="5400000" algn="tl" rotWithShape="0">
                    <a:srgbClr val="000000">
                      <a:alpha val="25000"/>
                    </a:srgbClr>
                  </a:outerShdw>
                </a:effectLst>
                <a:latin typeface="Lucida Sans Unicode"/>
                <a:ea typeface="+mj-ea"/>
                <a:cs typeface="+mj-cs"/>
              </a:rPr>
              <a:t>An instrument may be defined as a device or a system which is designed to maintain a functional relationship between the prescribed properties of physical variables and must include ways and means of communication to a human observer.</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685800"/>
            <a:ext cx="8458200" cy="5105400"/>
          </a:xfrm>
          <a:prstGeom prst="rect">
            <a:avLst/>
          </a:prstGeom>
        </p:spPr>
        <p:txBody>
          <a:bodyPr vert="horz" lIns="0" tIns="45720" rIns="0" bIns="0" anchor="b">
            <a:normAutofit fontScale="97500" lnSpcReduction="10000"/>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1800" b="0" i="0" u="none" strike="noStrike" kern="1200" cap="none" spc="0" normalizeH="0" baseline="0" noProof="0" dirty="0">
                <a:ln>
                  <a:noFill/>
                </a:ln>
                <a:solidFill>
                  <a:srgbClr val="04617B"/>
                </a:solidFill>
                <a:effectLst/>
                <a:uLnTx/>
                <a:uFillTx/>
                <a:latin typeface="Calibri"/>
                <a:ea typeface="+mj-ea"/>
                <a:cs typeface="+mj-cs"/>
              </a:rPr>
            </a:br>
            <a:r>
              <a:rPr kumimoji="0" lang="en-US" sz="3300" b="0" i="0" u="none" strike="noStrike" kern="1200" cap="none" spc="0" normalizeH="0" baseline="0" noProof="0" dirty="0">
                <a:ln>
                  <a:noFill/>
                </a:ln>
                <a:solidFill>
                  <a:srgbClr val="04617B"/>
                </a:solidFill>
                <a:effectLst/>
                <a:uLnTx/>
                <a:uFillTx/>
                <a:latin typeface="Calibri"/>
                <a:ea typeface="+mj-ea"/>
                <a:cs typeface="+mj-cs"/>
              </a:rPr>
              <a:t>The performance of a measurement system can be described in terms of static and dynamic characteristics. Most of the measurement systems contain three main functional elements:</a:t>
            </a:r>
            <a:br>
              <a:rPr kumimoji="0" lang="en-US" sz="3300" b="0" i="0" u="none" strike="noStrike" kern="1200" cap="none" spc="0" normalizeH="0" baseline="0" noProof="0" dirty="0">
                <a:ln>
                  <a:noFill/>
                </a:ln>
                <a:solidFill>
                  <a:srgbClr val="04617B"/>
                </a:solidFill>
                <a:effectLst/>
                <a:uLnTx/>
                <a:uFillTx/>
                <a:latin typeface="Calibri"/>
                <a:ea typeface="+mj-ea"/>
                <a:cs typeface="+mj-cs"/>
              </a:rPr>
            </a:br>
            <a:r>
              <a:rPr kumimoji="0" lang="en-US" sz="3300" b="0" i="0" u="none" strike="noStrike" kern="1200" cap="none" spc="0" normalizeH="0" baseline="0" noProof="0" dirty="0" err="1">
                <a:ln>
                  <a:noFill/>
                </a:ln>
                <a:solidFill>
                  <a:srgbClr val="04617B"/>
                </a:solidFill>
                <a:effectLst/>
                <a:uLnTx/>
                <a:uFillTx/>
                <a:latin typeface="Calibri"/>
                <a:ea typeface="+mj-ea"/>
                <a:cs typeface="+mj-cs"/>
              </a:rPr>
              <a:t>i</a:t>
            </a:r>
            <a:r>
              <a:rPr kumimoji="0" lang="en-US" sz="3300" b="0" i="0" u="none" strike="noStrike" kern="1200" cap="none" spc="0" normalizeH="0" baseline="0" noProof="0" dirty="0">
                <a:ln>
                  <a:noFill/>
                </a:ln>
                <a:solidFill>
                  <a:srgbClr val="04617B"/>
                </a:solidFill>
                <a:effectLst/>
                <a:uLnTx/>
                <a:uFillTx/>
                <a:latin typeface="Calibri"/>
                <a:ea typeface="+mj-ea"/>
                <a:cs typeface="+mj-cs"/>
              </a:rPr>
              <a:t>)	Primary sensing elements</a:t>
            </a:r>
            <a:br>
              <a:rPr kumimoji="0" lang="en-US" sz="3300" b="0" i="0" u="none" strike="noStrike" kern="1200" cap="none" spc="0" normalizeH="0" baseline="0" noProof="0" dirty="0">
                <a:ln>
                  <a:noFill/>
                </a:ln>
                <a:solidFill>
                  <a:srgbClr val="04617B"/>
                </a:solidFill>
                <a:effectLst/>
                <a:uLnTx/>
                <a:uFillTx/>
                <a:latin typeface="Calibri"/>
                <a:ea typeface="+mj-ea"/>
                <a:cs typeface="+mj-cs"/>
              </a:rPr>
            </a:br>
            <a:r>
              <a:rPr kumimoji="0" lang="en-US" sz="3300" b="0" i="0" u="none" strike="noStrike" kern="1200" cap="none" spc="0" normalizeH="0" baseline="0" noProof="0" dirty="0">
                <a:ln>
                  <a:noFill/>
                </a:ln>
                <a:solidFill>
                  <a:srgbClr val="04617B"/>
                </a:solidFill>
                <a:effectLst/>
                <a:uLnTx/>
                <a:uFillTx/>
                <a:latin typeface="Calibri"/>
                <a:ea typeface="+mj-ea"/>
                <a:cs typeface="+mj-cs"/>
              </a:rPr>
              <a:t>ii)	Variable conversion elements</a:t>
            </a:r>
            <a:br>
              <a:rPr kumimoji="0" lang="en-US" sz="3300" b="0" i="0" u="none" strike="noStrike" kern="1200" cap="none" spc="0" normalizeH="0" baseline="0" noProof="0" dirty="0">
                <a:ln>
                  <a:noFill/>
                </a:ln>
                <a:solidFill>
                  <a:srgbClr val="04617B"/>
                </a:solidFill>
                <a:effectLst/>
                <a:uLnTx/>
                <a:uFillTx/>
                <a:latin typeface="Calibri"/>
                <a:ea typeface="+mj-ea"/>
                <a:cs typeface="+mj-cs"/>
              </a:rPr>
            </a:br>
            <a:r>
              <a:rPr kumimoji="0" lang="en-US" sz="3300" b="0" i="0" u="none" strike="noStrike" kern="1200" cap="none" spc="0" normalizeH="0" baseline="0" noProof="0" dirty="0">
                <a:ln>
                  <a:noFill/>
                </a:ln>
                <a:solidFill>
                  <a:srgbClr val="04617B"/>
                </a:solidFill>
                <a:effectLst/>
                <a:uLnTx/>
                <a:uFillTx/>
                <a:latin typeface="Calibri"/>
                <a:ea typeface="+mj-ea"/>
                <a:cs typeface="+mj-cs"/>
              </a:rPr>
              <a:t>iii)	Data presentation elements</a:t>
            </a:r>
            <a:br>
              <a:rPr kumimoji="0" lang="en-US" sz="5000" b="0" i="0" u="none" strike="noStrike" kern="1200" cap="none" spc="0" normalizeH="0" baseline="0" noProof="0" dirty="0">
                <a:ln>
                  <a:noFill/>
                </a:ln>
                <a:solidFill>
                  <a:srgbClr val="04617B"/>
                </a:solidFill>
                <a:effectLst/>
                <a:uLnTx/>
                <a:uFillTx/>
                <a:latin typeface="Calibri"/>
                <a:ea typeface="+mj-ea"/>
                <a:cs typeface="+mj-cs"/>
              </a:rPr>
            </a:br>
            <a:br>
              <a:rPr kumimoji="0" lang="en-US" sz="5000" b="0" i="0" u="none" strike="noStrike" kern="1200" cap="none" spc="0" normalizeH="0" baseline="0" noProof="0" dirty="0">
                <a:ln>
                  <a:noFill/>
                </a:ln>
                <a:solidFill>
                  <a:srgbClr val="04617B"/>
                </a:solidFill>
                <a:effectLst/>
                <a:uLnTx/>
                <a:uFillTx/>
                <a:latin typeface="Calibri"/>
                <a:ea typeface="+mj-ea"/>
                <a:cs typeface="+mj-cs"/>
              </a:rPr>
            </a:br>
            <a:endParaRPr kumimoji="0" lang="en-US" sz="5000" b="0" i="0" u="none" strike="noStrike" kern="1200" cap="none" spc="0" normalizeH="0" baseline="0" noProof="0" dirty="0">
              <a:ln>
                <a:noFill/>
              </a:ln>
              <a:solidFill>
                <a:srgbClr val="04617B"/>
              </a:solidFill>
              <a:effectLst/>
              <a:uLnTx/>
              <a:uFillTx/>
              <a:latin typeface="Calibri"/>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05800" cy="6555641"/>
          </a:xfrm>
          <a:prstGeom prst="rect">
            <a:avLst/>
          </a:prstGeom>
        </p:spPr>
        <p:txBody>
          <a:bodyPr wrap="square">
            <a:spAutoFit/>
          </a:bodyPr>
          <a:lstStyle/>
          <a:p>
            <a:r>
              <a:rPr lang="en-US" sz="2800" u="sng"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1.</a:t>
            </a:r>
            <a:r>
              <a:rPr lang="en-US" sz="2800" b="1" u="sng"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Primary sensing element</a:t>
            </a:r>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The quantity under measurement makes its first contact with the primary sensing element of a measurement system. </a:t>
            </a:r>
          </a:p>
          <a:p>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The </a:t>
            </a:r>
            <a:r>
              <a:rPr lang="en-US" sz="2800" dirty="0" err="1">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measurand</a:t>
            </a:r>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is first detected by a primary sensor. This is done by a transducer.</a:t>
            </a:r>
            <a:b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br>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2.</a:t>
            </a:r>
            <a:r>
              <a:rPr lang="en-US" sz="2800" b="1" u="sng"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Variable conversion element</a:t>
            </a:r>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The output of a primary sensory element may be an electrical signal of any form. It may be voltage, frequency or other electrical parameters. Sometimes this output is not suited to the system for the instrument to perform the desired function. It may be necessary to convert this output to some other suitable form.</a:t>
            </a:r>
            <a:b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br>
            <a:r>
              <a:rPr lang="en-US" sz="2800" dirty="0" err="1">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Eg</a:t>
            </a:r>
            <a:r>
              <a:rPr lang="en-US" sz="2800" dirty="0">
                <a:solidFill>
                  <a:srgbClr val="009DD9">
                    <a:lumMod val="75000"/>
                  </a:srgbClr>
                </a:solidFill>
                <a:effectLst>
                  <a:outerShdw blurRad="50000" dist="30000" dir="5400000" algn="tl" rotWithShape="0">
                    <a:srgbClr val="000000">
                      <a:alpha val="30000"/>
                    </a:srgbClr>
                  </a:outerShdw>
                </a:effectLst>
                <a:latin typeface="Gill Sans MT"/>
                <a:ea typeface="+mj-ea"/>
                <a:cs typeface="+mj-cs"/>
              </a:rPr>
              <a:t>. Suppose output is analog form, then we have to convert it into digital form.</a:t>
            </a:r>
            <a:br>
              <a:rPr lang="en-US" sz="2800" dirty="0">
                <a:solidFill>
                  <a:srgbClr val="04617B">
                    <a:lumMod val="10000"/>
                  </a:srgbClr>
                </a:solidFill>
                <a:effectLst>
                  <a:outerShdw blurRad="50000" dist="30000" dir="5400000" algn="tl" rotWithShape="0">
                    <a:srgbClr val="000000">
                      <a:alpha val="30000"/>
                    </a:srgbClr>
                  </a:outerShdw>
                </a:effectLst>
                <a:latin typeface="Gill Sans MT"/>
                <a:ea typeface="+mj-ea"/>
                <a:cs typeface="+mj-cs"/>
              </a:rPr>
            </a:b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848600" cy="6494085"/>
          </a:xfrm>
          <a:prstGeom prst="rect">
            <a:avLst/>
          </a:prstGeom>
        </p:spPr>
        <p:txBody>
          <a:bodyPr wrap="square">
            <a:spAutoFit/>
          </a:bodyPr>
          <a:lstStyle/>
          <a:p>
            <a:r>
              <a:rPr lang="en-US" sz="3200" u="sng" dirty="0">
                <a:solidFill>
                  <a:srgbClr val="04617B">
                    <a:satMod val="130000"/>
                  </a:srgbClr>
                </a:solidFill>
                <a:latin typeface="Gill Sans MT"/>
                <a:ea typeface="+mj-ea"/>
                <a:cs typeface="+mj-cs"/>
              </a:rPr>
              <a:t>3.</a:t>
            </a:r>
            <a:r>
              <a:rPr lang="en-US" sz="3200" b="1" u="sng" dirty="0">
                <a:solidFill>
                  <a:srgbClr val="04617B">
                    <a:satMod val="130000"/>
                  </a:srgbClr>
                </a:solidFill>
                <a:latin typeface="Gill Sans MT"/>
                <a:ea typeface="+mj-ea"/>
                <a:cs typeface="+mj-cs"/>
              </a:rPr>
              <a:t>Variable manipulation element</a:t>
            </a:r>
            <a:r>
              <a:rPr lang="en-US" sz="3200" dirty="0">
                <a:solidFill>
                  <a:srgbClr val="04617B">
                    <a:satMod val="130000"/>
                  </a:srgbClr>
                </a:solidFill>
                <a:latin typeface="Gill Sans MT"/>
                <a:ea typeface="+mj-ea"/>
                <a:cs typeface="+mj-cs"/>
              </a:rPr>
              <a:t>: </a:t>
            </a:r>
          </a:p>
          <a:p>
            <a:r>
              <a:rPr lang="en-US" sz="3200" dirty="0">
                <a:solidFill>
                  <a:srgbClr val="04617B">
                    <a:satMod val="130000"/>
                  </a:srgbClr>
                </a:solidFill>
                <a:latin typeface="Gill Sans MT"/>
                <a:ea typeface="+mj-ea"/>
                <a:cs typeface="+mj-cs"/>
              </a:rPr>
              <a:t>The function is to manipulate the signal presented to it preserving the original nature of the signal. Manipulation means change in numerical value of signal.</a:t>
            </a:r>
            <a:br>
              <a:rPr lang="en-US" sz="3200" dirty="0">
                <a:solidFill>
                  <a:srgbClr val="04617B">
                    <a:satMod val="130000"/>
                  </a:srgbClr>
                </a:solidFill>
                <a:latin typeface="Gill Sans MT"/>
                <a:ea typeface="+mj-ea"/>
                <a:cs typeface="+mj-cs"/>
              </a:rPr>
            </a:br>
            <a:r>
              <a:rPr lang="en-US" sz="3200" dirty="0">
                <a:solidFill>
                  <a:srgbClr val="04617B">
                    <a:satMod val="130000"/>
                  </a:srgbClr>
                </a:solidFill>
                <a:latin typeface="Gill Sans MT"/>
                <a:ea typeface="+mj-ea"/>
                <a:cs typeface="+mj-cs"/>
              </a:rPr>
              <a:t>4.</a:t>
            </a:r>
            <a:r>
              <a:rPr lang="en-US" sz="3200" b="1" u="sng" dirty="0">
                <a:solidFill>
                  <a:srgbClr val="04617B">
                    <a:satMod val="130000"/>
                  </a:srgbClr>
                </a:solidFill>
                <a:latin typeface="Gill Sans MT"/>
                <a:ea typeface="+mj-ea"/>
                <a:cs typeface="+mj-cs"/>
              </a:rPr>
              <a:t>Data transmission element</a:t>
            </a:r>
            <a:r>
              <a:rPr lang="en-US" sz="3200" dirty="0">
                <a:solidFill>
                  <a:srgbClr val="04617B">
                    <a:satMod val="130000"/>
                  </a:srgbClr>
                </a:solidFill>
                <a:latin typeface="Gill Sans MT"/>
                <a:ea typeface="+mj-ea"/>
                <a:cs typeface="+mj-cs"/>
              </a:rPr>
              <a:t>: When the functional elements of the measuring system are spatially separated then it becomes necessary to transmit signals from one element to another. This function is performed by data transmission element. It is an essential functional element where remote control operation is desired.</a:t>
            </a:r>
            <a:endParaRPr 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609600"/>
            <a:ext cx="944346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60000"/>
                    <a:lumOff val="40000"/>
                  </a:schemeClr>
                </a:solidFill>
                <a:effectLst/>
                <a:latin typeface="Calibri" pitchFamily="34" charset="0"/>
                <a:ea typeface="Calibri" pitchFamily="34" charset="0"/>
                <a:cs typeface="Times New Roman" pitchFamily="18" charset="0"/>
              </a:rPr>
              <a:t>Comparison between electrical and mechanical transducer</a:t>
            </a:r>
            <a:endParaRPr kumimoji="0" lang="en-US" altLang="en-US" sz="2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92836013"/>
              </p:ext>
            </p:extLst>
          </p:nvPr>
        </p:nvGraphicFramePr>
        <p:xfrm>
          <a:off x="380999" y="1447800"/>
          <a:ext cx="8382000" cy="470281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743712">
                <a:tc>
                  <a:txBody>
                    <a:bodyPr/>
                    <a:lstStyle/>
                    <a:p>
                      <a:pPr marL="0" marR="0">
                        <a:lnSpc>
                          <a:spcPct val="115000"/>
                        </a:lnSpc>
                        <a:spcBef>
                          <a:spcPts val="0"/>
                        </a:spcBef>
                        <a:spcAft>
                          <a:spcPts val="0"/>
                        </a:spcAft>
                      </a:pPr>
                      <a:r>
                        <a:rPr lang="en-US" sz="1800" b="1" dirty="0">
                          <a:effectLst/>
                          <a:latin typeface="Calibri"/>
                          <a:ea typeface="Calibri"/>
                          <a:cs typeface="Times New Roman"/>
                        </a:rPr>
                        <a:t>Electrical transducer</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effectLst/>
                          <a:latin typeface="Calibri"/>
                          <a:ea typeface="Calibri"/>
                          <a:cs typeface="Times New Roman"/>
                        </a:rPr>
                        <a:t>Mechanical transducer</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Output signals are electrical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Output signals are mechanical in nature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Electrical quantities are voltage, resistance, capacitance  , inductance , phase angle etc.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They are temperature pressure, force, torque, density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7784">
                <a:tc>
                  <a:txBody>
                    <a:bodyPr/>
                    <a:lstStyle/>
                    <a:p>
                      <a:pPr marL="0" marR="0">
                        <a:lnSpc>
                          <a:spcPct val="115000"/>
                        </a:lnSpc>
                        <a:spcBef>
                          <a:spcPts val="0"/>
                        </a:spcBef>
                        <a:spcAft>
                          <a:spcPts val="0"/>
                        </a:spcAft>
                      </a:pPr>
                      <a:r>
                        <a:rPr lang="en-US" sz="1800" dirty="0">
                          <a:effectLst/>
                          <a:latin typeface="Calibri"/>
                          <a:ea typeface="Calibri"/>
                          <a:cs typeface="Times New Roman"/>
                        </a:rPr>
                        <a:t>Electrical or electronic components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Spring elements, bellows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7784">
                <a:tc>
                  <a:txBody>
                    <a:bodyPr/>
                    <a:lstStyle/>
                    <a:p>
                      <a:pPr marL="0" marR="0">
                        <a:lnSpc>
                          <a:spcPct val="115000"/>
                        </a:lnSpc>
                        <a:spcBef>
                          <a:spcPts val="0"/>
                        </a:spcBef>
                        <a:spcAft>
                          <a:spcPts val="0"/>
                        </a:spcAft>
                      </a:pPr>
                      <a:r>
                        <a:rPr lang="en-US" sz="1800">
                          <a:effectLst/>
                          <a:latin typeface="Calibri"/>
                          <a:ea typeface="Calibri"/>
                          <a:cs typeface="Times New Roman"/>
                        </a:rPr>
                        <a:t>Flow measurement isn’t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Flow measurement is possible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15568">
                <a:tc>
                  <a:txBody>
                    <a:bodyPr/>
                    <a:lstStyle/>
                    <a:p>
                      <a:pPr marL="0" marR="0">
                        <a:lnSpc>
                          <a:spcPct val="115000"/>
                        </a:lnSpc>
                        <a:spcBef>
                          <a:spcPts val="0"/>
                        </a:spcBef>
                        <a:spcAft>
                          <a:spcPts val="0"/>
                        </a:spcAft>
                      </a:pPr>
                      <a:r>
                        <a:rPr lang="en-US" sz="1800" dirty="0">
                          <a:effectLst/>
                          <a:latin typeface="Calibri"/>
                          <a:ea typeface="Calibri"/>
                          <a:cs typeface="Times New Roman"/>
                        </a:rPr>
                        <a:t>It is used for pressure and displacement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a:ea typeface="Calibri"/>
                          <a:cs typeface="Times New Roman"/>
                        </a:rPr>
                        <a:t>Orifice,  </a:t>
                      </a:r>
                      <a:r>
                        <a:rPr lang="en-US" sz="1800" dirty="0" err="1">
                          <a:effectLst/>
                          <a:latin typeface="Calibri"/>
                          <a:ea typeface="Calibri"/>
                          <a:cs typeface="Times New Roman"/>
                        </a:rPr>
                        <a:t>ventury</a:t>
                      </a:r>
                      <a:r>
                        <a:rPr lang="en-US" sz="1800" dirty="0">
                          <a:effectLst/>
                          <a:latin typeface="Calibri"/>
                          <a:ea typeface="Calibri"/>
                          <a:cs typeface="Times New Roman"/>
                        </a:rPr>
                        <a:t>  tubes are used for velocity and pressure measurement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233877"/>
            <a:ext cx="8686800" cy="6617196"/>
          </a:xfrm>
          <a:prstGeom prst="rect">
            <a:avLst/>
          </a:prstGeom>
        </p:spPr>
        <p:txBody>
          <a:bodyPr wrap="square">
            <a:spAutoFit/>
          </a:bodyPr>
          <a:lstStyle/>
          <a:p>
            <a:r>
              <a:rPr lang="en-US" sz="3200" dirty="0"/>
              <a:t>1)	</a:t>
            </a:r>
            <a:r>
              <a:rPr lang="en-US" sz="4000" dirty="0">
                <a:solidFill>
                  <a:schemeClr val="accent1">
                    <a:lumMod val="75000"/>
                  </a:schemeClr>
                </a:solidFill>
              </a:rPr>
              <a:t>INPUT CHARACTERISTICS</a:t>
            </a:r>
            <a:r>
              <a:rPr lang="en-US" sz="3200" dirty="0"/>
              <a:t>:</a:t>
            </a:r>
          </a:p>
          <a:p>
            <a:pPr marL="342900" indent="-342900">
              <a:buAutoNum type="alphaLcParenR"/>
            </a:pPr>
            <a:r>
              <a:rPr lang="en-US" sz="3200" b="1" i="1" dirty="0"/>
              <a:t>Type of input and operating range</a:t>
            </a:r>
            <a:r>
              <a:rPr lang="en-US" sz="3200" dirty="0"/>
              <a:t>. The foremost consideration for the choice of a transducer is the input quantity it is going to measure and its operating range. The transducer should maintain a good resolution throughout its operating range.</a:t>
            </a:r>
          </a:p>
          <a:p>
            <a:pPr marL="342900" indent="-342900">
              <a:buAutoNum type="alphaLcParenR"/>
            </a:pPr>
            <a:endParaRPr lang="en-US" sz="3200" dirty="0"/>
          </a:p>
          <a:p>
            <a:r>
              <a:rPr lang="en-US" sz="3200" dirty="0"/>
              <a:t>b)   </a:t>
            </a:r>
            <a:r>
              <a:rPr lang="en-US" sz="3200" b="1" i="1" dirty="0"/>
              <a:t>Loading effects</a:t>
            </a:r>
            <a:r>
              <a:rPr lang="en-US" sz="3200" dirty="0"/>
              <a:t>. The transducer, that is selected for a particular application should ideally extract no force, power or energy from the quantity under measurement in order that the latter is measured accurately.</a:t>
            </a:r>
          </a:p>
        </p:txBody>
      </p:sp>
    </p:spTree>
    <p:extLst>
      <p:ext uri="{BB962C8B-B14F-4D97-AF65-F5344CB8AC3E}">
        <p14:creationId xmlns:p14="http://schemas.microsoft.com/office/powerpoint/2010/main" val="279447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4" y="247731"/>
            <a:ext cx="8229600" cy="6617196"/>
          </a:xfrm>
          <a:prstGeom prst="rect">
            <a:avLst/>
          </a:prstGeom>
        </p:spPr>
        <p:txBody>
          <a:bodyPr wrap="square">
            <a:spAutoFit/>
          </a:bodyPr>
          <a:lstStyle/>
          <a:p>
            <a:r>
              <a:rPr lang="en-US" sz="2800" dirty="0"/>
              <a:t>2)	</a:t>
            </a:r>
            <a:r>
              <a:rPr lang="en-US" sz="4000" dirty="0">
                <a:solidFill>
                  <a:schemeClr val="accent1">
                    <a:lumMod val="75000"/>
                  </a:schemeClr>
                </a:solidFill>
              </a:rPr>
              <a:t>OUTPUT CHARACTERISTICS</a:t>
            </a:r>
            <a:r>
              <a:rPr lang="en-US" sz="2800" dirty="0">
                <a:solidFill>
                  <a:schemeClr val="accent1">
                    <a:lumMod val="75000"/>
                  </a:schemeClr>
                </a:solidFill>
              </a:rPr>
              <a:t>:</a:t>
            </a:r>
          </a:p>
          <a:p>
            <a:r>
              <a:rPr lang="en-US" sz="2800" dirty="0"/>
              <a:t>a)  </a:t>
            </a:r>
            <a:r>
              <a:rPr lang="en-US" sz="3200" b="1" i="1" dirty="0"/>
              <a:t>Type of electrical output</a:t>
            </a:r>
            <a:r>
              <a:rPr lang="en-US" sz="3200" dirty="0"/>
              <a:t>. The types of output which may be available from the transducers may be a voltage, current, impedance or a time function of these amplitudes.</a:t>
            </a:r>
          </a:p>
          <a:p>
            <a:r>
              <a:rPr lang="en-US" sz="3200" dirty="0"/>
              <a:t>b)  </a:t>
            </a:r>
            <a:r>
              <a:rPr lang="en-US" sz="3200" b="1" i="1" dirty="0"/>
              <a:t>Output impedance</a:t>
            </a:r>
            <a:r>
              <a:rPr lang="en-US" sz="3200" dirty="0"/>
              <a:t>. The output impedance </a:t>
            </a:r>
            <a:r>
              <a:rPr lang="en-US" sz="3200" dirty="0" err="1"/>
              <a:t>Z</a:t>
            </a:r>
            <a:r>
              <a:rPr lang="en-US" sz="3200" baseline="-25000" dirty="0" err="1"/>
              <a:t>o</a:t>
            </a:r>
            <a:r>
              <a:rPr lang="en-US" sz="3200" dirty="0"/>
              <a:t> of a transducer determines to the extent the subsequent stages of instrumentation is loaded.</a:t>
            </a:r>
          </a:p>
          <a:p>
            <a:r>
              <a:rPr lang="en-US" sz="3200" dirty="0"/>
              <a:t>c)  </a:t>
            </a:r>
            <a:r>
              <a:rPr lang="en-US" sz="3200" b="1" i="1" dirty="0"/>
              <a:t>Useful output range</a:t>
            </a:r>
            <a:r>
              <a:rPr lang="en-US" sz="3200" dirty="0"/>
              <a:t>. The output range of a transducer is limited at the lower end by noise signals which may hamper the desired input signal. The upper limit is set by the maximum useful input level.</a:t>
            </a:r>
          </a:p>
        </p:txBody>
      </p:sp>
    </p:spTree>
    <p:extLst>
      <p:ext uri="{BB962C8B-B14F-4D97-AF65-F5344CB8AC3E}">
        <p14:creationId xmlns:p14="http://schemas.microsoft.com/office/powerpoint/2010/main" val="68913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620000" cy="6247864"/>
          </a:xfrm>
          <a:prstGeom prst="rect">
            <a:avLst/>
          </a:prstGeom>
        </p:spPr>
        <p:txBody>
          <a:bodyPr wrap="square">
            <a:spAutoFit/>
          </a:bodyPr>
          <a:lstStyle/>
          <a:p>
            <a:r>
              <a:rPr lang="en-US" sz="2800" dirty="0"/>
              <a:t>3)   </a:t>
            </a:r>
            <a:r>
              <a:rPr lang="en-US" sz="3600" dirty="0">
                <a:solidFill>
                  <a:schemeClr val="accent1">
                    <a:lumMod val="75000"/>
                  </a:schemeClr>
                </a:solidFill>
              </a:rPr>
              <a:t>TRANSFER CHARACTERISTICS</a:t>
            </a:r>
            <a:endParaRPr lang="en-US" sz="2800" dirty="0">
              <a:solidFill>
                <a:schemeClr val="accent1">
                  <a:lumMod val="75000"/>
                </a:schemeClr>
              </a:solidFill>
            </a:endParaRPr>
          </a:p>
          <a:p>
            <a:r>
              <a:rPr lang="en-US" sz="2800" dirty="0"/>
              <a:t>a</a:t>
            </a:r>
            <a:r>
              <a:rPr lang="en-US" sz="2800" b="1" dirty="0"/>
              <a:t>)  Transfer function</a:t>
            </a:r>
            <a:r>
              <a:rPr lang="en-US" sz="2800" dirty="0"/>
              <a:t>. The transfer function of a transducer defines a relationship between the input quantity and the output quantity.</a:t>
            </a:r>
          </a:p>
          <a:p>
            <a:r>
              <a:rPr lang="en-US" sz="2800" i="1" dirty="0"/>
              <a:t>Transfer function = </a:t>
            </a:r>
            <a:r>
              <a:rPr lang="en-US" sz="2800" i="1" dirty="0" err="1"/>
              <a:t>q</a:t>
            </a:r>
            <a:r>
              <a:rPr lang="en-US" sz="2800" i="1" baseline="-25000" dirty="0" err="1"/>
              <a:t>o</a:t>
            </a:r>
            <a:r>
              <a:rPr lang="en-US" sz="2800" i="1" dirty="0"/>
              <a:t> = f(q</a:t>
            </a:r>
            <a:r>
              <a:rPr lang="en-US" sz="2800" i="1" baseline="-25000" dirty="0"/>
              <a:t>i</a:t>
            </a:r>
            <a:r>
              <a:rPr lang="en-US" sz="2800" i="1" dirty="0"/>
              <a:t>)</a:t>
            </a:r>
          </a:p>
          <a:p>
            <a:r>
              <a:rPr lang="en-US" sz="2800" dirty="0"/>
              <a:t>Where </a:t>
            </a:r>
            <a:r>
              <a:rPr lang="en-US" sz="2800" dirty="0" err="1"/>
              <a:t>q</a:t>
            </a:r>
            <a:r>
              <a:rPr lang="en-US" sz="2800" i="1" baseline="-25000" dirty="0" err="1"/>
              <a:t>o</a:t>
            </a:r>
            <a:r>
              <a:rPr lang="en-US" sz="2800" dirty="0"/>
              <a:t> is the output quantity and q</a:t>
            </a:r>
            <a:r>
              <a:rPr lang="en-US" sz="2800" i="1" baseline="-25000" dirty="0"/>
              <a:t>i</a:t>
            </a:r>
            <a:r>
              <a:rPr lang="en-US" sz="2800" dirty="0"/>
              <a:t> is the input quantity</a:t>
            </a:r>
          </a:p>
          <a:p>
            <a:r>
              <a:rPr lang="en-US" sz="2800" dirty="0"/>
              <a:t>b)  </a:t>
            </a:r>
            <a:r>
              <a:rPr lang="en-US" sz="2800" b="1" dirty="0"/>
              <a:t>Sensitivity. </a:t>
            </a:r>
          </a:p>
          <a:p>
            <a:r>
              <a:rPr lang="en-US" sz="2800" dirty="0">
                <a:solidFill>
                  <a:srgbClr val="FF0000"/>
                </a:solidFill>
              </a:rPr>
              <a:t>   </a:t>
            </a:r>
            <a:r>
              <a:rPr lang="en-US" sz="2800" b="1" i="1" dirty="0">
                <a:solidFill>
                  <a:srgbClr val="FF0000"/>
                </a:solidFill>
              </a:rPr>
              <a:t>Static sensitivity</a:t>
            </a:r>
          </a:p>
          <a:p>
            <a:r>
              <a:rPr lang="en-US" sz="2800" dirty="0"/>
              <a:t>   The static sensitivity of an instrument or an instrumentation system is the ratio of the magnitude of the output signal to the quantity to be measured. Its units are counts/volt etc. depending upon the type of input and output.</a:t>
            </a:r>
          </a:p>
        </p:txBody>
      </p:sp>
    </p:spTree>
    <p:extLst>
      <p:ext uri="{BB962C8B-B14F-4D97-AF65-F5344CB8AC3E}">
        <p14:creationId xmlns:p14="http://schemas.microsoft.com/office/powerpoint/2010/main" val="56264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7391400" cy="2286000"/>
          </a:xfrm>
          <a:prstGeom prst="rect">
            <a:avLst/>
          </a:prstGeom>
        </p:spPr>
      </p:pic>
      <p:sp>
        <p:nvSpPr>
          <p:cNvPr id="3" name="Rectangle 2"/>
          <p:cNvSpPr/>
          <p:nvPr/>
        </p:nvSpPr>
        <p:spPr>
          <a:xfrm>
            <a:off x="2057400" y="3276600"/>
            <a:ext cx="5575052" cy="461665"/>
          </a:xfrm>
          <a:prstGeom prst="rect">
            <a:avLst/>
          </a:prstGeom>
        </p:spPr>
        <p:txBody>
          <a:bodyPr wrap="none">
            <a:spAutoFit/>
          </a:bodyPr>
          <a:lstStyle/>
          <a:p>
            <a:r>
              <a:rPr lang="en-US" sz="2400" dirty="0">
                <a:solidFill>
                  <a:srgbClr val="FF0000"/>
                </a:solidFill>
              </a:rPr>
              <a:t>FIGURE a)Non feedback(Open loop)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4" ma:contentTypeDescription="Create a new document." ma:contentTypeScope="" ma:versionID="9107eafc803e1656206545aea7554ac6">
  <xsd:schema xmlns:xsd="http://www.w3.org/2001/XMLSchema" xmlns:xs="http://www.w3.org/2001/XMLSchema" xmlns:p="http://schemas.microsoft.com/office/2006/metadata/properties" xmlns:ns2="e8a6af36-2242-4c2b-ae94-7f5ff7765e7b" targetNamespace="http://schemas.microsoft.com/office/2006/metadata/properties" ma:root="true" ma:fieldsID="d62cd6c89cbdf23cad93b30ddb6f861e" ns2:_="">
    <xsd:import namespace="e8a6af36-2242-4c2b-ae94-7f5ff7765e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7828F4-96D6-41AB-A07E-2074BDED38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C00C957-05A2-4D22-BA82-995A64A0C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a6af36-2242-4c2b-ae94-7f5ff7765e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D8B769-0239-4548-96F8-60696F04D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294</TotalTime>
  <Words>2201</Words>
  <Application>Microsoft Office PowerPoint</Application>
  <PresentationFormat>On-screen Show (4:3)</PresentationFormat>
  <Paragraphs>197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    INSTRUMENTATION AND TRANSDUCERS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 INSTRUMENTATION AND TRANSDUCERS    Name- Joel John Mathai Semester/Section- 3rd/A Roll no.- 10</dc:title>
  <dc:creator>Acer</dc:creator>
  <cp:lastModifiedBy>faculty</cp:lastModifiedBy>
  <cp:revision>61</cp:revision>
  <dcterms:created xsi:type="dcterms:W3CDTF">2013-11-03T18:08:26Z</dcterms:created>
  <dcterms:modified xsi:type="dcterms:W3CDTF">2021-10-01T07:31:11Z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