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0820E9-8C98-42DF-ABA3-AB031C53A408}" v="2" dt="2021-12-17T17:54:10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1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SHA JAIPURIAR - 200932216" userId="S::trisha.jaipuriar@learner.manipal.edu::c53b16ca-55d3-4f25-a094-2358c6b01c72" providerId="AD" clId="Web-{2C0820E9-8C98-42DF-ABA3-AB031C53A408}"/>
    <pc:docChg chg="modSld">
      <pc:chgData name="TRISHA JAIPURIAR - 200932216" userId="S::trisha.jaipuriar@learner.manipal.edu::c53b16ca-55d3-4f25-a094-2358c6b01c72" providerId="AD" clId="Web-{2C0820E9-8C98-42DF-ABA3-AB031C53A408}" dt="2021-12-17T17:54:10.576" v="1" actId="20577"/>
      <pc:docMkLst>
        <pc:docMk/>
      </pc:docMkLst>
      <pc:sldChg chg="modSp">
        <pc:chgData name="TRISHA JAIPURIAR - 200932216" userId="S::trisha.jaipuriar@learner.manipal.edu::c53b16ca-55d3-4f25-a094-2358c6b01c72" providerId="AD" clId="Web-{2C0820E9-8C98-42DF-ABA3-AB031C53A408}" dt="2021-12-17T17:54:10.576" v="1" actId="20577"/>
        <pc:sldMkLst>
          <pc:docMk/>
          <pc:sldMk cId="1786841654" sldId="257"/>
        </pc:sldMkLst>
        <pc:spChg chg="mod">
          <ac:chgData name="TRISHA JAIPURIAR - 200932216" userId="S::trisha.jaipuriar@learner.manipal.edu::c53b16ca-55d3-4f25-a094-2358c6b01c72" providerId="AD" clId="Web-{2C0820E9-8C98-42DF-ABA3-AB031C53A408}" dt="2021-12-17T17:54:10.576" v="1" actId="20577"/>
          <ac:spMkLst>
            <pc:docMk/>
            <pc:sldMk cId="1786841654" sldId="25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FAB3-3281-4C0B-B5D2-01B63C631F96}" type="datetimeFigureOut">
              <a:rPr lang="en-IN" smtClean="0"/>
              <a:pPr/>
              <a:t>17-12-2021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24CD-2BB7-4333-AF31-EAEB2B7F39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63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FAB3-3281-4C0B-B5D2-01B63C631F96}" type="datetimeFigureOut">
              <a:rPr lang="en-IN" smtClean="0"/>
              <a:pPr/>
              <a:t>17-12-2021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24CD-2BB7-4333-AF31-EAEB2B7F39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66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FAB3-3281-4C0B-B5D2-01B63C631F96}" type="datetimeFigureOut">
              <a:rPr lang="en-IN" smtClean="0"/>
              <a:pPr/>
              <a:t>17-12-2021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24CD-2BB7-4333-AF31-EAEB2B7F39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08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FAB3-3281-4C0B-B5D2-01B63C631F96}" type="datetimeFigureOut">
              <a:rPr lang="en-IN" smtClean="0"/>
              <a:pPr/>
              <a:t>17-12-2021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24CD-2BB7-4333-AF31-EAEB2B7F39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72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FAB3-3281-4C0B-B5D2-01B63C631F96}" type="datetimeFigureOut">
              <a:rPr lang="en-IN" smtClean="0"/>
              <a:pPr/>
              <a:t>17-12-2021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24CD-2BB7-4333-AF31-EAEB2B7F39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5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FAB3-3281-4C0B-B5D2-01B63C631F96}" type="datetimeFigureOut">
              <a:rPr lang="en-IN" smtClean="0"/>
              <a:pPr/>
              <a:t>17-12-2021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24CD-2BB7-4333-AF31-EAEB2B7F39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37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FAB3-3281-4C0B-B5D2-01B63C631F96}" type="datetimeFigureOut">
              <a:rPr lang="en-IN" smtClean="0"/>
              <a:pPr/>
              <a:t>17-12-2021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24CD-2BB7-4333-AF31-EAEB2B7F39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FAB3-3281-4C0B-B5D2-01B63C631F96}" type="datetimeFigureOut">
              <a:rPr lang="en-IN" smtClean="0"/>
              <a:pPr/>
              <a:t>17-12-2021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24CD-2BB7-4333-AF31-EAEB2B7F39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2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FAB3-3281-4C0B-B5D2-01B63C631F96}" type="datetimeFigureOut">
              <a:rPr lang="en-IN" smtClean="0"/>
              <a:pPr/>
              <a:t>17-12-2021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24CD-2BB7-4333-AF31-EAEB2B7F39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9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FAB3-3281-4C0B-B5D2-01B63C631F96}" type="datetimeFigureOut">
              <a:rPr lang="en-IN" smtClean="0"/>
              <a:pPr/>
              <a:t>17-12-2021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24CD-2BB7-4333-AF31-EAEB2B7F39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25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FAB3-3281-4C0B-B5D2-01B63C631F96}" type="datetimeFigureOut">
              <a:rPr lang="en-IN" smtClean="0"/>
              <a:pPr/>
              <a:t>17-12-2021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24CD-2BB7-4333-AF31-EAEB2B7F39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86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8FAB3-3281-4C0B-B5D2-01B63C631F96}" type="datetimeFigureOut">
              <a:rPr lang="en-IN" smtClean="0"/>
              <a:pPr/>
              <a:t>17-12-2021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824CD-2BB7-4333-AF31-EAEB2B7F39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65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IN" dirty="0"/>
            </a:br>
            <a:r>
              <a:rPr lang="en-IN" dirty="0"/>
              <a:t>Measurement of humidity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03027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Aluminium oxide hygrometer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07" y="1662387"/>
            <a:ext cx="5868785" cy="4401589"/>
          </a:xfrm>
        </p:spPr>
      </p:pic>
    </p:spTree>
    <p:extLst>
      <p:ext uri="{BB962C8B-B14F-4D97-AF65-F5344CB8AC3E}">
        <p14:creationId xmlns:p14="http://schemas.microsoft.com/office/powerpoint/2010/main" val="411864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91264" cy="14401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0688"/>
            <a:ext cx="8496944" cy="446449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al oxide coating on anodized aluminium </a:t>
            </a:r>
            <a:r>
              <a:rPr lang="en-IN" dirty="0" err="1"/>
              <a:t>exihibits</a:t>
            </a:r>
            <a:r>
              <a:rPr lang="en-IN" dirty="0"/>
              <a:t> a change in dielectric constant and  resistivity with a change in humidity</a:t>
            </a:r>
          </a:p>
          <a:p>
            <a:r>
              <a:rPr lang="en-IN" dirty="0"/>
              <a:t>A base of aluminium is used as one electrode and depositing a thin </a:t>
            </a:r>
            <a:r>
              <a:rPr lang="en-IN" dirty="0" err="1"/>
              <a:t>electrode,usually</a:t>
            </a:r>
            <a:r>
              <a:rPr lang="en-IN" dirty="0"/>
              <a:t> </a:t>
            </a:r>
            <a:r>
              <a:rPr lang="en-IN" dirty="0" err="1"/>
              <a:t>gold,on</a:t>
            </a:r>
            <a:r>
              <a:rPr lang="en-IN" dirty="0"/>
              <a:t> the opposite side of the oxide</a:t>
            </a:r>
          </a:p>
          <a:p>
            <a:r>
              <a:rPr lang="en-IN" dirty="0"/>
              <a:t>This electrode is porous to air-vapour mixture</a:t>
            </a:r>
          </a:p>
          <a:p>
            <a:r>
              <a:rPr lang="en-IN" dirty="0"/>
              <a:t>The resulting changes in resistance and capacitance lead to complex impedance </a:t>
            </a:r>
            <a:r>
              <a:rPr lang="en-IN" dirty="0" err="1"/>
              <a:t>changes,which</a:t>
            </a:r>
            <a:r>
              <a:rPr lang="en-IN" dirty="0"/>
              <a:t> are measured with a bridge or related methods</a:t>
            </a:r>
          </a:p>
        </p:txBody>
      </p:sp>
    </p:spTree>
    <p:extLst>
      <p:ext uri="{BB962C8B-B14F-4D97-AF65-F5344CB8AC3E}">
        <p14:creationId xmlns:p14="http://schemas.microsoft.com/office/powerpoint/2010/main" val="379567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Crystal hygrometer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07" y="1662387"/>
            <a:ext cx="5868785" cy="4401589"/>
          </a:xfrm>
        </p:spPr>
      </p:pic>
    </p:spTree>
    <p:extLst>
      <p:ext uri="{BB962C8B-B14F-4D97-AF65-F5344CB8AC3E}">
        <p14:creationId xmlns:p14="http://schemas.microsoft.com/office/powerpoint/2010/main" val="315561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5801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435280" cy="5433467"/>
          </a:xfrm>
        </p:spPr>
        <p:txBody>
          <a:bodyPr/>
          <a:lstStyle/>
          <a:p>
            <a:r>
              <a:rPr lang="en-IN" dirty="0"/>
              <a:t>Some crystals are hygroscopic, and others may be coated with a hygroscopic material.</a:t>
            </a:r>
          </a:p>
          <a:p>
            <a:r>
              <a:rPr lang="en-IN" dirty="0"/>
              <a:t>The crystals are used as frequency determination elements.</a:t>
            </a:r>
          </a:p>
          <a:p>
            <a:r>
              <a:rPr lang="en-IN" dirty="0"/>
              <a:t>Frequency shifts with humidity, as the mass of crystal changes with amount of water absorbed by coating, are electronically measured.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474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53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Definitions in humidity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568952" cy="54726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IN" dirty="0"/>
              <a:t> Humidity ratio -mass of water vapour per unit mass of dry air</a:t>
            </a:r>
          </a:p>
          <a:p>
            <a:r>
              <a:rPr lang="en-IN" dirty="0"/>
              <a:t>Dry bulb temperature -temperature of air-water vapour mixture</a:t>
            </a:r>
          </a:p>
          <a:p>
            <a:r>
              <a:rPr lang="en-IN" dirty="0"/>
              <a:t>Wet bulb temperature –temperature after the arrangement has been allowed to reach evaporation equilibrium with mixture</a:t>
            </a:r>
          </a:p>
          <a:p>
            <a:r>
              <a:rPr lang="en-IN" dirty="0"/>
              <a:t>Dew point –temperature at which vapour starts to condense when the mixture is cooled.</a:t>
            </a:r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684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Methods of measurement of relative humidity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2 methods used:</a:t>
            </a:r>
          </a:p>
          <a:p>
            <a:r>
              <a:rPr lang="en-IN" dirty="0"/>
              <a:t>Galvanometric hygrometer</a:t>
            </a:r>
          </a:p>
          <a:p>
            <a:r>
              <a:rPr lang="en-IN" dirty="0"/>
              <a:t>Electrical hygrometer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70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Galvanometric hygrometer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hygrometer measures the value of relative humidity directly. The output of a hygrometer is used to indicate the value of relative humidity</a:t>
            </a:r>
          </a:p>
        </p:txBody>
      </p:sp>
    </p:spTree>
    <p:extLst>
      <p:ext uri="{BB962C8B-B14F-4D97-AF65-F5344CB8AC3E}">
        <p14:creationId xmlns:p14="http://schemas.microsoft.com/office/powerpoint/2010/main" val="220495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Electrical hygrometer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different types are:</a:t>
            </a:r>
          </a:p>
          <a:p>
            <a:r>
              <a:rPr lang="en-IN" dirty="0"/>
              <a:t>Resistive hygrometer</a:t>
            </a:r>
          </a:p>
          <a:p>
            <a:r>
              <a:rPr lang="en-IN" dirty="0"/>
              <a:t>Capacitive hygrometer</a:t>
            </a:r>
          </a:p>
          <a:p>
            <a:r>
              <a:rPr lang="en-IN" dirty="0"/>
              <a:t>Microwave </a:t>
            </a:r>
            <a:r>
              <a:rPr lang="en-IN" dirty="0" err="1"/>
              <a:t>refractometer</a:t>
            </a:r>
            <a:endParaRPr lang="en-IN" dirty="0"/>
          </a:p>
          <a:p>
            <a:r>
              <a:rPr lang="en-IN" dirty="0"/>
              <a:t>Aluminium oxide hygrometer</a:t>
            </a:r>
          </a:p>
          <a:p>
            <a:r>
              <a:rPr lang="en-IN" dirty="0"/>
              <a:t>Crystal hygrometer</a:t>
            </a:r>
          </a:p>
        </p:txBody>
      </p:sp>
    </p:spTree>
    <p:extLst>
      <p:ext uri="{BB962C8B-B14F-4D97-AF65-F5344CB8AC3E}">
        <p14:creationId xmlns:p14="http://schemas.microsoft.com/office/powerpoint/2010/main" val="411069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Resistive hygrometer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7800"/>
            <a:ext cx="7467600" cy="4572000"/>
          </a:xfrm>
        </p:spPr>
      </p:pic>
    </p:spTree>
    <p:extLst>
      <p:ext uri="{BB962C8B-B14F-4D97-AF65-F5344CB8AC3E}">
        <p14:creationId xmlns:p14="http://schemas.microsoft.com/office/powerpoint/2010/main" val="292281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715200" cy="27404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817737" cy="547260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Some hygroscopic salts exhibit a change in resistivity with humidity</a:t>
            </a:r>
          </a:p>
          <a:p>
            <a:r>
              <a:rPr lang="en-IN" dirty="0"/>
              <a:t>A typical resistive hygrometer is shown in </a:t>
            </a:r>
            <a:r>
              <a:rPr lang="en-IN" dirty="0" err="1"/>
              <a:t>fig..It</a:t>
            </a:r>
            <a:r>
              <a:rPr lang="en-IN" dirty="0"/>
              <a:t> shows a mixture of lithium chloride and carbon which acts as conducting film.</a:t>
            </a:r>
          </a:p>
          <a:p>
            <a:r>
              <a:rPr lang="en-IN" dirty="0"/>
              <a:t>This is put on a insulating substrate between metal electrodes </a:t>
            </a:r>
          </a:p>
          <a:p>
            <a:r>
              <a:rPr lang="en-IN" dirty="0"/>
              <a:t>The resistance of the element changes when it is exposed to variations in humidity</a:t>
            </a:r>
          </a:p>
          <a:p>
            <a:r>
              <a:rPr lang="en-IN" dirty="0"/>
              <a:t>The higher the relative humidity, the more moisture lithium chloride will absorb and lower will be its resistance</a:t>
            </a:r>
          </a:p>
          <a:p>
            <a:r>
              <a:rPr lang="en-IN" dirty="0"/>
              <a:t>Resistance is measured by applying </a:t>
            </a:r>
            <a:r>
              <a:rPr lang="en-IN" dirty="0" err="1"/>
              <a:t>a.c</a:t>
            </a:r>
            <a:r>
              <a:rPr lang="en-IN" dirty="0"/>
              <a:t>. to </a:t>
            </a:r>
            <a:r>
              <a:rPr lang="en-IN" dirty="0" err="1"/>
              <a:t>wheatstones</a:t>
            </a:r>
            <a:r>
              <a:rPr lang="en-IN" dirty="0"/>
              <a:t> meter </a:t>
            </a:r>
            <a:r>
              <a:rPr lang="en-IN" dirty="0" err="1"/>
              <a:t>bridge.The</a:t>
            </a:r>
            <a:r>
              <a:rPr lang="en-IN" dirty="0"/>
              <a:t> measure of the current flow is the measure of humidity. </a:t>
            </a:r>
          </a:p>
        </p:txBody>
      </p:sp>
    </p:spTree>
    <p:extLst>
      <p:ext uri="{BB962C8B-B14F-4D97-AF65-F5344CB8AC3E}">
        <p14:creationId xmlns:p14="http://schemas.microsoft.com/office/powerpoint/2010/main" val="11284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Capacitive hygrometer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 hygroscopic materials exhibit change in dielectric constant </a:t>
            </a:r>
            <a:r>
              <a:rPr lang="en-IN"/>
              <a:t>with humidity</a:t>
            </a:r>
            <a:endParaRPr lang="en-IN" dirty="0"/>
          </a:p>
          <a:p>
            <a:r>
              <a:rPr lang="en-IN" dirty="0"/>
              <a:t>The changes are small , and the change in capacitance is usually measured by </a:t>
            </a:r>
            <a:r>
              <a:rPr lang="en-IN" dirty="0" err="1"/>
              <a:t>includingit</a:t>
            </a:r>
            <a:r>
              <a:rPr lang="en-IN" dirty="0"/>
              <a:t> as the frequency-determining element in an oscillator.</a:t>
            </a:r>
          </a:p>
        </p:txBody>
      </p:sp>
    </p:spTree>
    <p:extLst>
      <p:ext uri="{BB962C8B-B14F-4D97-AF65-F5344CB8AC3E}">
        <p14:creationId xmlns:p14="http://schemas.microsoft.com/office/powerpoint/2010/main" val="245907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Microwave </a:t>
            </a:r>
            <a:r>
              <a:rPr lang="en-IN" dirty="0" err="1"/>
              <a:t>refractometer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system consisting of two cavities , each of which is coupled to a klystron, may be employed</a:t>
            </a:r>
          </a:p>
          <a:p>
            <a:r>
              <a:rPr lang="en-IN" dirty="0"/>
              <a:t>One cavity contains dry air, the other contains the mixture to be measured.</a:t>
            </a:r>
          </a:p>
          <a:p>
            <a:r>
              <a:rPr lang="en-IN" dirty="0"/>
              <a:t>The difference in dielectric constant is measured electronically</a:t>
            </a:r>
          </a:p>
        </p:txBody>
      </p:sp>
    </p:spTree>
    <p:extLst>
      <p:ext uri="{BB962C8B-B14F-4D97-AF65-F5344CB8AC3E}">
        <p14:creationId xmlns:p14="http://schemas.microsoft.com/office/powerpoint/2010/main" val="318795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95032794357C4293906AF5BA9203B2" ma:contentTypeVersion="7" ma:contentTypeDescription="Create a new document." ma:contentTypeScope="" ma:versionID="ef61e1341c29c881dc5b593d8075f47b">
  <xsd:schema xmlns:xsd="http://www.w3.org/2001/XMLSchema" xmlns:xs="http://www.w3.org/2001/XMLSchema" xmlns:p="http://schemas.microsoft.com/office/2006/metadata/properties" xmlns:ns2="e8a6af36-2242-4c2b-ae94-7f5ff7765e7b" xmlns:ns3="882e73e1-52fe-4f92-8094-12e54032eca4" targetNamespace="http://schemas.microsoft.com/office/2006/metadata/properties" ma:root="true" ma:fieldsID="015d73092bffc1c7f1d8e5f3dc8291cc" ns2:_="" ns3:_="">
    <xsd:import namespace="e8a6af36-2242-4c2b-ae94-7f5ff7765e7b"/>
    <xsd:import namespace="882e73e1-52fe-4f92-8094-12e54032ec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a6af36-2242-4c2b-ae94-7f5ff7765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e73e1-52fe-4f92-8094-12e54032eca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6D3BF3-48ED-4E18-B4B4-ADD1A5F41E9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0A9F2DC-7B6C-43F7-A312-DB2BE7B6CF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12DDC5-8060-4847-9AA7-12BCCB784D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a6af36-2242-4c2b-ae94-7f5ff7765e7b"/>
    <ds:schemaRef ds:uri="882e73e1-52fe-4f92-8094-12e54032ec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419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Measurement of humidity</vt:lpstr>
      <vt:lpstr>Definitions in humidity measurement</vt:lpstr>
      <vt:lpstr>Methods of measurement of relative humidity</vt:lpstr>
      <vt:lpstr>Galvanometric hygrometer</vt:lpstr>
      <vt:lpstr>Electrical hygrometer</vt:lpstr>
      <vt:lpstr>Resistive hygrometer</vt:lpstr>
      <vt:lpstr>PowerPoint Presentation</vt:lpstr>
      <vt:lpstr>Capacitive hygrometer</vt:lpstr>
      <vt:lpstr>Microwave refractometer</vt:lpstr>
      <vt:lpstr>Aluminium oxide hygrometer</vt:lpstr>
      <vt:lpstr>PowerPoint Presentation</vt:lpstr>
      <vt:lpstr>Crystal hygrometer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 assignment Measurement of humidity</dc:title>
  <dc:creator>Mr.Mostwanted</dc:creator>
  <cp:lastModifiedBy>faculty</cp:lastModifiedBy>
  <cp:revision>16</cp:revision>
  <dcterms:created xsi:type="dcterms:W3CDTF">2013-04-17T17:27:15Z</dcterms:created>
  <dcterms:modified xsi:type="dcterms:W3CDTF">2021-12-17T17:54:15Z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0x0101004895032794357C4293906AF5BA9203B2</vt:lpwstr>
  </property>
</Properties>
</file>