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92.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9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50.xml" ContentType="application/vnd.openxmlformats-officedocument.presentationml.slide+xml"/>
  <Override PartName="/ppt/slides/slide2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44.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0" r:id="rId3"/>
    <p:sldId id="257" r:id="rId4"/>
    <p:sldId id="258" r:id="rId5"/>
    <p:sldId id="259" r:id="rId6"/>
    <p:sldId id="260" r:id="rId7"/>
    <p:sldId id="261" r:id="rId8"/>
    <p:sldId id="262" r:id="rId9"/>
    <p:sldId id="263" r:id="rId10"/>
    <p:sldId id="264" r:id="rId11"/>
    <p:sldId id="265" r:id="rId12"/>
    <p:sldId id="266" r:id="rId13"/>
    <p:sldId id="267" r:id="rId14"/>
    <p:sldId id="362" r:id="rId15"/>
    <p:sldId id="363" r:id="rId16"/>
    <p:sldId id="268" r:id="rId17"/>
    <p:sldId id="269" r:id="rId18"/>
    <p:sldId id="270" r:id="rId19"/>
    <p:sldId id="271" r:id="rId20"/>
    <p:sldId id="272" r:id="rId21"/>
    <p:sldId id="273" r:id="rId22"/>
    <p:sldId id="364" r:id="rId23"/>
    <p:sldId id="365" r:id="rId24"/>
    <p:sldId id="274" r:id="rId25"/>
    <p:sldId id="275" r:id="rId26"/>
    <p:sldId id="276" r:id="rId27"/>
    <p:sldId id="277" r:id="rId28"/>
    <p:sldId id="278" r:id="rId29"/>
    <p:sldId id="279" r:id="rId30"/>
    <p:sldId id="367" r:id="rId31"/>
    <p:sldId id="280" r:id="rId32"/>
    <p:sldId id="351" r:id="rId33"/>
    <p:sldId id="352" r:id="rId34"/>
    <p:sldId id="353" r:id="rId35"/>
    <p:sldId id="354" r:id="rId36"/>
    <p:sldId id="355" r:id="rId37"/>
    <p:sldId id="281" r:id="rId38"/>
    <p:sldId id="282" r:id="rId39"/>
    <p:sldId id="283" r:id="rId40"/>
    <p:sldId id="396" r:id="rId41"/>
    <p:sldId id="397" r:id="rId42"/>
    <p:sldId id="398" r:id="rId43"/>
    <p:sldId id="399" r:id="rId44"/>
    <p:sldId id="400" r:id="rId45"/>
    <p:sldId id="284" r:id="rId46"/>
    <p:sldId id="285" r:id="rId47"/>
    <p:sldId id="286" r:id="rId48"/>
    <p:sldId id="287" r:id="rId49"/>
    <p:sldId id="370" r:id="rId50"/>
    <p:sldId id="288" r:id="rId51"/>
    <p:sldId id="289" r:id="rId52"/>
    <p:sldId id="290" r:id="rId53"/>
    <p:sldId id="357" r:id="rId54"/>
    <p:sldId id="358" r:id="rId55"/>
    <p:sldId id="359" r:id="rId56"/>
    <p:sldId id="360" r:id="rId57"/>
    <p:sldId id="361" r:id="rId58"/>
    <p:sldId id="369" r:id="rId59"/>
    <p:sldId id="356" r:id="rId60"/>
    <p:sldId id="291" r:id="rId61"/>
    <p:sldId id="292" r:id="rId62"/>
    <p:sldId id="293" r:id="rId63"/>
    <p:sldId id="294" r:id="rId64"/>
    <p:sldId id="295" r:id="rId65"/>
    <p:sldId id="296" r:id="rId66"/>
    <p:sldId id="297" r:id="rId67"/>
    <p:sldId id="298" r:id="rId68"/>
    <p:sldId id="299" r:id="rId69"/>
    <p:sldId id="300" r:id="rId70"/>
    <p:sldId id="373" r:id="rId71"/>
    <p:sldId id="301" r:id="rId72"/>
    <p:sldId id="374" r:id="rId73"/>
    <p:sldId id="302" r:id="rId74"/>
    <p:sldId id="372" r:id="rId75"/>
    <p:sldId id="303" r:id="rId76"/>
    <p:sldId id="304" r:id="rId77"/>
    <p:sldId id="371" r:id="rId78"/>
    <p:sldId id="375" r:id="rId79"/>
    <p:sldId id="376" r:id="rId80"/>
    <p:sldId id="305" r:id="rId81"/>
    <p:sldId id="306" r:id="rId82"/>
    <p:sldId id="307" r:id="rId83"/>
    <p:sldId id="308" r:id="rId84"/>
    <p:sldId id="309" r:id="rId85"/>
    <p:sldId id="377" r:id="rId86"/>
    <p:sldId id="310" r:id="rId87"/>
    <p:sldId id="311" r:id="rId88"/>
    <p:sldId id="312" r:id="rId89"/>
    <p:sldId id="313" r:id="rId90"/>
    <p:sldId id="386" r:id="rId91"/>
    <p:sldId id="314" r:id="rId92"/>
    <p:sldId id="387" r:id="rId93"/>
    <p:sldId id="315" r:id="rId94"/>
    <p:sldId id="342" r:id="rId95"/>
    <p:sldId id="388" r:id="rId96"/>
    <p:sldId id="343" r:id="rId97"/>
    <p:sldId id="344" r:id="rId98"/>
    <p:sldId id="345" r:id="rId99"/>
    <p:sldId id="346" r:id="rId100"/>
    <p:sldId id="347" r:id="rId101"/>
    <p:sldId id="379" r:id="rId102"/>
    <p:sldId id="380" r:id="rId103"/>
    <p:sldId id="381" r:id="rId104"/>
    <p:sldId id="348" r:id="rId105"/>
    <p:sldId id="349" r:id="rId106"/>
    <p:sldId id="389" r:id="rId107"/>
    <p:sldId id="390" r:id="rId108"/>
    <p:sldId id="391" r:id="rId109"/>
    <p:sldId id="378" r:id="rId110"/>
    <p:sldId id="322" r:id="rId111"/>
    <p:sldId id="324" r:id="rId112"/>
    <p:sldId id="325" r:id="rId113"/>
    <p:sldId id="392" r:id="rId114"/>
    <p:sldId id="326" r:id="rId115"/>
    <p:sldId id="385" r:id="rId116"/>
    <p:sldId id="393" r:id="rId117"/>
    <p:sldId id="394" r:id="rId118"/>
    <p:sldId id="395" r:id="rId119"/>
    <p:sldId id="383" r:id="rId120"/>
    <p:sldId id="384" r:id="rId121"/>
    <p:sldId id="332" r:id="rId122"/>
    <p:sldId id="337" r:id="rId123"/>
    <p:sldId id="333" r:id="rId124"/>
    <p:sldId id="338" r:id="rId125"/>
    <p:sldId id="339" r:id="rId126"/>
    <p:sldId id="340" r:id="rId127"/>
    <p:sldId id="382" r:id="rId128"/>
    <p:sldId id="341" r:id="rId129"/>
    <p:sldId id="334"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customXml" Target="../customXml/item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136"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2FD123-6313-417A-AFD2-7F1307C5B2FC}"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337404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D123-6313-417A-AFD2-7F1307C5B2FC}"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379906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D123-6313-417A-AFD2-7F1307C5B2FC}"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108957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D123-6313-417A-AFD2-7F1307C5B2FC}"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110866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2FD123-6313-417A-AFD2-7F1307C5B2FC}"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401387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2FD123-6313-417A-AFD2-7F1307C5B2FC}"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363191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2FD123-6313-417A-AFD2-7F1307C5B2FC}"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296742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2FD123-6313-417A-AFD2-7F1307C5B2FC}"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379448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FD123-6313-417A-AFD2-7F1307C5B2FC}"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113567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2FD123-6313-417A-AFD2-7F1307C5B2FC}"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249009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2FD123-6313-417A-AFD2-7F1307C5B2FC}"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D841-2967-4BB5-8986-BC3C95409420}" type="slidenum">
              <a:rPr lang="en-US" smtClean="0"/>
              <a:t>‹#›</a:t>
            </a:fld>
            <a:endParaRPr lang="en-US"/>
          </a:p>
        </p:txBody>
      </p:sp>
    </p:spTree>
    <p:extLst>
      <p:ext uri="{BB962C8B-B14F-4D97-AF65-F5344CB8AC3E}">
        <p14:creationId xmlns:p14="http://schemas.microsoft.com/office/powerpoint/2010/main" val="372032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FD123-6313-417A-AFD2-7F1307C5B2FC}"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0D841-2967-4BB5-8986-BC3C95409420}" type="slidenum">
              <a:rPr lang="en-US" smtClean="0"/>
              <a:t>‹#›</a:t>
            </a:fld>
            <a:endParaRPr lang="en-US"/>
          </a:p>
        </p:txBody>
      </p:sp>
    </p:spTree>
    <p:extLst>
      <p:ext uri="{BB962C8B-B14F-4D97-AF65-F5344CB8AC3E}">
        <p14:creationId xmlns:p14="http://schemas.microsoft.com/office/powerpoint/2010/main" val="30044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elprocus.com/capacitors-types-applications/"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MEASUREMENT USING CRO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207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Measurement of Current</a:t>
            </a:r>
            <a:endParaRPr lang="en-US" dirty="0"/>
          </a:p>
        </p:txBody>
      </p:sp>
      <p:sp>
        <p:nvSpPr>
          <p:cNvPr id="3" name="Content Placeholder 2"/>
          <p:cNvSpPr>
            <a:spLocks noGrp="1"/>
          </p:cNvSpPr>
          <p:nvPr>
            <p:ph idx="1"/>
          </p:nvPr>
        </p:nvSpPr>
        <p:spPr/>
        <p:txBody>
          <a:bodyPr/>
          <a:lstStyle/>
          <a:p>
            <a:pPr algn="just"/>
            <a:r>
              <a:rPr lang="en-US" dirty="0"/>
              <a:t>Current cannot be measured directly with a CRO. To measure the current, a known resistance </a:t>
            </a:r>
            <a:r>
              <a:rPr lang="en-US" dirty="0" smtClean="0"/>
              <a:t>is taken </a:t>
            </a:r>
            <a:r>
              <a:rPr lang="en-US" dirty="0"/>
              <a:t>and the potential drop across the resistance is determined with the help of </a:t>
            </a:r>
            <a:r>
              <a:rPr lang="en-US" dirty="0" smtClean="0"/>
              <a:t>measurement of </a:t>
            </a:r>
            <a:r>
              <a:rPr lang="en-US" dirty="0"/>
              <a:t>potential at both ends of the resistor. The voltage across resistance is displayed on CRO </a:t>
            </a:r>
            <a:r>
              <a:rPr lang="en-US" dirty="0" smtClean="0"/>
              <a:t>and measured </a:t>
            </a:r>
            <a:r>
              <a:rPr lang="en-US" dirty="0"/>
              <a:t>as shown in Fig. 7.26. </a:t>
            </a:r>
            <a:endParaRPr lang="en-US" dirty="0" smtClean="0"/>
          </a:p>
          <a:p>
            <a:pPr algn="just"/>
            <a:r>
              <a:rPr lang="en-US" dirty="0" smtClean="0"/>
              <a:t>The </a:t>
            </a:r>
            <a:r>
              <a:rPr lang="en-US" dirty="0"/>
              <a:t>voltage divided by the considered resistance value gives </a:t>
            </a:r>
            <a:r>
              <a:rPr lang="en-US" dirty="0" smtClean="0"/>
              <a:t>the amount </a:t>
            </a:r>
            <a:r>
              <a:rPr lang="en-US" dirty="0"/>
              <a:t>of current flowing in the device.</a:t>
            </a:r>
          </a:p>
        </p:txBody>
      </p:sp>
      <p:pic>
        <p:nvPicPr>
          <p:cNvPr id="4" name="Picture 3"/>
          <p:cNvPicPr>
            <a:picLocks noChangeAspect="1"/>
          </p:cNvPicPr>
          <p:nvPr/>
        </p:nvPicPr>
        <p:blipFill>
          <a:blip r:embed="rId2"/>
          <a:stretch>
            <a:fillRect/>
          </a:stretch>
        </p:blipFill>
        <p:spPr>
          <a:xfrm>
            <a:off x="5076035" y="4924697"/>
            <a:ext cx="4353619" cy="1002045"/>
          </a:xfrm>
          <a:prstGeom prst="rect">
            <a:avLst/>
          </a:prstGeom>
        </p:spPr>
      </p:pic>
    </p:spTree>
    <p:extLst>
      <p:ext uri="{BB962C8B-B14F-4D97-AF65-F5344CB8AC3E}">
        <p14:creationId xmlns:p14="http://schemas.microsoft.com/office/powerpoint/2010/main" val="39902653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7359" y="104503"/>
            <a:ext cx="9474926" cy="6414170"/>
          </a:xfrm>
          <a:prstGeom prst="rect">
            <a:avLst/>
          </a:prstGeom>
        </p:spPr>
      </p:pic>
    </p:spTree>
    <p:extLst>
      <p:ext uri="{BB962C8B-B14F-4D97-AF65-F5344CB8AC3E}">
        <p14:creationId xmlns:p14="http://schemas.microsoft.com/office/powerpoint/2010/main" val="4221742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lstStyle/>
          <a:p>
            <a:r>
              <a:rPr lang="en-US" dirty="0"/>
              <a:t>The figure below shows the waveforms at the various blocks of the sampling oscilloscope:</a:t>
            </a:r>
          </a:p>
        </p:txBody>
      </p:sp>
      <p:pic>
        <p:nvPicPr>
          <p:cNvPr id="1026" name="Picture 2" descr="waveforms of sampling oscillo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593" y="1076303"/>
            <a:ext cx="4912814" cy="565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81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Sampling</a:t>
            </a:r>
          </a:p>
        </p:txBody>
      </p:sp>
      <p:sp>
        <p:nvSpPr>
          <p:cNvPr id="3" name="Content Placeholder 2"/>
          <p:cNvSpPr>
            <a:spLocks noGrp="1"/>
          </p:cNvSpPr>
          <p:nvPr>
            <p:ph idx="1"/>
          </p:nvPr>
        </p:nvSpPr>
        <p:spPr/>
        <p:txBody>
          <a:bodyPr>
            <a:normAutofit lnSpcReduction="10000"/>
          </a:bodyPr>
          <a:lstStyle/>
          <a:p>
            <a:r>
              <a:rPr lang="en-US" dirty="0"/>
              <a:t>In a sampling oscilloscope, there are various methods by which sampling can be done. The methods are as follows</a:t>
            </a:r>
            <a:r>
              <a:rPr lang="en-US" dirty="0" smtClean="0"/>
              <a:t>:</a:t>
            </a:r>
          </a:p>
          <a:p>
            <a:pPr algn="just"/>
            <a:r>
              <a:rPr lang="en-US" b="1" i="1" dirty="0"/>
              <a:t>Real-time sampling</a:t>
            </a:r>
            <a:endParaRPr lang="en-US" dirty="0"/>
          </a:p>
          <a:p>
            <a:pPr algn="just"/>
            <a:r>
              <a:rPr lang="en-US" dirty="0"/>
              <a:t>It is done in order to invade high-frequency samples with accuracy. In this method, the digitizer employed operates at a high speed in order to register most of the points in a single sweep. The high-frequency waveform is so distinct that at any instant the level of current and voltage cannot be correlated with its </a:t>
            </a:r>
            <a:r>
              <a:rPr lang="en-US" dirty="0" err="1"/>
              <a:t>neighbouring</a:t>
            </a:r>
            <a:r>
              <a:rPr lang="en-US" dirty="0"/>
              <a:t> ones.</a:t>
            </a:r>
          </a:p>
          <a:p>
            <a:pPr algn="just"/>
            <a:r>
              <a:rPr lang="en-US" dirty="0"/>
              <a:t>So, to avoid repetition, it is suggested to register the samples in the time slot of their occurrence. It requires a high-speed memory as the sampling frequency is high.</a:t>
            </a:r>
          </a:p>
          <a:p>
            <a:pPr algn="just"/>
            <a:endParaRPr lang="en-US" dirty="0"/>
          </a:p>
        </p:txBody>
      </p:sp>
    </p:spTree>
    <p:extLst>
      <p:ext uri="{BB962C8B-B14F-4D97-AF65-F5344CB8AC3E}">
        <p14:creationId xmlns:p14="http://schemas.microsoft.com/office/powerpoint/2010/main" val="40136661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589134"/>
          </a:xfrm>
        </p:spPr>
        <p:txBody>
          <a:bodyPr>
            <a:normAutofit fontScale="92500" lnSpcReduction="10000"/>
          </a:bodyPr>
          <a:lstStyle/>
          <a:p>
            <a:r>
              <a:rPr lang="en-US" b="1" i="1" dirty="0"/>
              <a:t>Equivalent sampling</a:t>
            </a:r>
            <a:endParaRPr lang="en-US" dirty="0"/>
          </a:p>
          <a:p>
            <a:pPr algn="just"/>
            <a:r>
              <a:rPr lang="en-US" dirty="0" smtClean="0"/>
              <a:t>In </a:t>
            </a:r>
            <a:r>
              <a:rPr lang="en-US" dirty="0"/>
              <a:t>this method of sampling, the digitizer operates at samples that are received from the various repetition of the signal. In such a case, each repeated signal can provide one or more samples. This somehow improves the signal invading accuracy.</a:t>
            </a:r>
          </a:p>
          <a:p>
            <a:pPr algn="just"/>
            <a:r>
              <a:rPr lang="en-US" dirty="0"/>
              <a:t>It is basically done by 2 methods:</a:t>
            </a:r>
          </a:p>
          <a:p>
            <a:pPr algn="just"/>
            <a:r>
              <a:rPr lang="en-US" b="1" i="1" dirty="0"/>
              <a:t>Sequential method</a:t>
            </a:r>
            <a:r>
              <a:rPr lang="en-US" dirty="0"/>
              <a:t>: In this technique, triggering decides the recording rate of the samples. However, each sample is to be recorded with a little delay. At the time of next triggering, another increment in delay is introduced. The cycle thus repeats in such a manner</a:t>
            </a:r>
            <a:r>
              <a:rPr lang="en-US" dirty="0" smtClean="0"/>
              <a:t>.</a:t>
            </a:r>
          </a:p>
          <a:p>
            <a:pPr algn="just"/>
            <a:r>
              <a:rPr lang="en-US" b="1" i="1" dirty="0"/>
              <a:t>Random sampling method</a:t>
            </a:r>
            <a:r>
              <a:rPr lang="en-US" dirty="0"/>
              <a:t>: In this method, triggering does not determine records of the samples instead a clock is employed in the circuit to do so. This means that at regular time interval samples are recorded but that is definitely independent of that of triggering rate.</a:t>
            </a:r>
          </a:p>
          <a:p>
            <a:pPr algn="just"/>
            <a:endParaRPr lang="en-US" dirty="0"/>
          </a:p>
          <a:p>
            <a:endParaRPr lang="en-US" dirty="0"/>
          </a:p>
        </p:txBody>
      </p:sp>
    </p:spTree>
    <p:extLst>
      <p:ext uri="{BB962C8B-B14F-4D97-AF65-F5344CB8AC3E}">
        <p14:creationId xmlns:p14="http://schemas.microsoft.com/office/powerpoint/2010/main" val="23787743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623" y="142716"/>
            <a:ext cx="10515600" cy="6388713"/>
          </a:xfrm>
        </p:spPr>
        <p:txBody>
          <a:bodyPr>
            <a:normAutofit/>
          </a:bodyPr>
          <a:lstStyle/>
          <a:p>
            <a:pPr marL="0" indent="0">
              <a:buNone/>
            </a:pPr>
            <a:r>
              <a:rPr lang="en-US" b="1" i="1" dirty="0"/>
              <a:t>Advantages</a:t>
            </a:r>
          </a:p>
          <a:p>
            <a:pPr marL="0" indent="0">
              <a:buNone/>
            </a:pPr>
            <a:r>
              <a:rPr lang="en-US" dirty="0"/>
              <a:t>Some of the main advantages of sampling oscilloscopes are:</a:t>
            </a:r>
          </a:p>
          <a:p>
            <a:pPr marL="0" indent="0">
              <a:buNone/>
            </a:pPr>
            <a:r>
              <a:rPr lang="en-US" b="1" dirty="0"/>
              <a:t>1. </a:t>
            </a:r>
            <a:r>
              <a:rPr lang="en-US" dirty="0"/>
              <a:t>The waveform display is clear.</a:t>
            </a:r>
          </a:p>
          <a:p>
            <a:pPr marL="0" indent="0">
              <a:buNone/>
            </a:pPr>
            <a:r>
              <a:rPr lang="en-US" b="1" dirty="0"/>
              <a:t>2. </a:t>
            </a:r>
            <a:r>
              <a:rPr lang="en-US" dirty="0"/>
              <a:t>High speed electrical signals can be produced.</a:t>
            </a:r>
          </a:p>
          <a:p>
            <a:pPr marL="0" indent="0">
              <a:buNone/>
            </a:pPr>
            <a:r>
              <a:rPr lang="en-US" b="1" dirty="0"/>
              <a:t>3. </a:t>
            </a:r>
            <a:r>
              <a:rPr lang="en-US" dirty="0"/>
              <a:t>Very high frequency performance can be achieved.</a:t>
            </a:r>
          </a:p>
          <a:p>
            <a:pPr marL="0" indent="0">
              <a:buNone/>
            </a:pPr>
            <a:r>
              <a:rPr lang="en-US" b="1" dirty="0"/>
              <a:t>4. </a:t>
            </a:r>
            <a:r>
              <a:rPr lang="en-US" dirty="0"/>
              <a:t>The sampling techniques allow the design of the oscilloscope with wide </a:t>
            </a:r>
            <a:r>
              <a:rPr lang="en-US" dirty="0" smtClean="0"/>
              <a:t>bandwidth frequency.</a:t>
            </a:r>
          </a:p>
          <a:p>
            <a:pPr marL="0" indent="0">
              <a:buNone/>
            </a:pPr>
            <a:endParaRPr lang="en-US" dirty="0" smtClean="0"/>
          </a:p>
          <a:p>
            <a:pPr marL="0" indent="0">
              <a:buNone/>
            </a:pPr>
            <a:r>
              <a:rPr lang="en-US" b="1" dirty="0"/>
              <a:t>Disadvantage of sampling oscilloscope</a:t>
            </a:r>
          </a:p>
          <a:p>
            <a:r>
              <a:rPr lang="en-US" dirty="0"/>
              <a:t>Sampling oscilloscope allows the measurement to be done on signals having repetitive waveforms.</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847166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lstStyle/>
          <a:p>
            <a:r>
              <a:rPr lang="en-US" dirty="0"/>
              <a:t>Fig. 8.14 shows a 50 MHz bandwidth sampling oscilloscope Model TDS2001C manufacture by Tektronix. The model has 16 automated measurements and USB connectivity</a:t>
            </a:r>
          </a:p>
          <a:p>
            <a:endParaRPr lang="en-US" dirty="0"/>
          </a:p>
        </p:txBody>
      </p:sp>
      <p:pic>
        <p:nvPicPr>
          <p:cNvPr id="4" name="Picture 3"/>
          <p:cNvPicPr>
            <a:picLocks noChangeAspect="1"/>
          </p:cNvPicPr>
          <p:nvPr/>
        </p:nvPicPr>
        <p:blipFill>
          <a:blip r:embed="rId2"/>
          <a:stretch>
            <a:fillRect/>
          </a:stretch>
        </p:blipFill>
        <p:spPr>
          <a:xfrm>
            <a:off x="4959444" y="1703045"/>
            <a:ext cx="6712944" cy="4658566"/>
          </a:xfrm>
          <a:prstGeom prst="rect">
            <a:avLst/>
          </a:prstGeom>
        </p:spPr>
      </p:pic>
    </p:spTree>
    <p:extLst>
      <p:ext uri="{BB962C8B-B14F-4D97-AF65-F5344CB8AC3E}">
        <p14:creationId xmlns:p14="http://schemas.microsoft.com/office/powerpoint/2010/main" val="3237252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OSCILLOSCOPE</a:t>
            </a:r>
            <a:endParaRPr lang="en-US" dirty="0"/>
          </a:p>
        </p:txBody>
      </p:sp>
      <p:sp>
        <p:nvSpPr>
          <p:cNvPr id="3" name="Content Placeholder 2"/>
          <p:cNvSpPr>
            <a:spLocks noGrp="1"/>
          </p:cNvSpPr>
          <p:nvPr>
            <p:ph idx="1"/>
          </p:nvPr>
        </p:nvSpPr>
        <p:spPr/>
        <p:txBody>
          <a:bodyPr/>
          <a:lstStyle/>
          <a:p>
            <a:r>
              <a:rPr lang="en-US" dirty="0"/>
              <a:t>There are two types of storage oscilloscopes, namely,</a:t>
            </a:r>
          </a:p>
          <a:p>
            <a:r>
              <a:rPr lang="en-US" dirty="0"/>
              <a:t>1. Analog storage oscilloscope</a:t>
            </a:r>
          </a:p>
          <a:p>
            <a:r>
              <a:rPr lang="en-US" dirty="0"/>
              <a:t>2. Digital storage </a:t>
            </a:r>
            <a:r>
              <a:rPr lang="en-US" dirty="0" smtClean="0"/>
              <a:t>oscilloscope</a:t>
            </a:r>
            <a:endParaRPr lang="en-US" dirty="0"/>
          </a:p>
        </p:txBody>
      </p:sp>
    </p:spTree>
    <p:extLst>
      <p:ext uri="{BB962C8B-B14F-4D97-AF65-F5344CB8AC3E}">
        <p14:creationId xmlns:p14="http://schemas.microsoft.com/office/powerpoint/2010/main" val="42695817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0"/>
            <a:ext cx="10515600" cy="1325563"/>
          </a:xfrm>
        </p:spPr>
        <p:txBody>
          <a:bodyPr/>
          <a:lstStyle/>
          <a:p>
            <a:r>
              <a:rPr lang="en-US" dirty="0"/>
              <a:t>Analog storage oscilloscope</a:t>
            </a:r>
            <a:br>
              <a:rPr lang="en-US" dirty="0"/>
            </a:br>
            <a:endParaRPr lang="en-US" dirty="0"/>
          </a:p>
        </p:txBody>
      </p:sp>
      <p:sp>
        <p:nvSpPr>
          <p:cNvPr id="3" name="Content Placeholder 2"/>
          <p:cNvSpPr>
            <a:spLocks noGrp="1"/>
          </p:cNvSpPr>
          <p:nvPr>
            <p:ph idx="1"/>
          </p:nvPr>
        </p:nvSpPr>
        <p:spPr>
          <a:xfrm>
            <a:off x="720634" y="1325563"/>
            <a:ext cx="10515600" cy="5262563"/>
          </a:xfrm>
        </p:spPr>
        <p:txBody>
          <a:bodyPr>
            <a:normAutofit/>
          </a:bodyPr>
          <a:lstStyle/>
          <a:p>
            <a:pPr algn="just"/>
            <a:r>
              <a:rPr lang="en-US" dirty="0"/>
              <a:t>An analog storage oscilloscope uses the phenomenon of secondary electron emission </a:t>
            </a:r>
            <a:r>
              <a:rPr lang="en-US" dirty="0" smtClean="0"/>
              <a:t>to build </a:t>
            </a:r>
            <a:r>
              <a:rPr lang="en-US" dirty="0"/>
              <a:t>up and store electrostatic charges on the surface of an insulated target. </a:t>
            </a:r>
            <a:endParaRPr lang="en-US" dirty="0" smtClean="0"/>
          </a:p>
          <a:p>
            <a:pPr algn="just"/>
            <a:r>
              <a:rPr lang="en-US" dirty="0" smtClean="0"/>
              <a:t>Such</a:t>
            </a:r>
            <a:r>
              <a:rPr lang="en-US" dirty="0"/>
              <a:t> </a:t>
            </a:r>
            <a:r>
              <a:rPr lang="en-US" dirty="0" smtClean="0"/>
              <a:t>oscilloscopes </a:t>
            </a:r>
            <a:r>
              <a:rPr lang="en-US" dirty="0"/>
              <a:t>are widely used (</a:t>
            </a:r>
            <a:r>
              <a:rPr lang="en-US" dirty="0" err="1"/>
              <a:t>i</a:t>
            </a:r>
            <a:r>
              <a:rPr lang="en-US" dirty="0"/>
              <a:t>) for real-time observation of events that occur only </a:t>
            </a:r>
            <a:r>
              <a:rPr lang="en-US" dirty="0" smtClean="0"/>
              <a:t>once, and </a:t>
            </a:r>
            <a:r>
              <a:rPr lang="en-US" dirty="0"/>
              <a:t>(ii) for displaying the waveform of a very low frequency (VLF) signal.</a:t>
            </a:r>
          </a:p>
          <a:p>
            <a:pPr algn="just"/>
            <a:r>
              <a:rPr lang="en-US" dirty="0"/>
              <a:t>The construction of a CRT using variable persistence storage technique, called the </a:t>
            </a:r>
            <a:r>
              <a:rPr lang="en-US" dirty="0" smtClean="0"/>
              <a:t>halftone or </a:t>
            </a:r>
            <a:r>
              <a:rPr lang="en-US" dirty="0"/>
              <a:t>mesh storage CRT is shown in Figure 9.20. With the variable persistence the </a:t>
            </a:r>
            <a:r>
              <a:rPr lang="en-US" dirty="0" smtClean="0"/>
              <a:t>slow swept </a:t>
            </a:r>
            <a:r>
              <a:rPr lang="en-US" dirty="0"/>
              <a:t>trace can be stored on display continuously by adjusting the persistence of the </a:t>
            </a:r>
            <a:r>
              <a:rPr lang="en-US" dirty="0" smtClean="0"/>
              <a:t>CRT screen </a:t>
            </a:r>
            <a:r>
              <a:rPr lang="en-US" dirty="0"/>
              <a:t>to match the sweep time.</a:t>
            </a:r>
          </a:p>
          <a:p>
            <a:pPr marL="0" indent="0" algn="just">
              <a:buNone/>
            </a:pPr>
            <a:endParaRPr lang="en-US" dirty="0"/>
          </a:p>
        </p:txBody>
      </p:sp>
    </p:spTree>
    <p:extLst>
      <p:ext uri="{BB962C8B-B14F-4D97-AF65-F5344CB8AC3E}">
        <p14:creationId xmlns:p14="http://schemas.microsoft.com/office/powerpoint/2010/main" val="22829508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574765"/>
            <a:ext cx="10931433" cy="5602197"/>
          </a:xfrm>
          <a:prstGeom prst="rect">
            <a:avLst/>
          </a:prstGeom>
        </p:spPr>
      </p:pic>
    </p:spTree>
    <p:extLst>
      <p:ext uri="{BB962C8B-B14F-4D97-AF65-F5344CB8AC3E}">
        <p14:creationId xmlns:p14="http://schemas.microsoft.com/office/powerpoint/2010/main" val="36017334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Storage Oscilloscope</a:t>
            </a:r>
            <a:endParaRPr lang="en-US" dirty="0"/>
          </a:p>
        </p:txBody>
      </p:sp>
      <p:sp>
        <p:nvSpPr>
          <p:cNvPr id="3" name="Content Placeholder 2"/>
          <p:cNvSpPr>
            <a:spLocks noGrp="1"/>
          </p:cNvSpPr>
          <p:nvPr>
            <p:ph idx="1"/>
          </p:nvPr>
        </p:nvSpPr>
        <p:spPr>
          <a:xfrm>
            <a:off x="838200" y="1423851"/>
            <a:ext cx="11022874" cy="5199018"/>
          </a:xfrm>
        </p:spPr>
        <p:txBody>
          <a:bodyPr>
            <a:noAutofit/>
          </a:bodyPr>
          <a:lstStyle/>
          <a:p>
            <a:pPr algn="just"/>
            <a:r>
              <a:rPr lang="en-US" sz="2400" dirty="0"/>
              <a:t>There are a number of distinct disadvantages of the analog storage oscilloscope. </a:t>
            </a:r>
            <a:r>
              <a:rPr lang="en-US" sz="2400" dirty="0" smtClean="0"/>
              <a:t>These disadvantages </a:t>
            </a:r>
            <a:r>
              <a:rPr lang="en-US" sz="2400" dirty="0"/>
              <a:t>are listed below:</a:t>
            </a:r>
          </a:p>
          <a:p>
            <a:pPr marL="0" indent="0" algn="just">
              <a:buNone/>
            </a:pPr>
            <a:r>
              <a:rPr lang="en-US" sz="2400" dirty="0"/>
              <a:t>1. There is a finite amount of time that the storage tube can preserve a </a:t>
            </a:r>
            <a:r>
              <a:rPr lang="en-US" sz="2400" dirty="0" smtClean="0"/>
              <a:t>stored waveform</a:t>
            </a:r>
            <a:r>
              <a:rPr lang="en-US" sz="2400" dirty="0"/>
              <a:t>. Eventually, the waveform will be lost. The power to the storage tube </a:t>
            </a:r>
            <a:r>
              <a:rPr lang="en-US" sz="2400" dirty="0" smtClean="0"/>
              <a:t>must be </a:t>
            </a:r>
            <a:r>
              <a:rPr lang="en-US" sz="2400" dirty="0"/>
              <a:t>present as long as the image is to be stored.</a:t>
            </a:r>
          </a:p>
          <a:p>
            <a:pPr marL="0" indent="0" algn="just">
              <a:buNone/>
            </a:pPr>
            <a:r>
              <a:rPr lang="en-US" sz="2400" dirty="0"/>
              <a:t>2. The trace of a storage tube is, generally, not as fine as a normal cathode ray </a:t>
            </a:r>
            <a:r>
              <a:rPr lang="en-US" sz="2400" dirty="0" smtClean="0"/>
              <a:t>tube. Thus</a:t>
            </a:r>
            <a:r>
              <a:rPr lang="en-US" sz="2400" dirty="0"/>
              <a:t>, the stored trace is not as crisp as a conventional oscilloscope </a:t>
            </a:r>
            <a:r>
              <a:rPr lang="en-US" sz="2400" dirty="0" smtClean="0"/>
              <a:t>trace.</a:t>
            </a:r>
          </a:p>
          <a:p>
            <a:pPr marL="0" indent="0" algn="just">
              <a:buNone/>
            </a:pPr>
            <a:r>
              <a:rPr lang="en-US" sz="2400" dirty="0" smtClean="0"/>
              <a:t>3</a:t>
            </a:r>
            <a:r>
              <a:rPr lang="en-US" sz="2400" dirty="0"/>
              <a:t>. The writing rate of the storage tube is less than a conventional cathode ray </a:t>
            </a:r>
            <a:r>
              <a:rPr lang="en-US" sz="2400" dirty="0" smtClean="0"/>
              <a:t>tube, which </a:t>
            </a:r>
            <a:r>
              <a:rPr lang="en-US" sz="2400" dirty="0"/>
              <a:t>limits the speed of the storage oscilloscope.</a:t>
            </a:r>
          </a:p>
          <a:p>
            <a:pPr marL="0" indent="0" algn="just">
              <a:buNone/>
            </a:pPr>
            <a:r>
              <a:rPr lang="en-US" sz="2400" dirty="0"/>
              <a:t>4. The storage cathode ray tube is considerably more expensive than a </a:t>
            </a:r>
            <a:r>
              <a:rPr lang="en-US" sz="2400" dirty="0" smtClean="0"/>
              <a:t>conventional tube </a:t>
            </a:r>
            <a:r>
              <a:rPr lang="en-US" sz="2400" dirty="0"/>
              <a:t>and requires additional power supplies.</a:t>
            </a:r>
          </a:p>
          <a:p>
            <a:pPr marL="0" indent="0" algn="just">
              <a:buNone/>
            </a:pPr>
            <a:r>
              <a:rPr lang="en-US" sz="2400" dirty="0"/>
              <a:t>5. Only one image can be stored. If two traces are to be compared, they must </a:t>
            </a:r>
            <a:r>
              <a:rPr lang="en-US" sz="2400" dirty="0" smtClean="0"/>
              <a:t>be superimposed </a:t>
            </a:r>
            <a:r>
              <a:rPr lang="en-US" sz="2400" dirty="0"/>
              <a:t>on the same screen and displayed </a:t>
            </a:r>
            <a:r>
              <a:rPr lang="en-US" sz="2400" dirty="0" smtClean="0"/>
              <a:t>together. A </a:t>
            </a:r>
            <a:r>
              <a:rPr lang="en-US" sz="2400" dirty="0"/>
              <a:t>superior method if trace storage is the digital storage oscilloscope</a:t>
            </a:r>
          </a:p>
        </p:txBody>
      </p:sp>
    </p:spTree>
    <p:extLst>
      <p:ext uri="{BB962C8B-B14F-4D97-AF65-F5344CB8AC3E}">
        <p14:creationId xmlns:p14="http://schemas.microsoft.com/office/powerpoint/2010/main" val="104886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683240" cy="5811837"/>
          </a:xfrm>
          <a:prstGeom prst="rect">
            <a:avLst/>
          </a:prstGeom>
        </p:spPr>
      </p:pic>
    </p:spTree>
    <p:extLst>
      <p:ext uri="{BB962C8B-B14F-4D97-AF65-F5344CB8AC3E}">
        <p14:creationId xmlns:p14="http://schemas.microsoft.com/office/powerpoint/2010/main" val="73349492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8044" y="365125"/>
            <a:ext cx="11535911" cy="5811838"/>
          </a:xfrm>
          <a:prstGeom prst="rect">
            <a:avLst/>
          </a:prstGeom>
        </p:spPr>
      </p:pic>
    </p:spTree>
    <p:extLst>
      <p:ext uri="{BB962C8B-B14F-4D97-AF65-F5344CB8AC3E}">
        <p14:creationId xmlns:p14="http://schemas.microsoft.com/office/powerpoint/2010/main" val="22814222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592" y="144525"/>
            <a:ext cx="10972815" cy="6590444"/>
          </a:xfrm>
          <a:prstGeom prst="rect">
            <a:avLst/>
          </a:prstGeom>
        </p:spPr>
      </p:pic>
    </p:spTree>
    <p:extLst>
      <p:ext uri="{BB962C8B-B14F-4D97-AF65-F5344CB8AC3E}">
        <p14:creationId xmlns:p14="http://schemas.microsoft.com/office/powerpoint/2010/main" val="2184645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Digital Storage Oscilloscope?</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b="1" dirty="0"/>
              <a:t>Definition:</a:t>
            </a:r>
            <a:r>
              <a:rPr lang="en-US" dirty="0"/>
              <a:t> The digital storage oscilloscope is an instrument which gives the storage of a digital waveform or the digital copy of the waveform. It allows us to store the signal or the waveform in the digital format, and in the digital memory also it allows us to do the digital signal processing techniques over that signal. </a:t>
            </a:r>
            <a:endParaRPr lang="en-US" dirty="0" smtClean="0"/>
          </a:p>
          <a:p>
            <a:pPr algn="just"/>
            <a:r>
              <a:rPr lang="en-US" dirty="0" smtClean="0"/>
              <a:t>.</a:t>
            </a:r>
          </a:p>
          <a:p>
            <a:pPr algn="just"/>
            <a:r>
              <a:rPr lang="en-US" dirty="0" smtClean="0"/>
              <a:t>It captures non repetitive signals and displays it on the screen until the device gets reset.</a:t>
            </a:r>
            <a:endParaRPr lang="en-US" dirty="0"/>
          </a:p>
        </p:txBody>
      </p:sp>
    </p:spTree>
    <p:extLst>
      <p:ext uri="{BB962C8B-B14F-4D97-AF65-F5344CB8AC3E}">
        <p14:creationId xmlns:p14="http://schemas.microsoft.com/office/powerpoint/2010/main" val="33894543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DSO the signals are received, stored and displayed on the screen.</a:t>
            </a:r>
          </a:p>
          <a:p>
            <a:r>
              <a:rPr lang="en-US" dirty="0"/>
              <a:t>The maximum frequency measured on the digital signal oscilloscope depends upon two things they are: </a:t>
            </a:r>
            <a:endParaRPr lang="en-US" dirty="0" smtClean="0"/>
          </a:p>
          <a:p>
            <a:r>
              <a:rPr lang="en-US" dirty="0" smtClean="0"/>
              <a:t>1) sampling </a:t>
            </a:r>
            <a:r>
              <a:rPr lang="en-US" dirty="0"/>
              <a:t>rate of the scope and </a:t>
            </a:r>
            <a:r>
              <a:rPr lang="en-US" dirty="0" smtClean="0"/>
              <a:t>          ADC</a:t>
            </a:r>
          </a:p>
          <a:p>
            <a:r>
              <a:rPr lang="en-US" dirty="0" smtClean="0"/>
              <a:t>2) the </a:t>
            </a:r>
            <a:r>
              <a:rPr lang="en-US" dirty="0"/>
              <a:t>nature of the converter. </a:t>
            </a:r>
            <a:r>
              <a:rPr lang="en-US" dirty="0" smtClean="0"/>
              <a:t>             DAC</a:t>
            </a:r>
          </a:p>
          <a:p>
            <a:r>
              <a:rPr lang="en-US" dirty="0" smtClean="0"/>
              <a:t>The </a:t>
            </a:r>
            <a:r>
              <a:rPr lang="en-US" dirty="0"/>
              <a:t>traces in DSO are bright, highly defined, and displayed within </a:t>
            </a:r>
            <a:r>
              <a:rPr lang="en-US" dirty="0" smtClean="0"/>
              <a:t>seconds.</a:t>
            </a:r>
            <a:endParaRPr lang="en-US" dirty="0"/>
          </a:p>
        </p:txBody>
      </p:sp>
      <p:cxnSp>
        <p:nvCxnSpPr>
          <p:cNvPr id="5" name="Straight Connector 4"/>
          <p:cNvCxnSpPr/>
          <p:nvPr/>
        </p:nvCxnSpPr>
        <p:spPr>
          <a:xfrm>
            <a:off x="5721531" y="4023360"/>
            <a:ext cx="679269" cy="117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60720" y="3422469"/>
            <a:ext cx="796834" cy="5225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2867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Diagram of Digital Storage Oscilloscope</a:t>
            </a:r>
            <a:br>
              <a:rPr lang="en-US" b="1" dirty="0"/>
            </a:br>
            <a:endParaRPr lang="en-US" dirty="0"/>
          </a:p>
        </p:txBody>
      </p:sp>
      <p:sp>
        <p:nvSpPr>
          <p:cNvPr id="3" name="Content Placeholder 2"/>
          <p:cNvSpPr>
            <a:spLocks noGrp="1"/>
          </p:cNvSpPr>
          <p:nvPr>
            <p:ph idx="1"/>
          </p:nvPr>
        </p:nvSpPr>
        <p:spPr>
          <a:xfrm>
            <a:off x="838200" y="1825624"/>
            <a:ext cx="10515600" cy="4666615"/>
          </a:xfrm>
        </p:spPr>
        <p:txBody>
          <a:bodyPr>
            <a:normAutofit fontScale="92500" lnSpcReduction="20000"/>
          </a:bodyPr>
          <a:lstStyle/>
          <a:p>
            <a:pPr algn="just" fontAlgn="base"/>
            <a:r>
              <a:rPr lang="en-US" dirty="0"/>
              <a:t>The block diagram of the digital storage oscilloscope consists of an amplifier, digitizer, memory, analyzer circuitry. Waveform reconstruction, vertical plates, horizontal plates, cathode ray tube (CRT), horizontal amplifier, time base circuitry, trigger, and clock. The block diagram of the digital storage oscilloscope is shown in the below figure</a:t>
            </a:r>
            <a:r>
              <a:rPr lang="en-US" dirty="0" smtClean="0"/>
              <a:t>.</a:t>
            </a:r>
          </a:p>
          <a:p>
            <a:pPr algn="just" fontAlgn="base"/>
            <a:endParaRPr lang="en-US" dirty="0" smtClean="0"/>
          </a:p>
          <a:p>
            <a:r>
              <a:rPr lang="en-US" b="1" dirty="0"/>
              <a:t>Digital Storage Oscilloscope (DSO)</a:t>
            </a:r>
          </a:p>
          <a:p>
            <a:pPr algn="just"/>
            <a:r>
              <a:rPr lang="en-US" dirty="0"/>
              <a:t>The digital storage oscilloscope just like a normal oscilloscope is a “test and </a:t>
            </a:r>
            <a:r>
              <a:rPr lang="en-US" dirty="0" smtClean="0"/>
              <a:t>measurement” equipment</a:t>
            </a:r>
            <a:r>
              <a:rPr lang="en-US" dirty="0"/>
              <a:t>. </a:t>
            </a:r>
            <a:endParaRPr lang="en-US" dirty="0" smtClean="0"/>
          </a:p>
          <a:p>
            <a:pPr algn="just"/>
            <a:r>
              <a:rPr lang="en-US" dirty="0" smtClean="0"/>
              <a:t>It </a:t>
            </a:r>
            <a:r>
              <a:rPr lang="en-US" dirty="0"/>
              <a:t>makes use of A/D and D/A converters internally to take advantage of processing </a:t>
            </a:r>
            <a:r>
              <a:rPr lang="en-US" dirty="0" smtClean="0"/>
              <a:t>of signals </a:t>
            </a:r>
            <a:r>
              <a:rPr lang="en-US" dirty="0"/>
              <a:t>in digital form. Fig. 8.10 shows the block diagram of a digital storage oscilloscope (DSO).</a:t>
            </a:r>
          </a:p>
          <a:p>
            <a:r>
              <a:rPr lang="en-US" dirty="0"/>
              <a:t/>
            </a:r>
            <a:br>
              <a:rPr lang="en-US" dirty="0"/>
            </a:br>
            <a:endParaRPr lang="en-US" dirty="0"/>
          </a:p>
        </p:txBody>
      </p:sp>
    </p:spTree>
    <p:extLst>
      <p:ext uri="{BB962C8B-B14F-4D97-AF65-F5344CB8AC3E}">
        <p14:creationId xmlns:p14="http://schemas.microsoft.com/office/powerpoint/2010/main" val="29630977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igital Storage Oscilloscope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709365" cy="602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98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970623" cy="5811838"/>
          </a:xfrm>
          <a:prstGeom prst="rect">
            <a:avLst/>
          </a:prstGeom>
        </p:spPr>
      </p:pic>
    </p:spTree>
    <p:extLst>
      <p:ext uri="{BB962C8B-B14F-4D97-AF65-F5344CB8AC3E}">
        <p14:creationId xmlns:p14="http://schemas.microsoft.com/office/powerpoint/2010/main" val="38218845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lnSpcReduction="10000"/>
          </a:bodyPr>
          <a:lstStyle/>
          <a:p>
            <a:pPr algn="just"/>
            <a:r>
              <a:rPr lang="en-US" dirty="0"/>
              <a:t>Figure 9.21 gives the block diagram of a digital storage oscilloscope (DSO). </a:t>
            </a:r>
            <a:endParaRPr lang="en-US" dirty="0" smtClean="0"/>
          </a:p>
          <a:p>
            <a:pPr algn="just"/>
            <a:r>
              <a:rPr lang="en-US" dirty="0" smtClean="0"/>
              <a:t>It uses both </a:t>
            </a:r>
            <a:r>
              <a:rPr lang="en-US" dirty="0"/>
              <a:t>of digital-to-Analog and Analog-to-Digital (DACs and ADCs) for </a:t>
            </a:r>
            <a:r>
              <a:rPr lang="en-US" dirty="0" err="1"/>
              <a:t>digitising</a:t>
            </a:r>
            <a:r>
              <a:rPr lang="en-US" dirty="0"/>
              <a:t>, </a:t>
            </a:r>
            <a:r>
              <a:rPr lang="en-US" dirty="0" smtClean="0"/>
              <a:t>storing and </a:t>
            </a:r>
            <a:r>
              <a:rPr lang="en-US" dirty="0"/>
              <a:t>displaying analog waveforms. The overall operation is controlled and </a:t>
            </a:r>
            <a:r>
              <a:rPr lang="en-US" dirty="0" err="1"/>
              <a:t>synchronised</a:t>
            </a:r>
            <a:r>
              <a:rPr lang="en-US" dirty="0"/>
              <a:t> </a:t>
            </a:r>
            <a:r>
              <a:rPr lang="en-US" dirty="0" smtClean="0"/>
              <a:t>by the </a:t>
            </a:r>
            <a:r>
              <a:rPr lang="en-US" dirty="0"/>
              <a:t>control circuits. </a:t>
            </a:r>
            <a:endParaRPr lang="en-US" dirty="0" smtClean="0"/>
          </a:p>
          <a:p>
            <a:pPr algn="just"/>
            <a:r>
              <a:rPr lang="en-US" dirty="0" smtClean="0"/>
              <a:t>Which </a:t>
            </a:r>
            <a:r>
              <a:rPr lang="en-US" dirty="0"/>
              <a:t>usually have microprocessor executing a control </a:t>
            </a:r>
            <a:r>
              <a:rPr lang="en-US" dirty="0" smtClean="0"/>
              <a:t>program stored </a:t>
            </a:r>
            <a:r>
              <a:rPr lang="en-US" dirty="0"/>
              <a:t>in Read-Only Memory (ROM). </a:t>
            </a:r>
            <a:endParaRPr lang="en-US" dirty="0" smtClean="0"/>
          </a:p>
          <a:p>
            <a:pPr algn="just"/>
            <a:r>
              <a:rPr lang="en-US" dirty="0" smtClean="0"/>
              <a:t>The </a:t>
            </a:r>
            <a:r>
              <a:rPr lang="en-US" dirty="0"/>
              <a:t>data acquisition portion of the system </a:t>
            </a:r>
            <a:r>
              <a:rPr lang="en-US" dirty="0" smtClean="0"/>
              <a:t>contains </a:t>
            </a:r>
            <a:r>
              <a:rPr lang="en-US" dirty="0"/>
              <a:t>a sample-and-hold (S/H) and a analog-to-digital converter that repetitively samples </a:t>
            </a:r>
            <a:r>
              <a:rPr lang="en-US" dirty="0" smtClean="0"/>
              <a:t>and digitized </a:t>
            </a:r>
            <a:r>
              <a:rPr lang="en-US" dirty="0"/>
              <a:t>the input signal at a rate determined by the sample clock, and transmits </a:t>
            </a:r>
            <a:r>
              <a:rPr lang="en-US" dirty="0" smtClean="0"/>
              <a:t>the </a:t>
            </a:r>
            <a:r>
              <a:rPr lang="en-US" dirty="0" err="1" smtClean="0"/>
              <a:t>digitised</a:t>
            </a:r>
            <a:r>
              <a:rPr lang="en-US" dirty="0" smtClean="0"/>
              <a:t> </a:t>
            </a:r>
            <a:r>
              <a:rPr lang="en-US" dirty="0"/>
              <a:t>data to memory for storage. </a:t>
            </a:r>
            <a:endParaRPr lang="en-US" dirty="0" smtClean="0"/>
          </a:p>
          <a:p>
            <a:pPr algn="just"/>
            <a:r>
              <a:rPr lang="en-US" dirty="0" smtClean="0"/>
              <a:t>The </a:t>
            </a:r>
            <a:r>
              <a:rPr lang="en-US" dirty="0"/>
              <a:t>control circuit makes sure that successive </a:t>
            </a:r>
            <a:r>
              <a:rPr lang="en-US" dirty="0" smtClean="0"/>
              <a:t>data points </a:t>
            </a:r>
            <a:r>
              <a:rPr lang="en-US" dirty="0"/>
              <a:t>are stored in successive memory locations by continually updating the </a:t>
            </a:r>
            <a:r>
              <a:rPr lang="en-US" dirty="0" smtClean="0"/>
              <a:t>memory’s </a:t>
            </a:r>
            <a:r>
              <a:rPr lang="en-US" i="1" dirty="0" smtClean="0"/>
              <a:t>address </a:t>
            </a:r>
            <a:r>
              <a:rPr lang="en-US" i="1" dirty="0"/>
              <a:t>counter.</a:t>
            </a:r>
            <a:endParaRPr lang="en-US" dirty="0"/>
          </a:p>
        </p:txBody>
      </p:sp>
    </p:spTree>
    <p:extLst>
      <p:ext uri="{BB962C8B-B14F-4D97-AF65-F5344CB8AC3E}">
        <p14:creationId xmlns:p14="http://schemas.microsoft.com/office/powerpoint/2010/main" val="14336421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When memory is full, the next data point from the ADC is stored in the first </a:t>
            </a:r>
            <a:r>
              <a:rPr lang="en-US" dirty="0" smtClean="0"/>
              <a:t>memory location </a:t>
            </a:r>
            <a:r>
              <a:rPr lang="en-US" dirty="0"/>
              <a:t>writing over the old data, and so on for successive data points. </a:t>
            </a:r>
            <a:endParaRPr lang="en-US" dirty="0" smtClean="0"/>
          </a:p>
          <a:p>
            <a:pPr algn="just"/>
            <a:r>
              <a:rPr lang="en-US" dirty="0" smtClean="0"/>
              <a:t>This data acquisition </a:t>
            </a:r>
            <a:r>
              <a:rPr lang="en-US" dirty="0"/>
              <a:t>and the storage process continue until the control circuit receives a </a:t>
            </a:r>
            <a:r>
              <a:rPr lang="en-US" dirty="0" smtClean="0"/>
              <a:t>trigger signal </a:t>
            </a:r>
            <a:r>
              <a:rPr lang="en-US" dirty="0"/>
              <a:t>from either the input waveform (internal trigger) or an external trigger source.</a:t>
            </a:r>
          </a:p>
          <a:p>
            <a:pPr algn="just"/>
            <a:r>
              <a:rPr lang="en-US" dirty="0"/>
              <a:t>When the triggering occurs, the system stops acquiring data further and enters the </a:t>
            </a:r>
            <a:r>
              <a:rPr lang="en-US" dirty="0" smtClean="0"/>
              <a:t>display mode </a:t>
            </a:r>
            <a:r>
              <a:rPr lang="en-US" dirty="0"/>
              <a:t>of operation, in which all or part of the memory data is repetitively displayed on </a:t>
            </a:r>
            <a:r>
              <a:rPr lang="en-US" dirty="0" smtClean="0"/>
              <a:t>the Cathode </a:t>
            </a:r>
            <a:r>
              <a:rPr lang="en-US" dirty="0"/>
              <a:t>Ray Tube (CRT).</a:t>
            </a:r>
          </a:p>
        </p:txBody>
      </p:sp>
    </p:spTree>
    <p:extLst>
      <p:ext uri="{BB962C8B-B14F-4D97-AF65-F5344CB8AC3E}">
        <p14:creationId xmlns:p14="http://schemas.microsoft.com/office/powerpoint/2010/main" val="1649650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lstStyle/>
          <a:p>
            <a:r>
              <a:rPr lang="en-US" b="1" u="sng" dirty="0"/>
              <a:t>Digital Oscilloscope </a:t>
            </a:r>
            <a:r>
              <a:rPr lang="en-US" b="1" u="sng" dirty="0" smtClean="0"/>
              <a:t>Technology</a:t>
            </a:r>
          </a:p>
          <a:p>
            <a:pPr algn="just"/>
            <a:r>
              <a:rPr lang="en-US" dirty="0"/>
              <a:t>First the waveforms are conditioned by some analogue circuits then enter in the second stage which involves receiving the digital signals. </a:t>
            </a:r>
            <a:endParaRPr lang="en-US" dirty="0" smtClean="0"/>
          </a:p>
          <a:p>
            <a:pPr algn="just"/>
            <a:r>
              <a:rPr lang="en-US" dirty="0" smtClean="0"/>
              <a:t>To </a:t>
            </a:r>
            <a:r>
              <a:rPr lang="en-US" dirty="0"/>
              <a:t>do so, samples have to pass through analogue to digital converter and output signals get recorded in digital memory at different interval of time. </a:t>
            </a:r>
            <a:endParaRPr lang="en-US" dirty="0" smtClean="0"/>
          </a:p>
          <a:p>
            <a:pPr algn="just"/>
            <a:r>
              <a:rPr lang="en-US" dirty="0" smtClean="0"/>
              <a:t>These </a:t>
            </a:r>
            <a:r>
              <a:rPr lang="en-US" dirty="0"/>
              <a:t>recorded points together make a waveform. The set of points in a waveform show its length. The rate of samples defines the design of the oscilloscope. </a:t>
            </a:r>
            <a:endParaRPr lang="en-US" dirty="0" smtClean="0"/>
          </a:p>
          <a:p>
            <a:pPr algn="just"/>
            <a:r>
              <a:rPr lang="en-US" dirty="0" smtClean="0"/>
              <a:t>The </a:t>
            </a:r>
            <a:r>
              <a:rPr lang="en-US" dirty="0"/>
              <a:t>recorded traces are then processed by the processing circuit and obtained traces are ready to display for visual assessment.</a:t>
            </a:r>
            <a:endParaRPr lang="en-US" dirty="0" smtClean="0"/>
          </a:p>
          <a:p>
            <a:endParaRPr lang="en-US" b="1" dirty="0"/>
          </a:p>
        </p:txBody>
      </p:sp>
    </p:spTree>
    <p:extLst>
      <p:ext uri="{BB962C8B-B14F-4D97-AF65-F5344CB8AC3E}">
        <p14:creationId xmlns:p14="http://schemas.microsoft.com/office/powerpoint/2010/main" val="186789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Measurement of Time period</a:t>
            </a:r>
            <a:endParaRPr lang="en-US" dirty="0"/>
          </a:p>
        </p:txBody>
      </p:sp>
      <p:sp>
        <p:nvSpPr>
          <p:cNvPr id="3" name="Content Placeholder 2"/>
          <p:cNvSpPr>
            <a:spLocks noGrp="1"/>
          </p:cNvSpPr>
          <p:nvPr>
            <p:ph idx="1"/>
          </p:nvPr>
        </p:nvSpPr>
        <p:spPr/>
        <p:txBody>
          <a:bodyPr/>
          <a:lstStyle/>
          <a:p>
            <a:r>
              <a:rPr lang="en-US" dirty="0"/>
              <a:t>The waveform is displayed on the screen such that one complete cycle is visible on the screen.</a:t>
            </a:r>
          </a:p>
          <a:p>
            <a:r>
              <a:rPr lang="en-US" dirty="0"/>
              <a:t>Note the time/division on the front panel. Then the period of the waveform can be obtained as,</a:t>
            </a:r>
          </a:p>
        </p:txBody>
      </p:sp>
      <p:pic>
        <p:nvPicPr>
          <p:cNvPr id="4" name="Picture 3"/>
          <p:cNvPicPr>
            <a:picLocks noChangeAspect="1"/>
          </p:cNvPicPr>
          <p:nvPr/>
        </p:nvPicPr>
        <p:blipFill>
          <a:blip r:embed="rId2"/>
          <a:stretch>
            <a:fillRect/>
          </a:stretch>
        </p:blipFill>
        <p:spPr>
          <a:xfrm>
            <a:off x="1058091" y="3618411"/>
            <a:ext cx="9862458" cy="3095898"/>
          </a:xfrm>
          <a:prstGeom prst="rect">
            <a:avLst/>
          </a:prstGeom>
        </p:spPr>
      </p:pic>
    </p:spTree>
    <p:extLst>
      <p:ext uri="{BB962C8B-B14F-4D97-AF65-F5344CB8AC3E}">
        <p14:creationId xmlns:p14="http://schemas.microsoft.com/office/powerpoint/2010/main" val="2610120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gital storage oscillo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496389"/>
            <a:ext cx="10985863" cy="556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1433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DSO Operation Modes</a:t>
            </a:r>
          </a:p>
          <a:p>
            <a:pPr algn="just" fontAlgn="base"/>
            <a:r>
              <a:rPr lang="en-US" dirty="0"/>
              <a:t>The digital storage oscilloscope works in three modes of operations they are roll mode, store mode, and hold or save mode.</a:t>
            </a:r>
          </a:p>
          <a:p>
            <a:pPr algn="just" fontAlgn="base"/>
            <a:r>
              <a:rPr lang="en-US" b="1" dirty="0"/>
              <a:t>Roll Mode:</a:t>
            </a:r>
            <a:r>
              <a:rPr lang="en-US" dirty="0"/>
              <a:t> In roll mode, very fast varying signals are displayed on the display screen.</a:t>
            </a:r>
          </a:p>
          <a:p>
            <a:pPr algn="just" fontAlgn="base"/>
            <a:r>
              <a:rPr lang="en-US" b="1" dirty="0"/>
              <a:t>Store Mode:</a:t>
            </a:r>
            <a:r>
              <a:rPr lang="en-US" dirty="0"/>
              <a:t> In the store mode the signals stores in memory.</a:t>
            </a:r>
          </a:p>
          <a:p>
            <a:pPr algn="just" fontAlgn="base"/>
            <a:r>
              <a:rPr lang="en-US" b="1" dirty="0"/>
              <a:t>Hold or Save Mode:</a:t>
            </a:r>
            <a:r>
              <a:rPr lang="en-US" dirty="0"/>
              <a:t> In hold or save mode, some part of the signal will hold for some time and then they will be stored in memory.</a:t>
            </a:r>
          </a:p>
          <a:p>
            <a:pPr algn="just" fontAlgn="base"/>
            <a:r>
              <a:rPr lang="en-US" dirty="0"/>
              <a:t>These are the three modes of digital storage oscilloscope operation.</a:t>
            </a:r>
          </a:p>
        </p:txBody>
      </p:sp>
    </p:spTree>
    <p:extLst>
      <p:ext uri="{BB962C8B-B14F-4D97-AF65-F5344CB8AC3E}">
        <p14:creationId xmlns:p14="http://schemas.microsoft.com/office/powerpoint/2010/main" val="36097324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lstStyle/>
          <a:p>
            <a:pPr algn="just"/>
            <a:r>
              <a:rPr lang="en-US" dirty="0"/>
              <a:t>Fig. 8.11 shows TDS1000B Series digital storage oscilloscopes. This model has 100 </a:t>
            </a:r>
            <a:r>
              <a:rPr lang="en-US" dirty="0" smtClean="0"/>
              <a:t>MHz bandwidth</a:t>
            </a:r>
            <a:r>
              <a:rPr lang="en-US" dirty="0"/>
              <a:t>. </a:t>
            </a:r>
            <a:endParaRPr lang="en-US" dirty="0" smtClean="0"/>
          </a:p>
          <a:p>
            <a:pPr algn="just"/>
            <a:r>
              <a:rPr lang="en-US" dirty="0" smtClean="0"/>
              <a:t>It </a:t>
            </a:r>
            <a:r>
              <a:rPr lang="en-US" dirty="0"/>
              <a:t>provides accurate real-time acquisition up to their full bandwidth. We can </a:t>
            </a:r>
            <a:r>
              <a:rPr lang="en-US" dirty="0" smtClean="0"/>
              <a:t>easily use </a:t>
            </a:r>
            <a:r>
              <a:rPr lang="en-US" dirty="0"/>
              <a:t>USB flash drive to store screenshots and waveform data. </a:t>
            </a:r>
            <a:endParaRPr lang="en-US" dirty="0" smtClean="0"/>
          </a:p>
          <a:p>
            <a:pPr algn="just"/>
            <a:r>
              <a:rPr lang="en-US" dirty="0" smtClean="0"/>
              <a:t>The </a:t>
            </a:r>
            <a:r>
              <a:rPr lang="en-US" dirty="0"/>
              <a:t>data can be inserted into </a:t>
            </a:r>
            <a:r>
              <a:rPr lang="en-US" dirty="0" smtClean="0"/>
              <a:t>your personal </a:t>
            </a:r>
            <a:r>
              <a:rPr lang="en-US" dirty="0"/>
              <a:t>computer for importing to desk publishing or spreadsheet programs</a:t>
            </a:r>
          </a:p>
        </p:txBody>
      </p:sp>
      <p:pic>
        <p:nvPicPr>
          <p:cNvPr id="5" name="Picture 4"/>
          <p:cNvPicPr>
            <a:picLocks noChangeAspect="1"/>
          </p:cNvPicPr>
          <p:nvPr/>
        </p:nvPicPr>
        <p:blipFill>
          <a:blip r:embed="rId2"/>
          <a:stretch>
            <a:fillRect/>
          </a:stretch>
        </p:blipFill>
        <p:spPr>
          <a:xfrm>
            <a:off x="4879365" y="3153796"/>
            <a:ext cx="3713430" cy="3446485"/>
          </a:xfrm>
          <a:prstGeom prst="rect">
            <a:avLst/>
          </a:prstGeom>
        </p:spPr>
      </p:pic>
    </p:spTree>
    <p:extLst>
      <p:ext uri="{BB962C8B-B14F-4D97-AF65-F5344CB8AC3E}">
        <p14:creationId xmlns:p14="http://schemas.microsoft.com/office/powerpoint/2010/main" val="1971930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fontAlgn="base">
              <a:buNone/>
            </a:pPr>
            <a:r>
              <a:rPr lang="en-US" b="1" dirty="0"/>
              <a:t>Waveform Reconstruction</a:t>
            </a:r>
          </a:p>
          <a:p>
            <a:pPr algn="just" fontAlgn="base"/>
            <a:r>
              <a:rPr lang="en-US" dirty="0"/>
              <a:t>There are two types of waveform reconstructions they are linear interpolation and sinusoidal interpolation.</a:t>
            </a:r>
          </a:p>
          <a:p>
            <a:pPr algn="just" fontAlgn="base"/>
            <a:r>
              <a:rPr lang="en-US" b="1" dirty="0"/>
              <a:t>Linear Interpolation:</a:t>
            </a:r>
            <a:r>
              <a:rPr lang="en-US" dirty="0"/>
              <a:t> In linear interpolation, the dots are joined by a straight line.</a:t>
            </a:r>
          </a:p>
          <a:p>
            <a:pPr algn="just" fontAlgn="base"/>
            <a:r>
              <a:rPr lang="en-US" b="1" dirty="0"/>
              <a:t>Sinusoidal Interpolation:</a:t>
            </a:r>
            <a:r>
              <a:rPr lang="en-US" dirty="0"/>
              <a:t> In sinusoidal interpolation, the dots are joined by a sine wave.</a:t>
            </a:r>
          </a:p>
        </p:txBody>
      </p:sp>
      <p:pic>
        <p:nvPicPr>
          <p:cNvPr id="2052" name="Picture 4" descr="Waveform Reconstruction of Digital Storage Oscillo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04" y="3448595"/>
            <a:ext cx="22479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02032" y="6306095"/>
            <a:ext cx="6041077" cy="369332"/>
          </a:xfrm>
          <a:prstGeom prst="rect">
            <a:avLst/>
          </a:prstGeom>
        </p:spPr>
        <p:txBody>
          <a:bodyPr wrap="none">
            <a:spAutoFit/>
          </a:bodyPr>
          <a:lstStyle/>
          <a:p>
            <a:r>
              <a:rPr lang="en-US" i="1" dirty="0">
                <a:solidFill>
                  <a:srgbClr val="767676"/>
                </a:solidFill>
                <a:latin typeface="Arial" panose="020B0604020202020204" pitchFamily="34" charset="0"/>
              </a:rPr>
              <a:t>Waveform Reconstruction of Digital Storage Oscilloscope</a:t>
            </a:r>
            <a:endParaRPr lang="en-US" dirty="0"/>
          </a:p>
        </p:txBody>
      </p:sp>
    </p:spTree>
    <p:extLst>
      <p:ext uri="{BB962C8B-B14F-4D97-AF65-F5344CB8AC3E}">
        <p14:creationId xmlns:p14="http://schemas.microsoft.com/office/powerpoint/2010/main" val="2528234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331"/>
            <a:ext cx="10515600" cy="5484632"/>
          </a:xfrm>
        </p:spPr>
        <p:txBody>
          <a:bodyPr>
            <a:normAutofit fontScale="92500" lnSpcReduction="10000"/>
          </a:bodyPr>
          <a:lstStyle/>
          <a:p>
            <a:pPr marL="0" indent="0">
              <a:buNone/>
            </a:pPr>
            <a:r>
              <a:rPr lang="en-US" b="1" i="1" dirty="0"/>
              <a:t>Advantages</a:t>
            </a:r>
          </a:p>
          <a:p>
            <a:pPr marL="0" indent="0" algn="just">
              <a:buNone/>
            </a:pPr>
            <a:r>
              <a:rPr lang="en-US" dirty="0"/>
              <a:t>The digital storage oscilloscope(DSO) has many advantages than that of normal oscilloscope.</a:t>
            </a:r>
          </a:p>
          <a:p>
            <a:pPr marL="0" indent="0" algn="just">
              <a:buNone/>
            </a:pPr>
            <a:r>
              <a:rPr lang="en-US" dirty="0"/>
              <a:t>Some of the advantages are as listed below:</a:t>
            </a:r>
          </a:p>
          <a:p>
            <a:pPr marL="0" indent="0" algn="just">
              <a:buNone/>
            </a:pPr>
            <a:r>
              <a:rPr lang="en-US" b="1" dirty="0"/>
              <a:t>1. </a:t>
            </a:r>
            <a:r>
              <a:rPr lang="en-US" dirty="0"/>
              <a:t>Since the DSO uses digital memory, it can store the waveforms for longer time. But </a:t>
            </a:r>
            <a:r>
              <a:rPr lang="en-US" dirty="0" smtClean="0"/>
              <a:t>in the </a:t>
            </a:r>
            <a:r>
              <a:rPr lang="en-US" dirty="0"/>
              <a:t>normal CRO this cannot happen.</a:t>
            </a:r>
          </a:p>
          <a:p>
            <a:pPr marL="0" indent="0" algn="just">
              <a:buNone/>
            </a:pPr>
            <a:r>
              <a:rPr lang="en-US" b="1" dirty="0"/>
              <a:t>2. </a:t>
            </a:r>
            <a:r>
              <a:rPr lang="en-US" dirty="0"/>
              <a:t>In the DSO, we can store and view the part or full waveforms before the actual </a:t>
            </a:r>
            <a:r>
              <a:rPr lang="en-US" dirty="0" smtClean="0"/>
              <a:t>trigger happens</a:t>
            </a:r>
            <a:r>
              <a:rPr lang="en-US" dirty="0"/>
              <a:t>. But this is not possible in the conventional CRO.</a:t>
            </a:r>
          </a:p>
          <a:p>
            <a:pPr marL="0" indent="0" algn="just">
              <a:buNone/>
            </a:pPr>
            <a:r>
              <a:rPr lang="en-US" b="1" dirty="0"/>
              <a:t>3. </a:t>
            </a:r>
            <a:r>
              <a:rPr lang="en-US" dirty="0"/>
              <a:t>In the DSO, the stored waveform can be positioned anywhere in the screen. We </a:t>
            </a:r>
            <a:r>
              <a:rPr lang="en-US" dirty="0" smtClean="0"/>
              <a:t>can actually </a:t>
            </a:r>
            <a:r>
              <a:rPr lang="en-US" dirty="0"/>
              <a:t>adjust the vertical and horizontal scales of the waveform. This is not possible </a:t>
            </a:r>
            <a:r>
              <a:rPr lang="en-US" dirty="0" smtClean="0"/>
              <a:t>in the </a:t>
            </a:r>
            <a:r>
              <a:rPr lang="en-US" dirty="0"/>
              <a:t>normal CRO</a:t>
            </a:r>
            <a:r>
              <a:rPr lang="en-US" dirty="0" smtClean="0"/>
              <a:t>.</a:t>
            </a:r>
            <a:r>
              <a:rPr lang="en-US" dirty="0"/>
              <a:t> </a:t>
            </a:r>
          </a:p>
          <a:p>
            <a:pPr marL="0" indent="0" algn="just">
              <a:buNone/>
            </a:pPr>
            <a:r>
              <a:rPr lang="en-US" dirty="0" smtClean="0"/>
              <a:t>4. Nowadays </a:t>
            </a:r>
            <a:r>
              <a:rPr lang="en-US" dirty="0"/>
              <a:t>most of the DSOs can store as many waveforms in the memory and if </a:t>
            </a:r>
            <a:r>
              <a:rPr lang="en-US" dirty="0" smtClean="0"/>
              <a:t>needed we </a:t>
            </a:r>
            <a:r>
              <a:rPr lang="en-US" dirty="0"/>
              <a:t>can take the printouts of the waveforms by connecting a normal standard printer </a:t>
            </a:r>
            <a:r>
              <a:rPr lang="en-US" dirty="0" smtClean="0"/>
              <a:t>to the </a:t>
            </a:r>
            <a:r>
              <a:rPr lang="en-US" dirty="0"/>
              <a:t>DSO.</a:t>
            </a:r>
          </a:p>
        </p:txBody>
      </p:sp>
    </p:spTree>
    <p:extLst>
      <p:ext uri="{BB962C8B-B14F-4D97-AF65-F5344CB8AC3E}">
        <p14:creationId xmlns:p14="http://schemas.microsoft.com/office/powerpoint/2010/main" val="18115977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a:t>Disadvantages</a:t>
            </a:r>
          </a:p>
          <a:p>
            <a:pPr marL="0" indent="0">
              <a:buNone/>
            </a:pPr>
            <a:r>
              <a:rPr lang="en-US" dirty="0"/>
              <a:t>The digital storage oscilloscope (DSO) has the following disadvantages:</a:t>
            </a:r>
          </a:p>
          <a:p>
            <a:pPr marL="0" indent="0">
              <a:buNone/>
            </a:pPr>
            <a:r>
              <a:rPr lang="en-US" b="1" dirty="0"/>
              <a:t>1. </a:t>
            </a:r>
            <a:r>
              <a:rPr lang="en-US" dirty="0"/>
              <a:t>DSOs are costly as compared to other oscilloscopes.</a:t>
            </a:r>
          </a:p>
          <a:p>
            <a:pPr marL="0" indent="0">
              <a:buNone/>
            </a:pPr>
            <a:r>
              <a:rPr lang="en-US" b="1" dirty="0"/>
              <a:t>2. </a:t>
            </a:r>
            <a:r>
              <a:rPr lang="en-US" dirty="0"/>
              <a:t>Slower compared to conventional oscilloscopes.</a:t>
            </a:r>
          </a:p>
        </p:txBody>
      </p:sp>
    </p:spTree>
    <p:extLst>
      <p:ext uri="{BB962C8B-B14F-4D97-AF65-F5344CB8AC3E}">
        <p14:creationId xmlns:p14="http://schemas.microsoft.com/office/powerpoint/2010/main" val="3793764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fontScale="92500" lnSpcReduction="20000"/>
          </a:bodyPr>
          <a:lstStyle/>
          <a:p>
            <a:pPr marL="0" indent="0">
              <a:buNone/>
            </a:pPr>
            <a:r>
              <a:rPr lang="en-US" b="1" dirty="0"/>
              <a:t>8.10 Applications of DSO</a:t>
            </a:r>
          </a:p>
          <a:p>
            <a:pPr marL="0" indent="0">
              <a:buNone/>
            </a:pPr>
            <a:r>
              <a:rPr lang="en-US" dirty="0"/>
              <a:t>Following are some of the important applications of a DSO, which are important from the </a:t>
            </a:r>
            <a:r>
              <a:rPr lang="en-US" dirty="0" smtClean="0"/>
              <a:t>subject point </a:t>
            </a:r>
            <a:r>
              <a:rPr lang="en-US" dirty="0"/>
              <a:t>of view:</a:t>
            </a:r>
          </a:p>
          <a:p>
            <a:pPr marL="0" indent="0" algn="just">
              <a:buNone/>
            </a:pPr>
            <a:r>
              <a:rPr lang="en-US" b="1" dirty="0"/>
              <a:t>1. </a:t>
            </a:r>
            <a:r>
              <a:rPr lang="en-US" dirty="0"/>
              <a:t>Observation of single-pulse events: There are many phenomena which occur only once.</a:t>
            </a:r>
          </a:p>
          <a:p>
            <a:pPr marL="0" indent="0" algn="just">
              <a:buNone/>
            </a:pPr>
            <a:r>
              <a:rPr lang="en-US" dirty="0"/>
              <a:t>Like occurrence of spike in any signal in a time due to some external effects, is </a:t>
            </a:r>
            <a:r>
              <a:rPr lang="en-US" dirty="0" smtClean="0"/>
              <a:t>only for </a:t>
            </a:r>
            <a:r>
              <a:rPr lang="en-US" dirty="0"/>
              <a:t>the small instant of time. This can be easily recorded in the storage oscilloscope </a:t>
            </a:r>
            <a:r>
              <a:rPr lang="en-US" dirty="0" smtClean="0"/>
              <a:t>and analyzed </a:t>
            </a:r>
            <a:r>
              <a:rPr lang="en-US" dirty="0"/>
              <a:t>when it required.</a:t>
            </a:r>
          </a:p>
          <a:p>
            <a:pPr marL="0" indent="0" algn="just">
              <a:buNone/>
            </a:pPr>
            <a:r>
              <a:rPr lang="en-US" b="1" dirty="0"/>
              <a:t>2. </a:t>
            </a:r>
            <a:r>
              <a:rPr lang="en-US" dirty="0"/>
              <a:t>Observation of portion of waveform: The waveform recorded by storage oscilloscope </a:t>
            </a:r>
            <a:r>
              <a:rPr lang="en-US" dirty="0" smtClean="0"/>
              <a:t>is analyzed </a:t>
            </a:r>
            <a:r>
              <a:rPr lang="en-US" dirty="0"/>
              <a:t>with greater detail.</a:t>
            </a:r>
          </a:p>
          <a:p>
            <a:pPr marL="0" indent="0" algn="just">
              <a:buNone/>
            </a:pPr>
            <a:r>
              <a:rPr lang="en-US" b="1" dirty="0"/>
              <a:t>3. </a:t>
            </a:r>
            <a:r>
              <a:rPr lang="en-US" dirty="0"/>
              <a:t>Enlargement of waveform: Very small variation in the amplitude and frequency of </a:t>
            </a:r>
            <a:r>
              <a:rPr lang="en-US" dirty="0" smtClean="0"/>
              <a:t>the waveform </a:t>
            </a:r>
            <a:r>
              <a:rPr lang="en-US" dirty="0"/>
              <a:t>is analyzed with this oscilloscope.</a:t>
            </a:r>
          </a:p>
          <a:p>
            <a:pPr marL="0" indent="0" algn="just">
              <a:buNone/>
            </a:pPr>
            <a:r>
              <a:rPr lang="en-US" b="1" dirty="0"/>
              <a:t>4. </a:t>
            </a:r>
            <a:r>
              <a:rPr lang="en-US" dirty="0"/>
              <a:t>Mathematical operations: Waveform addition, subtraction, multiplication, </a:t>
            </a:r>
            <a:r>
              <a:rPr lang="en-US" dirty="0" smtClean="0"/>
              <a:t>integration, differentiation </a:t>
            </a:r>
            <a:r>
              <a:rPr lang="en-US" dirty="0"/>
              <a:t>and feature comparison are possible with DSO.</a:t>
            </a:r>
          </a:p>
          <a:p>
            <a:pPr marL="0" indent="0" algn="just">
              <a:buNone/>
            </a:pPr>
            <a:r>
              <a:rPr lang="en-US" b="1" dirty="0"/>
              <a:t>5. </a:t>
            </a:r>
            <a:r>
              <a:rPr lang="en-US" dirty="0"/>
              <a:t>As a measuring device: It can be used as </a:t>
            </a:r>
            <a:r>
              <a:rPr lang="en-US" dirty="0" err="1"/>
              <a:t>multimeter</a:t>
            </a:r>
            <a:r>
              <a:rPr lang="en-US" dirty="0"/>
              <a:t>, voltmeter, ammeter, </a:t>
            </a:r>
            <a:r>
              <a:rPr lang="en-US" dirty="0" smtClean="0"/>
              <a:t>ohmmeter, temperature </a:t>
            </a:r>
            <a:r>
              <a:rPr lang="en-US" dirty="0"/>
              <a:t>meter </a:t>
            </a:r>
            <a:r>
              <a:rPr lang="en-US" dirty="0" err="1"/>
              <a:t>etc</a:t>
            </a:r>
            <a:endParaRPr lang="en-US" dirty="0"/>
          </a:p>
        </p:txBody>
      </p:sp>
    </p:spTree>
    <p:extLst>
      <p:ext uri="{BB962C8B-B14F-4D97-AF65-F5344CB8AC3E}">
        <p14:creationId xmlns:p14="http://schemas.microsoft.com/office/powerpoint/2010/main" val="17781045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It </a:t>
            </a:r>
            <a:r>
              <a:rPr lang="en-US" dirty="0"/>
              <a:t>checks faulty components in circuits</a:t>
            </a:r>
          </a:p>
          <a:p>
            <a:pPr algn="just" fontAlgn="base"/>
            <a:r>
              <a:rPr lang="en-US" dirty="0"/>
              <a:t>Used in the medical field</a:t>
            </a:r>
          </a:p>
          <a:p>
            <a:pPr algn="just" fontAlgn="base"/>
            <a:r>
              <a:rPr lang="en-US" dirty="0"/>
              <a:t>Used to measure </a:t>
            </a:r>
            <a:r>
              <a:rPr lang="en-US" dirty="0">
                <a:hlinkClick r:id="rId2"/>
              </a:rPr>
              <a:t>capacitor</a:t>
            </a:r>
            <a:r>
              <a:rPr lang="en-US" dirty="0"/>
              <a:t>, inductance, time interval between signals, frequency and time period</a:t>
            </a:r>
          </a:p>
          <a:p>
            <a:pPr algn="just" fontAlgn="base"/>
            <a:r>
              <a:rPr lang="en-US" dirty="0"/>
              <a:t>Used to observe transistors and diodes V-I characteristics</a:t>
            </a:r>
          </a:p>
          <a:p>
            <a:pPr algn="just" fontAlgn="base"/>
            <a:r>
              <a:rPr lang="en-US" dirty="0"/>
              <a:t>Used to analyze TV waveforms</a:t>
            </a:r>
          </a:p>
          <a:p>
            <a:pPr algn="just" fontAlgn="base"/>
            <a:r>
              <a:rPr lang="en-US" dirty="0"/>
              <a:t>Used in video and audio recording equipment’s</a:t>
            </a:r>
          </a:p>
          <a:p>
            <a:pPr algn="just" fontAlgn="base"/>
            <a:r>
              <a:rPr lang="en-US" dirty="0"/>
              <a:t>Used in designing</a:t>
            </a:r>
          </a:p>
          <a:p>
            <a:pPr algn="just" fontAlgn="base"/>
            <a:r>
              <a:rPr lang="en-US" dirty="0"/>
              <a:t>Used in the research field</a:t>
            </a:r>
          </a:p>
          <a:p>
            <a:pPr algn="just" fontAlgn="base"/>
            <a:r>
              <a:rPr lang="en-US" dirty="0"/>
              <a:t>For comparison purpose, it displays 3D figure or multiple waveforms</a:t>
            </a:r>
          </a:p>
          <a:p>
            <a:pPr algn="just" fontAlgn="base"/>
            <a:r>
              <a:rPr lang="en-US" dirty="0"/>
              <a:t>It is widely used an oscilloscope</a:t>
            </a:r>
          </a:p>
        </p:txBody>
      </p:sp>
    </p:spTree>
    <p:extLst>
      <p:ext uri="{BB962C8B-B14F-4D97-AF65-F5344CB8AC3E}">
        <p14:creationId xmlns:p14="http://schemas.microsoft.com/office/powerpoint/2010/main" val="24833430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fontScale="92500" lnSpcReduction="20000"/>
          </a:bodyPr>
          <a:lstStyle/>
          <a:p>
            <a:pPr marL="0" indent="0">
              <a:buNone/>
            </a:pPr>
            <a:r>
              <a:rPr lang="en-US" b="1" dirty="0"/>
              <a:t>8.11 Acquisition Methods</a:t>
            </a:r>
          </a:p>
          <a:p>
            <a:pPr marL="0" indent="0" algn="just">
              <a:buNone/>
            </a:pPr>
            <a:r>
              <a:rPr lang="en-US" dirty="0"/>
              <a:t>In digital storage oscilloscope it is necessary to capture the digital signal and store it. There are</a:t>
            </a:r>
          </a:p>
          <a:p>
            <a:pPr marL="0" indent="0" algn="just">
              <a:buNone/>
            </a:pPr>
            <a:r>
              <a:rPr lang="en-US" dirty="0"/>
              <a:t>three different types of acquisition methods.</a:t>
            </a:r>
          </a:p>
          <a:p>
            <a:pPr marL="0" indent="0" algn="just">
              <a:buNone/>
            </a:pPr>
            <a:r>
              <a:rPr lang="en-US" b="1" dirty="0"/>
              <a:t>1. </a:t>
            </a:r>
            <a:r>
              <a:rPr lang="en-US" dirty="0"/>
              <a:t>Real time sampling. In this method the response to single trigger event, a complete </a:t>
            </a:r>
            <a:r>
              <a:rPr lang="en-US" dirty="0" smtClean="0"/>
              <a:t>record of </a:t>
            </a:r>
            <a:r>
              <a:rPr lang="en-US" dirty="0"/>
              <a:t>N </a:t>
            </a:r>
            <a:r>
              <a:rPr lang="en-US" dirty="0" smtClean="0"/>
              <a:t> samples</a:t>
            </a:r>
            <a:r>
              <a:rPr lang="en-US" dirty="0"/>
              <a:t>, is simultaneously captured on each channel. From these samples </a:t>
            </a:r>
            <a:r>
              <a:rPr lang="en-US" dirty="0" smtClean="0"/>
              <a:t>recorded in </a:t>
            </a:r>
            <a:r>
              <a:rPr lang="en-US" dirty="0"/>
              <a:t>a single acquisition cycle, the waveform is displayed on the screen of digital </a:t>
            </a:r>
            <a:r>
              <a:rPr lang="en-US" dirty="0" smtClean="0"/>
              <a:t>storage oscilloscope</a:t>
            </a:r>
            <a:r>
              <a:rPr lang="en-US" dirty="0"/>
              <a:t>.</a:t>
            </a:r>
          </a:p>
          <a:p>
            <a:pPr marL="0" indent="0" algn="just">
              <a:buNone/>
            </a:pPr>
            <a:r>
              <a:rPr lang="en-US" b="1" dirty="0"/>
              <a:t>2. </a:t>
            </a:r>
            <a:r>
              <a:rPr lang="en-US" dirty="0"/>
              <a:t>Random repetitive sampling. In this method repeated real time data acquisition cycles </a:t>
            </a:r>
            <a:r>
              <a:rPr lang="en-US" dirty="0" smtClean="0"/>
              <a:t>are performed</a:t>
            </a:r>
            <a:r>
              <a:rPr lang="en-US" dirty="0"/>
              <a:t>. Each sample value is plotted independently on display as a dot. </a:t>
            </a:r>
            <a:r>
              <a:rPr lang="en-US" dirty="0" smtClean="0"/>
              <a:t>Interpolation between </a:t>
            </a:r>
            <a:r>
              <a:rPr lang="en-US" dirty="0"/>
              <a:t>samples is not done. Each acquisition cycle produces random time </a:t>
            </a:r>
            <a:r>
              <a:rPr lang="en-US" dirty="0" smtClean="0"/>
              <a:t>interval between </a:t>
            </a:r>
            <a:r>
              <a:rPr lang="en-US" dirty="0"/>
              <a:t>trigger point and sample clock.</a:t>
            </a:r>
          </a:p>
          <a:p>
            <a:pPr marL="0" indent="0" algn="just">
              <a:buNone/>
            </a:pPr>
            <a:r>
              <a:rPr lang="en-US" b="1" dirty="0"/>
              <a:t>3. </a:t>
            </a:r>
            <a:r>
              <a:rPr lang="en-US" dirty="0"/>
              <a:t>Sequential repetitive sampling. In this method one sample per trigger event is </a:t>
            </a:r>
            <a:r>
              <a:rPr lang="en-US" dirty="0" smtClean="0"/>
              <a:t>captured at </a:t>
            </a:r>
            <a:r>
              <a:rPr lang="en-US" dirty="0"/>
              <a:t>a carefully controlled time delay after the triggering pulses. This delay is increased </a:t>
            </a:r>
            <a:r>
              <a:rPr lang="en-US" dirty="0" smtClean="0"/>
              <a:t>by small </a:t>
            </a:r>
            <a:r>
              <a:rPr lang="en-US" dirty="0"/>
              <a:t>amount after each point is captured. The single sample acquisition cycle is </a:t>
            </a:r>
            <a:r>
              <a:rPr lang="en-US" dirty="0" smtClean="0"/>
              <a:t>repeated till </a:t>
            </a:r>
            <a:r>
              <a:rPr lang="en-US" dirty="0"/>
              <a:t>the entire waveform has been plotted.</a:t>
            </a:r>
          </a:p>
        </p:txBody>
      </p:sp>
    </p:spTree>
    <p:extLst>
      <p:ext uri="{BB962C8B-B14F-4D97-AF65-F5344CB8AC3E}">
        <p14:creationId xmlns:p14="http://schemas.microsoft.com/office/powerpoint/2010/main" val="22496377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6"/>
            <a:ext cx="10515600" cy="5693637"/>
          </a:xfrm>
        </p:spPr>
        <p:txBody>
          <a:bodyPr/>
          <a:lstStyle/>
          <a:p>
            <a:pPr fontAlgn="base"/>
            <a:r>
              <a:rPr lang="en-US" b="1" dirty="0"/>
              <a:t>Difference Between Digital Storage Oscilloscope and Conventional Storage Oscilloscope</a:t>
            </a:r>
          </a:p>
          <a:p>
            <a:pPr algn="just" fontAlgn="base"/>
            <a:r>
              <a:rPr lang="en-US" dirty="0"/>
              <a:t>The difference between DSO and the conventional storage oscilloscope or analog storage oscilloscope (ASO) is shown in the below table.</a:t>
            </a:r>
          </a:p>
          <a:p>
            <a:endParaRPr lang="en-US" dirty="0"/>
          </a:p>
        </p:txBody>
      </p:sp>
      <p:pic>
        <p:nvPicPr>
          <p:cNvPr id="5" name="Picture 4"/>
          <p:cNvPicPr>
            <a:picLocks noChangeAspect="1"/>
          </p:cNvPicPr>
          <p:nvPr/>
        </p:nvPicPr>
        <p:blipFill>
          <a:blip r:embed="rId2"/>
          <a:stretch>
            <a:fillRect/>
          </a:stretch>
        </p:blipFill>
        <p:spPr>
          <a:xfrm>
            <a:off x="1796239" y="2699873"/>
            <a:ext cx="9588008" cy="4014436"/>
          </a:xfrm>
          <a:prstGeom prst="rect">
            <a:avLst/>
          </a:prstGeom>
        </p:spPr>
      </p:pic>
    </p:spTree>
    <p:extLst>
      <p:ext uri="{BB962C8B-B14F-4D97-AF65-F5344CB8AC3E}">
        <p14:creationId xmlns:p14="http://schemas.microsoft.com/office/powerpoint/2010/main" val="37849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35131"/>
            <a:ext cx="10515599" cy="5941832"/>
          </a:xfrm>
          <a:prstGeom prst="rect">
            <a:avLst/>
          </a:prstGeom>
        </p:spPr>
      </p:pic>
    </p:spTree>
    <p:extLst>
      <p:ext uri="{BB962C8B-B14F-4D97-AF65-F5344CB8AC3E}">
        <p14:creationId xmlns:p14="http://schemas.microsoft.com/office/powerpoint/2010/main" val="999887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Lissajous</a:t>
            </a:r>
            <a:r>
              <a:rPr lang="en-US" b="1" dirty="0"/>
              <a:t> figure</a:t>
            </a:r>
            <a:endParaRPr lang="en-US" dirty="0"/>
          </a:p>
        </p:txBody>
      </p:sp>
      <p:sp>
        <p:nvSpPr>
          <p:cNvPr id="3" name="Content Placeholder 2"/>
          <p:cNvSpPr>
            <a:spLocks noGrp="1"/>
          </p:cNvSpPr>
          <p:nvPr>
            <p:ph idx="1"/>
          </p:nvPr>
        </p:nvSpPr>
        <p:spPr/>
        <p:txBody>
          <a:bodyPr/>
          <a:lstStyle/>
          <a:p>
            <a:pPr algn="just"/>
            <a:r>
              <a:rPr lang="en-US" b="1" dirty="0" err="1"/>
              <a:t>Lissajous</a:t>
            </a:r>
            <a:r>
              <a:rPr lang="en-US" b="1" dirty="0"/>
              <a:t> figure</a:t>
            </a:r>
            <a:r>
              <a:rPr lang="en-US" dirty="0"/>
              <a:t> is the pattern which is displayed on the screen, when sinusoidal signals are applied to both horizontal &amp; vertical deflection plates of CRO. </a:t>
            </a:r>
            <a:endParaRPr lang="en-US" dirty="0" smtClean="0"/>
          </a:p>
          <a:p>
            <a:pPr algn="just"/>
            <a:r>
              <a:rPr lang="en-US" dirty="0" smtClean="0"/>
              <a:t>These </a:t>
            </a:r>
            <a:r>
              <a:rPr lang="en-US" dirty="0"/>
              <a:t>patterns will vary based on the amplitudes, frequencies and phase differences of the sinusoidal signals, which are applied to both horizontal &amp; vertical deflection plates of CRO</a:t>
            </a:r>
            <a:r>
              <a:rPr lang="en-US" dirty="0" smtClean="0"/>
              <a:t>.</a:t>
            </a:r>
          </a:p>
          <a:p>
            <a:pPr algn="just"/>
            <a:r>
              <a:rPr lang="en-US" dirty="0"/>
              <a:t>The following figure shows an </a:t>
            </a:r>
            <a:r>
              <a:rPr lang="en-US" b="1" dirty="0"/>
              <a:t>example</a:t>
            </a:r>
            <a:r>
              <a:rPr lang="en-US" dirty="0"/>
              <a:t> of </a:t>
            </a:r>
            <a:r>
              <a:rPr lang="en-US" dirty="0" err="1"/>
              <a:t>Lissajous</a:t>
            </a:r>
            <a:r>
              <a:rPr lang="en-US" dirty="0"/>
              <a:t> figure</a:t>
            </a:r>
          </a:p>
        </p:txBody>
      </p:sp>
    </p:spTree>
    <p:extLst>
      <p:ext uri="{BB962C8B-B14F-4D97-AF65-F5344CB8AC3E}">
        <p14:creationId xmlns:p14="http://schemas.microsoft.com/office/powerpoint/2010/main" val="3842471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xample Of Lissajous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813869" cy="59035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45474" y="5988734"/>
            <a:ext cx="10502537" cy="646331"/>
          </a:xfrm>
          <a:prstGeom prst="rect">
            <a:avLst/>
          </a:prstGeom>
        </p:spPr>
        <p:txBody>
          <a:bodyPr wrap="square">
            <a:spAutoFit/>
          </a:bodyPr>
          <a:lstStyle/>
          <a:p>
            <a:r>
              <a:rPr lang="en-US" dirty="0">
                <a:solidFill>
                  <a:srgbClr val="000000"/>
                </a:solidFill>
                <a:latin typeface="Arial" panose="020B0604020202020204" pitchFamily="34" charset="0"/>
              </a:rPr>
              <a:t>The above </a:t>
            </a:r>
            <a:r>
              <a:rPr lang="en-US" dirty="0" err="1">
                <a:solidFill>
                  <a:srgbClr val="000000"/>
                </a:solidFill>
                <a:latin typeface="Arial" panose="020B0604020202020204" pitchFamily="34" charset="0"/>
              </a:rPr>
              <a:t>Lissajous</a:t>
            </a:r>
            <a:r>
              <a:rPr lang="en-US" dirty="0">
                <a:solidFill>
                  <a:srgbClr val="000000"/>
                </a:solidFill>
                <a:latin typeface="Arial" panose="020B0604020202020204" pitchFamily="34" charset="0"/>
              </a:rPr>
              <a:t> figure is in </a:t>
            </a:r>
            <a:r>
              <a:rPr lang="en-US" b="1" dirty="0">
                <a:solidFill>
                  <a:srgbClr val="000000"/>
                </a:solidFill>
                <a:latin typeface="Arial" panose="020B0604020202020204" pitchFamily="34" charset="0"/>
              </a:rPr>
              <a:t>elliptical shape</a:t>
            </a:r>
            <a:r>
              <a:rPr lang="en-US" dirty="0">
                <a:solidFill>
                  <a:srgbClr val="000000"/>
                </a:solidFill>
                <a:latin typeface="Arial" panose="020B0604020202020204" pitchFamily="34" charset="0"/>
              </a:rPr>
              <a:t> and its major axis has some inclination angle with positive x-axis.</a:t>
            </a:r>
            <a:endParaRPr lang="en-US" dirty="0"/>
          </a:p>
        </p:txBody>
      </p:sp>
    </p:spTree>
    <p:extLst>
      <p:ext uri="{BB962C8B-B14F-4D97-AF65-F5344CB8AC3E}">
        <p14:creationId xmlns:p14="http://schemas.microsoft.com/office/powerpoint/2010/main" val="3374526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Lissajous</a:t>
            </a:r>
            <a:r>
              <a:rPr lang="en-US" b="1" dirty="0"/>
              <a:t> Figures</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a:t>Lissajous</a:t>
            </a:r>
            <a:r>
              <a:rPr lang="en-US" dirty="0"/>
              <a:t> Figures (or patterns) are named in </a:t>
            </a:r>
            <a:r>
              <a:rPr lang="en-US" dirty="0" err="1"/>
              <a:t>honour</a:t>
            </a:r>
            <a:r>
              <a:rPr lang="en-US" dirty="0"/>
              <a:t> of the French scientist who first obtained </a:t>
            </a:r>
            <a:r>
              <a:rPr lang="en-US" dirty="0" smtClean="0"/>
              <a:t>them geometrically </a:t>
            </a:r>
            <a:r>
              <a:rPr lang="en-US" dirty="0"/>
              <a:t>and optically. They illustrate one of the earliest uses to which the CRO was put.</a:t>
            </a:r>
          </a:p>
          <a:p>
            <a:pPr algn="just"/>
            <a:r>
              <a:rPr lang="en-US" dirty="0" err="1"/>
              <a:t>Lissajous</a:t>
            </a:r>
            <a:r>
              <a:rPr lang="en-US" dirty="0"/>
              <a:t> patterns are formed when two sine waves are applied simultaneously to the </a:t>
            </a:r>
            <a:r>
              <a:rPr lang="en-US" dirty="0" smtClean="0"/>
              <a:t>vertical and </a:t>
            </a:r>
            <a:r>
              <a:rPr lang="en-US" dirty="0"/>
              <a:t>horizontal deflecting plates of a CRO. </a:t>
            </a:r>
            <a:endParaRPr lang="en-US" dirty="0" smtClean="0"/>
          </a:p>
          <a:p>
            <a:pPr algn="just"/>
            <a:r>
              <a:rPr lang="en-US" dirty="0" smtClean="0"/>
              <a:t>The </a:t>
            </a:r>
            <a:r>
              <a:rPr lang="en-US" dirty="0"/>
              <a:t>two sine waves may be obtained from two </a:t>
            </a:r>
            <a:r>
              <a:rPr lang="en-US" dirty="0" smtClean="0"/>
              <a:t>audio oscillators </a:t>
            </a:r>
            <a:r>
              <a:rPr lang="en-US" dirty="0"/>
              <a:t>as shown in Fig. 7.28. Obviously, in this case, a sine wave sweeps a sine-wave </a:t>
            </a:r>
            <a:r>
              <a:rPr lang="en-US" dirty="0" smtClean="0"/>
              <a:t>input signal</a:t>
            </a:r>
            <a:r>
              <a:rPr lang="en-US" dirty="0"/>
              <a:t>. </a:t>
            </a:r>
            <a:endParaRPr lang="en-US" dirty="0" smtClean="0"/>
          </a:p>
          <a:p>
            <a:pPr algn="just"/>
            <a:r>
              <a:rPr lang="en-US" dirty="0" smtClean="0"/>
              <a:t>The </a:t>
            </a:r>
            <a:r>
              <a:rPr lang="en-US" dirty="0"/>
              <a:t>shape of the </a:t>
            </a:r>
            <a:r>
              <a:rPr lang="en-US" dirty="0" err="1"/>
              <a:t>Lissajous</a:t>
            </a:r>
            <a:r>
              <a:rPr lang="en-US" dirty="0"/>
              <a:t> pattern depends on the frequency and phase relationship of </a:t>
            </a:r>
            <a:r>
              <a:rPr lang="en-US" dirty="0" smtClean="0"/>
              <a:t>the two </a:t>
            </a:r>
            <a:r>
              <a:rPr lang="en-US" dirty="0"/>
              <a:t>sine waves.</a:t>
            </a:r>
          </a:p>
        </p:txBody>
      </p:sp>
    </p:spTree>
    <p:extLst>
      <p:ext uri="{BB962C8B-B14F-4D97-AF65-F5344CB8AC3E}">
        <p14:creationId xmlns:p14="http://schemas.microsoft.com/office/powerpoint/2010/main" val="4173968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6468" y="365125"/>
            <a:ext cx="10217331" cy="5811838"/>
          </a:xfrm>
          <a:prstGeom prst="rect">
            <a:avLst/>
          </a:prstGeom>
        </p:spPr>
      </p:pic>
    </p:spTree>
    <p:extLst>
      <p:ext uri="{BB962C8B-B14F-4D97-AF65-F5344CB8AC3E}">
        <p14:creationId xmlns:p14="http://schemas.microsoft.com/office/powerpoint/2010/main" val="2759345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a:bodyPr>
          <a:lstStyle/>
          <a:p>
            <a:pPr marL="0" indent="0">
              <a:buNone/>
            </a:pPr>
            <a:r>
              <a:rPr lang="en-US" dirty="0"/>
              <a:t>Two sine waves of the </a:t>
            </a:r>
            <a:r>
              <a:rPr lang="en-US" b="1" i="1" dirty="0"/>
              <a:t>same </a:t>
            </a:r>
            <a:r>
              <a:rPr lang="en-US" dirty="0"/>
              <a:t>frequency and amplitude may produce a straight line, an </a:t>
            </a:r>
            <a:r>
              <a:rPr lang="en-US" dirty="0" smtClean="0"/>
              <a:t>ellipse or </a:t>
            </a:r>
            <a:r>
              <a:rPr lang="en-US" dirty="0"/>
              <a:t>a circle depending on their phase difference as shown in Fig. 7.29.</a:t>
            </a:r>
          </a:p>
          <a:p>
            <a:pPr marL="0" indent="0">
              <a:buNone/>
            </a:pPr>
            <a:r>
              <a:rPr lang="en-US" dirty="0"/>
              <a:t>In general, the shape of </a:t>
            </a:r>
            <a:r>
              <a:rPr lang="en-US" dirty="0" err="1"/>
              <a:t>Lissajous</a:t>
            </a:r>
            <a:r>
              <a:rPr lang="en-US" dirty="0"/>
              <a:t> Figures depends on</a:t>
            </a:r>
          </a:p>
          <a:p>
            <a:pPr marL="0" indent="0">
              <a:buNone/>
            </a:pPr>
            <a:r>
              <a:rPr lang="en-US" b="1" dirty="0"/>
              <a:t>(</a:t>
            </a:r>
            <a:r>
              <a:rPr lang="en-US" b="1" i="1" dirty="0" err="1"/>
              <a:t>i</a:t>
            </a:r>
            <a:r>
              <a:rPr lang="en-US" b="1" dirty="0"/>
              <a:t>) </a:t>
            </a:r>
            <a:r>
              <a:rPr lang="en-US" dirty="0"/>
              <a:t>Amplitude</a:t>
            </a:r>
          </a:p>
          <a:p>
            <a:pPr marL="0" indent="0">
              <a:buNone/>
            </a:pPr>
            <a:r>
              <a:rPr lang="en-US" b="1" dirty="0"/>
              <a:t>(</a:t>
            </a:r>
            <a:r>
              <a:rPr lang="en-US" b="1" i="1" dirty="0"/>
              <a:t>ii</a:t>
            </a:r>
            <a:r>
              <a:rPr lang="en-US" b="1" dirty="0"/>
              <a:t>) </a:t>
            </a:r>
            <a:r>
              <a:rPr lang="en-US" dirty="0"/>
              <a:t>Phase difference</a:t>
            </a:r>
          </a:p>
          <a:p>
            <a:pPr marL="0" indent="0">
              <a:buNone/>
            </a:pPr>
            <a:r>
              <a:rPr lang="en-US" b="1" dirty="0"/>
              <a:t>(</a:t>
            </a:r>
            <a:r>
              <a:rPr lang="en-US" b="1" i="1" dirty="0"/>
              <a:t>iii</a:t>
            </a:r>
            <a:r>
              <a:rPr lang="en-US" b="1" dirty="0"/>
              <a:t>) </a:t>
            </a:r>
            <a:r>
              <a:rPr lang="en-US" dirty="0"/>
              <a:t>Ratio of frequency of the two waves.</a:t>
            </a:r>
          </a:p>
          <a:p>
            <a:pPr marL="0" indent="0">
              <a:buNone/>
            </a:pPr>
            <a:r>
              <a:rPr lang="en-US" dirty="0"/>
              <a:t>Consider the two signals applied having same amplitude and frequency </a:t>
            </a:r>
            <a:r>
              <a:rPr lang="en-US" dirty="0" smtClean="0"/>
              <a:t>with </a:t>
            </a:r>
            <a:r>
              <a:rPr lang="en-US" dirty="0"/>
              <a:t>phase </a:t>
            </a:r>
            <a:r>
              <a:rPr lang="en-US" dirty="0" smtClean="0"/>
              <a:t>difference of </a:t>
            </a:r>
            <a:r>
              <a:rPr lang="en-US" dirty="0"/>
              <a:t>Ø between them,</a:t>
            </a:r>
          </a:p>
        </p:txBody>
      </p:sp>
      <p:pic>
        <p:nvPicPr>
          <p:cNvPr id="4" name="Picture 3"/>
          <p:cNvPicPr>
            <a:picLocks noChangeAspect="1"/>
          </p:cNvPicPr>
          <p:nvPr/>
        </p:nvPicPr>
        <p:blipFill>
          <a:blip r:embed="rId2"/>
          <a:stretch>
            <a:fillRect/>
          </a:stretch>
        </p:blipFill>
        <p:spPr>
          <a:xfrm>
            <a:off x="4170049" y="5068389"/>
            <a:ext cx="3795955" cy="1108574"/>
          </a:xfrm>
          <a:prstGeom prst="rect">
            <a:avLst/>
          </a:prstGeom>
        </p:spPr>
      </p:pic>
    </p:spTree>
    <p:extLst>
      <p:ext uri="{BB962C8B-B14F-4D97-AF65-F5344CB8AC3E}">
        <p14:creationId xmlns:p14="http://schemas.microsoft.com/office/powerpoint/2010/main" val="341772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6206" y="0"/>
            <a:ext cx="10687594" cy="6797587"/>
          </a:xfrm>
          <a:prstGeom prst="rect">
            <a:avLst/>
          </a:prstGeom>
        </p:spPr>
      </p:pic>
    </p:spTree>
    <p:extLst>
      <p:ext uri="{BB962C8B-B14F-4D97-AF65-F5344CB8AC3E}">
        <p14:creationId xmlns:p14="http://schemas.microsoft.com/office/powerpoint/2010/main" val="1957171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Measurement using CRO and DSO:  Measurement of voltage, current, </a:t>
            </a:r>
            <a:r>
              <a:rPr lang="en-US" dirty="0" err="1"/>
              <a:t>frequency.Using</a:t>
            </a:r>
            <a:r>
              <a:rPr lang="en-US" dirty="0"/>
              <a:t> CRO :  </a:t>
            </a:r>
            <a:r>
              <a:rPr lang="en-US" dirty="0" err="1"/>
              <a:t>Lissajous</a:t>
            </a:r>
            <a:r>
              <a:rPr lang="en-US" dirty="0"/>
              <a:t> pattern method, broken ring pattern method</a:t>
            </a:r>
          </a:p>
          <a:p>
            <a:pPr algn="just"/>
            <a:r>
              <a:rPr lang="en-US" dirty="0"/>
              <a:t>Oscilloscope probes and active probes</a:t>
            </a:r>
          </a:p>
          <a:p>
            <a:pPr algn="just"/>
            <a:r>
              <a:rPr lang="en-US" dirty="0"/>
              <a:t>Using CRO : Modulated ring pattern method, phase angle measurement-direct method, X-Y method</a:t>
            </a:r>
          </a:p>
        </p:txBody>
      </p:sp>
    </p:spTree>
    <p:extLst>
      <p:ext uri="{BB962C8B-B14F-4D97-AF65-F5344CB8AC3E}">
        <p14:creationId xmlns:p14="http://schemas.microsoft.com/office/powerpoint/2010/main" val="820225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fontScale="92500" lnSpcReduction="10000"/>
          </a:bodyPr>
          <a:lstStyle/>
          <a:p>
            <a:pPr marL="0" indent="0">
              <a:buNone/>
            </a:pPr>
            <a:r>
              <a:rPr lang="en-US" b="1" i="1" dirty="0"/>
              <a:t>Straight Line</a:t>
            </a:r>
          </a:p>
          <a:p>
            <a:pPr marL="0" indent="0" algn="just">
              <a:buNone/>
            </a:pPr>
            <a:r>
              <a:rPr lang="en-US" b="1" dirty="0"/>
              <a:t>1. </a:t>
            </a:r>
            <a:r>
              <a:rPr lang="en-US" dirty="0"/>
              <a:t>The straight line is formed when the two voltages are in phase with each other or </a:t>
            </a:r>
            <a:r>
              <a:rPr lang="en-US" dirty="0" smtClean="0"/>
              <a:t>180° out </a:t>
            </a:r>
            <a:r>
              <a:rPr lang="en-US" dirty="0"/>
              <a:t>of phase with each other</a:t>
            </a:r>
            <a:r>
              <a:rPr lang="en-US" dirty="0" smtClean="0"/>
              <a:t>.</a:t>
            </a:r>
          </a:p>
          <a:p>
            <a:pPr marL="0" indent="0" algn="just">
              <a:buNone/>
            </a:pPr>
            <a:r>
              <a:rPr lang="en-US" b="1" dirty="0"/>
              <a:t>2. </a:t>
            </a:r>
            <a:r>
              <a:rPr lang="en-US" dirty="0"/>
              <a:t>The straight line formed angle 45° with horizontal when the magnitude of voltages </a:t>
            </a:r>
            <a:r>
              <a:rPr lang="en-US" dirty="0" smtClean="0"/>
              <a:t>are equal</a:t>
            </a:r>
            <a:r>
              <a:rPr lang="en-US" dirty="0"/>
              <a:t>.</a:t>
            </a:r>
          </a:p>
          <a:p>
            <a:pPr marL="0" indent="0" algn="just">
              <a:buNone/>
            </a:pPr>
            <a:r>
              <a:rPr lang="en-US" b="1" dirty="0"/>
              <a:t>3. </a:t>
            </a:r>
            <a:r>
              <a:rPr lang="en-US" dirty="0"/>
              <a:t>An increase in vertical deflection voltage causes the line to have an angle greater </a:t>
            </a:r>
            <a:r>
              <a:rPr lang="en-US" dirty="0" smtClean="0"/>
              <a:t>than 45°with </a:t>
            </a:r>
            <a:r>
              <a:rPr lang="en-US" dirty="0"/>
              <a:t>the horizontal.</a:t>
            </a:r>
          </a:p>
          <a:p>
            <a:pPr marL="0" indent="0" algn="just">
              <a:buNone/>
            </a:pPr>
            <a:r>
              <a:rPr lang="en-US" b="1" dirty="0"/>
              <a:t>4. </a:t>
            </a:r>
            <a:r>
              <a:rPr lang="en-US" dirty="0"/>
              <a:t>A grater horizontal voltage makes the angle less than 45 ° with the </a:t>
            </a:r>
            <a:r>
              <a:rPr lang="en-US" dirty="0" smtClean="0"/>
              <a:t>horizontal</a:t>
            </a:r>
          </a:p>
          <a:p>
            <a:r>
              <a:rPr lang="en-US" b="1" i="1" dirty="0"/>
              <a:t>Circle</a:t>
            </a:r>
          </a:p>
          <a:p>
            <a:pPr algn="just"/>
            <a:r>
              <a:rPr lang="en-US" dirty="0"/>
              <a:t>When the magnitudes of two voltages are equal and the phase difference between them is </a:t>
            </a:r>
            <a:r>
              <a:rPr lang="en-US" dirty="0" smtClean="0"/>
              <a:t>either 90</a:t>
            </a:r>
            <a:r>
              <a:rPr lang="en-US" dirty="0"/>
              <a:t>° or 270°</a:t>
            </a:r>
          </a:p>
          <a:p>
            <a:pPr algn="just"/>
            <a:r>
              <a:rPr lang="en-US" b="1" i="1" dirty="0"/>
              <a:t>Ellipse</a:t>
            </a:r>
          </a:p>
          <a:p>
            <a:pPr algn="just"/>
            <a:r>
              <a:rPr lang="en-US" dirty="0"/>
              <a:t>The ellipse is formed when voltage are not equal and or out of phase.</a:t>
            </a:r>
          </a:p>
        </p:txBody>
      </p:sp>
    </p:spTree>
    <p:extLst>
      <p:ext uri="{BB962C8B-B14F-4D97-AF65-F5344CB8AC3E}">
        <p14:creationId xmlns:p14="http://schemas.microsoft.com/office/powerpoint/2010/main" val="343533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smtClean="0"/>
              <a:t>Uses </a:t>
            </a:r>
            <a:r>
              <a:rPr lang="en-US" b="1" dirty="0"/>
              <a:t>of </a:t>
            </a:r>
            <a:r>
              <a:rPr lang="en-US" b="1" dirty="0" err="1"/>
              <a:t>Lissajous</a:t>
            </a:r>
            <a:r>
              <a:rPr lang="en-US" b="1" dirty="0"/>
              <a:t> Figures</a:t>
            </a:r>
          </a:p>
          <a:p>
            <a:pPr marL="0" indent="0">
              <a:buNone/>
            </a:pPr>
            <a:r>
              <a:rPr lang="en-US" dirty="0" err="1"/>
              <a:t>Lissajous</a:t>
            </a:r>
            <a:r>
              <a:rPr lang="en-US" dirty="0"/>
              <a:t> Figures is used as:</a:t>
            </a:r>
          </a:p>
          <a:p>
            <a:pPr marL="0" indent="0" algn="just">
              <a:buNone/>
            </a:pPr>
            <a:r>
              <a:rPr lang="en-US" b="1" dirty="0"/>
              <a:t>(</a:t>
            </a:r>
            <a:r>
              <a:rPr lang="en-US" b="1" i="1" dirty="0" err="1"/>
              <a:t>i</a:t>
            </a:r>
            <a:r>
              <a:rPr lang="en-US" b="1" dirty="0"/>
              <a:t>) </a:t>
            </a:r>
            <a:r>
              <a:rPr lang="en-US" dirty="0"/>
              <a:t>determining an unknown frequency by comparing it with a known frequency</a:t>
            </a:r>
          </a:p>
          <a:p>
            <a:pPr marL="0" indent="0" algn="just">
              <a:buNone/>
            </a:pPr>
            <a:r>
              <a:rPr lang="en-US" b="1" dirty="0"/>
              <a:t>(</a:t>
            </a:r>
            <a:r>
              <a:rPr lang="en-US" b="1" i="1" dirty="0"/>
              <a:t>ii</a:t>
            </a:r>
            <a:r>
              <a:rPr lang="en-US" b="1" dirty="0"/>
              <a:t>) </a:t>
            </a:r>
            <a:r>
              <a:rPr lang="en-US" dirty="0"/>
              <a:t>checking audio oscillator with a known-frequency signal</a:t>
            </a:r>
          </a:p>
          <a:p>
            <a:pPr marL="0" indent="0" algn="just">
              <a:buNone/>
            </a:pPr>
            <a:r>
              <a:rPr lang="en-US" b="1" dirty="0"/>
              <a:t>(</a:t>
            </a:r>
            <a:r>
              <a:rPr lang="en-US" b="1" i="1" dirty="0"/>
              <a:t>iii</a:t>
            </a:r>
            <a:r>
              <a:rPr lang="en-US" b="1" dirty="0"/>
              <a:t>) </a:t>
            </a:r>
            <a:r>
              <a:rPr lang="en-US" dirty="0"/>
              <a:t>checking audio amplifiers and feedback networks for phase shift.</a:t>
            </a:r>
          </a:p>
        </p:txBody>
      </p:sp>
    </p:spTree>
    <p:extLst>
      <p:ext uri="{BB962C8B-B14F-4D97-AF65-F5344CB8AC3E}">
        <p14:creationId xmlns:p14="http://schemas.microsoft.com/office/powerpoint/2010/main" val="2349636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Measurements using </a:t>
            </a:r>
            <a:r>
              <a:rPr lang="en-US" dirty="0" err="1"/>
              <a:t>Lissajous</a:t>
            </a:r>
            <a:r>
              <a:rPr lang="en-US" dirty="0"/>
              <a:t> Figures</a:t>
            </a:r>
            <a:br>
              <a:rPr lang="en-US" dirty="0"/>
            </a:br>
            <a:endParaRPr lang="en-US" dirty="0"/>
          </a:p>
        </p:txBody>
      </p:sp>
      <p:sp>
        <p:nvSpPr>
          <p:cNvPr id="3" name="Content Placeholder 2"/>
          <p:cNvSpPr>
            <a:spLocks noGrp="1"/>
          </p:cNvSpPr>
          <p:nvPr>
            <p:ph idx="1"/>
          </p:nvPr>
        </p:nvSpPr>
        <p:spPr/>
        <p:txBody>
          <a:bodyPr/>
          <a:lstStyle/>
          <a:p>
            <a:r>
              <a:rPr lang="en-US" dirty="0"/>
              <a:t>We can do the following </a:t>
            </a:r>
            <a:r>
              <a:rPr lang="en-US" b="1" dirty="0"/>
              <a:t>two measurements</a:t>
            </a:r>
            <a:r>
              <a:rPr lang="en-US" dirty="0"/>
              <a:t> from a </a:t>
            </a:r>
            <a:r>
              <a:rPr lang="en-US" dirty="0" err="1"/>
              <a:t>Lissajous</a:t>
            </a:r>
            <a:r>
              <a:rPr lang="en-US" dirty="0"/>
              <a:t> figure.</a:t>
            </a:r>
          </a:p>
          <a:p>
            <a:r>
              <a:rPr lang="en-US" dirty="0"/>
              <a:t>Frequency of the sinusoidal signal</a:t>
            </a:r>
          </a:p>
          <a:p>
            <a:r>
              <a:rPr lang="en-US" dirty="0"/>
              <a:t>Phase difference between two sinusoidal signals</a:t>
            </a:r>
          </a:p>
          <a:p>
            <a:pPr marL="0" indent="0">
              <a:buNone/>
            </a:pPr>
            <a:r>
              <a:rPr lang="en-US" dirty="0"/>
              <a:t>Now, let us discuss about these two measurements one by one.</a:t>
            </a:r>
          </a:p>
        </p:txBody>
      </p:sp>
    </p:spTree>
    <p:extLst>
      <p:ext uri="{BB962C8B-B14F-4D97-AF65-F5344CB8AC3E}">
        <p14:creationId xmlns:p14="http://schemas.microsoft.com/office/powerpoint/2010/main" val="1075385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Determination with </a:t>
            </a:r>
            <a:r>
              <a:rPr lang="en-US" b="1" dirty="0" err="1"/>
              <a:t>Lissajous</a:t>
            </a:r>
            <a:r>
              <a:rPr lang="en-US" b="1" dirty="0"/>
              <a:t> Figures</a:t>
            </a:r>
            <a:endParaRPr lang="en-US" dirty="0"/>
          </a:p>
        </p:txBody>
      </p:sp>
      <p:sp>
        <p:nvSpPr>
          <p:cNvPr id="3" name="Content Placeholder 2"/>
          <p:cNvSpPr>
            <a:spLocks noGrp="1"/>
          </p:cNvSpPr>
          <p:nvPr>
            <p:ph idx="1"/>
          </p:nvPr>
        </p:nvSpPr>
        <p:spPr/>
        <p:txBody>
          <a:bodyPr/>
          <a:lstStyle/>
          <a:p>
            <a:pPr algn="just"/>
            <a:r>
              <a:rPr lang="en-US" dirty="0" err="1"/>
              <a:t>Lissajous</a:t>
            </a:r>
            <a:r>
              <a:rPr lang="en-US" dirty="0"/>
              <a:t> figure will be displayed on the screen, when the sinusoidal signals are applied to both horizontal &amp; vertical deflection plates of CRO. Hence, apply the sinusoidal signal, which has standard </a:t>
            </a:r>
            <a:r>
              <a:rPr lang="en-US" b="1" dirty="0"/>
              <a:t>known frequency</a:t>
            </a:r>
            <a:r>
              <a:rPr lang="en-US" dirty="0"/>
              <a:t> to the horizontal deflection plates of CRO. Similarly, apply the sinusoidal signal, whose </a:t>
            </a:r>
            <a:r>
              <a:rPr lang="en-US" b="1" dirty="0"/>
              <a:t>frequency</a:t>
            </a:r>
            <a:r>
              <a:rPr lang="en-US" dirty="0"/>
              <a:t> is </a:t>
            </a:r>
            <a:r>
              <a:rPr lang="en-US" b="1" dirty="0"/>
              <a:t>unknown</a:t>
            </a:r>
            <a:r>
              <a:rPr lang="en-US" dirty="0"/>
              <a:t> to the vertical deflection plates of </a:t>
            </a:r>
            <a:r>
              <a:rPr lang="en-US" dirty="0" smtClean="0"/>
              <a:t>CRO</a:t>
            </a:r>
          </a:p>
          <a:p>
            <a:pPr algn="just"/>
            <a:endParaRPr lang="en-US" dirty="0"/>
          </a:p>
        </p:txBody>
      </p:sp>
    </p:spTree>
    <p:extLst>
      <p:ext uri="{BB962C8B-B14F-4D97-AF65-F5344CB8AC3E}">
        <p14:creationId xmlns:p14="http://schemas.microsoft.com/office/powerpoint/2010/main" val="1006385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Determination with </a:t>
            </a:r>
            <a:r>
              <a:rPr lang="en-US" b="1" dirty="0" err="1"/>
              <a:t>Lissajous</a:t>
            </a:r>
            <a:r>
              <a:rPr lang="en-US" b="1" dirty="0"/>
              <a:t> Figures</a:t>
            </a:r>
            <a:endParaRPr lang="en-US" dirty="0"/>
          </a:p>
        </p:txBody>
      </p:sp>
      <p:sp>
        <p:nvSpPr>
          <p:cNvPr id="3" name="Content Placeholder 2"/>
          <p:cNvSpPr>
            <a:spLocks noGrp="1"/>
          </p:cNvSpPr>
          <p:nvPr>
            <p:ph idx="1"/>
          </p:nvPr>
        </p:nvSpPr>
        <p:spPr/>
        <p:txBody>
          <a:bodyPr/>
          <a:lstStyle/>
          <a:p>
            <a:pPr algn="just"/>
            <a:r>
              <a:rPr lang="en-US" dirty="0"/>
              <a:t>The unknown signal is applied across one set of deflecting plates and a known signal across </a:t>
            </a:r>
            <a:r>
              <a:rPr lang="en-US" dirty="0" smtClean="0"/>
              <a:t>the other</a:t>
            </a:r>
            <a:r>
              <a:rPr lang="en-US" dirty="0"/>
              <a:t>. By studying the resultant </a:t>
            </a:r>
            <a:r>
              <a:rPr lang="en-US" dirty="0" err="1"/>
              <a:t>Lissajous</a:t>
            </a:r>
            <a:r>
              <a:rPr lang="en-US" dirty="0"/>
              <a:t> pattern, unknown frequency can be found.</a:t>
            </a:r>
          </a:p>
          <a:p>
            <a:pPr algn="just"/>
            <a:r>
              <a:rPr lang="en-US" dirty="0"/>
              <a:t>Depending on the frequency ratio, the various patterns obtained are shown in Fig. 7.30. </a:t>
            </a:r>
            <a:r>
              <a:rPr lang="en-US" dirty="0" smtClean="0"/>
              <a:t>The ratio </a:t>
            </a:r>
            <a:r>
              <a:rPr lang="en-US" dirty="0"/>
              <a:t>of the two frequencies is given by</a:t>
            </a:r>
          </a:p>
        </p:txBody>
      </p:sp>
      <p:pic>
        <p:nvPicPr>
          <p:cNvPr id="4" name="Picture 3"/>
          <p:cNvPicPr>
            <a:picLocks noChangeAspect="1"/>
          </p:cNvPicPr>
          <p:nvPr/>
        </p:nvPicPr>
        <p:blipFill>
          <a:blip r:embed="rId2"/>
          <a:stretch>
            <a:fillRect/>
          </a:stretch>
        </p:blipFill>
        <p:spPr>
          <a:xfrm>
            <a:off x="4793042" y="4023360"/>
            <a:ext cx="5328618" cy="1011513"/>
          </a:xfrm>
          <a:prstGeom prst="rect">
            <a:avLst/>
          </a:prstGeom>
        </p:spPr>
      </p:pic>
      <p:sp>
        <p:nvSpPr>
          <p:cNvPr id="5" name="Rectangle 4"/>
          <p:cNvSpPr/>
          <p:nvPr/>
        </p:nvSpPr>
        <p:spPr>
          <a:xfrm>
            <a:off x="613955" y="5282752"/>
            <a:ext cx="10739845" cy="954107"/>
          </a:xfrm>
          <a:prstGeom prst="rect">
            <a:avLst/>
          </a:prstGeom>
        </p:spPr>
        <p:txBody>
          <a:bodyPr wrap="square">
            <a:spAutoFit/>
          </a:bodyPr>
          <a:lstStyle/>
          <a:p>
            <a:pPr algn="just"/>
            <a:r>
              <a:rPr lang="en-US" sz="2800" dirty="0"/>
              <a:t>In Fig. 7.30 (a), there is one point of tangency along the horizontal as well as vertical axis</a:t>
            </a:r>
            <a:r>
              <a:rPr lang="en-US" sz="2800" dirty="0" smtClean="0"/>
              <a:t>.  Hence</a:t>
            </a:r>
            <a:r>
              <a:rPr lang="en-US" sz="2800" dirty="0"/>
              <a:t>, </a:t>
            </a:r>
            <a:r>
              <a:rPr lang="en-US" sz="2800" dirty="0" err="1"/>
              <a:t>fH</a:t>
            </a:r>
            <a:r>
              <a:rPr lang="en-US" sz="2800" dirty="0"/>
              <a:t> = </a:t>
            </a:r>
            <a:r>
              <a:rPr lang="en-US" sz="2800" dirty="0" err="1"/>
              <a:t>fV</a:t>
            </a:r>
            <a:r>
              <a:rPr lang="en-US" sz="2800" dirty="0"/>
              <a:t> i.e. the signals have the same frequency</a:t>
            </a:r>
          </a:p>
        </p:txBody>
      </p:sp>
    </p:spTree>
    <p:extLst>
      <p:ext uri="{BB962C8B-B14F-4D97-AF65-F5344CB8AC3E}">
        <p14:creationId xmlns:p14="http://schemas.microsoft.com/office/powerpoint/2010/main" val="1404244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8011" y="365125"/>
            <a:ext cx="11273246" cy="5811837"/>
          </a:xfrm>
          <a:prstGeom prst="rect">
            <a:avLst/>
          </a:prstGeom>
        </p:spPr>
      </p:pic>
    </p:spTree>
    <p:extLst>
      <p:ext uri="{BB962C8B-B14F-4D97-AF65-F5344CB8AC3E}">
        <p14:creationId xmlns:p14="http://schemas.microsoft.com/office/powerpoint/2010/main" val="4140579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pPr algn="just"/>
            <a:r>
              <a:rPr lang="en-US" dirty="0"/>
              <a:t>The ratio of frequencies when open ended </a:t>
            </a:r>
            <a:r>
              <a:rPr lang="en-US" dirty="0" err="1"/>
              <a:t>Lissajous</a:t>
            </a:r>
            <a:r>
              <a:rPr lang="en-US" dirty="0"/>
              <a:t> patterns are obtained can also be </a:t>
            </a:r>
            <a:r>
              <a:rPr lang="en-US" dirty="0" smtClean="0"/>
              <a:t>found by </a:t>
            </a:r>
            <a:r>
              <a:rPr lang="en-US" dirty="0"/>
              <a:t>treating the open ends as half tangencies as shown in Fig. 7.31.</a:t>
            </a:r>
          </a:p>
        </p:txBody>
      </p:sp>
      <p:pic>
        <p:nvPicPr>
          <p:cNvPr id="4" name="Picture 3"/>
          <p:cNvPicPr>
            <a:picLocks noChangeAspect="1"/>
          </p:cNvPicPr>
          <p:nvPr/>
        </p:nvPicPr>
        <p:blipFill>
          <a:blip r:embed="rId2"/>
          <a:stretch>
            <a:fillRect/>
          </a:stretch>
        </p:blipFill>
        <p:spPr>
          <a:xfrm>
            <a:off x="1371600" y="1866289"/>
            <a:ext cx="9379131" cy="2144008"/>
          </a:xfrm>
          <a:prstGeom prst="rect">
            <a:avLst/>
          </a:prstGeom>
        </p:spPr>
      </p:pic>
      <p:pic>
        <p:nvPicPr>
          <p:cNvPr id="5" name="Picture 4"/>
          <p:cNvPicPr>
            <a:picLocks noChangeAspect="1"/>
          </p:cNvPicPr>
          <p:nvPr/>
        </p:nvPicPr>
        <p:blipFill>
          <a:blip r:embed="rId3"/>
          <a:stretch>
            <a:fillRect/>
          </a:stretch>
        </p:blipFill>
        <p:spPr>
          <a:xfrm>
            <a:off x="3437681" y="4141510"/>
            <a:ext cx="5016387" cy="2625050"/>
          </a:xfrm>
          <a:prstGeom prst="rect">
            <a:avLst/>
          </a:prstGeom>
        </p:spPr>
      </p:pic>
    </p:spTree>
    <p:extLst>
      <p:ext uri="{BB962C8B-B14F-4D97-AF65-F5344CB8AC3E}">
        <p14:creationId xmlns:p14="http://schemas.microsoft.com/office/powerpoint/2010/main" val="3357980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It should be noted that this method of frequency determination has limitations and is </a:t>
            </a:r>
            <a:r>
              <a:rPr lang="en-US" dirty="0" smtClean="0"/>
              <a:t>being discarded </a:t>
            </a:r>
            <a:r>
              <a:rPr lang="en-US" dirty="0"/>
              <a:t>gradually because low-cost digital frequency counters are available in the market. </a:t>
            </a:r>
            <a:endParaRPr lang="en-US" dirty="0" smtClean="0"/>
          </a:p>
          <a:p>
            <a:pPr algn="just"/>
            <a:r>
              <a:rPr lang="en-US" dirty="0" smtClean="0"/>
              <a:t>The two </a:t>
            </a:r>
            <a:r>
              <a:rPr lang="en-US" dirty="0"/>
              <a:t>main limitations of this method are as under:</a:t>
            </a:r>
          </a:p>
          <a:p>
            <a:pPr marL="0" indent="0" algn="just">
              <a:buNone/>
            </a:pPr>
            <a:r>
              <a:rPr lang="en-US" b="1" dirty="0"/>
              <a:t>(</a:t>
            </a:r>
            <a:r>
              <a:rPr lang="en-US" b="1" i="1" dirty="0" err="1"/>
              <a:t>i</a:t>
            </a:r>
            <a:r>
              <a:rPr lang="en-US" b="1" dirty="0"/>
              <a:t>) </a:t>
            </a:r>
            <a:r>
              <a:rPr lang="en-US" dirty="0"/>
              <a:t>the numerator and denominator of the frequency ratio must be whole numbers,</a:t>
            </a:r>
          </a:p>
          <a:p>
            <a:pPr marL="0" indent="0" algn="just">
              <a:buNone/>
            </a:pPr>
            <a:r>
              <a:rPr lang="en-US" b="1" dirty="0"/>
              <a:t>(</a:t>
            </a:r>
            <a:r>
              <a:rPr lang="en-US" b="1" i="1" dirty="0"/>
              <a:t>ii</a:t>
            </a:r>
            <a:r>
              <a:rPr lang="en-US" b="1" dirty="0"/>
              <a:t>) </a:t>
            </a:r>
            <a:r>
              <a:rPr lang="en-US" dirty="0"/>
              <a:t>the maximum ratio of frequencies that can be used is 10 : 1. Beyond that, the </a:t>
            </a:r>
            <a:r>
              <a:rPr lang="en-US" dirty="0" err="1" smtClean="0"/>
              <a:t>Lissajous</a:t>
            </a:r>
            <a:r>
              <a:rPr lang="en-US" dirty="0" smtClean="0"/>
              <a:t> patterns </a:t>
            </a:r>
            <a:r>
              <a:rPr lang="en-US" dirty="0"/>
              <a:t>become too complex to </a:t>
            </a:r>
            <a:r>
              <a:rPr lang="en-US" dirty="0" err="1"/>
              <a:t>analyse</a:t>
            </a:r>
            <a:r>
              <a:rPr lang="en-US" dirty="0"/>
              <a:t>.</a:t>
            </a:r>
          </a:p>
        </p:txBody>
      </p:sp>
    </p:spTree>
    <p:extLst>
      <p:ext uri="{BB962C8B-B14F-4D97-AF65-F5344CB8AC3E}">
        <p14:creationId xmlns:p14="http://schemas.microsoft.com/office/powerpoint/2010/main" val="241080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9684" y="365126"/>
            <a:ext cx="10945504" cy="5946774"/>
          </a:xfrm>
          <a:prstGeom prst="rect">
            <a:avLst/>
          </a:prstGeom>
        </p:spPr>
      </p:pic>
    </p:spTree>
    <p:extLst>
      <p:ext uri="{BB962C8B-B14F-4D97-AF65-F5344CB8AC3E}">
        <p14:creationId xmlns:p14="http://schemas.microsoft.com/office/powerpoint/2010/main" val="3371937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762397" cy="5811838"/>
          </a:xfrm>
          <a:prstGeom prst="rect">
            <a:avLst/>
          </a:prstGeom>
        </p:spPr>
      </p:pic>
    </p:spTree>
    <p:extLst>
      <p:ext uri="{BB962C8B-B14F-4D97-AF65-F5344CB8AC3E}">
        <p14:creationId xmlns:p14="http://schemas.microsoft.com/office/powerpoint/2010/main" val="2517371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Measurement of Voltage</a:t>
            </a:r>
            <a:endParaRPr lang="en-US" dirty="0"/>
          </a:p>
        </p:txBody>
      </p:sp>
      <p:sp>
        <p:nvSpPr>
          <p:cNvPr id="3" name="Content Placeholder 2"/>
          <p:cNvSpPr>
            <a:spLocks noGrp="1"/>
          </p:cNvSpPr>
          <p:nvPr>
            <p:ph idx="1"/>
          </p:nvPr>
        </p:nvSpPr>
        <p:spPr/>
        <p:txBody>
          <a:bodyPr/>
          <a:lstStyle/>
          <a:p>
            <a:pPr algn="just"/>
            <a:r>
              <a:rPr lang="en-US" dirty="0"/>
              <a:t>Cathode Ray Oscilloscope (CRO) is </a:t>
            </a:r>
            <a:r>
              <a:rPr lang="en-US" dirty="0" smtClean="0"/>
              <a:t>primarily </a:t>
            </a:r>
            <a:r>
              <a:rPr lang="en-US" dirty="0"/>
              <a:t>a voltage-measuring instrument. Once we </a:t>
            </a:r>
            <a:r>
              <a:rPr lang="en-US" dirty="0" smtClean="0"/>
              <a:t>have measured </a:t>
            </a:r>
            <a:r>
              <a:rPr lang="en-US" dirty="0"/>
              <a:t>the voltage, other quantities can be calculated. </a:t>
            </a:r>
            <a:endParaRPr lang="en-US" dirty="0" smtClean="0"/>
          </a:p>
          <a:p>
            <a:pPr algn="just"/>
            <a:r>
              <a:rPr lang="en-US" dirty="0" smtClean="0"/>
              <a:t>CRO </a:t>
            </a:r>
            <a:r>
              <a:rPr lang="en-US" dirty="0"/>
              <a:t>is a voltage dependent </a:t>
            </a:r>
            <a:r>
              <a:rPr lang="en-US" dirty="0" smtClean="0"/>
              <a:t>instrument and </a:t>
            </a:r>
            <a:r>
              <a:rPr lang="en-US" dirty="0"/>
              <a:t>can be used for the measurement of voltages at any frequency within the range of the </a:t>
            </a:r>
            <a:r>
              <a:rPr lang="en-US" dirty="0" smtClean="0"/>
              <a:t>operation of </a:t>
            </a:r>
            <a:r>
              <a:rPr lang="en-US" dirty="0"/>
              <a:t>the CRO. Fig. 7.23. shows the display of voltage</a:t>
            </a:r>
          </a:p>
        </p:txBody>
      </p:sp>
    </p:spTree>
    <p:extLst>
      <p:ext uri="{BB962C8B-B14F-4D97-AF65-F5344CB8AC3E}">
        <p14:creationId xmlns:p14="http://schemas.microsoft.com/office/powerpoint/2010/main" val="3006640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828800" y="274638"/>
            <a:ext cx="8382000" cy="411162"/>
          </a:xfrm>
        </p:spPr>
        <p:txBody>
          <a:bodyPr>
            <a:normAutofit fontScale="90000"/>
          </a:bodyPr>
          <a:lstStyle/>
          <a:p>
            <a:r>
              <a:rPr lang="en-US" altLang="en-US" sz="2400" b="1"/>
              <a:t>MEASUREMENTS USING THE CATHODE-RAY OSCILLOSCOPE:</a:t>
            </a:r>
            <a:endParaRPr lang="en-US" altLang="en-US" sz="2400"/>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7924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14800"/>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6"/>
          <p:cNvSpPr>
            <a:spLocks noChangeArrowheads="1"/>
          </p:cNvSpPr>
          <p:nvPr/>
        </p:nvSpPr>
        <p:spPr bwMode="auto">
          <a:xfrm>
            <a:off x="1981200" y="762000"/>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eaLnBrk="0" hangingPunct="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eaLnBrk="0" hangingPunct="0">
              <a:spcBef>
                <a:spcPts val="375"/>
              </a:spcBef>
              <a:buClr>
                <a:srgbClr val="ADCEDC"/>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eaLnBrk="0" hangingPunct="0">
              <a:spcBef>
                <a:spcPts val="375"/>
              </a:spcBef>
              <a:buClr>
                <a:srgbClr val="EB641B"/>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eaLnBrk="0" hangingPunct="0">
              <a:spcBef>
                <a:spcPts val="375"/>
              </a:spcBef>
              <a:buClr>
                <a:srgbClr val="EB641B"/>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EB641B"/>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EB641B"/>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EB641B"/>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EB641B"/>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b="1">
                <a:latin typeface="Arial" panose="020B0604020202020204" pitchFamily="34" charset="0"/>
              </a:rPr>
              <a:t>1) Measurement of Frequency:</a:t>
            </a:r>
            <a:endParaRPr lang="en-US" altLang="en-US" sz="1800">
              <a:latin typeface="Arial" panose="020B0604020202020204" pitchFamily="34" charset="0"/>
            </a:endParaRPr>
          </a:p>
        </p:txBody>
      </p:sp>
    </p:spTree>
    <p:extLst>
      <p:ext uri="{BB962C8B-B14F-4D97-AF65-F5344CB8AC3E}">
        <p14:creationId xmlns:p14="http://schemas.microsoft.com/office/powerpoint/2010/main" val="3186974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Determination with </a:t>
            </a:r>
            <a:r>
              <a:rPr lang="en-US" b="1" dirty="0" err="1"/>
              <a:t>Lissajous</a:t>
            </a:r>
            <a:r>
              <a:rPr lang="en-US" b="1" dirty="0"/>
              <a:t> Figures</a:t>
            </a:r>
            <a:endParaRPr lang="en-US" dirty="0"/>
          </a:p>
        </p:txBody>
      </p:sp>
      <p:sp>
        <p:nvSpPr>
          <p:cNvPr id="3" name="Content Placeholder 2"/>
          <p:cNvSpPr>
            <a:spLocks noGrp="1"/>
          </p:cNvSpPr>
          <p:nvPr>
            <p:ph idx="1"/>
          </p:nvPr>
        </p:nvSpPr>
        <p:spPr>
          <a:xfrm>
            <a:off x="33630" y="1690688"/>
            <a:ext cx="10515600" cy="4351338"/>
          </a:xfrm>
        </p:spPr>
        <p:txBody>
          <a:bodyPr>
            <a:normAutofit/>
          </a:bodyPr>
          <a:lstStyle/>
          <a:p>
            <a:pPr algn="just"/>
            <a:r>
              <a:rPr lang="en-US" dirty="0"/>
              <a:t>A </a:t>
            </a:r>
            <a:r>
              <a:rPr lang="en-US" dirty="0" err="1"/>
              <a:t>Lissajous</a:t>
            </a:r>
            <a:r>
              <a:rPr lang="en-US" dirty="0"/>
              <a:t> pattern is obtained on CRO with an unknown phase difference f. This pattern </a:t>
            </a:r>
            <a:r>
              <a:rPr lang="en-US" dirty="0" smtClean="0"/>
              <a:t>which is </a:t>
            </a:r>
            <a:r>
              <a:rPr lang="en-US" dirty="0"/>
              <a:t>in the form of an ellipse</a:t>
            </a:r>
            <a:r>
              <a:rPr lang="en-US" dirty="0" smtClean="0"/>
              <a:t>, provides </a:t>
            </a:r>
            <a:r>
              <a:rPr lang="en-US" dirty="0"/>
              <a:t>a simple means of finding phase difference between </a:t>
            </a:r>
            <a:r>
              <a:rPr lang="en-US" dirty="0" smtClean="0"/>
              <a:t>two voltages</a:t>
            </a:r>
            <a:r>
              <a:rPr lang="en-US" dirty="0"/>
              <a:t>. </a:t>
            </a:r>
            <a:endParaRPr lang="en-US" dirty="0" smtClean="0"/>
          </a:p>
          <a:p>
            <a:pPr algn="just"/>
            <a:r>
              <a:rPr lang="en-US" dirty="0" smtClean="0"/>
              <a:t>The </a:t>
            </a:r>
            <a:r>
              <a:rPr lang="en-US" dirty="0"/>
              <a:t>gains of the vertical amplifiers are adjusted so that the ellipse fits exactly into </a:t>
            </a:r>
            <a:r>
              <a:rPr lang="en-US" dirty="0" smtClean="0"/>
              <a:t>a square </a:t>
            </a:r>
            <a:r>
              <a:rPr lang="en-US" dirty="0"/>
              <a:t>marked by the lines on the </a:t>
            </a:r>
            <a:r>
              <a:rPr lang="en-US" dirty="0" err="1"/>
              <a:t>graticule</a:t>
            </a:r>
            <a:r>
              <a:rPr lang="en-US" dirty="0" smtClean="0"/>
              <a:t>.</a:t>
            </a:r>
          </a:p>
        </p:txBody>
      </p:sp>
    </p:spTree>
    <p:extLst>
      <p:ext uri="{BB962C8B-B14F-4D97-AF65-F5344CB8AC3E}">
        <p14:creationId xmlns:p14="http://schemas.microsoft.com/office/powerpoint/2010/main" val="2496919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828800" y="274638"/>
            <a:ext cx="8458200" cy="563562"/>
          </a:xfrm>
        </p:spPr>
        <p:txBody>
          <a:bodyPr/>
          <a:lstStyle/>
          <a:p>
            <a:r>
              <a:rPr lang="en-US" altLang="en-US" sz="2400" b="1"/>
              <a:t>MEASUREMENTS USING THE CATHODE-RAY OSCILLOSCOPE:</a:t>
            </a:r>
            <a:endParaRPr lang="en-US" altLang="en-US" sz="2400"/>
          </a:p>
        </p:txBody>
      </p:sp>
      <p:sp>
        <p:nvSpPr>
          <p:cNvPr id="46083" name="Content Placeholder 2"/>
          <p:cNvSpPr>
            <a:spLocks noGrp="1"/>
          </p:cNvSpPr>
          <p:nvPr>
            <p:ph sz="quarter" idx="1"/>
          </p:nvPr>
        </p:nvSpPr>
        <p:spPr>
          <a:xfrm>
            <a:off x="522513" y="838200"/>
            <a:ext cx="11834949" cy="5715000"/>
          </a:xfrm>
        </p:spPr>
        <p:txBody>
          <a:bodyPr/>
          <a:lstStyle/>
          <a:p>
            <a:r>
              <a:rPr lang="en-US" altLang="en-US" b="1" dirty="0" smtClean="0"/>
              <a:t>2)  Measurement of Phase:</a:t>
            </a:r>
          </a:p>
          <a:p>
            <a:endParaRPr lang="en-US" altLang="en-US" b="1" dirty="0" smtClean="0"/>
          </a:p>
          <a:p>
            <a:pPr>
              <a:buFont typeface="Wingdings 2" panose="05020102010507070707" pitchFamily="18" charset="2"/>
              <a:buNone/>
            </a:pPr>
            <a:endParaRPr lang="en-US" altLang="en-US" b="1" dirty="0" smtClean="0"/>
          </a:p>
          <a:p>
            <a:pPr>
              <a:buFont typeface="Wingdings 2" panose="05020102010507070707" pitchFamily="18" charset="2"/>
              <a:buNone/>
            </a:pPr>
            <a:endParaRPr lang="en-US" altLang="en-US" b="1" dirty="0" smtClean="0"/>
          </a:p>
          <a:p>
            <a:r>
              <a:rPr lang="en-US" altLang="en-US" b="1" dirty="0" smtClean="0"/>
              <a:t>3 Measurement of Phase Using </a:t>
            </a:r>
            <a:r>
              <a:rPr lang="en-US" altLang="en-US" b="1" dirty="0" err="1" smtClean="0"/>
              <a:t>Lissajous</a:t>
            </a:r>
            <a:r>
              <a:rPr lang="en-US" altLang="en-US" b="1" dirty="0" smtClean="0"/>
              <a:t> Figures:</a:t>
            </a:r>
            <a:endParaRPr lang="en-US" altLang="en-US" dirty="0"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3" y="1219200"/>
            <a:ext cx="10933611"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86" y="3487783"/>
            <a:ext cx="11342914" cy="345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555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81200" y="274638"/>
            <a:ext cx="8229600" cy="487362"/>
          </a:xfrm>
        </p:spPr>
        <p:txBody>
          <a:bodyPr/>
          <a:lstStyle/>
          <a:p>
            <a:r>
              <a:rPr lang="en-US" altLang="en-US" sz="2400" b="1"/>
              <a:t>Measurement of Phase Using Lissajous Figures:</a:t>
            </a:r>
            <a:endParaRPr lang="en-US" altLang="en-US" sz="2400"/>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53" y="762000"/>
            <a:ext cx="630936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 y="1752600"/>
            <a:ext cx="1107730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158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05000" y="274638"/>
            <a:ext cx="8305800" cy="639762"/>
          </a:xfrm>
        </p:spPr>
        <p:txBody>
          <a:bodyPr/>
          <a:lstStyle/>
          <a:p>
            <a:r>
              <a:rPr lang="en-US" altLang="en-US" sz="2800" b="1"/>
              <a:t>Measurement of Phase Using Lissajous Figures:</a:t>
            </a:r>
            <a:endParaRPr lang="en-US" altLang="en-US" sz="2800"/>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1"/>
            <a:ext cx="8229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399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905000" y="274638"/>
            <a:ext cx="8305800" cy="487362"/>
          </a:xfrm>
        </p:spPr>
        <p:txBody>
          <a:bodyPr/>
          <a:lstStyle/>
          <a:p>
            <a:r>
              <a:rPr lang="en-US" altLang="en-US" sz="2800" b="1"/>
              <a:t>Measurement of Phase Using Lissajous Figures:</a:t>
            </a:r>
            <a:endParaRPr lang="en-US" altLang="en-US" sz="280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772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905000" y="274638"/>
            <a:ext cx="8305800" cy="639762"/>
          </a:xfrm>
        </p:spPr>
        <p:txBody>
          <a:bodyPr/>
          <a:lstStyle/>
          <a:p>
            <a:r>
              <a:rPr lang="en-US" altLang="en-US" sz="2800" b="1"/>
              <a:t>Measurement of Phase Using Lissajous Figures:</a:t>
            </a:r>
            <a:endParaRPr lang="en-US" altLang="en-US" sz="2800"/>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14400"/>
            <a:ext cx="8153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125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773715" y="4047367"/>
            <a:ext cx="3570514" cy="2614689"/>
          </a:xfrm>
          <a:prstGeom prst="rect">
            <a:avLst/>
          </a:prstGeom>
        </p:spPr>
      </p:pic>
      <p:pic>
        <p:nvPicPr>
          <p:cNvPr id="5" name="Picture 4"/>
          <p:cNvPicPr>
            <a:picLocks noChangeAspect="1"/>
          </p:cNvPicPr>
          <p:nvPr/>
        </p:nvPicPr>
        <p:blipFill>
          <a:blip r:embed="rId3"/>
          <a:stretch>
            <a:fillRect/>
          </a:stretch>
        </p:blipFill>
        <p:spPr>
          <a:xfrm>
            <a:off x="8639997" y="1364343"/>
            <a:ext cx="3827773" cy="4165600"/>
          </a:xfrm>
          <a:prstGeom prst="rect">
            <a:avLst/>
          </a:prstGeom>
        </p:spPr>
      </p:pic>
      <p:sp>
        <p:nvSpPr>
          <p:cNvPr id="6" name="Rectangle 5"/>
          <p:cNvSpPr/>
          <p:nvPr/>
        </p:nvSpPr>
        <p:spPr>
          <a:xfrm>
            <a:off x="304800" y="1899532"/>
            <a:ext cx="8335197" cy="1938992"/>
          </a:xfrm>
          <a:prstGeom prst="rect">
            <a:avLst/>
          </a:prstGeom>
        </p:spPr>
        <p:txBody>
          <a:bodyPr wrap="square">
            <a:spAutoFit/>
          </a:bodyPr>
          <a:lstStyle/>
          <a:p>
            <a:r>
              <a:rPr lang="en-US" sz="2400" b="1" i="1" dirty="0" smtClean="0"/>
              <a:t>If the major axis lies in first and third quadrants</a:t>
            </a:r>
          </a:p>
          <a:p>
            <a:pPr algn="just"/>
            <a:r>
              <a:rPr lang="en-US" sz="2400" dirty="0" smtClean="0"/>
              <a:t>If the major axis of the ellipse lies on the first and third quadrants, its slope is positive as shown is Fig. 7.33. Then the phase angle is either between 0° and 90° or between 270° and 360°.The sine of the phase angle between the voltages is given by</a:t>
            </a:r>
            <a:endParaRPr lang="en-US" sz="2400" dirty="0"/>
          </a:p>
        </p:txBody>
      </p:sp>
    </p:spTree>
    <p:extLst>
      <p:ext uri="{BB962C8B-B14F-4D97-AF65-F5344CB8AC3E}">
        <p14:creationId xmlns:p14="http://schemas.microsoft.com/office/powerpoint/2010/main" val="1231347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6343"/>
            <a:ext cx="10515600" cy="5320620"/>
          </a:xfrm>
        </p:spPr>
        <p:txBody>
          <a:bodyPr/>
          <a:lstStyle/>
          <a:p>
            <a:pPr marL="0" indent="0">
              <a:buNone/>
            </a:pPr>
            <a:r>
              <a:rPr lang="en-US" b="1" i="1" dirty="0"/>
              <a:t>If the major axis in lies in second and forth quadrants</a:t>
            </a:r>
          </a:p>
          <a:p>
            <a:pPr marL="0" indent="0" algn="just">
              <a:buNone/>
            </a:pPr>
            <a:r>
              <a:rPr lang="en-US" dirty="0"/>
              <a:t>If the major axis of the ellipse lies on the second and </a:t>
            </a:r>
            <a:r>
              <a:rPr lang="en-US" dirty="0" smtClean="0"/>
              <a:t>forth quadrants</a:t>
            </a:r>
            <a:r>
              <a:rPr lang="en-US" dirty="0"/>
              <a:t>, its slope is negative as shown in Fig. 7.34. </a:t>
            </a:r>
            <a:r>
              <a:rPr lang="en-US" dirty="0" smtClean="0"/>
              <a:t>Then the </a:t>
            </a:r>
            <a:r>
              <a:rPr lang="en-US" dirty="0"/>
              <a:t>phase angle is either between 90° and 180° or </a:t>
            </a:r>
            <a:r>
              <a:rPr lang="en-US" dirty="0" smtClean="0"/>
              <a:t>between 180</a:t>
            </a:r>
            <a:r>
              <a:rPr lang="en-US" dirty="0"/>
              <a:t>° and 270°. The sine of the phase angle between </a:t>
            </a:r>
            <a:r>
              <a:rPr lang="en-US" dirty="0" smtClean="0"/>
              <a:t>the voltages </a:t>
            </a:r>
            <a:r>
              <a:rPr lang="en-US" dirty="0"/>
              <a:t>is given by</a:t>
            </a:r>
          </a:p>
        </p:txBody>
      </p:sp>
      <p:pic>
        <p:nvPicPr>
          <p:cNvPr id="4" name="Picture 3"/>
          <p:cNvPicPr>
            <a:picLocks noChangeAspect="1"/>
          </p:cNvPicPr>
          <p:nvPr/>
        </p:nvPicPr>
        <p:blipFill>
          <a:blip r:embed="rId2"/>
          <a:stretch>
            <a:fillRect/>
          </a:stretch>
        </p:blipFill>
        <p:spPr>
          <a:xfrm>
            <a:off x="1654629" y="4180114"/>
            <a:ext cx="3672114" cy="2452915"/>
          </a:xfrm>
          <a:prstGeom prst="rect">
            <a:avLst/>
          </a:prstGeom>
        </p:spPr>
      </p:pic>
      <p:pic>
        <p:nvPicPr>
          <p:cNvPr id="5" name="Picture 4"/>
          <p:cNvPicPr>
            <a:picLocks noChangeAspect="1"/>
          </p:cNvPicPr>
          <p:nvPr/>
        </p:nvPicPr>
        <p:blipFill>
          <a:blip r:embed="rId3"/>
          <a:stretch>
            <a:fillRect/>
          </a:stretch>
        </p:blipFill>
        <p:spPr>
          <a:xfrm>
            <a:off x="6639378" y="3701143"/>
            <a:ext cx="3825422" cy="2931886"/>
          </a:xfrm>
          <a:prstGeom prst="rect">
            <a:avLst/>
          </a:prstGeom>
        </p:spPr>
      </p:pic>
    </p:spTree>
    <p:extLst>
      <p:ext uri="{BB962C8B-B14F-4D97-AF65-F5344CB8AC3E}">
        <p14:creationId xmlns:p14="http://schemas.microsoft.com/office/powerpoint/2010/main" val="4256360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857"/>
            <a:ext cx="10515600" cy="5814106"/>
          </a:xfrm>
        </p:spPr>
        <p:txBody>
          <a:bodyPr/>
          <a:lstStyle/>
          <a:p>
            <a:r>
              <a:rPr lang="en-US" b="1" dirty="0"/>
              <a:t>Example 7.9. </a:t>
            </a:r>
            <a:r>
              <a:rPr lang="en-US" i="1" dirty="0"/>
              <a:t>The </a:t>
            </a:r>
            <a:r>
              <a:rPr lang="en-US" i="1" dirty="0" err="1"/>
              <a:t>Lissajous</a:t>
            </a:r>
            <a:r>
              <a:rPr lang="en-US" i="1" dirty="0"/>
              <a:t> Figure obtained on the CRO is shown in Fig. 7.35. Find </a:t>
            </a:r>
            <a:r>
              <a:rPr lang="en-US" i="1" dirty="0" smtClean="0"/>
              <a:t>the phase </a:t>
            </a:r>
            <a:r>
              <a:rPr lang="en-US" i="1" dirty="0"/>
              <a:t>difference between the two waves applied.</a:t>
            </a:r>
          </a:p>
          <a:p>
            <a:pPr marL="0" indent="0">
              <a:buNone/>
            </a:pPr>
            <a:r>
              <a:rPr lang="en-US" b="1" dirty="0"/>
              <a:t>Solution.</a:t>
            </a:r>
          </a:p>
          <a:p>
            <a:pPr marL="0" indent="0">
              <a:buNone/>
            </a:pPr>
            <a:r>
              <a:rPr lang="en-US" dirty="0"/>
              <a:t>From the </a:t>
            </a:r>
            <a:r>
              <a:rPr lang="en-US" dirty="0" err="1"/>
              <a:t>Lissajous</a:t>
            </a:r>
            <a:r>
              <a:rPr lang="en-US" dirty="0"/>
              <a:t> Figure shown in Fig 7.35, we know that</a:t>
            </a:r>
          </a:p>
        </p:txBody>
      </p:sp>
      <p:pic>
        <p:nvPicPr>
          <p:cNvPr id="4" name="Picture 3"/>
          <p:cNvPicPr>
            <a:picLocks noChangeAspect="1"/>
          </p:cNvPicPr>
          <p:nvPr/>
        </p:nvPicPr>
        <p:blipFill>
          <a:blip r:embed="rId2"/>
          <a:stretch>
            <a:fillRect/>
          </a:stretch>
        </p:blipFill>
        <p:spPr>
          <a:xfrm>
            <a:off x="1074057" y="2365828"/>
            <a:ext cx="8606972" cy="2931886"/>
          </a:xfrm>
          <a:prstGeom prst="rect">
            <a:avLst/>
          </a:prstGeom>
        </p:spPr>
      </p:pic>
      <p:pic>
        <p:nvPicPr>
          <p:cNvPr id="5" name="Picture 4"/>
          <p:cNvPicPr>
            <a:picLocks noChangeAspect="1"/>
          </p:cNvPicPr>
          <p:nvPr/>
        </p:nvPicPr>
        <p:blipFill>
          <a:blip r:embed="rId3"/>
          <a:stretch>
            <a:fillRect/>
          </a:stretch>
        </p:blipFill>
        <p:spPr>
          <a:xfrm>
            <a:off x="7649030" y="3541486"/>
            <a:ext cx="4281714" cy="3062514"/>
          </a:xfrm>
          <a:prstGeom prst="rect">
            <a:avLst/>
          </a:prstGeom>
        </p:spPr>
      </p:pic>
    </p:spTree>
    <p:extLst>
      <p:ext uri="{BB962C8B-B14F-4D97-AF65-F5344CB8AC3E}">
        <p14:creationId xmlns:p14="http://schemas.microsoft.com/office/powerpoint/2010/main" val="1124664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3589" y="230188"/>
            <a:ext cx="10580914" cy="5946775"/>
          </a:xfrm>
          <a:prstGeom prst="rect">
            <a:avLst/>
          </a:prstGeom>
        </p:spPr>
      </p:pic>
    </p:spTree>
    <p:extLst>
      <p:ext uri="{BB962C8B-B14F-4D97-AF65-F5344CB8AC3E}">
        <p14:creationId xmlns:p14="http://schemas.microsoft.com/office/powerpoint/2010/main" val="2969358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1886" y="230188"/>
            <a:ext cx="11469188" cy="6118361"/>
          </a:xfrm>
          <a:prstGeom prst="rect">
            <a:avLst/>
          </a:prstGeom>
        </p:spPr>
      </p:pic>
    </p:spTree>
    <p:extLst>
      <p:ext uri="{BB962C8B-B14F-4D97-AF65-F5344CB8AC3E}">
        <p14:creationId xmlns:p14="http://schemas.microsoft.com/office/powerpoint/2010/main" val="52360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6754" y="230188"/>
            <a:ext cx="11639005" cy="6444932"/>
          </a:xfrm>
          <a:prstGeom prst="rect">
            <a:avLst/>
          </a:prstGeom>
        </p:spPr>
      </p:pic>
    </p:spTree>
    <p:extLst>
      <p:ext uri="{BB962C8B-B14F-4D97-AF65-F5344CB8AC3E}">
        <p14:creationId xmlns:p14="http://schemas.microsoft.com/office/powerpoint/2010/main" val="2839882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506662"/>
            <a:ext cx="10515600" cy="4351338"/>
          </a:xfrm>
        </p:spPr>
        <p:txBody>
          <a:bodyPr/>
          <a:lstStyle/>
          <a:p>
            <a:endParaRPr lang="en-US"/>
          </a:p>
        </p:txBody>
      </p:sp>
      <p:pic>
        <p:nvPicPr>
          <p:cNvPr id="4" name="Picture 3"/>
          <p:cNvPicPr>
            <a:picLocks noChangeAspect="1"/>
          </p:cNvPicPr>
          <p:nvPr/>
        </p:nvPicPr>
        <p:blipFill>
          <a:blip r:embed="rId2"/>
          <a:stretch>
            <a:fillRect/>
          </a:stretch>
        </p:blipFill>
        <p:spPr>
          <a:xfrm>
            <a:off x="248194" y="365125"/>
            <a:ext cx="11364686" cy="6283869"/>
          </a:xfrm>
          <a:prstGeom prst="rect">
            <a:avLst/>
          </a:prstGeom>
        </p:spPr>
      </p:pic>
    </p:spTree>
    <p:extLst>
      <p:ext uri="{BB962C8B-B14F-4D97-AF65-F5344CB8AC3E}">
        <p14:creationId xmlns:p14="http://schemas.microsoft.com/office/powerpoint/2010/main" val="591310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65125"/>
            <a:ext cx="11612880" cy="6166303"/>
          </a:xfrm>
          <a:prstGeom prst="rect">
            <a:avLst/>
          </a:prstGeom>
        </p:spPr>
      </p:pic>
    </p:spTree>
    <p:extLst>
      <p:ext uri="{BB962C8B-B14F-4D97-AF65-F5344CB8AC3E}">
        <p14:creationId xmlns:p14="http://schemas.microsoft.com/office/powerpoint/2010/main" val="701625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496389"/>
            <a:ext cx="11639006" cy="4822095"/>
          </a:xfrm>
          <a:prstGeom prst="rect">
            <a:avLst/>
          </a:prstGeom>
        </p:spPr>
      </p:pic>
    </p:spTree>
    <p:extLst>
      <p:ext uri="{BB962C8B-B14F-4D97-AF65-F5344CB8AC3E}">
        <p14:creationId xmlns:p14="http://schemas.microsoft.com/office/powerpoint/2010/main" val="568518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Spot Wheel Method of Display</a:t>
            </a:r>
            <a:endParaRPr lang="en-US" dirty="0"/>
          </a:p>
        </p:txBody>
      </p:sp>
      <p:sp>
        <p:nvSpPr>
          <p:cNvPr id="3" name="Content Placeholder 2"/>
          <p:cNvSpPr>
            <a:spLocks noGrp="1"/>
          </p:cNvSpPr>
          <p:nvPr>
            <p:ph idx="1"/>
          </p:nvPr>
        </p:nvSpPr>
        <p:spPr/>
        <p:txBody>
          <a:bodyPr>
            <a:normAutofit/>
          </a:bodyPr>
          <a:lstStyle/>
          <a:p>
            <a:pPr algn="just"/>
            <a:r>
              <a:rPr lang="en-US" dirty="0"/>
              <a:t>CRO is not a precision instrument for measuring frequency of an alternating voltage because </a:t>
            </a:r>
            <a:r>
              <a:rPr lang="en-US" dirty="0" smtClean="0"/>
              <a:t>the accuracy </a:t>
            </a:r>
            <a:r>
              <a:rPr lang="en-US" dirty="0"/>
              <a:t>depends directly on the accuracy of calibrated scale of variable frequency source, </a:t>
            </a:r>
            <a:r>
              <a:rPr lang="en-US" dirty="0" smtClean="0"/>
              <a:t>which is </a:t>
            </a:r>
            <a:r>
              <a:rPr lang="en-US" dirty="0"/>
              <a:t>usually a few per cent. It is used for rough estimate of frequency or when voltage </a:t>
            </a:r>
            <a:r>
              <a:rPr lang="en-US" dirty="0" smtClean="0"/>
              <a:t>waveform is </a:t>
            </a:r>
            <a:r>
              <a:rPr lang="en-US" dirty="0"/>
              <a:t>so complex that a frequency counter not operates reliably. </a:t>
            </a:r>
            <a:endParaRPr lang="en-US" dirty="0" smtClean="0"/>
          </a:p>
          <a:p>
            <a:pPr algn="just"/>
            <a:r>
              <a:rPr lang="en-US" dirty="0" err="1" smtClean="0"/>
              <a:t>Lissajous</a:t>
            </a:r>
            <a:r>
              <a:rPr lang="en-US" dirty="0" smtClean="0"/>
              <a:t> </a:t>
            </a:r>
            <a:r>
              <a:rPr lang="en-US" dirty="0"/>
              <a:t>pattern method </a:t>
            </a:r>
            <a:r>
              <a:rPr lang="en-US" dirty="0" smtClean="0"/>
              <a:t>becomes more </a:t>
            </a:r>
            <a:r>
              <a:rPr lang="en-US" dirty="0"/>
              <a:t>and more complicated with the increase in the ratio of the two frequencies. In such </a:t>
            </a:r>
            <a:r>
              <a:rPr lang="en-US" dirty="0" smtClean="0"/>
              <a:t>cases, spot </a:t>
            </a:r>
            <a:r>
              <a:rPr lang="en-US" dirty="0"/>
              <a:t>wheel method of display is used. Refer to Fig. 7.36.</a:t>
            </a:r>
          </a:p>
        </p:txBody>
      </p:sp>
    </p:spTree>
    <p:extLst>
      <p:ext uri="{BB962C8B-B14F-4D97-AF65-F5344CB8AC3E}">
        <p14:creationId xmlns:p14="http://schemas.microsoft.com/office/powerpoint/2010/main" val="4229078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115" y="325937"/>
            <a:ext cx="10914742" cy="5811838"/>
          </a:xfrm>
          <a:prstGeom prst="rect">
            <a:avLst/>
          </a:prstGeom>
        </p:spPr>
      </p:pic>
    </p:spTree>
    <p:extLst>
      <p:ext uri="{BB962C8B-B14F-4D97-AF65-F5344CB8AC3E}">
        <p14:creationId xmlns:p14="http://schemas.microsoft.com/office/powerpoint/2010/main" val="3353777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7211"/>
            <a:ext cx="10515600" cy="5770563"/>
          </a:xfrm>
        </p:spPr>
        <p:txBody>
          <a:bodyPr/>
          <a:lstStyle/>
          <a:p>
            <a:pPr marL="0" indent="0" algn="just">
              <a:buNone/>
            </a:pPr>
            <a:r>
              <a:rPr lang="en-US" dirty="0"/>
              <a:t>In this method, an intensity modulated circular </a:t>
            </a:r>
            <a:r>
              <a:rPr lang="en-US" dirty="0" smtClean="0"/>
              <a:t>or elliptical </a:t>
            </a:r>
            <a:r>
              <a:rPr lang="en-US" dirty="0"/>
              <a:t>display is produced on the CRT screen. The </a:t>
            </a:r>
            <a:r>
              <a:rPr lang="en-US" dirty="0" smtClean="0"/>
              <a:t>lesser of </a:t>
            </a:r>
            <a:r>
              <a:rPr lang="en-US" dirty="0"/>
              <a:t>the two frequencies under comparison is applied to </a:t>
            </a:r>
            <a:r>
              <a:rPr lang="en-US" dirty="0" smtClean="0"/>
              <a:t>the CRT </a:t>
            </a:r>
            <a:r>
              <a:rPr lang="en-US" dirty="0"/>
              <a:t>deflection plates through the resistance </a:t>
            </a:r>
            <a:r>
              <a:rPr lang="en-US" dirty="0" smtClean="0"/>
              <a:t>capacitance (</a:t>
            </a:r>
            <a:r>
              <a:rPr lang="en-US" i="1" dirty="0" smtClean="0"/>
              <a:t>R</a:t>
            </a:r>
            <a:r>
              <a:rPr lang="en-US" dirty="0" smtClean="0"/>
              <a:t>-</a:t>
            </a:r>
            <a:r>
              <a:rPr lang="en-US" i="1" dirty="0" smtClean="0"/>
              <a:t>C</a:t>
            </a:r>
            <a:r>
              <a:rPr lang="en-US" dirty="0"/>
              <a:t>) phase shifter as shown in Fig. 7.36 and the </a:t>
            </a:r>
            <a:r>
              <a:rPr lang="en-US" dirty="0" smtClean="0"/>
              <a:t>higher frequency </a:t>
            </a:r>
            <a:r>
              <a:rPr lang="en-US" dirty="0"/>
              <a:t>is applied to the control grid of the CRT </a:t>
            </a:r>
            <a:r>
              <a:rPr lang="en-US" dirty="0" smtClean="0"/>
              <a:t>as shown </a:t>
            </a:r>
            <a:r>
              <a:rPr lang="en-US" dirty="0"/>
              <a:t>in Fig. 7.37</a:t>
            </a:r>
            <a:r>
              <a:rPr lang="en-US" dirty="0" smtClean="0"/>
              <a:t>.</a:t>
            </a:r>
          </a:p>
          <a:p>
            <a:pPr marL="0" indent="0" algn="just">
              <a:buNone/>
            </a:pPr>
            <a:r>
              <a:rPr lang="en-US" dirty="0"/>
              <a:t>Consequently, the pattern appears as a series </a:t>
            </a:r>
            <a:r>
              <a:rPr lang="en-US" dirty="0" smtClean="0"/>
              <a:t>of alternate </a:t>
            </a:r>
            <a:r>
              <a:rPr lang="en-US" dirty="0"/>
              <a:t>bright and dark spots as shown in Fig. 7.38, </a:t>
            </a:r>
            <a:r>
              <a:rPr lang="en-US" dirty="0" smtClean="0"/>
              <a:t>where the </a:t>
            </a:r>
            <a:r>
              <a:rPr lang="en-US" dirty="0"/>
              <a:t>ratio of the high to low frequencies is given by </a:t>
            </a:r>
            <a:r>
              <a:rPr lang="en-US" dirty="0" smtClean="0"/>
              <a:t>the number </a:t>
            </a:r>
            <a:r>
              <a:rPr lang="en-US" dirty="0"/>
              <a:t>of bright spots. In Fig 7.38, the frequency is </a:t>
            </a:r>
            <a:r>
              <a:rPr lang="en-US" dirty="0" smtClean="0"/>
              <a:t>20:1 as </a:t>
            </a:r>
            <a:r>
              <a:rPr lang="en-US" dirty="0"/>
              <a:t>there are 20 blank pattern.</a:t>
            </a:r>
          </a:p>
        </p:txBody>
      </p:sp>
      <p:pic>
        <p:nvPicPr>
          <p:cNvPr id="4" name="Picture 3"/>
          <p:cNvPicPr>
            <a:picLocks noChangeAspect="1"/>
          </p:cNvPicPr>
          <p:nvPr/>
        </p:nvPicPr>
        <p:blipFill>
          <a:blip r:embed="rId2"/>
          <a:stretch>
            <a:fillRect/>
          </a:stretch>
        </p:blipFill>
        <p:spPr>
          <a:xfrm>
            <a:off x="8273142" y="3976336"/>
            <a:ext cx="2104571" cy="2881664"/>
          </a:xfrm>
          <a:prstGeom prst="rect">
            <a:avLst/>
          </a:prstGeom>
        </p:spPr>
      </p:pic>
      <p:pic>
        <p:nvPicPr>
          <p:cNvPr id="2" name="Picture 1"/>
          <p:cNvPicPr>
            <a:picLocks noChangeAspect="1"/>
          </p:cNvPicPr>
          <p:nvPr/>
        </p:nvPicPr>
        <p:blipFill>
          <a:blip r:embed="rId3"/>
          <a:stretch>
            <a:fillRect/>
          </a:stretch>
        </p:blipFill>
        <p:spPr>
          <a:xfrm>
            <a:off x="2664823" y="4498247"/>
            <a:ext cx="3526971" cy="2209583"/>
          </a:xfrm>
          <a:prstGeom prst="rect">
            <a:avLst/>
          </a:prstGeom>
        </p:spPr>
      </p:pic>
    </p:spTree>
    <p:extLst>
      <p:ext uri="{BB962C8B-B14F-4D97-AF65-F5344CB8AC3E}">
        <p14:creationId xmlns:p14="http://schemas.microsoft.com/office/powerpoint/2010/main" val="497916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If two sinusoidal signals are equal in magnitude but 90° out of </a:t>
            </a:r>
            <a:r>
              <a:rPr lang="en-US" dirty="0" smtClean="0"/>
              <a:t>phase are </a:t>
            </a:r>
            <a:r>
              <a:rPr lang="en-US" dirty="0"/>
              <a:t>applied to the vertical and horizontal deflecting plates, a circle </a:t>
            </a:r>
            <a:r>
              <a:rPr lang="en-US" dirty="0" smtClean="0"/>
              <a:t>is formed.</a:t>
            </a:r>
          </a:p>
          <a:p>
            <a:pPr marL="0" indent="0" algn="just">
              <a:buNone/>
            </a:pPr>
            <a:r>
              <a:rPr lang="en-US" dirty="0" smtClean="0"/>
              <a:t> </a:t>
            </a:r>
            <a:r>
              <a:rPr lang="en-US" dirty="0"/>
              <a:t>In a case if single sinusoidal signal is applied to a phase </a:t>
            </a:r>
            <a:r>
              <a:rPr lang="en-US" dirty="0" smtClean="0"/>
              <a:t>shifting circuit</a:t>
            </a:r>
            <a:r>
              <a:rPr lang="en-US" dirty="0"/>
              <a:t>, it is possible to have two outputs, equal in magnitude and 90° </a:t>
            </a:r>
            <a:r>
              <a:rPr lang="en-US" dirty="0" smtClean="0"/>
              <a:t>out of </a:t>
            </a:r>
            <a:r>
              <a:rPr lang="en-US" dirty="0"/>
              <a:t>phase.</a:t>
            </a:r>
          </a:p>
          <a:p>
            <a:pPr marL="0" indent="0" algn="just">
              <a:buNone/>
            </a:pPr>
            <a:r>
              <a:rPr lang="en-US" dirty="0"/>
              <a:t>If the voltages across resistor </a:t>
            </a:r>
            <a:r>
              <a:rPr lang="en-US" i="1" dirty="0"/>
              <a:t>R </a:t>
            </a:r>
            <a:r>
              <a:rPr lang="en-US" dirty="0"/>
              <a:t>and capacitor </a:t>
            </a:r>
            <a:r>
              <a:rPr lang="en-US" i="1" dirty="0"/>
              <a:t>C </a:t>
            </a:r>
            <a:r>
              <a:rPr lang="en-US" dirty="0"/>
              <a:t>are equal then </a:t>
            </a:r>
            <a:r>
              <a:rPr lang="en-US" dirty="0" smtClean="0"/>
              <a:t>the pattern </a:t>
            </a:r>
            <a:r>
              <a:rPr lang="en-US" dirty="0"/>
              <a:t>obtained is a circle. When the applied voltages are unequal, the</a:t>
            </a:r>
          </a:p>
          <a:p>
            <a:pPr marL="0" indent="0" algn="just">
              <a:buNone/>
            </a:pPr>
            <a:r>
              <a:rPr lang="en-US" dirty="0"/>
              <a:t>pattern obtained is an elliptical.</a:t>
            </a:r>
          </a:p>
        </p:txBody>
      </p:sp>
    </p:spTree>
    <p:extLst>
      <p:ext uri="{BB962C8B-B14F-4D97-AF65-F5344CB8AC3E}">
        <p14:creationId xmlns:p14="http://schemas.microsoft.com/office/powerpoint/2010/main" val="5003873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Show the approximate pattern obtained when the standard signal frequency is 300 Hz and modulating(Unknown signal) frequency is 900 Hz</a:t>
            </a:r>
          </a:p>
        </p:txBody>
      </p:sp>
    </p:spTree>
    <p:extLst>
      <p:ext uri="{BB962C8B-B14F-4D97-AF65-F5344CB8AC3E}">
        <p14:creationId xmlns:p14="http://schemas.microsoft.com/office/powerpoint/2010/main" val="415913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normAutofit/>
          </a:bodyPr>
          <a:lstStyle/>
          <a:p>
            <a:pPr marL="0" indent="0">
              <a:buNone/>
            </a:pPr>
            <a:r>
              <a:rPr lang="en-US" dirty="0"/>
              <a:t>To measure the voltages</a:t>
            </a:r>
          </a:p>
          <a:p>
            <a:pPr marL="0" indent="0" algn="just">
              <a:buNone/>
            </a:pPr>
            <a:r>
              <a:rPr lang="en-US" b="1" dirty="0"/>
              <a:t>1. </a:t>
            </a:r>
            <a:r>
              <a:rPr lang="en-US" dirty="0"/>
              <a:t>The input voltage is applied on the vertical deflection plates</a:t>
            </a:r>
          </a:p>
          <a:p>
            <a:pPr marL="0" indent="0" algn="just">
              <a:buNone/>
            </a:pPr>
            <a:r>
              <a:rPr lang="en-US" b="1" dirty="0"/>
              <a:t>2. </a:t>
            </a:r>
            <a:r>
              <a:rPr lang="en-US" dirty="0"/>
              <a:t>An appropriate sweep is applied to the horizontal plates.</a:t>
            </a:r>
          </a:p>
          <a:p>
            <a:pPr marL="0" indent="0" algn="just">
              <a:buNone/>
            </a:pPr>
            <a:r>
              <a:rPr lang="en-US" b="1" dirty="0"/>
              <a:t>3. </a:t>
            </a:r>
            <a:r>
              <a:rPr lang="en-US" dirty="0"/>
              <a:t>The amplitude attenuator is </a:t>
            </a:r>
            <a:r>
              <a:rPr lang="en-US" dirty="0" smtClean="0"/>
              <a:t>then </a:t>
            </a:r>
            <a:r>
              <a:rPr lang="en-US" dirty="0"/>
              <a:t>adjusted such that the signal is displayed </a:t>
            </a:r>
            <a:r>
              <a:rPr lang="en-US" dirty="0" smtClean="0"/>
              <a:t>comfortably on </a:t>
            </a:r>
            <a:r>
              <a:rPr lang="en-US" dirty="0"/>
              <a:t>the screen.</a:t>
            </a:r>
          </a:p>
          <a:p>
            <a:pPr marL="0" indent="0" algn="just">
              <a:buNone/>
            </a:pPr>
            <a:r>
              <a:rPr lang="en-US" b="1" dirty="0"/>
              <a:t>4. </a:t>
            </a:r>
            <a:r>
              <a:rPr lang="en-US" dirty="0"/>
              <a:t>The amplitude trace of the waveform is then observed on the screen.</a:t>
            </a:r>
          </a:p>
          <a:p>
            <a:pPr marL="0" indent="0" algn="just">
              <a:buNone/>
            </a:pPr>
            <a:r>
              <a:rPr lang="en-US" b="1" dirty="0"/>
              <a:t>5. </a:t>
            </a:r>
            <a:r>
              <a:rPr lang="en-US" dirty="0"/>
              <a:t>The position of the attenuator knob gives the volts/cm position or volts/ division.</a:t>
            </a:r>
          </a:p>
          <a:p>
            <a:pPr marL="0" indent="0" algn="just">
              <a:buNone/>
            </a:pPr>
            <a:r>
              <a:rPr lang="en-US" b="1" dirty="0"/>
              <a:t>6. </a:t>
            </a:r>
            <a:r>
              <a:rPr lang="en-US" dirty="0"/>
              <a:t>The peak to peak voltage of the input signal is measured by multiplying this </a:t>
            </a:r>
            <a:r>
              <a:rPr lang="en-US" dirty="0" smtClean="0"/>
              <a:t>position value </a:t>
            </a:r>
            <a:r>
              <a:rPr lang="en-US" dirty="0"/>
              <a:t>with the number of centimeters the signal is occupying in the vertical direction</a:t>
            </a:r>
            <a:r>
              <a:rPr lang="en-US" dirty="0" smtClean="0"/>
              <a:t>.</a:t>
            </a:r>
            <a:endParaRPr lang="en-US" dirty="0"/>
          </a:p>
        </p:txBody>
      </p:sp>
    </p:spTree>
    <p:extLst>
      <p:ext uri="{BB962C8B-B14F-4D97-AF65-F5344CB8AC3E}">
        <p14:creationId xmlns:p14="http://schemas.microsoft.com/office/powerpoint/2010/main" val="19054776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444"/>
            <a:ext cx="10515600" cy="1325563"/>
          </a:xfrm>
        </p:spPr>
        <p:txBody>
          <a:bodyPr/>
          <a:lstStyle/>
          <a:p>
            <a:r>
              <a:rPr lang="en-US" b="1" dirty="0"/>
              <a:t>Gear Wheel Method</a:t>
            </a:r>
            <a:endParaRPr lang="en-US" dirty="0"/>
          </a:p>
        </p:txBody>
      </p:sp>
      <p:sp>
        <p:nvSpPr>
          <p:cNvPr id="3" name="Content Placeholder 2"/>
          <p:cNvSpPr>
            <a:spLocks noGrp="1"/>
          </p:cNvSpPr>
          <p:nvPr>
            <p:ph idx="1"/>
          </p:nvPr>
        </p:nvSpPr>
        <p:spPr>
          <a:xfrm>
            <a:off x="838200" y="1390196"/>
            <a:ext cx="10515600" cy="4351338"/>
          </a:xfrm>
        </p:spPr>
        <p:txBody>
          <a:bodyPr/>
          <a:lstStyle/>
          <a:p>
            <a:pPr algn="just"/>
            <a:r>
              <a:rPr lang="en-US" dirty="0"/>
              <a:t>In the </a:t>
            </a:r>
            <a:r>
              <a:rPr lang="en-US" dirty="0" err="1"/>
              <a:t>Lissajous</a:t>
            </a:r>
            <a:r>
              <a:rPr lang="en-US" dirty="0"/>
              <a:t> pattern large numbers of loop makes their counting difficult. Fig. 7.39 shows </a:t>
            </a:r>
            <a:r>
              <a:rPr lang="en-US" dirty="0" smtClean="0"/>
              <a:t>a test </a:t>
            </a:r>
            <a:r>
              <a:rPr lang="en-US" dirty="0"/>
              <a:t>method that makes use of a modulated ring pattern in place of looped figure and allows </a:t>
            </a:r>
            <a:r>
              <a:rPr lang="en-US" dirty="0" smtClean="0"/>
              <a:t>a higher </a:t>
            </a:r>
            <a:r>
              <a:rPr lang="en-US" dirty="0"/>
              <a:t>count. This pattern is known as a gear wheel or toothed wheel. </a:t>
            </a:r>
            <a:endParaRPr lang="en-US" dirty="0" smtClean="0"/>
          </a:p>
          <a:p>
            <a:pPr algn="just"/>
            <a:r>
              <a:rPr lang="en-US" dirty="0" smtClean="0"/>
              <a:t>By </a:t>
            </a:r>
            <a:r>
              <a:rPr lang="en-US" dirty="0"/>
              <a:t>multiplying the </a:t>
            </a:r>
            <a:r>
              <a:rPr lang="en-US" dirty="0" smtClean="0"/>
              <a:t>known frequency </a:t>
            </a:r>
            <a:r>
              <a:rPr lang="en-US" dirty="0"/>
              <a:t>by the number of teeth in the pattern we determine the unknown frequency</a:t>
            </a:r>
          </a:p>
        </p:txBody>
      </p:sp>
      <p:pic>
        <p:nvPicPr>
          <p:cNvPr id="4" name="Picture 3"/>
          <p:cNvPicPr>
            <a:picLocks noChangeAspect="1"/>
          </p:cNvPicPr>
          <p:nvPr/>
        </p:nvPicPr>
        <p:blipFill>
          <a:blip r:embed="rId2"/>
          <a:stretch>
            <a:fillRect/>
          </a:stretch>
        </p:blipFill>
        <p:spPr>
          <a:xfrm>
            <a:off x="3048000" y="4064001"/>
            <a:ext cx="6618514" cy="2702604"/>
          </a:xfrm>
          <a:prstGeom prst="rect">
            <a:avLst/>
          </a:prstGeom>
        </p:spPr>
      </p:pic>
    </p:spTree>
    <p:extLst>
      <p:ext uri="{BB962C8B-B14F-4D97-AF65-F5344CB8AC3E}">
        <p14:creationId xmlns:p14="http://schemas.microsoft.com/office/powerpoint/2010/main" val="1790536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Circuit diagram is shown in Fig. 7.40. A phase shift of 90° between the horizontal and </a:t>
            </a:r>
            <a:r>
              <a:rPr lang="en-US" dirty="0" smtClean="0"/>
              <a:t>vertical channels </a:t>
            </a:r>
            <a:r>
              <a:rPr lang="en-US" dirty="0"/>
              <a:t>of the oscilloscope, required to give a ring or circle pattern with the known frequency </a:t>
            </a:r>
            <a:r>
              <a:rPr lang="en-US" i="1" dirty="0" err="1" smtClean="0"/>
              <a:t>fv</a:t>
            </a:r>
            <a:r>
              <a:rPr lang="en-US" dirty="0" smtClean="0"/>
              <a:t>, is </a:t>
            </a:r>
            <a:r>
              <a:rPr lang="en-US" dirty="0"/>
              <a:t>introduced by </a:t>
            </a:r>
            <a:r>
              <a:rPr lang="en-US" i="1" dirty="0"/>
              <a:t>R</a:t>
            </a:r>
            <a:r>
              <a:rPr lang="en-US" dirty="0"/>
              <a:t>-</a:t>
            </a:r>
            <a:r>
              <a:rPr lang="en-US" i="1" dirty="0"/>
              <a:t>C </a:t>
            </a:r>
            <a:r>
              <a:rPr lang="en-US" dirty="0"/>
              <a:t>phase shift network.</a:t>
            </a:r>
          </a:p>
          <a:p>
            <a:pPr algn="just"/>
            <a:r>
              <a:rPr lang="en-US" dirty="0"/>
              <a:t>A voltage from unknown frequency modulates the ring. With the equal voltage across </a:t>
            </a:r>
            <a:r>
              <a:rPr lang="en-US" i="1" dirty="0"/>
              <a:t>R </a:t>
            </a:r>
            <a:r>
              <a:rPr lang="en-US" dirty="0" smtClean="0"/>
              <a:t>and </a:t>
            </a:r>
            <a:r>
              <a:rPr lang="en-US" i="1" dirty="0" smtClean="0"/>
              <a:t>C </a:t>
            </a:r>
            <a:r>
              <a:rPr lang="en-US" dirty="0"/>
              <a:t>circle pattern will be obtained</a:t>
            </a:r>
            <a:r>
              <a:rPr lang="en-US" dirty="0" smtClean="0"/>
              <a:t>, while </a:t>
            </a:r>
            <a:r>
              <a:rPr lang="en-US" dirty="0"/>
              <a:t>with unequal voltages it will be an ellipse pattern. </a:t>
            </a:r>
            <a:endParaRPr lang="en-US" dirty="0" smtClean="0"/>
          </a:p>
          <a:p>
            <a:pPr algn="just"/>
            <a:r>
              <a:rPr lang="en-US" dirty="0" smtClean="0"/>
              <a:t>To avoid </a:t>
            </a:r>
            <a:r>
              <a:rPr lang="en-US" dirty="0"/>
              <a:t>distortion the unknown frequency must be large than known frequency and the amplitude of </a:t>
            </a:r>
            <a:r>
              <a:rPr lang="en-US" dirty="0" smtClean="0"/>
              <a:t>the known frequency </a:t>
            </a:r>
            <a:r>
              <a:rPr lang="en-US" dirty="0"/>
              <a:t>must be smaller than that of </a:t>
            </a:r>
            <a:r>
              <a:rPr lang="en-US" dirty="0" smtClean="0"/>
              <a:t>unknown </a:t>
            </a:r>
            <a:r>
              <a:rPr lang="en-US" dirty="0"/>
              <a:t>frequency</a:t>
            </a:r>
          </a:p>
        </p:txBody>
      </p:sp>
    </p:spTree>
    <p:extLst>
      <p:ext uri="{BB962C8B-B14F-4D97-AF65-F5344CB8AC3E}">
        <p14:creationId xmlns:p14="http://schemas.microsoft.com/office/powerpoint/2010/main" val="3300005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515600" cy="5963104"/>
          </a:xfrm>
          <a:prstGeom prst="rect">
            <a:avLst/>
          </a:prstGeom>
        </p:spPr>
      </p:pic>
    </p:spTree>
    <p:extLst>
      <p:ext uri="{BB962C8B-B14F-4D97-AF65-F5344CB8AC3E}">
        <p14:creationId xmlns:p14="http://schemas.microsoft.com/office/powerpoint/2010/main" val="25244222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 This pattern is also known as Gear wheel&#10;or toothed wheel because of its shape as&#10;shown in the figure below.&#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98789"/>
            <a:ext cx="11826240" cy="665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153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Group 7(frequency measu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4" y="365125"/>
            <a:ext cx="10816045" cy="618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8907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Group 7(frequency measu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657114" cy="62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685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Group 7(frequency measu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777" y="222070"/>
            <a:ext cx="10515600" cy="615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344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Group 7(frequency measu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4" y="209005"/>
            <a:ext cx="10894422" cy="613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5093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lgn="just"/>
            <a:r>
              <a:rPr lang="en-US" dirty="0" smtClean="0"/>
              <a:t>1. Show </a:t>
            </a:r>
            <a:r>
              <a:rPr lang="en-US" dirty="0"/>
              <a:t>the approximate pattern obtained when the standard signal frequency is 200 Hz and modulating(Unknown signal) frequency is 800 Hz.</a:t>
            </a:r>
          </a:p>
          <a:p>
            <a:pPr algn="just"/>
            <a:r>
              <a:rPr lang="en-US" dirty="0" smtClean="0"/>
              <a:t>2. A </a:t>
            </a:r>
            <a:r>
              <a:rPr lang="en-US" dirty="0" err="1"/>
              <a:t>Lissajous</a:t>
            </a:r>
            <a:r>
              <a:rPr lang="en-US" dirty="0"/>
              <a:t> pattern is obtained on a CRO screen when sinusoidal voltages are applied to the </a:t>
            </a:r>
            <a:r>
              <a:rPr lang="en-US" dirty="0" smtClean="0"/>
              <a:t>two sets </a:t>
            </a:r>
            <a:r>
              <a:rPr lang="en-US" dirty="0"/>
              <a:t>of deflecting plates. The Figure makes 3 tangencies with the horizontal and 5 tangencies </a:t>
            </a:r>
            <a:r>
              <a:rPr lang="en-US" dirty="0" smtClean="0"/>
              <a:t>with the </a:t>
            </a:r>
            <a:r>
              <a:rPr lang="en-US" dirty="0"/>
              <a:t>vertical. If the frequency of the horizontal signal is 2 kHz, find the frequency of the </a:t>
            </a:r>
            <a:r>
              <a:rPr lang="en-US" dirty="0" smtClean="0"/>
              <a:t>vertical signal</a:t>
            </a:r>
            <a:r>
              <a:rPr lang="en-US" dirty="0"/>
              <a:t>.</a:t>
            </a:r>
          </a:p>
        </p:txBody>
      </p:sp>
    </p:spTree>
    <p:extLst>
      <p:ext uri="{BB962C8B-B14F-4D97-AF65-F5344CB8AC3E}">
        <p14:creationId xmlns:p14="http://schemas.microsoft.com/office/powerpoint/2010/main" val="15747694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274638"/>
            <a:ext cx="8229600" cy="563562"/>
          </a:xfrm>
        </p:spPr>
        <p:txBody>
          <a:bodyPr/>
          <a:lstStyle/>
          <a:p>
            <a:r>
              <a:rPr lang="en-US" altLang="en-US" sz="3200" b="1"/>
              <a:t>TYPES OF THE CATHODE-RAY OSCILLOSCOPES:</a:t>
            </a:r>
            <a:endParaRPr lang="en-US" altLang="en-US" sz="3200"/>
          </a:p>
        </p:txBody>
      </p:sp>
      <p:sp>
        <p:nvSpPr>
          <p:cNvPr id="51203" name="Content Placeholder 2"/>
          <p:cNvSpPr>
            <a:spLocks noGrp="1"/>
          </p:cNvSpPr>
          <p:nvPr>
            <p:ph sz="quarter" idx="1"/>
          </p:nvPr>
        </p:nvSpPr>
        <p:spPr>
          <a:xfrm>
            <a:off x="1905000" y="990600"/>
            <a:ext cx="8458200" cy="5486400"/>
          </a:xfrm>
        </p:spPr>
        <p:txBody>
          <a:bodyPr/>
          <a:lstStyle/>
          <a:p>
            <a:r>
              <a:rPr lang="en-US" altLang="en-US" sz="1800" dirty="0"/>
              <a:t>                    </a:t>
            </a:r>
            <a:r>
              <a:rPr lang="en-US" altLang="en-US" sz="2000" dirty="0"/>
              <a:t>The categorization of CROs is done on the basis of whether they are digital or analog. Digital CROs can be further classified as storage oscilloscopes.</a:t>
            </a:r>
          </a:p>
          <a:p>
            <a:r>
              <a:rPr lang="en-US" altLang="en-US" sz="2000" b="1" dirty="0"/>
              <a:t>1. </a:t>
            </a:r>
            <a:r>
              <a:rPr lang="en-US" altLang="en-US" sz="2000" b="1" u="sng" dirty="0"/>
              <a:t>Analog CRO: </a:t>
            </a:r>
            <a:r>
              <a:rPr lang="en-US" altLang="en-US" sz="2000" b="1" dirty="0"/>
              <a:t>  </a:t>
            </a:r>
            <a:r>
              <a:rPr lang="en-US" altLang="en-US" sz="2000" dirty="0"/>
              <a:t>In an analog CRO, the amplitude, phase and frequency are measured from the displayed waveform, through direct manual reading.</a:t>
            </a:r>
          </a:p>
          <a:p>
            <a:r>
              <a:rPr lang="en-US" altLang="en-US" sz="2000" b="1" dirty="0"/>
              <a:t>2. </a:t>
            </a:r>
            <a:r>
              <a:rPr lang="en-US" altLang="en-US" sz="2000" b="1" u="sng" dirty="0"/>
              <a:t>Digital CRO:</a:t>
            </a:r>
            <a:r>
              <a:rPr lang="en-US" altLang="en-US" sz="2000" b="1" dirty="0"/>
              <a:t>   </a:t>
            </a:r>
            <a:r>
              <a:rPr lang="en-US" altLang="en-US" sz="2000" dirty="0"/>
              <a:t>A digital CRO offers digital read-out of signal information, i.e., the time, voltage or frequency along with signal display. It consists of an electronic counter along with the main body of the CRO.</a:t>
            </a:r>
          </a:p>
          <a:p>
            <a:r>
              <a:rPr lang="en-US" altLang="en-US" sz="2000" b="1" dirty="0"/>
              <a:t>3. </a:t>
            </a:r>
            <a:r>
              <a:rPr lang="en-US" altLang="en-US" sz="2000" b="1" u="sng" dirty="0"/>
              <a:t>Storage CRO: </a:t>
            </a:r>
            <a:r>
              <a:rPr lang="en-US" altLang="en-US" sz="2000" b="1" dirty="0"/>
              <a:t>   </a:t>
            </a:r>
            <a:r>
              <a:rPr lang="en-US" altLang="en-US" sz="2000" dirty="0"/>
              <a:t>A storage CRO retains the display up to a substantial amount of time after the first trace has appeared on the screen. The storage CRO is also useful for the display of waveforms of low-frequency signals.</a:t>
            </a:r>
          </a:p>
          <a:p>
            <a:r>
              <a:rPr lang="en-US" altLang="en-US" sz="2000" dirty="0"/>
              <a:t> </a:t>
            </a:r>
            <a:r>
              <a:rPr lang="en-US" altLang="en-US" sz="2000" b="1" dirty="0"/>
              <a:t>4. </a:t>
            </a:r>
            <a:r>
              <a:rPr lang="en-US" altLang="en-US" sz="2000" b="1" u="sng" dirty="0"/>
              <a:t>Dual-Beam CRO: </a:t>
            </a:r>
            <a:r>
              <a:rPr lang="en-US" altLang="en-US" sz="2000" dirty="0"/>
              <a:t>In the dual-beam CRO two electron beams fall on a single CRT. The dual-gun CRT generates two different beams. </a:t>
            </a:r>
          </a:p>
          <a:p>
            <a:r>
              <a:rPr lang="en-US" altLang="en-US" sz="2000" dirty="0"/>
              <a:t>                                        These two beams produce two spots of light on the CRT screen which make the simultaneous observation of two different signal waveforms possible. The comparison of input and its corresponding output becomes easier using the dual-beam CRO.</a:t>
            </a:r>
          </a:p>
        </p:txBody>
      </p:sp>
    </p:spTree>
    <p:extLst>
      <p:ext uri="{BB962C8B-B14F-4D97-AF65-F5344CB8AC3E}">
        <p14:creationId xmlns:p14="http://schemas.microsoft.com/office/powerpoint/2010/main" val="271844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8"/>
            <a:ext cx="10515600" cy="5824266"/>
          </a:xfrm>
        </p:spPr>
        <p:txBody>
          <a:bodyPr/>
          <a:lstStyle/>
          <a:p>
            <a:pPr marL="0" indent="0">
              <a:buNone/>
            </a:pPr>
            <a:r>
              <a:rPr lang="en-US" b="1" dirty="0" smtClean="0"/>
              <a:t>7. </a:t>
            </a:r>
            <a:r>
              <a:rPr lang="en-US" dirty="0" smtClean="0"/>
              <a:t>The peak to peak voltage of the signal is given by</a:t>
            </a:r>
          </a:p>
          <a:p>
            <a:endParaRPr lang="en-US" dirty="0"/>
          </a:p>
        </p:txBody>
      </p:sp>
      <p:pic>
        <p:nvPicPr>
          <p:cNvPr id="4" name="Picture 3"/>
          <p:cNvPicPr>
            <a:picLocks noChangeAspect="1"/>
          </p:cNvPicPr>
          <p:nvPr/>
        </p:nvPicPr>
        <p:blipFill>
          <a:blip r:embed="rId2"/>
          <a:stretch>
            <a:fillRect/>
          </a:stretch>
        </p:blipFill>
        <p:spPr>
          <a:xfrm>
            <a:off x="2272937" y="1246942"/>
            <a:ext cx="7276011" cy="2436784"/>
          </a:xfrm>
          <a:prstGeom prst="rect">
            <a:avLst/>
          </a:prstGeom>
        </p:spPr>
      </p:pic>
      <p:pic>
        <p:nvPicPr>
          <p:cNvPr id="5" name="Picture 4"/>
          <p:cNvPicPr>
            <a:picLocks noChangeAspect="1"/>
          </p:cNvPicPr>
          <p:nvPr/>
        </p:nvPicPr>
        <p:blipFill>
          <a:blip r:embed="rId3"/>
          <a:stretch>
            <a:fillRect/>
          </a:stretch>
        </p:blipFill>
        <p:spPr>
          <a:xfrm>
            <a:off x="1071154" y="3683726"/>
            <a:ext cx="10541726" cy="3278776"/>
          </a:xfrm>
          <a:prstGeom prst="rect">
            <a:avLst/>
          </a:prstGeom>
        </p:spPr>
      </p:pic>
    </p:spTree>
    <p:extLst>
      <p:ext uri="{BB962C8B-B14F-4D97-AF65-F5344CB8AC3E}">
        <p14:creationId xmlns:p14="http://schemas.microsoft.com/office/powerpoint/2010/main" val="40880720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Oscilloscope Probes</a:t>
            </a:r>
            <a:endParaRPr lang="en-US" dirty="0"/>
          </a:p>
        </p:txBody>
      </p:sp>
      <p:sp>
        <p:nvSpPr>
          <p:cNvPr id="3" name="Content Placeholder 2"/>
          <p:cNvSpPr>
            <a:spLocks noGrp="1"/>
          </p:cNvSpPr>
          <p:nvPr>
            <p:ph idx="1"/>
          </p:nvPr>
        </p:nvSpPr>
        <p:spPr>
          <a:xfrm>
            <a:off x="838200" y="1498079"/>
            <a:ext cx="10515600" cy="5080142"/>
          </a:xfrm>
        </p:spPr>
        <p:txBody>
          <a:bodyPr/>
          <a:lstStyle/>
          <a:p>
            <a:pPr algn="just"/>
            <a:r>
              <a:rPr lang="en-US" dirty="0"/>
              <a:t>A probe is a conductor used to establish a connection between the circuit under test and </a:t>
            </a:r>
            <a:r>
              <a:rPr lang="en-US" dirty="0" smtClean="0"/>
              <a:t>the measuring </a:t>
            </a:r>
            <a:r>
              <a:rPr lang="en-US" dirty="0"/>
              <a:t>instrument. While connecting the test circuit, the probe does not alter, load or </a:t>
            </a:r>
            <a:r>
              <a:rPr lang="en-US" dirty="0" smtClean="0"/>
              <a:t>disturbs the </a:t>
            </a:r>
            <a:r>
              <a:rPr lang="en-US" dirty="0"/>
              <a:t>circuit and signal conditions to be </a:t>
            </a:r>
            <a:r>
              <a:rPr lang="en-US" dirty="0" err="1"/>
              <a:t>analysed</a:t>
            </a:r>
            <a:r>
              <a:rPr lang="en-US" dirty="0" smtClean="0"/>
              <a:t>.</a:t>
            </a:r>
          </a:p>
          <a:p>
            <a:pPr algn="just"/>
            <a:r>
              <a:rPr lang="en-US" dirty="0"/>
              <a:t>The probe should have high impedance. The probe bandwidth should be as high as possible. </a:t>
            </a:r>
            <a:r>
              <a:rPr lang="en-US" dirty="0" smtClean="0"/>
              <a:t>It should </a:t>
            </a:r>
            <a:r>
              <a:rPr lang="en-US" dirty="0"/>
              <a:t>be about 10 times the bandwidth of the oscilloscope. The ideal probe offers the </a:t>
            </a:r>
            <a:r>
              <a:rPr lang="en-US" dirty="0" smtClean="0"/>
              <a:t>following key </a:t>
            </a:r>
            <a:r>
              <a:rPr lang="en-US" dirty="0"/>
              <a:t>attributes:</a:t>
            </a:r>
          </a:p>
        </p:txBody>
      </p:sp>
      <p:sp>
        <p:nvSpPr>
          <p:cNvPr id="4" name="Rectangle 3"/>
          <p:cNvSpPr/>
          <p:nvPr/>
        </p:nvSpPr>
        <p:spPr>
          <a:xfrm>
            <a:off x="3191691" y="4605385"/>
            <a:ext cx="6096000" cy="1569660"/>
          </a:xfrm>
          <a:prstGeom prst="rect">
            <a:avLst/>
          </a:prstGeom>
        </p:spPr>
        <p:txBody>
          <a:bodyPr>
            <a:spAutoFit/>
          </a:bodyPr>
          <a:lstStyle/>
          <a:p>
            <a:r>
              <a:rPr lang="en-US" sz="2400" b="1" dirty="0">
                <a:latin typeface="TimesNewRomanPS-BoldMT"/>
              </a:rPr>
              <a:t>(</a:t>
            </a:r>
            <a:r>
              <a:rPr lang="en-US" sz="2400" b="1" i="1" dirty="0">
                <a:latin typeface="TimesNewRomanPS-BoldItalicMT"/>
              </a:rPr>
              <a:t>a</a:t>
            </a:r>
            <a:r>
              <a:rPr lang="en-US" sz="2400" b="1" dirty="0">
                <a:latin typeface="TimesNewRomanPS-BoldMT"/>
              </a:rPr>
              <a:t>) </a:t>
            </a:r>
            <a:r>
              <a:rPr lang="en-US" sz="2400" dirty="0">
                <a:latin typeface="TimesNewRomanPSMT"/>
              </a:rPr>
              <a:t>Ease of connection</a:t>
            </a:r>
          </a:p>
          <a:p>
            <a:r>
              <a:rPr lang="en-US" sz="2400" b="1" dirty="0">
                <a:latin typeface="TimesNewRomanPS-BoldMT"/>
              </a:rPr>
              <a:t>(</a:t>
            </a:r>
            <a:r>
              <a:rPr lang="en-US" sz="2400" b="1" i="1" dirty="0">
                <a:latin typeface="TimesNewRomanPS-BoldItalicMT"/>
              </a:rPr>
              <a:t>b</a:t>
            </a:r>
            <a:r>
              <a:rPr lang="en-US" sz="2400" b="1" dirty="0">
                <a:latin typeface="TimesNewRomanPS-BoldMT"/>
              </a:rPr>
              <a:t>) </a:t>
            </a:r>
            <a:r>
              <a:rPr lang="en-US" sz="2400" dirty="0">
                <a:latin typeface="TimesNewRomanPSMT"/>
              </a:rPr>
              <a:t>Absolute signal fidelity</a:t>
            </a:r>
          </a:p>
          <a:p>
            <a:r>
              <a:rPr lang="en-US" sz="2400" b="1" dirty="0">
                <a:latin typeface="TimesNewRomanPS-BoldMT"/>
              </a:rPr>
              <a:t>(</a:t>
            </a:r>
            <a:r>
              <a:rPr lang="en-US" sz="2400" b="1" i="1" dirty="0">
                <a:latin typeface="TimesNewRomanPS-BoldItalicMT"/>
              </a:rPr>
              <a:t>c</a:t>
            </a:r>
            <a:r>
              <a:rPr lang="en-US" sz="2400" b="1" dirty="0">
                <a:latin typeface="TimesNewRomanPS-BoldMT"/>
              </a:rPr>
              <a:t>) </a:t>
            </a:r>
            <a:r>
              <a:rPr lang="en-US" sz="2400" dirty="0">
                <a:latin typeface="TimesNewRomanPSMT"/>
              </a:rPr>
              <a:t>Zero signal source loading</a:t>
            </a:r>
          </a:p>
          <a:p>
            <a:r>
              <a:rPr lang="en-US" sz="2400" b="1" dirty="0">
                <a:latin typeface="TimesNewRomanPS-BoldMT"/>
              </a:rPr>
              <a:t>(</a:t>
            </a:r>
            <a:r>
              <a:rPr lang="en-US" sz="2400" b="1" i="1" dirty="0">
                <a:latin typeface="TimesNewRomanPS-BoldItalicMT"/>
              </a:rPr>
              <a:t>d</a:t>
            </a:r>
            <a:r>
              <a:rPr lang="en-US" sz="2400" b="1" dirty="0">
                <a:latin typeface="TimesNewRomanPS-BoldMT"/>
              </a:rPr>
              <a:t>) </a:t>
            </a:r>
            <a:r>
              <a:rPr lang="en-US" sz="2400" dirty="0">
                <a:latin typeface="TimesNewRomanPSMT"/>
              </a:rPr>
              <a:t>Complete noise immunity</a:t>
            </a:r>
            <a:endParaRPr lang="en-US" sz="2400" dirty="0"/>
          </a:p>
        </p:txBody>
      </p:sp>
    </p:spTree>
    <p:extLst>
      <p:ext uri="{BB962C8B-B14F-4D97-AF65-F5344CB8AC3E}">
        <p14:creationId xmlns:p14="http://schemas.microsoft.com/office/powerpoint/2010/main" val="18496307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lstStyle/>
          <a:p>
            <a:pPr marL="0" indent="0">
              <a:buNone/>
            </a:pPr>
            <a:r>
              <a:rPr lang="en-US" dirty="0"/>
              <a:t>General diagram of probe is shown in Fig. 7.43.</a:t>
            </a:r>
          </a:p>
        </p:txBody>
      </p:sp>
      <p:pic>
        <p:nvPicPr>
          <p:cNvPr id="4" name="Picture 3"/>
          <p:cNvPicPr>
            <a:picLocks noChangeAspect="1"/>
          </p:cNvPicPr>
          <p:nvPr/>
        </p:nvPicPr>
        <p:blipFill>
          <a:blip r:embed="rId2"/>
          <a:stretch>
            <a:fillRect/>
          </a:stretch>
        </p:blipFill>
        <p:spPr>
          <a:xfrm>
            <a:off x="2767237" y="1672657"/>
            <a:ext cx="5893437" cy="1644425"/>
          </a:xfrm>
          <a:prstGeom prst="rect">
            <a:avLst/>
          </a:prstGeom>
        </p:spPr>
      </p:pic>
      <p:sp>
        <p:nvSpPr>
          <p:cNvPr id="5" name="Rectangle 4"/>
          <p:cNvSpPr/>
          <p:nvPr/>
        </p:nvSpPr>
        <p:spPr>
          <a:xfrm>
            <a:off x="838200" y="3515404"/>
            <a:ext cx="10709366" cy="1200329"/>
          </a:xfrm>
          <a:prstGeom prst="rect">
            <a:avLst/>
          </a:prstGeom>
        </p:spPr>
        <p:txBody>
          <a:bodyPr wrap="square">
            <a:spAutoFit/>
          </a:bodyPr>
          <a:lstStyle/>
          <a:p>
            <a:pPr algn="just"/>
            <a:r>
              <a:rPr lang="en-US" sz="2400" dirty="0">
                <a:latin typeface="TimesNewRomanPSMT"/>
              </a:rPr>
              <a:t>The probe tip is the signal sensing circuit. It may be passive or active. It consists of </a:t>
            </a:r>
            <a:r>
              <a:rPr lang="en-US" sz="2400" dirty="0" smtClean="0">
                <a:latin typeface="TimesNewRomanPSMT"/>
              </a:rPr>
              <a:t>the resistors </a:t>
            </a:r>
            <a:r>
              <a:rPr lang="en-US" sz="2400" dirty="0">
                <a:latin typeface="TimesNewRomanPSMT"/>
              </a:rPr>
              <a:t>and capacitors if passive and in active it consists of active components like FET </a:t>
            </a:r>
            <a:r>
              <a:rPr lang="en-US" sz="2400" dirty="0" smtClean="0">
                <a:latin typeface="TimesNewRomanPSMT"/>
              </a:rPr>
              <a:t>source follower </a:t>
            </a:r>
            <a:r>
              <a:rPr lang="en-US" sz="2400" dirty="0">
                <a:latin typeface="TimesNewRomanPSMT"/>
              </a:rPr>
              <a:t>circuit</a:t>
            </a:r>
            <a:r>
              <a:rPr lang="en-US" sz="2400" dirty="0" smtClean="0">
                <a:latin typeface="TimesNewRomanPSMT"/>
              </a:rPr>
              <a:t>.</a:t>
            </a:r>
          </a:p>
        </p:txBody>
      </p:sp>
    </p:spTree>
    <p:extLst>
      <p:ext uri="{BB962C8B-B14F-4D97-AF65-F5344CB8AC3E}">
        <p14:creationId xmlns:p14="http://schemas.microsoft.com/office/powerpoint/2010/main" val="634211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074"/>
            <a:ext cx="10515600" cy="5745889"/>
          </a:xfrm>
        </p:spPr>
        <p:txBody>
          <a:bodyPr>
            <a:normAutofit fontScale="92500"/>
          </a:bodyPr>
          <a:lstStyle/>
          <a:p>
            <a:pPr algn="just"/>
            <a:r>
              <a:rPr lang="en-US" dirty="0" smtClean="0"/>
              <a:t>Fig. 7.44 shows a 60 MHz bandwidth oscilloscope probe </a:t>
            </a:r>
            <a:r>
              <a:rPr lang="en-US" i="1" dirty="0" smtClean="0"/>
              <a:t>x</a:t>
            </a:r>
            <a:r>
              <a:rPr lang="en-US" dirty="0" smtClean="0"/>
              <a:t>1/</a:t>
            </a:r>
            <a:r>
              <a:rPr lang="en-US" i="1" dirty="0" smtClean="0"/>
              <a:t>x</a:t>
            </a:r>
            <a:r>
              <a:rPr lang="en-US" dirty="0" smtClean="0"/>
              <a:t>10. A two position slide switch allows attenuation of either × </a:t>
            </a:r>
            <a:r>
              <a:rPr lang="en-US" b="1" dirty="0" smtClean="0"/>
              <a:t>1 </a:t>
            </a:r>
            <a:r>
              <a:rPr lang="en-US" dirty="0" smtClean="0"/>
              <a:t>or × </a:t>
            </a:r>
            <a:r>
              <a:rPr lang="en-US" b="1" dirty="0" smtClean="0"/>
              <a:t>10 </a:t>
            </a:r>
            <a:r>
              <a:rPr lang="en-US" dirty="0" smtClean="0"/>
              <a:t>to be selected.</a:t>
            </a:r>
          </a:p>
          <a:p>
            <a:pPr algn="just"/>
            <a:r>
              <a:rPr lang="en-US" dirty="0" smtClean="0"/>
              <a:t>The probe cable is a special coaxial type (with a resistive center conductor to damp out ringing), with quite-effective shielding. Its capacitance is greater than that of an open wire, and in some cases, such a probe is satisfactory. The probes are of many types, they are given below:</a:t>
            </a:r>
          </a:p>
          <a:p>
            <a:pPr marL="0" indent="0" algn="just">
              <a:buNone/>
            </a:pPr>
            <a:r>
              <a:rPr lang="en-US" b="1" dirty="0" smtClean="0"/>
              <a:t>1. </a:t>
            </a:r>
            <a:r>
              <a:rPr lang="en-US" dirty="0" smtClean="0"/>
              <a:t>Direct probe</a:t>
            </a:r>
          </a:p>
          <a:p>
            <a:pPr marL="0" indent="0" algn="just">
              <a:buNone/>
            </a:pPr>
            <a:r>
              <a:rPr lang="en-US" b="1" dirty="0" smtClean="0"/>
              <a:t>2. </a:t>
            </a:r>
            <a:r>
              <a:rPr lang="en-US" dirty="0" smtClean="0"/>
              <a:t>Isolation Probe</a:t>
            </a:r>
          </a:p>
          <a:p>
            <a:pPr marL="0" indent="0">
              <a:buNone/>
            </a:pPr>
            <a:r>
              <a:rPr lang="en-US" dirty="0" smtClean="0"/>
              <a:t>3.High </a:t>
            </a:r>
            <a:r>
              <a:rPr lang="en-US" dirty="0"/>
              <a:t>impedance or 10: 1 Probe</a:t>
            </a:r>
          </a:p>
          <a:p>
            <a:pPr marL="0" indent="0">
              <a:buNone/>
            </a:pPr>
            <a:r>
              <a:rPr lang="en-US" b="1" dirty="0"/>
              <a:t>4. </a:t>
            </a:r>
            <a:r>
              <a:rPr lang="en-US" dirty="0"/>
              <a:t>Active Probes</a:t>
            </a:r>
          </a:p>
          <a:p>
            <a:pPr marL="0" indent="0">
              <a:buNone/>
            </a:pPr>
            <a:r>
              <a:rPr lang="en-US" b="1" dirty="0"/>
              <a:t>5. </a:t>
            </a:r>
            <a:r>
              <a:rPr lang="en-US" dirty="0"/>
              <a:t>Current Probe</a:t>
            </a:r>
          </a:p>
          <a:p>
            <a:pPr marL="0" indent="0">
              <a:buNone/>
            </a:pPr>
            <a:r>
              <a:rPr lang="en-US" b="1" dirty="0"/>
              <a:t>6. </a:t>
            </a:r>
            <a:r>
              <a:rPr lang="en-US" dirty="0"/>
              <a:t>Differential Probes</a:t>
            </a:r>
            <a:endParaRPr lang="en-US" sz="3600" dirty="0"/>
          </a:p>
        </p:txBody>
      </p:sp>
      <p:pic>
        <p:nvPicPr>
          <p:cNvPr id="4" name="Picture 3"/>
          <p:cNvPicPr>
            <a:picLocks noChangeAspect="1"/>
          </p:cNvPicPr>
          <p:nvPr/>
        </p:nvPicPr>
        <p:blipFill>
          <a:blip r:embed="rId2"/>
          <a:stretch>
            <a:fillRect/>
          </a:stretch>
        </p:blipFill>
        <p:spPr>
          <a:xfrm>
            <a:off x="7477875" y="2920621"/>
            <a:ext cx="3875925" cy="3548418"/>
          </a:xfrm>
          <a:prstGeom prst="rect">
            <a:avLst/>
          </a:prstGeom>
        </p:spPr>
      </p:pic>
    </p:spTree>
    <p:extLst>
      <p:ext uri="{BB962C8B-B14F-4D97-AF65-F5344CB8AC3E}">
        <p14:creationId xmlns:p14="http://schemas.microsoft.com/office/powerpoint/2010/main" val="17211476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normAutofit/>
          </a:bodyPr>
          <a:lstStyle/>
          <a:p>
            <a:r>
              <a:rPr lang="en-US" b="1" dirty="0"/>
              <a:t>Direct Probe 1:1</a:t>
            </a:r>
          </a:p>
          <a:p>
            <a:pPr algn="just"/>
            <a:r>
              <a:rPr lang="en-US" dirty="0"/>
              <a:t>The simplest types of probe are the test lead. Test leads are simply convenient lengths of wire </a:t>
            </a:r>
            <a:r>
              <a:rPr lang="en-US" dirty="0" smtClean="0"/>
              <a:t>for connecting </a:t>
            </a:r>
            <a:r>
              <a:rPr lang="en-US" dirty="0"/>
              <a:t>the CRO input to the point of observation. </a:t>
            </a:r>
            <a:endParaRPr lang="en-US" dirty="0" smtClean="0"/>
          </a:p>
          <a:p>
            <a:pPr algn="just"/>
            <a:r>
              <a:rPr lang="en-US" dirty="0" smtClean="0"/>
              <a:t>At </a:t>
            </a:r>
            <a:r>
              <a:rPr lang="en-US" dirty="0"/>
              <a:t>the end of CRO, they usually </a:t>
            </a:r>
            <a:r>
              <a:rPr lang="en-US" dirty="0" smtClean="0"/>
              <a:t>terminate with </a:t>
            </a:r>
            <a:r>
              <a:rPr lang="en-US" dirty="0"/>
              <a:t>lugs, banana tips or other tips to fit input jacks of the scope, and at the other end has </a:t>
            </a:r>
            <a:r>
              <a:rPr lang="en-US" dirty="0" smtClean="0"/>
              <a:t>a crocodile </a:t>
            </a:r>
            <a:r>
              <a:rPr lang="en-US" dirty="0"/>
              <a:t>clip or any other convenient means for connection to the electronic circuit.</a:t>
            </a:r>
          </a:p>
          <a:p>
            <a:pPr algn="just"/>
            <a:r>
              <a:rPr lang="en-US" dirty="0"/>
              <a:t>The CRO has high input impedance and high sensitivity. So the test leads should be </a:t>
            </a:r>
            <a:r>
              <a:rPr lang="en-US" dirty="0" smtClean="0"/>
              <a:t>shielded to </a:t>
            </a:r>
            <a:r>
              <a:rPr lang="en-US" dirty="0"/>
              <a:t>avoid hum pickup, unless the scope is connected to low impedance high level circuits</a:t>
            </a:r>
          </a:p>
        </p:txBody>
      </p:sp>
    </p:spTree>
    <p:extLst>
      <p:ext uri="{BB962C8B-B14F-4D97-AF65-F5344CB8AC3E}">
        <p14:creationId xmlns:p14="http://schemas.microsoft.com/office/powerpoint/2010/main" val="3450127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pPr algn="just"/>
            <a:r>
              <a:rPr lang="en-US" dirty="0"/>
              <a:t>Direct probe is shown in Fig. 7.45. While using the shielded probe, the shunt capacitance </a:t>
            </a:r>
            <a:r>
              <a:rPr lang="en-US" dirty="0" smtClean="0"/>
              <a:t>of the </a:t>
            </a:r>
            <a:r>
              <a:rPr lang="en-US" dirty="0"/>
              <a:t>probe and cable is added to the input impedance and capacitance of the oscilloscope and </a:t>
            </a:r>
            <a:r>
              <a:rPr lang="en-US" dirty="0" smtClean="0"/>
              <a:t>acts to </a:t>
            </a:r>
            <a:r>
              <a:rPr lang="en-US" dirty="0"/>
              <a:t>lower response of the oscilloscope to high impedance and high frequency circuits.</a:t>
            </a:r>
          </a:p>
        </p:txBody>
      </p:sp>
      <p:pic>
        <p:nvPicPr>
          <p:cNvPr id="4" name="Picture 3"/>
          <p:cNvPicPr>
            <a:picLocks noChangeAspect="1"/>
          </p:cNvPicPr>
          <p:nvPr/>
        </p:nvPicPr>
        <p:blipFill>
          <a:blip r:embed="rId2"/>
          <a:stretch>
            <a:fillRect/>
          </a:stretch>
        </p:blipFill>
        <p:spPr>
          <a:xfrm>
            <a:off x="2265528" y="2703210"/>
            <a:ext cx="7956645" cy="2564825"/>
          </a:xfrm>
          <a:prstGeom prst="rect">
            <a:avLst/>
          </a:prstGeom>
        </p:spPr>
      </p:pic>
    </p:spTree>
    <p:extLst>
      <p:ext uri="{BB962C8B-B14F-4D97-AF65-F5344CB8AC3E}">
        <p14:creationId xmlns:p14="http://schemas.microsoft.com/office/powerpoint/2010/main" val="33898641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5917656"/>
          </a:xfrm>
        </p:spPr>
        <p:txBody>
          <a:bodyPr>
            <a:normAutofit/>
          </a:bodyPr>
          <a:lstStyle/>
          <a:p>
            <a:pPr marL="0" indent="0">
              <a:buNone/>
            </a:pPr>
            <a:r>
              <a:rPr lang="en-US" b="1" dirty="0"/>
              <a:t>Isolation Probe</a:t>
            </a:r>
          </a:p>
          <a:p>
            <a:pPr marL="0" indent="0" algn="just">
              <a:buNone/>
            </a:pPr>
            <a:r>
              <a:rPr lang="en-US" dirty="0"/>
              <a:t>The input capacitance of the scope and the </a:t>
            </a:r>
            <a:r>
              <a:rPr lang="en-US" dirty="0" smtClean="0"/>
              <a:t>stray capacitance </a:t>
            </a:r>
            <a:r>
              <a:rPr lang="en-US" dirty="0"/>
              <a:t>of the test lead are very high. It </a:t>
            </a:r>
            <a:r>
              <a:rPr lang="en-US" dirty="0" smtClean="0"/>
              <a:t>causes the </a:t>
            </a:r>
            <a:r>
              <a:rPr lang="en-US" dirty="0"/>
              <a:t>sensitive circuit to break into oscillation </a:t>
            </a:r>
            <a:r>
              <a:rPr lang="en-US" dirty="0" smtClean="0"/>
              <a:t>when CRO </a:t>
            </a:r>
            <a:r>
              <a:rPr lang="en-US" dirty="0"/>
              <a:t>is connected. </a:t>
            </a:r>
            <a:endParaRPr lang="en-US" dirty="0" smtClean="0"/>
          </a:p>
          <a:p>
            <a:pPr marL="0" indent="0" algn="just">
              <a:buNone/>
            </a:pPr>
            <a:r>
              <a:rPr lang="en-US" dirty="0" smtClean="0"/>
              <a:t>This </a:t>
            </a:r>
            <a:r>
              <a:rPr lang="en-US" dirty="0"/>
              <a:t>effect can be prevented </a:t>
            </a:r>
            <a:r>
              <a:rPr lang="en-US" dirty="0" smtClean="0"/>
              <a:t>by an </a:t>
            </a:r>
            <a:r>
              <a:rPr lang="en-US" dirty="0"/>
              <a:t>isolation probe. The isolation probe is made </a:t>
            </a:r>
            <a:r>
              <a:rPr lang="en-US" dirty="0" smtClean="0"/>
              <a:t>by placing </a:t>
            </a:r>
            <a:r>
              <a:rPr lang="en-US" dirty="0"/>
              <a:t>a carbon resistor in series with test lead </a:t>
            </a:r>
            <a:r>
              <a:rPr lang="en-US" dirty="0" smtClean="0"/>
              <a:t>as shown </a:t>
            </a:r>
            <a:r>
              <a:rPr lang="en-US" dirty="0"/>
              <a:t>in Fig. 7.46</a:t>
            </a:r>
            <a:r>
              <a:rPr lang="en-US" dirty="0" smtClean="0"/>
              <a:t>.</a:t>
            </a:r>
            <a:endParaRPr lang="en-US" dirty="0"/>
          </a:p>
        </p:txBody>
      </p:sp>
      <p:pic>
        <p:nvPicPr>
          <p:cNvPr id="4" name="Picture 3"/>
          <p:cNvPicPr>
            <a:picLocks noChangeAspect="1"/>
          </p:cNvPicPr>
          <p:nvPr/>
        </p:nvPicPr>
        <p:blipFill>
          <a:blip r:embed="rId2"/>
          <a:stretch>
            <a:fillRect/>
          </a:stretch>
        </p:blipFill>
        <p:spPr>
          <a:xfrm>
            <a:off x="3657600" y="2715904"/>
            <a:ext cx="6100549" cy="2085761"/>
          </a:xfrm>
          <a:prstGeom prst="rect">
            <a:avLst/>
          </a:prstGeom>
        </p:spPr>
      </p:pic>
      <p:sp>
        <p:nvSpPr>
          <p:cNvPr id="5" name="Rectangle 4"/>
          <p:cNvSpPr/>
          <p:nvPr/>
        </p:nvSpPr>
        <p:spPr>
          <a:xfrm>
            <a:off x="838200" y="4517408"/>
            <a:ext cx="10994409" cy="2308324"/>
          </a:xfrm>
          <a:prstGeom prst="rect">
            <a:avLst/>
          </a:prstGeom>
        </p:spPr>
        <p:txBody>
          <a:bodyPr wrap="square">
            <a:spAutoFit/>
          </a:bodyPr>
          <a:lstStyle/>
          <a:p>
            <a:pPr algn="just"/>
            <a:r>
              <a:rPr lang="en-US" sz="2400" dirty="0">
                <a:latin typeface="TimesNewRomanPSMT"/>
              </a:rPr>
              <a:t>An isolation probe is employed to avoid the undesirable circuit loading effect of the </a:t>
            </a:r>
            <a:r>
              <a:rPr lang="en-US" sz="2400" dirty="0" smtClean="0">
                <a:latin typeface="TimesNewRomanPSMT"/>
              </a:rPr>
              <a:t>shielded probe</a:t>
            </a:r>
            <a:r>
              <a:rPr lang="en-US" sz="2400" dirty="0">
                <a:latin typeface="TimesNewRomanPSMT"/>
              </a:rPr>
              <a:t>. </a:t>
            </a:r>
            <a:endParaRPr lang="en-US" sz="2400" dirty="0" smtClean="0">
              <a:latin typeface="TimesNewRomanPSMT"/>
            </a:endParaRPr>
          </a:p>
          <a:p>
            <a:pPr algn="just"/>
            <a:r>
              <a:rPr lang="en-US" sz="2400" dirty="0" smtClean="0">
                <a:latin typeface="TimesNewRomanPSMT"/>
              </a:rPr>
              <a:t>This </a:t>
            </a:r>
            <a:r>
              <a:rPr lang="en-US" sz="2400" dirty="0">
                <a:latin typeface="TimesNewRomanPSMT"/>
              </a:rPr>
              <a:t>probe causes a slight change in the amplitude of the waveform and a slight </a:t>
            </a:r>
            <a:r>
              <a:rPr lang="en-US" sz="2400" dirty="0" smtClean="0">
                <a:latin typeface="TimesNewRomanPSMT"/>
              </a:rPr>
              <a:t>change in </a:t>
            </a:r>
            <a:r>
              <a:rPr lang="en-US" sz="2400" dirty="0">
                <a:latin typeface="TimesNewRomanPSMT"/>
              </a:rPr>
              <a:t>the wave shape. </a:t>
            </a:r>
            <a:endParaRPr lang="en-US" sz="2400" dirty="0" smtClean="0">
              <a:latin typeface="TimesNewRomanPSMT"/>
            </a:endParaRPr>
          </a:p>
          <a:p>
            <a:pPr algn="just"/>
            <a:r>
              <a:rPr lang="en-US" sz="2400" dirty="0" smtClean="0">
                <a:latin typeface="TimesNewRomanPSMT"/>
              </a:rPr>
              <a:t>To </a:t>
            </a:r>
            <a:r>
              <a:rPr lang="en-US" sz="2400" dirty="0">
                <a:latin typeface="TimesNewRomanPSMT"/>
              </a:rPr>
              <a:t>avoid this possibility, a high impedance compensated probe, called a </a:t>
            </a:r>
            <a:r>
              <a:rPr lang="en-US" sz="2400" dirty="0" smtClean="0">
                <a:latin typeface="TimesNewRomanPSMT"/>
              </a:rPr>
              <a:t>low capacitance </a:t>
            </a:r>
            <a:r>
              <a:rPr lang="en-US" sz="2400" dirty="0">
                <a:latin typeface="TimesNewRomanPSMT"/>
              </a:rPr>
              <a:t>probe or a 10:1 probe is used.</a:t>
            </a:r>
            <a:endParaRPr lang="en-US" sz="2400" dirty="0"/>
          </a:p>
        </p:txBody>
      </p:sp>
    </p:spTree>
    <p:extLst>
      <p:ext uri="{BB962C8B-B14F-4D97-AF65-F5344CB8AC3E}">
        <p14:creationId xmlns:p14="http://schemas.microsoft.com/office/powerpoint/2010/main" val="30770563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Impedance or 10: 1 Probe</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This probe is also known as passive voltage probe. The basic function of this probe is to </a:t>
            </a:r>
            <a:r>
              <a:rPr lang="en-US" dirty="0" smtClean="0"/>
              <a:t>increase the </a:t>
            </a:r>
            <a:r>
              <a:rPr lang="en-US" dirty="0"/>
              <a:t>input impedance and reduce the effective input capacitance of an oscilloscope. </a:t>
            </a:r>
            <a:endParaRPr lang="en-US" dirty="0" smtClean="0"/>
          </a:p>
          <a:p>
            <a:pPr marL="0" indent="0" algn="just">
              <a:buNone/>
            </a:pPr>
            <a:r>
              <a:rPr lang="en-US" dirty="0" smtClean="0"/>
              <a:t>This </a:t>
            </a:r>
            <a:r>
              <a:rPr lang="en-US" dirty="0"/>
              <a:t>probe </a:t>
            </a:r>
            <a:r>
              <a:rPr lang="en-US" dirty="0" smtClean="0"/>
              <a:t>head uses </a:t>
            </a:r>
            <a:r>
              <a:rPr lang="en-US" dirty="0"/>
              <a:t>a resistor and a capacitor combination. The resistance </a:t>
            </a:r>
            <a:r>
              <a:rPr lang="en-US" i="1" dirty="0"/>
              <a:t>R</a:t>
            </a:r>
            <a:r>
              <a:rPr lang="en-US" dirty="0"/>
              <a:t>1 is shunted by an adjustable </a:t>
            </a:r>
            <a:r>
              <a:rPr lang="en-US" dirty="0" smtClean="0"/>
              <a:t>capacitor </a:t>
            </a:r>
            <a:r>
              <a:rPr lang="en-US" i="1" dirty="0" smtClean="0"/>
              <a:t>C</a:t>
            </a:r>
            <a:r>
              <a:rPr lang="en-US" dirty="0" smtClean="0"/>
              <a:t>1</a:t>
            </a:r>
            <a:r>
              <a:rPr lang="en-US" dirty="0"/>
              <a:t>. This capacitor is called compensating capacitor.</a:t>
            </a:r>
          </a:p>
          <a:p>
            <a:pPr marL="0" indent="0" algn="just">
              <a:buNone/>
            </a:pPr>
            <a:r>
              <a:rPr lang="en-US" dirty="0"/>
              <a:t>A co-axial cable connects the probe head to the CRO input as shown in Fig. 7.47. Let </a:t>
            </a:r>
            <a:r>
              <a:rPr lang="en-US" i="1" dirty="0" smtClean="0"/>
              <a:t>C</a:t>
            </a:r>
            <a:r>
              <a:rPr lang="en-US" dirty="0" smtClean="0"/>
              <a:t>2 be </a:t>
            </a:r>
            <a:r>
              <a:rPr lang="en-US" dirty="0"/>
              <a:t>the probe cable equivalent capacitance. The input resistance and capacitance of CRO can </a:t>
            </a:r>
            <a:r>
              <a:rPr lang="en-US" dirty="0" smtClean="0"/>
              <a:t>be referred </a:t>
            </a:r>
            <a:r>
              <a:rPr lang="en-US" dirty="0"/>
              <a:t>to as </a:t>
            </a:r>
            <a:r>
              <a:rPr lang="en-US" i="1" dirty="0" err="1"/>
              <a:t>R</a:t>
            </a:r>
            <a:r>
              <a:rPr lang="en-US" dirty="0" err="1"/>
              <a:t>in</a:t>
            </a:r>
            <a:r>
              <a:rPr lang="en-US" dirty="0"/>
              <a:t> and </a:t>
            </a:r>
            <a:r>
              <a:rPr lang="en-US" i="1" dirty="0" err="1"/>
              <a:t>C</a:t>
            </a:r>
            <a:r>
              <a:rPr lang="en-US" dirty="0" err="1"/>
              <a:t>in</a:t>
            </a:r>
            <a:r>
              <a:rPr lang="en-US" dirty="0"/>
              <a:t>. The typical values of </a:t>
            </a:r>
            <a:r>
              <a:rPr lang="en-US" i="1" dirty="0" err="1"/>
              <a:t>R</a:t>
            </a:r>
            <a:r>
              <a:rPr lang="en-US" dirty="0" err="1"/>
              <a:t>in</a:t>
            </a:r>
            <a:r>
              <a:rPr lang="en-US" dirty="0"/>
              <a:t> and </a:t>
            </a:r>
            <a:r>
              <a:rPr lang="en-US" i="1" dirty="0"/>
              <a:t>C </a:t>
            </a:r>
            <a:r>
              <a:rPr lang="en-US" dirty="0"/>
              <a:t>in are 1 MW and 20 </a:t>
            </a:r>
            <a:r>
              <a:rPr lang="en-US" dirty="0" err="1"/>
              <a:t>pF.</a:t>
            </a:r>
            <a:endParaRPr lang="en-US" dirty="0"/>
          </a:p>
        </p:txBody>
      </p:sp>
    </p:spTree>
    <p:extLst>
      <p:ext uri="{BB962C8B-B14F-4D97-AF65-F5344CB8AC3E}">
        <p14:creationId xmlns:p14="http://schemas.microsoft.com/office/powerpoint/2010/main" val="3222907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35071" y="102632"/>
            <a:ext cx="6813143" cy="2558681"/>
          </a:xfrm>
          <a:prstGeom prst="rect">
            <a:avLst/>
          </a:prstGeom>
        </p:spPr>
      </p:pic>
      <p:pic>
        <p:nvPicPr>
          <p:cNvPr id="5" name="Picture 4"/>
          <p:cNvPicPr>
            <a:picLocks noChangeAspect="1"/>
          </p:cNvPicPr>
          <p:nvPr/>
        </p:nvPicPr>
        <p:blipFill>
          <a:blip r:embed="rId3"/>
          <a:stretch>
            <a:fillRect/>
          </a:stretch>
        </p:blipFill>
        <p:spPr>
          <a:xfrm>
            <a:off x="968991" y="2947916"/>
            <a:ext cx="10181230" cy="3684896"/>
          </a:xfrm>
          <a:prstGeom prst="rect">
            <a:avLst/>
          </a:prstGeom>
        </p:spPr>
      </p:pic>
    </p:spTree>
    <p:extLst>
      <p:ext uri="{BB962C8B-B14F-4D97-AF65-F5344CB8AC3E}">
        <p14:creationId xmlns:p14="http://schemas.microsoft.com/office/powerpoint/2010/main" val="7677788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82388" y="477672"/>
            <a:ext cx="10890913" cy="5834228"/>
          </a:xfrm>
          <a:prstGeom prst="rect">
            <a:avLst/>
          </a:prstGeom>
        </p:spPr>
      </p:pic>
    </p:spTree>
    <p:extLst>
      <p:ext uri="{BB962C8B-B14F-4D97-AF65-F5344CB8AC3E}">
        <p14:creationId xmlns:p14="http://schemas.microsoft.com/office/powerpoint/2010/main" val="2581481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477672"/>
            <a:ext cx="10612272" cy="5841241"/>
          </a:xfrm>
          <a:prstGeom prst="rect">
            <a:avLst/>
          </a:prstGeom>
        </p:spPr>
      </p:pic>
    </p:spTree>
    <p:extLst>
      <p:ext uri="{BB962C8B-B14F-4D97-AF65-F5344CB8AC3E}">
        <p14:creationId xmlns:p14="http://schemas.microsoft.com/office/powerpoint/2010/main" val="9027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24743" y="640079"/>
            <a:ext cx="7837713" cy="5264331"/>
          </a:xfrm>
          <a:prstGeom prst="rect">
            <a:avLst/>
          </a:prstGeom>
        </p:spPr>
      </p:pic>
    </p:spTree>
    <p:extLst>
      <p:ext uri="{BB962C8B-B14F-4D97-AF65-F5344CB8AC3E}">
        <p14:creationId xmlns:p14="http://schemas.microsoft.com/office/powerpoint/2010/main" val="34728939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RS PRO Oscilloscope Probe, Probe Type: Passive 100MHz 10:1 | RS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66207"/>
            <a:ext cx="11353799" cy="572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864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r>
              <a:rPr lang="en-US" b="1" dirty="0"/>
              <a:t>Active Probe</a:t>
            </a:r>
          </a:p>
          <a:p>
            <a:pPr algn="just"/>
            <a:r>
              <a:rPr lang="en-US" dirty="0"/>
              <a:t>The active probes are used for connecting fast rising and high frequency signals. These </a:t>
            </a:r>
            <a:r>
              <a:rPr lang="en-US" dirty="0" smtClean="0"/>
              <a:t>probes are </a:t>
            </a:r>
            <a:r>
              <a:rPr lang="en-US" dirty="0"/>
              <a:t>very useful for small signal measurements as their attenuation factor is very small. The </a:t>
            </a:r>
            <a:r>
              <a:rPr lang="en-US" dirty="0" smtClean="0"/>
              <a:t>block diagram </a:t>
            </a:r>
            <a:r>
              <a:rPr lang="en-US" dirty="0"/>
              <a:t>of the active probe is shown in Fig. 7.50. As seen from this figure, the active probe </a:t>
            </a:r>
            <a:r>
              <a:rPr lang="en-US" dirty="0" smtClean="0"/>
              <a:t>consists of </a:t>
            </a:r>
            <a:r>
              <a:rPr lang="en-US" dirty="0"/>
              <a:t>an active element like FET source follower circuit and BJT emitter follower circuit along </a:t>
            </a:r>
            <a:r>
              <a:rPr lang="en-US" dirty="0" smtClean="0"/>
              <a:t>with a </a:t>
            </a:r>
            <a:r>
              <a:rPr lang="en-US" dirty="0"/>
              <a:t>co-axial cable termination.</a:t>
            </a:r>
          </a:p>
        </p:txBody>
      </p:sp>
      <p:pic>
        <p:nvPicPr>
          <p:cNvPr id="4" name="Picture 3"/>
          <p:cNvPicPr>
            <a:picLocks noChangeAspect="1"/>
          </p:cNvPicPr>
          <p:nvPr/>
        </p:nvPicPr>
        <p:blipFill>
          <a:blip r:embed="rId2"/>
          <a:stretch>
            <a:fillRect/>
          </a:stretch>
        </p:blipFill>
        <p:spPr>
          <a:xfrm>
            <a:off x="2129052" y="3725839"/>
            <a:ext cx="8983440" cy="2451124"/>
          </a:xfrm>
          <a:prstGeom prst="rect">
            <a:avLst/>
          </a:prstGeom>
        </p:spPr>
      </p:pic>
    </p:spTree>
    <p:extLst>
      <p:ext uri="{BB962C8B-B14F-4D97-AF65-F5344CB8AC3E}">
        <p14:creationId xmlns:p14="http://schemas.microsoft.com/office/powerpoint/2010/main" val="3618547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3.bp.blogspot.com/-ehnoU6ybok4/XMBnTt_oIVI/AAAAAAAABf8/5FDJCQqw4LY0_DahpljqIo4B7DXgU2-fQCLcBGAs/s1600/Active%2BProbe%2Busing%2BF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55" y="352062"/>
            <a:ext cx="11170306" cy="614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60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5863064"/>
          </a:xfrm>
        </p:spPr>
        <p:txBody>
          <a:bodyPr/>
          <a:lstStyle/>
          <a:p>
            <a:pPr algn="just"/>
            <a:r>
              <a:rPr lang="en-US" dirty="0"/>
              <a:t>FET is used as an active element to amplify the signal. The voltage gain of FET </a:t>
            </a:r>
            <a:r>
              <a:rPr lang="en-US" dirty="0" smtClean="0"/>
              <a:t>source follower </a:t>
            </a:r>
            <a:r>
              <a:rPr lang="en-US" dirty="0"/>
              <a:t>is unity but it provides a power gain due to which input impedance increases. The </a:t>
            </a:r>
            <a:r>
              <a:rPr lang="en-US" dirty="0" smtClean="0"/>
              <a:t>output impedance </a:t>
            </a:r>
            <a:r>
              <a:rPr lang="en-US" dirty="0"/>
              <a:t>of FET source follower is very low and hence eliminates the loading effect.</a:t>
            </a:r>
          </a:p>
        </p:txBody>
      </p:sp>
      <p:pic>
        <p:nvPicPr>
          <p:cNvPr id="4" name="Picture 3"/>
          <p:cNvPicPr>
            <a:picLocks noChangeAspect="1"/>
          </p:cNvPicPr>
          <p:nvPr/>
        </p:nvPicPr>
        <p:blipFill>
          <a:blip r:embed="rId2"/>
          <a:stretch>
            <a:fillRect/>
          </a:stretch>
        </p:blipFill>
        <p:spPr>
          <a:xfrm>
            <a:off x="1937259" y="2283697"/>
            <a:ext cx="5896556" cy="2602201"/>
          </a:xfrm>
          <a:prstGeom prst="rect">
            <a:avLst/>
          </a:prstGeom>
        </p:spPr>
      </p:pic>
      <p:sp>
        <p:nvSpPr>
          <p:cNvPr id="5" name="Rectangle 4"/>
          <p:cNvSpPr/>
          <p:nvPr/>
        </p:nvSpPr>
        <p:spPr>
          <a:xfrm>
            <a:off x="507241" y="5063701"/>
            <a:ext cx="11177517" cy="1569660"/>
          </a:xfrm>
          <a:prstGeom prst="rect">
            <a:avLst/>
          </a:prstGeom>
        </p:spPr>
        <p:txBody>
          <a:bodyPr wrap="square">
            <a:spAutoFit/>
          </a:bodyPr>
          <a:lstStyle/>
          <a:p>
            <a:pPr algn="just"/>
            <a:r>
              <a:rPr lang="en-US" sz="2400" dirty="0">
                <a:latin typeface="TimesNewRomanPSMT"/>
              </a:rPr>
              <a:t>Instead of connecting cable directly to CRO from FET stage, one more stage of BJT </a:t>
            </a:r>
            <a:r>
              <a:rPr lang="en-US" sz="2400" dirty="0" smtClean="0">
                <a:latin typeface="TimesNewRomanPSMT"/>
              </a:rPr>
              <a:t>emitter follower </a:t>
            </a:r>
            <a:r>
              <a:rPr lang="en-US" sz="2400" dirty="0">
                <a:latin typeface="TimesNewRomanPSMT"/>
              </a:rPr>
              <a:t>is introduced as shown in Fig. 7.51. This emitter follower drives the cable and </a:t>
            </a:r>
            <a:r>
              <a:rPr lang="en-US" sz="2400" dirty="0" smtClean="0">
                <a:latin typeface="TimesNewRomanPSMT"/>
              </a:rPr>
              <a:t>helps further </a:t>
            </a:r>
            <a:r>
              <a:rPr lang="en-US" sz="2400" dirty="0">
                <a:latin typeface="TimesNewRomanPSMT"/>
              </a:rPr>
              <a:t>in solving the problems of improper impedance matching.</a:t>
            </a:r>
            <a:endParaRPr lang="en-US" sz="2400" dirty="0"/>
          </a:p>
        </p:txBody>
      </p:sp>
    </p:spTree>
    <p:extLst>
      <p:ext uri="{BB962C8B-B14F-4D97-AF65-F5344CB8AC3E}">
        <p14:creationId xmlns:p14="http://schemas.microsoft.com/office/powerpoint/2010/main" val="133358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Oscilloscope Single-Ended Active Probe | Keys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366" y="477677"/>
            <a:ext cx="9026434" cy="609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32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These probes are more expensive and bulky than passive probes, but they are useful for </a:t>
            </a:r>
            <a:r>
              <a:rPr lang="en-US" dirty="0" smtClean="0"/>
              <a:t>small signal </a:t>
            </a:r>
            <a:r>
              <a:rPr lang="en-US" dirty="0"/>
              <a:t>measurements, because their attenuation is less. </a:t>
            </a:r>
            <a:endParaRPr lang="en-US" dirty="0" smtClean="0"/>
          </a:p>
          <a:p>
            <a:pPr algn="just"/>
            <a:r>
              <a:rPr lang="en-US" dirty="0" smtClean="0"/>
              <a:t>Active </a:t>
            </a:r>
            <a:r>
              <a:rPr lang="en-US" dirty="0"/>
              <a:t>probes have limited use because </a:t>
            </a:r>
            <a:r>
              <a:rPr lang="en-US" dirty="0" smtClean="0"/>
              <a:t>the FET </a:t>
            </a:r>
            <a:r>
              <a:rPr lang="en-US" dirty="0"/>
              <a:t>probe effectively becomes an attenuator probe. So the oscilloscopes are typically used </a:t>
            </a:r>
            <a:r>
              <a:rPr lang="en-US" dirty="0" smtClean="0"/>
              <a:t>with 10:1 </a:t>
            </a:r>
            <a:r>
              <a:rPr lang="en-US" dirty="0"/>
              <a:t>attenuator probe.</a:t>
            </a:r>
          </a:p>
        </p:txBody>
      </p:sp>
    </p:spTree>
    <p:extLst>
      <p:ext uri="{BB962C8B-B14F-4D97-AF65-F5344CB8AC3E}">
        <p14:creationId xmlns:p14="http://schemas.microsoft.com/office/powerpoint/2010/main" val="40770927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Probe</a:t>
            </a:r>
            <a:endParaRPr lang="en-US" dirty="0"/>
          </a:p>
        </p:txBody>
      </p:sp>
      <p:sp>
        <p:nvSpPr>
          <p:cNvPr id="3" name="Content Placeholder 2"/>
          <p:cNvSpPr>
            <a:spLocks noGrp="1"/>
          </p:cNvSpPr>
          <p:nvPr>
            <p:ph idx="1"/>
          </p:nvPr>
        </p:nvSpPr>
        <p:spPr/>
        <p:txBody>
          <a:bodyPr>
            <a:normAutofit/>
          </a:bodyPr>
          <a:lstStyle/>
          <a:p>
            <a:pPr algn="just"/>
            <a:r>
              <a:rPr lang="en-US" dirty="0"/>
              <a:t>This probe provides a method of inductively coupling the signal to the CRO input. The </a:t>
            </a:r>
            <a:r>
              <a:rPr lang="en-US" dirty="0" smtClean="0"/>
              <a:t>direct electrical </a:t>
            </a:r>
            <a:r>
              <a:rPr lang="en-US" dirty="0"/>
              <a:t>connection between the test circuit and CRO is not necessary. </a:t>
            </a:r>
            <a:endParaRPr lang="en-US" dirty="0" smtClean="0"/>
          </a:p>
          <a:p>
            <a:pPr algn="just"/>
            <a:r>
              <a:rPr lang="en-US" dirty="0" smtClean="0"/>
              <a:t>This </a:t>
            </a:r>
            <a:r>
              <a:rPr lang="en-US" dirty="0"/>
              <a:t>probe can be </a:t>
            </a:r>
            <a:r>
              <a:rPr lang="en-US" dirty="0" smtClean="0"/>
              <a:t>clamped around </a:t>
            </a:r>
            <a:r>
              <a:rPr lang="en-US" dirty="0"/>
              <a:t>a wire carrying an electrical current without any physical contact to the probe. </a:t>
            </a:r>
            <a:endParaRPr lang="en-US" dirty="0" smtClean="0"/>
          </a:p>
          <a:p>
            <a:pPr algn="just"/>
            <a:r>
              <a:rPr lang="en-US" dirty="0" smtClean="0"/>
              <a:t>Thus the magnitude </a:t>
            </a:r>
            <a:r>
              <a:rPr lang="en-US" dirty="0"/>
              <a:t>of current with a frequency range from </a:t>
            </a:r>
            <a:r>
              <a:rPr lang="en-US" dirty="0" err="1"/>
              <a:t>d.c</a:t>
            </a:r>
            <a:r>
              <a:rPr lang="en-US" dirty="0"/>
              <a:t> to 50 MHz can be measured using this probe.</a:t>
            </a:r>
          </a:p>
          <a:p>
            <a:pPr algn="just"/>
            <a:r>
              <a:rPr lang="en-US" dirty="0"/>
              <a:t>The current sensor consists of two parts: A conventional transformer for </a:t>
            </a:r>
            <a:r>
              <a:rPr lang="en-US" dirty="0" smtClean="0"/>
              <a:t>transforming alternating </a:t>
            </a:r>
            <a:r>
              <a:rPr lang="en-US" dirty="0"/>
              <a:t>current to voltage, and a Hall effect device for converting direct current to a voltage.</a:t>
            </a:r>
          </a:p>
        </p:txBody>
      </p:sp>
    </p:spTree>
    <p:extLst>
      <p:ext uri="{BB962C8B-B14F-4D97-AF65-F5344CB8AC3E}">
        <p14:creationId xmlns:p14="http://schemas.microsoft.com/office/powerpoint/2010/main" val="20250214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TCP0020 - Tektronix - Current Probe, TekVPI Interface, Current C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418" y="365125"/>
            <a:ext cx="5696281" cy="608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593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4.bp.blogspot.com/-eUGsJDQRr_8/XMBnjC07hPI/AAAAAAAABgA/yTGy4umXIzQbU5kxxIY1sQ7vOI_8Zr6IgCLcBGAs/s1600/Split%2Bcore%2Bcurrent%2Bprob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23" y="496389"/>
            <a:ext cx="11234057" cy="577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13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lnSpcReduction="10000"/>
          </a:bodyPr>
          <a:lstStyle/>
          <a:p>
            <a:pPr algn="just"/>
            <a:r>
              <a:rPr lang="en-US" dirty="0"/>
              <a:t>The split core passive probe can be clipped around a conductor whose current is to be measured. The current transformer is the sensing device in this probe. </a:t>
            </a:r>
            <a:endParaRPr lang="en-US" dirty="0" smtClean="0"/>
          </a:p>
          <a:p>
            <a:pPr algn="just"/>
            <a:r>
              <a:rPr lang="en-US" dirty="0" smtClean="0"/>
              <a:t>It </a:t>
            </a:r>
            <a:r>
              <a:rPr lang="en-US" dirty="0"/>
              <a:t>consists of a stationary U-piece and a movable flat piece. A coil of several turns (around 25 turns) is wound on the leg of the ferrite core that forms the secondary of the transformer. The single turn primary is the conductor under test. </a:t>
            </a:r>
            <a:endParaRPr lang="en-US" dirty="0" smtClean="0"/>
          </a:p>
          <a:p>
            <a:pPr algn="just"/>
            <a:r>
              <a:rPr lang="en-US" dirty="0" smtClean="0"/>
              <a:t>Due </a:t>
            </a:r>
            <a:r>
              <a:rPr lang="en-US" dirty="0"/>
              <a:t>to the flow of current through the conductor under test a voltage will be produced at the secondary of the current transformer. This output is coupled through a coaxial cable to the input of the CRO, through the termination. The termination circuit can be passive or active that provides the characteristic impedance of the cable. The current probe can sense changes in current only. Hence it is useful only to measure </a:t>
            </a:r>
            <a:r>
              <a:rPr lang="en-US" dirty="0" err="1"/>
              <a:t>a.c</a:t>
            </a:r>
            <a:r>
              <a:rPr lang="en-US" dirty="0"/>
              <a:t> signals. The probe sensitivity may be around 10 mA/mV.</a:t>
            </a:r>
          </a:p>
        </p:txBody>
      </p:sp>
    </p:spTree>
    <p:extLst>
      <p:ext uri="{BB962C8B-B14F-4D97-AF65-F5344CB8AC3E}">
        <p14:creationId xmlns:p14="http://schemas.microsoft.com/office/powerpoint/2010/main" val="135949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1886" y="127369"/>
            <a:ext cx="10763794" cy="6600002"/>
          </a:xfrm>
          <a:prstGeom prst="rect">
            <a:avLst/>
          </a:prstGeom>
        </p:spPr>
      </p:pic>
    </p:spTree>
    <p:extLst>
      <p:ext uri="{BB962C8B-B14F-4D97-AF65-F5344CB8AC3E}">
        <p14:creationId xmlns:p14="http://schemas.microsoft.com/office/powerpoint/2010/main" val="16474489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 current probe is shown in Fig. 7.52. A magnetic core with a removable piece is used </a:t>
            </a:r>
            <a:r>
              <a:rPr lang="en-US" dirty="0" smtClean="0"/>
              <a:t>as the </a:t>
            </a:r>
            <a:r>
              <a:rPr lang="en-US" dirty="0"/>
              <a:t>coupling element for the current probe. </a:t>
            </a:r>
            <a:endParaRPr lang="en-US" dirty="0" smtClean="0"/>
          </a:p>
          <a:p>
            <a:pPr algn="just"/>
            <a:r>
              <a:rPr lang="en-US" dirty="0" smtClean="0"/>
              <a:t>The </a:t>
            </a:r>
            <a:r>
              <a:rPr lang="en-US" dirty="0"/>
              <a:t>wire carrying the current to be measured is </a:t>
            </a:r>
            <a:r>
              <a:rPr lang="en-US" dirty="0" smtClean="0"/>
              <a:t>inserted in </a:t>
            </a:r>
            <a:r>
              <a:rPr lang="en-US" dirty="0"/>
              <a:t>the center of the magnetic core and acts as a primary of a transformer. </a:t>
            </a:r>
            <a:endParaRPr lang="en-US" dirty="0" smtClean="0"/>
          </a:p>
          <a:p>
            <a:pPr algn="just"/>
            <a:r>
              <a:rPr lang="en-US" dirty="0" smtClean="0"/>
              <a:t>The </a:t>
            </a:r>
            <a:r>
              <a:rPr lang="en-US" dirty="0"/>
              <a:t>core is the </a:t>
            </a:r>
            <a:r>
              <a:rPr lang="en-US" dirty="0" smtClean="0"/>
              <a:t>ferrite </a:t>
            </a:r>
            <a:r>
              <a:rPr lang="en-US" i="1" dirty="0" smtClean="0"/>
              <a:t>U </a:t>
            </a:r>
            <a:r>
              <a:rPr lang="en-US" dirty="0"/>
              <a:t>shaped and work as secondary of the transformer. Because of the electromagnetic </a:t>
            </a:r>
            <a:r>
              <a:rPr lang="en-US" dirty="0" smtClean="0"/>
              <a:t>induction principle</a:t>
            </a:r>
            <a:r>
              <a:rPr lang="en-US" dirty="0"/>
              <a:t>, whenever current flows through primary, the </a:t>
            </a:r>
            <a:r>
              <a:rPr lang="en-US" dirty="0" err="1"/>
              <a:t>e.m.f</a:t>
            </a:r>
            <a:r>
              <a:rPr lang="en-US" dirty="0"/>
              <a:t> gets induced in the secondary. </a:t>
            </a:r>
            <a:endParaRPr lang="en-US" dirty="0" smtClean="0"/>
          </a:p>
          <a:p>
            <a:pPr algn="just"/>
            <a:r>
              <a:rPr lang="en-US" dirty="0" smtClean="0"/>
              <a:t>This is </a:t>
            </a:r>
            <a:r>
              <a:rPr lang="en-US" dirty="0"/>
              <a:t>fed to the CRO input via termination circuitry</a:t>
            </a:r>
          </a:p>
        </p:txBody>
      </p:sp>
    </p:spTree>
    <p:extLst>
      <p:ext uri="{BB962C8B-B14F-4D97-AF65-F5344CB8AC3E}">
        <p14:creationId xmlns:p14="http://schemas.microsoft.com/office/powerpoint/2010/main" val="2152496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35577" y="365125"/>
            <a:ext cx="11116492" cy="3201035"/>
          </a:xfrm>
          <a:prstGeom prst="rect">
            <a:avLst/>
          </a:prstGeom>
        </p:spPr>
      </p:pic>
      <p:sp>
        <p:nvSpPr>
          <p:cNvPr id="5" name="Rectangle 4"/>
          <p:cNvSpPr/>
          <p:nvPr/>
        </p:nvSpPr>
        <p:spPr>
          <a:xfrm>
            <a:off x="153283" y="3719624"/>
            <a:ext cx="11200517" cy="2308324"/>
          </a:xfrm>
          <a:prstGeom prst="rect">
            <a:avLst/>
          </a:prstGeom>
        </p:spPr>
        <p:txBody>
          <a:bodyPr wrap="square">
            <a:spAutoFit/>
          </a:bodyPr>
          <a:lstStyle/>
          <a:p>
            <a:pPr algn="just"/>
            <a:r>
              <a:rPr lang="en-US" sz="2400" dirty="0">
                <a:latin typeface="TimesNewRomanPSMT"/>
              </a:rPr>
              <a:t>When </a:t>
            </a:r>
            <a:r>
              <a:rPr lang="en-US" sz="2400" dirty="0" err="1">
                <a:latin typeface="TimesNewRomanPSMT"/>
              </a:rPr>
              <a:t>d.c</a:t>
            </a:r>
            <a:r>
              <a:rPr lang="en-US" sz="2400" dirty="0">
                <a:latin typeface="TimesNewRomanPSMT"/>
              </a:rPr>
              <a:t> current flows through the wire, it will not appear at the secondary. In addition to </a:t>
            </a:r>
            <a:r>
              <a:rPr lang="en-US" sz="2400" dirty="0" smtClean="0">
                <a:latin typeface="TimesNewRomanPSMT"/>
              </a:rPr>
              <a:t>this flux </a:t>
            </a:r>
            <a:r>
              <a:rPr lang="en-US" sz="2400" dirty="0">
                <a:latin typeface="TimesNewRomanPSMT"/>
              </a:rPr>
              <a:t>in core may increase causing the saturation of the core which is undesirable. </a:t>
            </a:r>
            <a:endParaRPr lang="en-US" sz="2400" dirty="0" smtClean="0">
              <a:latin typeface="TimesNewRomanPSMT"/>
            </a:endParaRPr>
          </a:p>
          <a:p>
            <a:pPr algn="just"/>
            <a:r>
              <a:rPr lang="en-US" sz="2400" dirty="0" smtClean="0">
                <a:latin typeface="TimesNewRomanPSMT"/>
              </a:rPr>
              <a:t>This provides inaccurate </a:t>
            </a:r>
            <a:r>
              <a:rPr lang="en-US" sz="2400" dirty="0">
                <a:latin typeface="TimesNewRomanPSMT"/>
              </a:rPr>
              <a:t>measurements. </a:t>
            </a:r>
            <a:endParaRPr lang="en-US" sz="2400" dirty="0" smtClean="0">
              <a:latin typeface="TimesNewRomanPSMT"/>
            </a:endParaRPr>
          </a:p>
          <a:p>
            <a:pPr algn="just"/>
            <a:r>
              <a:rPr lang="en-US" sz="2400" dirty="0" smtClean="0">
                <a:latin typeface="TimesNewRomanPSMT"/>
              </a:rPr>
              <a:t>To </a:t>
            </a:r>
            <a:r>
              <a:rPr lang="en-US" sz="2400" dirty="0">
                <a:latin typeface="TimesNewRomanPSMT"/>
              </a:rPr>
              <a:t>avoid this problem Hall Effect sensor and a feedback amplifier </a:t>
            </a:r>
            <a:r>
              <a:rPr lang="en-US" sz="2400" dirty="0" smtClean="0">
                <a:latin typeface="TimesNewRomanPSMT"/>
              </a:rPr>
              <a:t>is added </a:t>
            </a:r>
            <a:r>
              <a:rPr lang="en-US" sz="2400" dirty="0">
                <a:latin typeface="TimesNewRomanPSMT"/>
              </a:rPr>
              <a:t>to the probe.</a:t>
            </a:r>
            <a:endParaRPr lang="en-US" sz="2400" dirty="0"/>
          </a:p>
        </p:txBody>
      </p:sp>
    </p:spTree>
    <p:extLst>
      <p:ext uri="{BB962C8B-B14F-4D97-AF65-F5344CB8AC3E}">
        <p14:creationId xmlns:p14="http://schemas.microsoft.com/office/powerpoint/2010/main" val="917379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Probes</a:t>
            </a:r>
            <a:endParaRPr lang="en-US" dirty="0"/>
          </a:p>
        </p:txBody>
      </p:sp>
      <p:sp>
        <p:nvSpPr>
          <p:cNvPr id="3" name="Content Placeholder 2"/>
          <p:cNvSpPr>
            <a:spLocks noGrp="1"/>
          </p:cNvSpPr>
          <p:nvPr>
            <p:ph idx="1"/>
          </p:nvPr>
        </p:nvSpPr>
        <p:spPr/>
        <p:txBody>
          <a:bodyPr>
            <a:normAutofit/>
          </a:bodyPr>
          <a:lstStyle/>
          <a:p>
            <a:pPr algn="just"/>
            <a:r>
              <a:rPr lang="en-US" dirty="0"/>
              <a:t>This is a type of active probe shown in Fig. 7.53. It has two inputs, positive and negative. It </a:t>
            </a:r>
            <a:r>
              <a:rPr lang="en-US" dirty="0" smtClean="0"/>
              <a:t>has a </a:t>
            </a:r>
            <a:r>
              <a:rPr lang="en-US" dirty="0"/>
              <a:t>separate ground lead and it drives single </a:t>
            </a:r>
            <a:r>
              <a:rPr lang="en-US" dirty="0" smtClean="0"/>
              <a:t> terminated </a:t>
            </a:r>
            <a:r>
              <a:rPr lang="en-US" dirty="0"/>
              <a:t>50 W cable to transmit its output to </a:t>
            </a:r>
            <a:r>
              <a:rPr lang="en-US" dirty="0" smtClean="0"/>
              <a:t>one oscilloscope </a:t>
            </a:r>
            <a:r>
              <a:rPr lang="en-US" dirty="0"/>
              <a:t>channel. </a:t>
            </a:r>
            <a:endParaRPr lang="en-US" dirty="0" smtClean="0"/>
          </a:p>
          <a:p>
            <a:pPr algn="just"/>
            <a:r>
              <a:rPr lang="en-US" dirty="0" smtClean="0"/>
              <a:t>This </a:t>
            </a:r>
            <a:r>
              <a:rPr lang="en-US" dirty="0"/>
              <a:t>output voltage signal is proportional to the difference between </a:t>
            </a:r>
            <a:r>
              <a:rPr lang="en-US" dirty="0" smtClean="0"/>
              <a:t>the voltages </a:t>
            </a:r>
            <a:r>
              <a:rPr lang="en-US" dirty="0"/>
              <a:t>appearing to the input terminals</a:t>
            </a:r>
            <a:r>
              <a:rPr lang="en-US" dirty="0" smtClean="0"/>
              <a:t>.</a:t>
            </a:r>
          </a:p>
          <a:p>
            <a:pPr algn="just"/>
            <a:r>
              <a:rPr lang="en-US" dirty="0" smtClean="0"/>
              <a:t> </a:t>
            </a:r>
            <a:r>
              <a:rPr lang="en-US" dirty="0"/>
              <a:t>There is a restriction that the two input signals must </a:t>
            </a:r>
            <a:r>
              <a:rPr lang="en-US" dirty="0" smtClean="0"/>
              <a:t>be within </a:t>
            </a:r>
            <a:r>
              <a:rPr lang="en-US" dirty="0"/>
              <a:t>a few volts from ground so that signals can stay within the dynamic range of the probe.</a:t>
            </a:r>
          </a:p>
        </p:txBody>
      </p:sp>
    </p:spTree>
    <p:extLst>
      <p:ext uri="{BB962C8B-B14F-4D97-AF65-F5344CB8AC3E}">
        <p14:creationId xmlns:p14="http://schemas.microsoft.com/office/powerpoint/2010/main" val="3087797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lstStyle/>
          <a:p>
            <a:pPr algn="just"/>
            <a:r>
              <a:rPr lang="en-US" dirty="0"/>
              <a:t>The output is proportional to the difference between the two inputs and hence the </a:t>
            </a:r>
            <a:r>
              <a:rPr lang="en-US" dirty="0" smtClean="0"/>
              <a:t>name, differential </a:t>
            </a:r>
            <a:r>
              <a:rPr lang="en-US" dirty="0"/>
              <a:t>probe. It rejects the common mode signal but still some error voltage results </a:t>
            </a:r>
            <a:r>
              <a:rPr lang="en-US" dirty="0" smtClean="0"/>
              <a:t>proportional to </a:t>
            </a:r>
            <a:r>
              <a:rPr lang="en-US" dirty="0"/>
              <a:t>common mode signals like noise. </a:t>
            </a:r>
            <a:endParaRPr lang="en-US" dirty="0" smtClean="0"/>
          </a:p>
          <a:p>
            <a:pPr algn="just"/>
            <a:r>
              <a:rPr lang="en-US" dirty="0" smtClean="0"/>
              <a:t>The </a:t>
            </a:r>
            <a:r>
              <a:rPr lang="en-US" dirty="0"/>
              <a:t>common mode rejection power can be measured </a:t>
            </a:r>
            <a:r>
              <a:rPr lang="en-US" dirty="0" smtClean="0"/>
              <a:t>by connecting </a:t>
            </a:r>
            <a:r>
              <a:rPr lang="en-US" dirty="0"/>
              <a:t>both the input simultaneously to the same input. The rejection is best for </a:t>
            </a:r>
            <a:r>
              <a:rPr lang="en-US" dirty="0" err="1"/>
              <a:t>d.c</a:t>
            </a:r>
            <a:r>
              <a:rPr lang="en-US" dirty="0"/>
              <a:t> and </a:t>
            </a:r>
            <a:r>
              <a:rPr lang="en-US" dirty="0" smtClean="0"/>
              <a:t>at low </a:t>
            </a:r>
            <a:r>
              <a:rPr lang="en-US" dirty="0"/>
              <a:t>frequencies. </a:t>
            </a:r>
            <a:endParaRPr lang="en-US" dirty="0" smtClean="0"/>
          </a:p>
          <a:p>
            <a:pPr algn="just"/>
            <a:r>
              <a:rPr lang="en-US" dirty="0" smtClean="0"/>
              <a:t>But </a:t>
            </a:r>
            <a:r>
              <a:rPr lang="en-US" dirty="0"/>
              <a:t>at high frequencies the rejection is poor</a:t>
            </a:r>
            <a:r>
              <a:rPr lang="en-US" dirty="0" smtClean="0"/>
              <a:t>.</a:t>
            </a:r>
          </a:p>
          <a:p>
            <a:r>
              <a:rPr lang="en-US" dirty="0"/>
              <a:t>Such probes can handle the signals which are typically less than a few volts only. The </a:t>
            </a:r>
            <a:r>
              <a:rPr lang="en-US" dirty="0" smtClean="0"/>
              <a:t>peaks above </a:t>
            </a:r>
            <a:r>
              <a:rPr lang="en-US" dirty="0"/>
              <a:t>certain amplitude will be clipped in such probes. </a:t>
            </a:r>
            <a:endParaRPr lang="en-US" dirty="0" smtClean="0"/>
          </a:p>
          <a:p>
            <a:r>
              <a:rPr lang="en-US" dirty="0" smtClean="0"/>
              <a:t>This </a:t>
            </a:r>
            <a:r>
              <a:rPr lang="en-US" dirty="0"/>
              <a:t>probe is bulky, expensive, </a:t>
            </a:r>
            <a:r>
              <a:rPr lang="en-US" dirty="0" smtClean="0"/>
              <a:t>having less </a:t>
            </a:r>
            <a:r>
              <a:rPr lang="en-US" dirty="0"/>
              <a:t>dynamic range and requires external power supply.</a:t>
            </a:r>
          </a:p>
        </p:txBody>
      </p:sp>
    </p:spTree>
    <p:extLst>
      <p:ext uri="{BB962C8B-B14F-4D97-AF65-F5344CB8AC3E}">
        <p14:creationId xmlns:p14="http://schemas.microsoft.com/office/powerpoint/2010/main" val="6192235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71154" y="613954"/>
            <a:ext cx="10384972" cy="5760719"/>
          </a:xfrm>
          <a:prstGeom prst="rect">
            <a:avLst/>
          </a:prstGeom>
        </p:spPr>
      </p:pic>
    </p:spTree>
    <p:extLst>
      <p:ext uri="{BB962C8B-B14F-4D97-AF65-F5344CB8AC3E}">
        <p14:creationId xmlns:p14="http://schemas.microsoft.com/office/powerpoint/2010/main" val="17193084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TA044 - Pico Technology - Oscilloscope Probe, High-Voltage Differential  Probe, 70 MH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027" y="365125"/>
            <a:ext cx="7796129" cy="604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21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Oscilloscope Specifications and Performance</a:t>
            </a:r>
            <a:endParaRPr lang="en-US" dirty="0"/>
          </a:p>
        </p:txBody>
      </p:sp>
      <p:sp>
        <p:nvSpPr>
          <p:cNvPr id="3" name="Content Placeholder 2"/>
          <p:cNvSpPr>
            <a:spLocks noGrp="1"/>
          </p:cNvSpPr>
          <p:nvPr>
            <p:ph idx="1"/>
          </p:nvPr>
        </p:nvSpPr>
        <p:spPr>
          <a:xfrm>
            <a:off x="838200" y="1554480"/>
            <a:ext cx="10515600" cy="4622483"/>
          </a:xfrm>
        </p:spPr>
        <p:txBody>
          <a:bodyPr>
            <a:normAutofit lnSpcReduction="10000"/>
          </a:bodyPr>
          <a:lstStyle/>
          <a:p>
            <a:pPr algn="just"/>
            <a:r>
              <a:rPr lang="en-US" dirty="0"/>
              <a:t>The oscilloscope specifications are necessary when choosing a particular oscilloscope for a </a:t>
            </a:r>
            <a:r>
              <a:rPr lang="en-US" dirty="0" smtClean="0"/>
              <a:t>particular application</a:t>
            </a:r>
            <a:r>
              <a:rPr lang="en-US" dirty="0"/>
              <a:t>. </a:t>
            </a:r>
            <a:endParaRPr lang="en-US" dirty="0" smtClean="0"/>
          </a:p>
          <a:p>
            <a:pPr algn="just"/>
            <a:r>
              <a:rPr lang="en-US" dirty="0" smtClean="0"/>
              <a:t>It </a:t>
            </a:r>
            <a:r>
              <a:rPr lang="en-US" dirty="0"/>
              <a:t>is necessary to look in detail at the specifications list to see whether the </a:t>
            </a:r>
            <a:r>
              <a:rPr lang="en-US" dirty="0" smtClean="0"/>
              <a:t>instrument meets </a:t>
            </a:r>
            <a:r>
              <a:rPr lang="en-US" dirty="0"/>
              <a:t>its requirements. </a:t>
            </a:r>
            <a:endParaRPr lang="en-US" dirty="0" smtClean="0"/>
          </a:p>
          <a:p>
            <a:pPr algn="just"/>
            <a:r>
              <a:rPr lang="en-US" dirty="0" smtClean="0"/>
              <a:t>The </a:t>
            </a:r>
            <a:r>
              <a:rPr lang="en-US" dirty="0"/>
              <a:t>oscilloscope specifications and performance are given below</a:t>
            </a:r>
            <a:r>
              <a:rPr lang="en-US" dirty="0" smtClean="0"/>
              <a:t>:</a:t>
            </a:r>
          </a:p>
          <a:p>
            <a:pPr marL="0" indent="0" algn="just">
              <a:buNone/>
            </a:pPr>
            <a:r>
              <a:rPr lang="en-US" b="1" dirty="0" smtClean="0"/>
              <a:t>1. Bandwidth</a:t>
            </a:r>
            <a:r>
              <a:rPr lang="en-US" b="1" dirty="0"/>
              <a:t>. </a:t>
            </a:r>
            <a:r>
              <a:rPr lang="en-US" dirty="0"/>
              <a:t>The bandwidth specification tells you the frequency range the </a:t>
            </a:r>
            <a:r>
              <a:rPr lang="en-US" dirty="0" smtClean="0"/>
              <a:t> oscilloscope accurately </a:t>
            </a:r>
            <a:r>
              <a:rPr lang="en-US" dirty="0"/>
              <a:t>measures. </a:t>
            </a:r>
            <a:r>
              <a:rPr lang="en-US" dirty="0" smtClean="0"/>
              <a:t>As </a:t>
            </a:r>
            <a:r>
              <a:rPr lang="en-US" dirty="0"/>
              <a:t>signal frequency increases, the capability of the oscilloscope to </a:t>
            </a:r>
            <a:r>
              <a:rPr lang="en-US" dirty="0" smtClean="0"/>
              <a:t>accurately respond </a:t>
            </a:r>
            <a:r>
              <a:rPr lang="en-US" dirty="0"/>
              <a:t>decreases. By convention, the bandwidth tells you the frequency at which the </a:t>
            </a:r>
            <a:r>
              <a:rPr lang="en-US" dirty="0" smtClean="0"/>
              <a:t>displayed signal </a:t>
            </a:r>
            <a:r>
              <a:rPr lang="en-US" dirty="0"/>
              <a:t>reduces to 70.7% of the applied sine wave signal. (This 70.7% point is referred to as </a:t>
            </a:r>
            <a:r>
              <a:rPr lang="en-US" dirty="0" smtClean="0"/>
              <a:t>the “–</a:t>
            </a:r>
            <a:r>
              <a:rPr lang="en-US" dirty="0"/>
              <a:t>3 dB point,” a term based on a logarithmic scale.)</a:t>
            </a:r>
          </a:p>
        </p:txBody>
      </p:sp>
    </p:spTree>
    <p:extLst>
      <p:ext uri="{BB962C8B-B14F-4D97-AF65-F5344CB8AC3E}">
        <p14:creationId xmlns:p14="http://schemas.microsoft.com/office/powerpoint/2010/main" val="4936853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normAutofit/>
          </a:bodyPr>
          <a:lstStyle/>
          <a:p>
            <a:pPr marL="0" indent="0" algn="just">
              <a:buNone/>
            </a:pPr>
            <a:r>
              <a:rPr lang="en-US" b="1" dirty="0"/>
              <a:t>2. Rise Time. </a:t>
            </a:r>
            <a:r>
              <a:rPr lang="en-US" dirty="0"/>
              <a:t>Rise time is another way of describing the useful frequency range of </a:t>
            </a:r>
            <a:r>
              <a:rPr lang="en-US" dirty="0" smtClean="0"/>
              <a:t>an oscilloscope</a:t>
            </a:r>
            <a:r>
              <a:rPr lang="en-US" dirty="0"/>
              <a:t>. Rise time may be a more appropriate performance consideration when you </a:t>
            </a:r>
            <a:r>
              <a:rPr lang="en-US" dirty="0" smtClean="0"/>
              <a:t>expect to </a:t>
            </a:r>
            <a:r>
              <a:rPr lang="en-US" dirty="0"/>
              <a:t>measure pulses and steps. An oscilloscope cannot accurately display pulses with rise times </a:t>
            </a:r>
            <a:r>
              <a:rPr lang="en-US" dirty="0" smtClean="0"/>
              <a:t>faster than </a:t>
            </a:r>
            <a:r>
              <a:rPr lang="en-US" dirty="0"/>
              <a:t>the specified rise time of the oscilloscope</a:t>
            </a:r>
            <a:r>
              <a:rPr lang="en-US" dirty="0" smtClean="0"/>
              <a:t>.</a:t>
            </a:r>
          </a:p>
          <a:p>
            <a:pPr marL="0" indent="0" algn="just">
              <a:buNone/>
            </a:pPr>
            <a:r>
              <a:rPr lang="en-US" b="1" dirty="0"/>
              <a:t>3. Vertical Sensitivity. </a:t>
            </a:r>
            <a:r>
              <a:rPr lang="en-US" dirty="0"/>
              <a:t>The vertical sensitivity indicates how much the vertical amplifier </a:t>
            </a:r>
            <a:r>
              <a:rPr lang="en-US" dirty="0" smtClean="0"/>
              <a:t>can amplify </a:t>
            </a:r>
            <a:r>
              <a:rPr lang="en-US" dirty="0"/>
              <a:t>a weak signal. Vertical sensitivity is usually given in millivolts (mV) per division. </a:t>
            </a:r>
            <a:r>
              <a:rPr lang="en-US" dirty="0" smtClean="0"/>
              <a:t>The smallest </a:t>
            </a:r>
            <a:r>
              <a:rPr lang="en-US" dirty="0"/>
              <a:t>voltage a general purpose oscilloscope can detect is typically about 2 mV per </a:t>
            </a:r>
            <a:r>
              <a:rPr lang="en-US" dirty="0" smtClean="0"/>
              <a:t>vertical screen </a:t>
            </a:r>
            <a:r>
              <a:rPr lang="en-US" dirty="0"/>
              <a:t>division</a:t>
            </a:r>
            <a:r>
              <a:rPr lang="en-US" dirty="0" smtClean="0"/>
              <a:t>.</a:t>
            </a:r>
          </a:p>
          <a:p>
            <a:pPr marL="0" indent="0" algn="just">
              <a:buNone/>
            </a:pPr>
            <a:r>
              <a:rPr lang="en-US" b="1" dirty="0"/>
              <a:t>4. Sweep Speed. </a:t>
            </a:r>
            <a:r>
              <a:rPr lang="en-US" dirty="0"/>
              <a:t>For analog oscilloscopes, this specification indicates how fast the trace </a:t>
            </a:r>
            <a:r>
              <a:rPr lang="en-US" dirty="0" smtClean="0"/>
              <a:t>can sweep </a:t>
            </a:r>
            <a:r>
              <a:rPr lang="en-US" dirty="0"/>
              <a:t>across the screen, allowing you to see fine details. The fastest sweep speed of an </a:t>
            </a:r>
            <a:r>
              <a:rPr lang="en-US" dirty="0" smtClean="0"/>
              <a:t>oscilloscope is </a:t>
            </a:r>
            <a:r>
              <a:rPr lang="en-US" dirty="0"/>
              <a:t>usually given in nanoseconds/div.</a:t>
            </a:r>
          </a:p>
        </p:txBody>
      </p:sp>
    </p:spTree>
    <p:extLst>
      <p:ext uri="{BB962C8B-B14F-4D97-AF65-F5344CB8AC3E}">
        <p14:creationId xmlns:p14="http://schemas.microsoft.com/office/powerpoint/2010/main" val="3015374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normAutofit lnSpcReduction="10000"/>
          </a:bodyPr>
          <a:lstStyle/>
          <a:p>
            <a:pPr marL="0" indent="0" algn="just">
              <a:buNone/>
            </a:pPr>
            <a:r>
              <a:rPr lang="en-US" b="1" dirty="0"/>
              <a:t>5. Gain Accuracy. </a:t>
            </a:r>
            <a:r>
              <a:rPr lang="en-US" dirty="0"/>
              <a:t>The gain accuracy indicates how accurately the vertical system </a:t>
            </a:r>
            <a:r>
              <a:rPr lang="en-US" dirty="0" smtClean="0"/>
              <a:t>attenuates or </a:t>
            </a:r>
            <a:r>
              <a:rPr lang="en-US" dirty="0"/>
              <a:t>amplifies a signal. This is usually listed as a percentage error.</a:t>
            </a:r>
          </a:p>
          <a:p>
            <a:pPr marL="0" indent="0" algn="just">
              <a:buNone/>
            </a:pPr>
            <a:r>
              <a:rPr lang="en-US" b="1" dirty="0"/>
              <a:t>6. Time Base or Horizontal Accuracy. </a:t>
            </a:r>
            <a:r>
              <a:rPr lang="en-US" dirty="0"/>
              <a:t>The time base or horizontal accuracy </a:t>
            </a:r>
            <a:r>
              <a:rPr lang="en-US" dirty="0" smtClean="0"/>
              <a:t>indicates how </a:t>
            </a:r>
            <a:r>
              <a:rPr lang="en-US" dirty="0"/>
              <a:t>accurately the horizontal system displays the timing of a signal. This is usually listed as </a:t>
            </a:r>
            <a:r>
              <a:rPr lang="en-US" dirty="0" smtClean="0"/>
              <a:t>a percentage </a:t>
            </a:r>
            <a:r>
              <a:rPr lang="en-US" dirty="0"/>
              <a:t>error</a:t>
            </a:r>
            <a:r>
              <a:rPr lang="en-US" dirty="0" smtClean="0"/>
              <a:t>.</a:t>
            </a:r>
          </a:p>
          <a:p>
            <a:pPr marL="0" indent="0" algn="just">
              <a:buNone/>
            </a:pPr>
            <a:r>
              <a:rPr lang="en-US" b="1" dirty="0"/>
              <a:t>7. Sample Rate. </a:t>
            </a:r>
            <a:r>
              <a:rPr lang="en-US" dirty="0"/>
              <a:t>On digital oscilloscopes, the sampling rate indicates how many </a:t>
            </a:r>
            <a:r>
              <a:rPr lang="en-US" dirty="0" smtClean="0"/>
              <a:t>samples per </a:t>
            </a:r>
            <a:r>
              <a:rPr lang="en-US" dirty="0"/>
              <a:t>second the ADC (and therefore the oscilloscope) can acquire. Maximum sample rates </a:t>
            </a:r>
            <a:r>
              <a:rPr lang="en-US" dirty="0" smtClean="0"/>
              <a:t>are usually </a:t>
            </a:r>
            <a:r>
              <a:rPr lang="en-US" dirty="0"/>
              <a:t>given in </a:t>
            </a:r>
            <a:r>
              <a:rPr lang="en-US" dirty="0" err="1"/>
              <a:t>megasamples</a:t>
            </a:r>
            <a:r>
              <a:rPr lang="en-US" dirty="0"/>
              <a:t> per second (MS/s). The faster the oscilloscope can sample, </a:t>
            </a:r>
            <a:r>
              <a:rPr lang="en-US" dirty="0" smtClean="0"/>
              <a:t>the more </a:t>
            </a:r>
            <a:r>
              <a:rPr lang="en-US" dirty="0"/>
              <a:t>accurately it can represent fine details in a fast signal. </a:t>
            </a:r>
            <a:endParaRPr lang="en-US" dirty="0" smtClean="0"/>
          </a:p>
          <a:p>
            <a:pPr marL="0" indent="0" algn="just">
              <a:buNone/>
            </a:pPr>
            <a:r>
              <a:rPr lang="en-US" dirty="0" smtClean="0"/>
              <a:t>The </a:t>
            </a:r>
            <a:r>
              <a:rPr lang="en-US" dirty="0"/>
              <a:t>minimum sample rate may </a:t>
            </a:r>
            <a:r>
              <a:rPr lang="en-US" dirty="0" smtClean="0"/>
              <a:t>also be </a:t>
            </a:r>
            <a:r>
              <a:rPr lang="en-US" dirty="0"/>
              <a:t>important if you need to look at slowly changing signals over long periods of time. </a:t>
            </a:r>
            <a:r>
              <a:rPr lang="en-US" dirty="0" smtClean="0"/>
              <a:t>Typically, the </a:t>
            </a:r>
            <a:r>
              <a:rPr lang="en-US" dirty="0"/>
              <a:t>sample rate changes with changes made to the sec/div control to maintain a constant </a:t>
            </a:r>
            <a:r>
              <a:rPr lang="en-US" dirty="0" smtClean="0"/>
              <a:t>number of </a:t>
            </a:r>
            <a:r>
              <a:rPr lang="en-US" dirty="0"/>
              <a:t>waveform points in the waveform record.</a:t>
            </a:r>
          </a:p>
        </p:txBody>
      </p:sp>
    </p:spTree>
    <p:extLst>
      <p:ext uri="{BB962C8B-B14F-4D97-AF65-F5344CB8AC3E}">
        <p14:creationId xmlns:p14="http://schemas.microsoft.com/office/powerpoint/2010/main" val="3616470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726587"/>
          </a:xfrm>
        </p:spPr>
        <p:txBody>
          <a:bodyPr>
            <a:normAutofit/>
          </a:bodyPr>
          <a:lstStyle/>
          <a:p>
            <a:pPr algn="just"/>
            <a:r>
              <a:rPr lang="en-US" b="1" dirty="0"/>
              <a:t>8. ADC Resolution (Or Vertical Resolution). </a:t>
            </a:r>
            <a:r>
              <a:rPr lang="en-US" dirty="0"/>
              <a:t>The resolution, in bits, of the ADC (</a:t>
            </a:r>
            <a:r>
              <a:rPr lang="en-US" dirty="0" smtClean="0"/>
              <a:t>and therefore </a:t>
            </a:r>
            <a:r>
              <a:rPr lang="en-US" dirty="0"/>
              <a:t>the digital oscilloscope) indicates how precisely it can turn input voltages into </a:t>
            </a:r>
            <a:r>
              <a:rPr lang="en-US" dirty="0" smtClean="0"/>
              <a:t>digital values</a:t>
            </a:r>
            <a:r>
              <a:rPr lang="en-US" dirty="0"/>
              <a:t>. Calculation techniques can improve the effective </a:t>
            </a:r>
            <a:r>
              <a:rPr lang="en-US" dirty="0" smtClean="0"/>
              <a:t>resolution.</a:t>
            </a:r>
          </a:p>
          <a:p>
            <a:pPr algn="just"/>
            <a:endParaRPr lang="en-US" dirty="0"/>
          </a:p>
          <a:p>
            <a:pPr algn="just"/>
            <a:r>
              <a:rPr lang="en-US" b="1" dirty="0"/>
              <a:t>Record Length. </a:t>
            </a:r>
            <a:r>
              <a:rPr lang="en-US" dirty="0"/>
              <a:t>The record length of a digital oscilloscope indicates how many </a:t>
            </a:r>
            <a:r>
              <a:rPr lang="en-US" dirty="0" smtClean="0"/>
              <a:t>waveform points </a:t>
            </a:r>
            <a:r>
              <a:rPr lang="en-US" dirty="0"/>
              <a:t>the oscilloscope is able to acquire for one waveform record. </a:t>
            </a:r>
            <a:endParaRPr lang="en-US" dirty="0" smtClean="0"/>
          </a:p>
          <a:p>
            <a:pPr algn="just"/>
            <a:r>
              <a:rPr lang="en-US" dirty="0" smtClean="0"/>
              <a:t>Some </a:t>
            </a:r>
            <a:r>
              <a:rPr lang="en-US" dirty="0"/>
              <a:t>digital oscilloscopes </a:t>
            </a:r>
            <a:r>
              <a:rPr lang="en-US" dirty="0" smtClean="0"/>
              <a:t>let you </a:t>
            </a:r>
            <a:r>
              <a:rPr lang="en-US" dirty="0"/>
              <a:t>adjust the record length. The maximum record length depends on the amount of memory </a:t>
            </a:r>
            <a:r>
              <a:rPr lang="en-US" dirty="0" smtClean="0"/>
              <a:t>in your </a:t>
            </a:r>
            <a:r>
              <a:rPr lang="en-US" dirty="0"/>
              <a:t>oscilloscope. Since the oscilloscope can only store a finite number of waveform points, </a:t>
            </a:r>
            <a:r>
              <a:rPr lang="en-US" dirty="0" smtClean="0"/>
              <a:t>there is </a:t>
            </a:r>
            <a:r>
              <a:rPr lang="en-US" dirty="0"/>
              <a:t>a trade-off between record detail and record length</a:t>
            </a:r>
          </a:p>
        </p:txBody>
      </p:sp>
    </p:spTree>
    <p:extLst>
      <p:ext uri="{BB962C8B-B14F-4D97-AF65-F5344CB8AC3E}">
        <p14:creationId xmlns:p14="http://schemas.microsoft.com/office/powerpoint/2010/main" val="420877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587829"/>
            <a:ext cx="9716589" cy="4637314"/>
          </a:xfrm>
          <a:prstGeom prst="rect">
            <a:avLst/>
          </a:prstGeom>
        </p:spPr>
      </p:pic>
    </p:spTree>
    <p:extLst>
      <p:ext uri="{BB962C8B-B14F-4D97-AF65-F5344CB8AC3E}">
        <p14:creationId xmlns:p14="http://schemas.microsoft.com/office/powerpoint/2010/main" val="26856680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Sampling Oscilloscope</a:t>
            </a:r>
            <a:endParaRPr lang="en-US" dirty="0"/>
          </a:p>
        </p:txBody>
      </p:sp>
      <p:sp>
        <p:nvSpPr>
          <p:cNvPr id="3" name="Content Placeholder 2"/>
          <p:cNvSpPr>
            <a:spLocks noGrp="1"/>
          </p:cNvSpPr>
          <p:nvPr>
            <p:ph idx="1"/>
          </p:nvPr>
        </p:nvSpPr>
        <p:spPr/>
        <p:txBody>
          <a:bodyPr/>
          <a:lstStyle/>
          <a:p>
            <a:pPr algn="just"/>
            <a:r>
              <a:rPr lang="en-US" dirty="0" smtClean="0"/>
              <a:t>General CRO ‘s generally does not have a very wide band width.</a:t>
            </a:r>
          </a:p>
          <a:p>
            <a:pPr algn="just"/>
            <a:r>
              <a:rPr lang="en-US" dirty="0" smtClean="0"/>
              <a:t>Direct tracing of waveform for a very high frequency is not possible.</a:t>
            </a:r>
          </a:p>
          <a:p>
            <a:pPr algn="just"/>
            <a:r>
              <a:rPr lang="en-US" dirty="0" smtClean="0"/>
              <a:t>Brightness and sharpness of the output image on the screen decrease.</a:t>
            </a:r>
          </a:p>
          <a:p>
            <a:pPr algn="just"/>
            <a:r>
              <a:rPr lang="en-US" dirty="0" smtClean="0"/>
              <a:t>In order to observe high frequency signals sampling oscilloscope is employed.</a:t>
            </a:r>
          </a:p>
          <a:p>
            <a:pPr algn="just"/>
            <a:r>
              <a:rPr lang="en-US" dirty="0" smtClean="0"/>
              <a:t>In order to observe high frequency signals sampling technique is used.</a:t>
            </a:r>
          </a:p>
          <a:p>
            <a:endParaRPr lang="en-US" dirty="0"/>
          </a:p>
        </p:txBody>
      </p:sp>
    </p:spTree>
    <p:extLst>
      <p:ext uri="{BB962C8B-B14F-4D97-AF65-F5344CB8AC3E}">
        <p14:creationId xmlns:p14="http://schemas.microsoft.com/office/powerpoint/2010/main" val="33053636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Sampling Oscilloscope</a:t>
            </a:r>
            <a:endParaRPr lang="en-US" dirty="0"/>
          </a:p>
        </p:txBody>
      </p:sp>
      <p:sp>
        <p:nvSpPr>
          <p:cNvPr id="3" name="Content Placeholder 2"/>
          <p:cNvSpPr>
            <a:spLocks noGrp="1"/>
          </p:cNvSpPr>
          <p:nvPr>
            <p:ph idx="1"/>
          </p:nvPr>
        </p:nvSpPr>
        <p:spPr>
          <a:xfrm>
            <a:off x="838200" y="1825624"/>
            <a:ext cx="10515600" cy="4784181"/>
          </a:xfrm>
        </p:spPr>
        <p:txBody>
          <a:bodyPr>
            <a:normAutofit/>
          </a:bodyPr>
          <a:lstStyle/>
          <a:p>
            <a:pPr algn="just"/>
            <a:r>
              <a:rPr lang="en-US" dirty="0"/>
              <a:t>As a matter of fact, high-frequency signals cannot be viewed by conventional oscilloscopes </a:t>
            </a:r>
            <a:r>
              <a:rPr lang="en-US" dirty="0" smtClean="0"/>
              <a:t>because its </a:t>
            </a:r>
            <a:r>
              <a:rPr lang="en-US" dirty="0"/>
              <a:t>frequency range is limited by the gain-bandwidth product of its vertical amplifier. </a:t>
            </a:r>
            <a:endParaRPr lang="en-US" dirty="0" smtClean="0"/>
          </a:p>
          <a:p>
            <a:pPr algn="just"/>
            <a:r>
              <a:rPr lang="en-US" dirty="0" smtClean="0"/>
              <a:t>The sampling technique </a:t>
            </a:r>
            <a:r>
              <a:rPr lang="en-US" dirty="0"/>
              <a:t>‘slows down’ the signal frequency many thousands of times thereby making it </a:t>
            </a:r>
            <a:r>
              <a:rPr lang="en-US" dirty="0" smtClean="0"/>
              <a:t>easier to </a:t>
            </a:r>
            <a:r>
              <a:rPr lang="en-US" dirty="0"/>
              <a:t>view it on the screen.</a:t>
            </a:r>
          </a:p>
          <a:p>
            <a:pPr algn="just"/>
            <a:r>
              <a:rPr lang="en-US" dirty="0"/>
              <a:t>The sampling oscilloscopes are used for analyzing very high frequency signals. </a:t>
            </a:r>
            <a:endParaRPr lang="en-US" dirty="0" smtClean="0"/>
          </a:p>
          <a:p>
            <a:pPr algn="just"/>
            <a:r>
              <a:rPr lang="en-US" dirty="0" smtClean="0"/>
              <a:t>They </a:t>
            </a:r>
            <a:r>
              <a:rPr lang="en-US" dirty="0"/>
              <a:t>are </a:t>
            </a:r>
            <a:r>
              <a:rPr lang="en-US" dirty="0" smtClean="0"/>
              <a:t>used for </a:t>
            </a:r>
            <a:r>
              <a:rPr lang="en-US" dirty="0"/>
              <a:t>looking at repetitive signals which are higher than the sample rate of the oscilloscope. </a:t>
            </a:r>
            <a:endParaRPr lang="en-US" dirty="0" smtClean="0"/>
          </a:p>
        </p:txBody>
      </p:sp>
    </p:spTree>
    <p:extLst>
      <p:ext uri="{BB962C8B-B14F-4D97-AF65-F5344CB8AC3E}">
        <p14:creationId xmlns:p14="http://schemas.microsoft.com/office/powerpoint/2010/main" val="21115321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algn="just"/>
            <a:r>
              <a:rPr lang="en-US" dirty="0"/>
              <a:t>They capture the samples by assembling samples from several successive waveforms, and by combining them during the processing, they are able to build up a picture of the waveform. </a:t>
            </a:r>
            <a:endParaRPr lang="en-US" dirty="0" smtClean="0"/>
          </a:p>
          <a:p>
            <a:pPr algn="just"/>
            <a:r>
              <a:rPr lang="en-US" dirty="0" smtClean="0"/>
              <a:t>The </a:t>
            </a:r>
            <a:r>
              <a:rPr lang="en-US" dirty="0"/>
              <a:t>oscilloscope specifications for these items may detail a frequency capability or bandwidth sometimes as high as 50 GHz. </a:t>
            </a:r>
          </a:p>
          <a:p>
            <a:pPr algn="just"/>
            <a:r>
              <a:rPr lang="en-US" dirty="0"/>
              <a:t>However these scopes are very expensive,</a:t>
            </a:r>
          </a:p>
        </p:txBody>
      </p:sp>
    </p:spTree>
    <p:extLst>
      <p:ext uri="{BB962C8B-B14F-4D97-AF65-F5344CB8AC3E}">
        <p14:creationId xmlns:p14="http://schemas.microsoft.com/office/powerpoint/2010/main" val="21817369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4765" y="25491"/>
            <a:ext cx="9588137" cy="6533986"/>
          </a:xfrm>
          <a:prstGeom prst="rect">
            <a:avLst/>
          </a:prstGeom>
        </p:spPr>
      </p:pic>
    </p:spTree>
    <p:extLst>
      <p:ext uri="{BB962C8B-B14F-4D97-AF65-F5344CB8AC3E}">
        <p14:creationId xmlns:p14="http://schemas.microsoft.com/office/powerpoint/2010/main" val="32770379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
            <a:ext cx="10515600" cy="6033272"/>
          </a:xfrm>
        </p:spPr>
        <p:txBody>
          <a:bodyPr>
            <a:normAutofit/>
          </a:bodyPr>
          <a:lstStyle/>
          <a:p>
            <a:pPr algn="just"/>
            <a:r>
              <a:rPr lang="en-US" dirty="0"/>
              <a:t>In order to display respectively signals whose frequencies are higher than the limits </a:t>
            </a:r>
            <a:r>
              <a:rPr lang="en-US" dirty="0" smtClean="0"/>
              <a:t>of high-frequency </a:t>
            </a:r>
            <a:r>
              <a:rPr lang="en-US" dirty="0"/>
              <a:t>oscilloscopes sampling is used. </a:t>
            </a:r>
            <a:endParaRPr lang="en-US" dirty="0" smtClean="0"/>
          </a:p>
          <a:p>
            <a:pPr algn="just"/>
            <a:r>
              <a:rPr lang="en-US" dirty="0" smtClean="0"/>
              <a:t>In </a:t>
            </a:r>
            <a:r>
              <a:rPr lang="en-US" dirty="0"/>
              <a:t>this technique, the signal is </a:t>
            </a:r>
            <a:r>
              <a:rPr lang="en-US" dirty="0" smtClean="0"/>
              <a:t>reconstructed from </a:t>
            </a:r>
            <a:r>
              <a:rPr lang="en-US" dirty="0"/>
              <a:t>sequential samples of its waveform. </a:t>
            </a:r>
            <a:endParaRPr lang="en-US" dirty="0" smtClean="0"/>
          </a:p>
          <a:p>
            <a:pPr algn="just"/>
            <a:r>
              <a:rPr lang="en-US" dirty="0" smtClean="0"/>
              <a:t>These </a:t>
            </a:r>
            <a:r>
              <a:rPr lang="en-US" dirty="0"/>
              <a:t>samples are obtained at slightly different </a:t>
            </a:r>
            <a:r>
              <a:rPr lang="en-US" dirty="0" smtClean="0"/>
              <a:t>points sequential </a:t>
            </a:r>
            <a:r>
              <a:rPr lang="en-US" dirty="0"/>
              <a:t>samples of its waveform</a:t>
            </a:r>
            <a:r>
              <a:rPr lang="en-US" dirty="0" smtClean="0"/>
              <a:t>.</a:t>
            </a:r>
          </a:p>
          <a:p>
            <a:pPr algn="just"/>
            <a:r>
              <a:rPr lang="en-US" dirty="0"/>
              <a:t>The sampling pulse generated within the oscilloscope turns on the oscilloscope </a:t>
            </a:r>
            <a:r>
              <a:rPr lang="en-US" dirty="0" smtClean="0"/>
              <a:t>measuring circuit </a:t>
            </a:r>
            <a:r>
              <a:rPr lang="en-US" dirty="0"/>
              <a:t>for a brief instant. </a:t>
            </a:r>
            <a:endParaRPr lang="en-US" dirty="0" smtClean="0"/>
          </a:p>
          <a:p>
            <a:pPr algn="just"/>
            <a:r>
              <a:rPr lang="en-US" dirty="0" smtClean="0"/>
              <a:t>.</a:t>
            </a:r>
            <a:endParaRPr lang="en-US" dirty="0"/>
          </a:p>
        </p:txBody>
      </p:sp>
    </p:spTree>
    <p:extLst>
      <p:ext uri="{BB962C8B-B14F-4D97-AF65-F5344CB8AC3E}">
        <p14:creationId xmlns:p14="http://schemas.microsoft.com/office/powerpoint/2010/main" val="27690448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vertical position of the electron beam is controlled by the resulting voltage observed at that point of the input waveform. </a:t>
            </a:r>
          </a:p>
          <a:p>
            <a:pPr algn="just"/>
            <a:r>
              <a:rPr lang="en-US" dirty="0"/>
              <a:t>The following pulse samples the waveform in its next cycle at a slightly different point. </a:t>
            </a:r>
            <a:endParaRPr lang="en-US" dirty="0" smtClean="0"/>
          </a:p>
          <a:p>
            <a:pPr algn="just"/>
            <a:r>
              <a:rPr lang="en-US" dirty="0" smtClean="0"/>
              <a:t>The </a:t>
            </a:r>
            <a:r>
              <a:rPr lang="en-US" dirty="0"/>
              <a:t>horizontal position of the spot on the screen of the oscilloscope is meanwhile stepped forward very slightly, and the vertical position is determined by the new voltage value</a:t>
            </a:r>
          </a:p>
        </p:txBody>
      </p:sp>
    </p:spTree>
    <p:extLst>
      <p:ext uri="{BB962C8B-B14F-4D97-AF65-F5344CB8AC3E}">
        <p14:creationId xmlns:p14="http://schemas.microsoft.com/office/powerpoint/2010/main" val="17582941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074"/>
            <a:ext cx="10515600" cy="5745889"/>
          </a:xfrm>
        </p:spPr>
        <p:txBody>
          <a:bodyPr/>
          <a:lstStyle/>
          <a:p>
            <a:pPr algn="just"/>
            <a:r>
              <a:rPr lang="en-US" dirty="0"/>
              <a:t>As many as one thousand samples are taken to reconstruct one </a:t>
            </a:r>
            <a:r>
              <a:rPr lang="en-US" dirty="0" smtClean="0"/>
              <a:t>cycle as </a:t>
            </a:r>
            <a:r>
              <a:rPr lang="en-US" dirty="0"/>
              <a:t>shown in Fig. 8.12. </a:t>
            </a:r>
            <a:endParaRPr lang="en-US" dirty="0" smtClean="0"/>
          </a:p>
          <a:p>
            <a:pPr algn="just"/>
            <a:r>
              <a:rPr lang="en-US" dirty="0" smtClean="0"/>
              <a:t>The </a:t>
            </a:r>
            <a:r>
              <a:rPr lang="en-US" dirty="0"/>
              <a:t>sampling frequency may be as low as 1/100th of the input </a:t>
            </a:r>
            <a:r>
              <a:rPr lang="en-US" dirty="0" smtClean="0"/>
              <a:t>signal frequency </a:t>
            </a:r>
            <a:r>
              <a:rPr lang="en-US" dirty="0"/>
              <a:t>i.e. ordinary oscilloscope having a bandwidth of 10 MHz can be used for </a:t>
            </a:r>
            <a:r>
              <a:rPr lang="en-US" dirty="0" smtClean="0"/>
              <a:t>observing input </a:t>
            </a:r>
            <a:r>
              <a:rPr lang="en-US" dirty="0"/>
              <a:t>signal of frequency as high as 1,000 MHz as many as 1,000 samples are used to </a:t>
            </a:r>
            <a:r>
              <a:rPr lang="en-US" dirty="0" smtClean="0"/>
              <a:t>reconstruct the </a:t>
            </a:r>
            <a:r>
              <a:rPr lang="en-US" dirty="0"/>
              <a:t>original waveform.</a:t>
            </a:r>
          </a:p>
          <a:p>
            <a:pPr marL="0" indent="0">
              <a:buNone/>
            </a:pPr>
            <a:endParaRPr lang="en-US" dirty="0"/>
          </a:p>
        </p:txBody>
      </p:sp>
    </p:spTree>
    <p:extLst>
      <p:ext uri="{BB962C8B-B14F-4D97-AF65-F5344CB8AC3E}">
        <p14:creationId xmlns:p14="http://schemas.microsoft.com/office/powerpoint/2010/main" val="1392610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95006" y="483326"/>
            <a:ext cx="7876903" cy="5982788"/>
          </a:xfrm>
          <a:prstGeom prst="rect">
            <a:avLst/>
          </a:prstGeom>
        </p:spPr>
      </p:pic>
    </p:spTree>
    <p:extLst>
      <p:ext uri="{BB962C8B-B14F-4D97-AF65-F5344CB8AC3E}">
        <p14:creationId xmlns:p14="http://schemas.microsoft.com/office/powerpoint/2010/main" val="29387560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3051"/>
            <a:ext cx="10515600" cy="5667512"/>
          </a:xfrm>
        </p:spPr>
        <p:txBody>
          <a:bodyPr>
            <a:normAutofit lnSpcReduction="10000"/>
          </a:bodyPr>
          <a:lstStyle/>
          <a:p>
            <a:pPr algn="just"/>
            <a:r>
              <a:rPr lang="en-US" dirty="0"/>
              <a:t>Fig. 8.13 shows the block diagram of sampling oscilloscope. The input waveform is applied </a:t>
            </a:r>
            <a:r>
              <a:rPr lang="en-US" dirty="0" smtClean="0"/>
              <a:t>to the </a:t>
            </a:r>
            <a:r>
              <a:rPr lang="en-US" dirty="0"/>
              <a:t>sampling gate. </a:t>
            </a:r>
            <a:endParaRPr lang="en-US" dirty="0" smtClean="0"/>
          </a:p>
          <a:p>
            <a:pPr algn="just"/>
            <a:r>
              <a:rPr lang="en-US" dirty="0" smtClean="0"/>
              <a:t>The </a:t>
            </a:r>
            <a:r>
              <a:rPr lang="en-US" dirty="0"/>
              <a:t>input waveform is sampled whenever a sampling pulse opens the </a:t>
            </a:r>
            <a:r>
              <a:rPr lang="en-US" dirty="0" smtClean="0"/>
              <a:t>sampling gate</a:t>
            </a:r>
            <a:r>
              <a:rPr lang="en-US" dirty="0"/>
              <a:t>. The sampling must be synchronized with the input signal frequency.</a:t>
            </a:r>
          </a:p>
          <a:p>
            <a:pPr algn="just"/>
            <a:r>
              <a:rPr lang="en-US" dirty="0"/>
              <a:t>At the beginning of each sampling cycle, the trigger pulse activates an oscillator and a </a:t>
            </a:r>
            <a:r>
              <a:rPr lang="en-US" dirty="0" smtClean="0"/>
              <a:t>linear ramp </a:t>
            </a:r>
            <a:r>
              <a:rPr lang="en-US" dirty="0"/>
              <a:t>voltage is generated. This ramp voltage is applied to a voltage comparator. </a:t>
            </a:r>
            <a:endParaRPr lang="en-US" dirty="0" smtClean="0"/>
          </a:p>
          <a:p>
            <a:pPr algn="just"/>
            <a:r>
              <a:rPr lang="en-US" dirty="0" smtClean="0"/>
              <a:t>This comparator compares </a:t>
            </a:r>
            <a:r>
              <a:rPr lang="en-US" dirty="0"/>
              <a:t>the ramp voltage to the staircase generator output voltage. When the two voltages </a:t>
            </a:r>
            <a:r>
              <a:rPr lang="en-US" dirty="0" smtClean="0"/>
              <a:t>are equal </a:t>
            </a:r>
            <a:r>
              <a:rPr lang="en-US" dirty="0"/>
              <a:t>in amplitude, the staircase generator is allowed to advance one step and simultaneously </a:t>
            </a:r>
            <a:r>
              <a:rPr lang="en-US" dirty="0" smtClean="0"/>
              <a:t>a sampling </a:t>
            </a:r>
            <a:r>
              <a:rPr lang="en-US" dirty="0"/>
              <a:t>pulse is applied to the sampling gate. </a:t>
            </a:r>
            <a:endParaRPr lang="en-US" dirty="0" smtClean="0"/>
          </a:p>
          <a:p>
            <a:pPr algn="just"/>
            <a:r>
              <a:rPr lang="en-US" dirty="0" smtClean="0"/>
              <a:t>At </a:t>
            </a:r>
            <a:r>
              <a:rPr lang="en-US" dirty="0"/>
              <a:t>this moment, a sample of the input voltage </a:t>
            </a:r>
            <a:r>
              <a:rPr lang="en-US" dirty="0" smtClean="0"/>
              <a:t>is taken</a:t>
            </a:r>
            <a:r>
              <a:rPr lang="en-US" dirty="0"/>
              <a:t>, amplified and applied to the vertical deflecting plates.</a:t>
            </a:r>
          </a:p>
        </p:txBody>
      </p:sp>
      <p:pic>
        <p:nvPicPr>
          <p:cNvPr id="4" name="Picture 3"/>
          <p:cNvPicPr>
            <a:picLocks noChangeAspect="1"/>
          </p:cNvPicPr>
          <p:nvPr/>
        </p:nvPicPr>
        <p:blipFill>
          <a:blip r:embed="rId2"/>
          <a:stretch>
            <a:fillRect/>
          </a:stretch>
        </p:blipFill>
        <p:spPr>
          <a:xfrm>
            <a:off x="8233229" y="5021943"/>
            <a:ext cx="3433047" cy="2324044"/>
          </a:xfrm>
          <a:prstGeom prst="rect">
            <a:avLst/>
          </a:prstGeom>
        </p:spPr>
      </p:pic>
    </p:spTree>
    <p:extLst>
      <p:ext uri="{BB962C8B-B14F-4D97-AF65-F5344CB8AC3E}">
        <p14:creationId xmlns:p14="http://schemas.microsoft.com/office/powerpoint/2010/main" val="2904827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resolution of the final image on the screen of the CRT is determined by the size of </a:t>
            </a:r>
            <a:r>
              <a:rPr lang="en-US" dirty="0" smtClean="0"/>
              <a:t>the steps </a:t>
            </a:r>
            <a:r>
              <a:rPr lang="en-US" dirty="0"/>
              <a:t>of the staircase generator. The smaller the size of these steps and the larger the number </a:t>
            </a:r>
            <a:r>
              <a:rPr lang="en-US" dirty="0" smtClean="0"/>
              <a:t>of samples</a:t>
            </a:r>
            <a:r>
              <a:rPr lang="en-US" dirty="0"/>
              <a:t>, the higher will be the resolution of the image.</a:t>
            </a:r>
          </a:p>
        </p:txBody>
      </p:sp>
    </p:spTree>
    <p:extLst>
      <p:ext uri="{BB962C8B-B14F-4D97-AF65-F5344CB8AC3E}">
        <p14:creationId xmlns:p14="http://schemas.microsoft.com/office/powerpoint/2010/main" val="3499164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5" ma:contentTypeDescription="Create a new document." ma:contentTypeScope="" ma:versionID="d9c847e3deaa80a01380c215dcaf1557">
  <xsd:schema xmlns:xsd="http://www.w3.org/2001/XMLSchema" xmlns:xs="http://www.w3.org/2001/XMLSchema" xmlns:p="http://schemas.microsoft.com/office/2006/metadata/properties" xmlns:ns2="e8a6af36-2242-4c2b-ae94-7f5ff7765e7b" targetNamespace="http://schemas.microsoft.com/office/2006/metadata/properties" ma:root="true" ma:fieldsID="0fd0869dcee4231348da76a494594a36" ns2:_="">
    <xsd:import namespace="e8a6af36-2242-4c2b-ae94-7f5ff7765e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93A6B6-FABB-481D-9372-89C2368F6D72}"/>
</file>

<file path=customXml/itemProps2.xml><?xml version="1.0" encoding="utf-8"?>
<ds:datastoreItem xmlns:ds="http://schemas.openxmlformats.org/officeDocument/2006/customXml" ds:itemID="{AFDB7227-E2E3-4923-BEB4-A4F5475E8BEF}"/>
</file>

<file path=customXml/itemProps3.xml><?xml version="1.0" encoding="utf-8"?>
<ds:datastoreItem xmlns:ds="http://schemas.openxmlformats.org/officeDocument/2006/customXml" ds:itemID="{DA5A0680-7322-44A0-9E14-4DE0034AC15D}"/>
</file>

<file path=docProps/app.xml><?xml version="1.0" encoding="utf-8"?>
<Properties xmlns="http://schemas.openxmlformats.org/officeDocument/2006/extended-properties" xmlns:vt="http://schemas.openxmlformats.org/officeDocument/2006/docPropsVTypes">
  <TotalTime>3480</TotalTime>
  <Words>6817</Words>
  <Application>Microsoft Office PowerPoint</Application>
  <PresentationFormat>Widescreen</PresentationFormat>
  <Paragraphs>342</Paragraphs>
  <Slides>129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129</vt:i4>
      </vt:variant>
    </vt:vector>
  </HeadingPairs>
  <TitlesOfParts>
    <vt:vector size="137" baseType="lpstr">
      <vt:lpstr>Arial</vt:lpstr>
      <vt:lpstr>Calibri</vt:lpstr>
      <vt:lpstr>Calibri Light</vt:lpstr>
      <vt:lpstr>TimesNewRomanPS-BoldItalicMT</vt:lpstr>
      <vt:lpstr>TimesNewRomanPS-BoldMT</vt:lpstr>
      <vt:lpstr>TimesNewRomanPSMT</vt:lpstr>
      <vt:lpstr>Wingdings 2</vt:lpstr>
      <vt:lpstr>Office Theme</vt:lpstr>
      <vt:lpstr>MEASUREMENT USING CRO</vt:lpstr>
      <vt:lpstr>PowerPoint Presentation</vt:lpstr>
      <vt:lpstr>Measurement of Voltage</vt:lpstr>
      <vt:lpstr>PowerPoint Presentation</vt:lpstr>
      <vt:lpstr>PowerPoint Presentation</vt:lpstr>
      <vt:lpstr>PowerPoint Presentation</vt:lpstr>
      <vt:lpstr>PowerPoint Presentation</vt:lpstr>
      <vt:lpstr>PowerPoint Presentation</vt:lpstr>
      <vt:lpstr>PowerPoint Presentation</vt:lpstr>
      <vt:lpstr>Measurement of Current</vt:lpstr>
      <vt:lpstr>PowerPoint Presentation</vt:lpstr>
      <vt:lpstr>Measurement of Time period</vt:lpstr>
      <vt:lpstr>PowerPoint Presentation</vt:lpstr>
      <vt:lpstr>Lissajous figure</vt:lpstr>
      <vt:lpstr>PowerPoint Presentation</vt:lpstr>
      <vt:lpstr>Lissajous Figures</vt:lpstr>
      <vt:lpstr>PowerPoint Presentation</vt:lpstr>
      <vt:lpstr>PowerPoint Presentation</vt:lpstr>
      <vt:lpstr>PowerPoint Presentation</vt:lpstr>
      <vt:lpstr>PowerPoint Presentation</vt:lpstr>
      <vt:lpstr>PowerPoint Presentation</vt:lpstr>
      <vt:lpstr>Measurements using Lissajous Figures </vt:lpstr>
      <vt:lpstr>Frequency Determination with Lissajous Figures</vt:lpstr>
      <vt:lpstr>Frequency Determination with Lissajous Figures</vt:lpstr>
      <vt:lpstr>PowerPoint Presentation</vt:lpstr>
      <vt:lpstr>PowerPoint Presentation</vt:lpstr>
      <vt:lpstr>PowerPoint Presentation</vt:lpstr>
      <vt:lpstr>PowerPoint Presentation</vt:lpstr>
      <vt:lpstr>PowerPoint Presentation</vt:lpstr>
      <vt:lpstr>MEASUREMENTS USING THE CATHODE-RAY OSCILLOSCOPE:</vt:lpstr>
      <vt:lpstr>Phase Determination with Lissajous Figures</vt:lpstr>
      <vt:lpstr>MEASUREMENTS USING THE CATHODE-RAY OSCILLOSCOPE:</vt:lpstr>
      <vt:lpstr>Measurement of Phase Using Lissajous Figures:</vt:lpstr>
      <vt:lpstr>Measurement of Phase Using Lissajous Figures:</vt:lpstr>
      <vt:lpstr>Measurement of Phase Using Lissajous Figures:</vt:lpstr>
      <vt:lpstr>Measurement of Phase Using Lissajous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Spot Wheel Method of Display</vt:lpstr>
      <vt:lpstr>PowerPoint Presentation</vt:lpstr>
      <vt:lpstr>PowerPoint Presentation</vt:lpstr>
      <vt:lpstr>PowerPoint Presentation</vt:lpstr>
      <vt:lpstr>Problem</vt:lpstr>
      <vt:lpstr>Gear Wheel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vt:lpstr>
      <vt:lpstr>TYPES OF THE CATHODE-RAY OSCILLOSCOPES:</vt:lpstr>
      <vt:lpstr>Oscilloscope Probes</vt:lpstr>
      <vt:lpstr>PowerPoint Presentation</vt:lpstr>
      <vt:lpstr>PowerPoint Presentation</vt:lpstr>
      <vt:lpstr>PowerPoint Presentation</vt:lpstr>
      <vt:lpstr>PowerPoint Presentation</vt:lpstr>
      <vt:lpstr>PowerPoint Presentation</vt:lpstr>
      <vt:lpstr>High Impedance or 10: 1 Probe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Probe</vt:lpstr>
      <vt:lpstr>PowerPoint Presentation</vt:lpstr>
      <vt:lpstr>PowerPoint Presentation</vt:lpstr>
      <vt:lpstr>PowerPoint Presentation</vt:lpstr>
      <vt:lpstr>PowerPoint Presentation</vt:lpstr>
      <vt:lpstr>PowerPoint Presentation</vt:lpstr>
      <vt:lpstr>Differential Probes</vt:lpstr>
      <vt:lpstr>PowerPoint Presentation</vt:lpstr>
      <vt:lpstr>PowerPoint Presentation</vt:lpstr>
      <vt:lpstr>PowerPoint Presentation</vt:lpstr>
      <vt:lpstr>Oscilloscope Specifications and Performance</vt:lpstr>
      <vt:lpstr>PowerPoint Presentation</vt:lpstr>
      <vt:lpstr>PowerPoint Presentation</vt:lpstr>
      <vt:lpstr>PowerPoint Presentation</vt:lpstr>
      <vt:lpstr>Sampling Oscilloscope</vt:lpstr>
      <vt:lpstr>Sampling Oscilloscope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of Sampling</vt:lpstr>
      <vt:lpstr>PowerPoint Presentation</vt:lpstr>
      <vt:lpstr>PowerPoint Presentation</vt:lpstr>
      <vt:lpstr>PowerPoint Presentation</vt:lpstr>
      <vt:lpstr>STORAGE OSCILLOSCOPE</vt:lpstr>
      <vt:lpstr>Analog storage oscilloscope </vt:lpstr>
      <vt:lpstr>PowerPoint Presentation</vt:lpstr>
      <vt:lpstr>Digital Storage Oscilloscope</vt:lpstr>
      <vt:lpstr>PowerPoint Presentation</vt:lpstr>
      <vt:lpstr>PowerPoint Presentation</vt:lpstr>
      <vt:lpstr>What is Digital Storage Oscilloscope? </vt:lpstr>
      <vt:lpstr>PowerPoint Presentation</vt:lpstr>
      <vt:lpstr>Block Diagram of Digital Storage Oscilloscope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USING CRO</dc:title>
  <dc:creator>MAHE</dc:creator>
  <cp:lastModifiedBy>MAHE</cp:lastModifiedBy>
  <cp:revision>90</cp:revision>
  <dcterms:created xsi:type="dcterms:W3CDTF">2020-07-22T04:43:56Z</dcterms:created>
  <dcterms:modified xsi:type="dcterms:W3CDTF">2021-11-15T17:29:50Z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