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ABD55E-403E-46FA-B84E-33505E67A9DD}" v="2" dt="2021-12-14T05:34:43.180"/>
    <p1510:client id="{B340C681-A2A1-4EBD-AA03-7403980284FD}" v="1" dt="2021-12-13T13:12:26.5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ANKI BHANU SAMPATH - 200932046" userId="S::ronanki.sampath@learner.manipal.edu::22fece59-6961-4f70-88f9-c5754e25c223" providerId="AD" clId="Web-{4FABD55E-403E-46FA-B84E-33505E67A9DD}"/>
    <pc:docChg chg="modSld">
      <pc:chgData name="RONANKI BHANU SAMPATH - 200932046" userId="S::ronanki.sampath@learner.manipal.edu::22fece59-6961-4f70-88f9-c5754e25c223" providerId="AD" clId="Web-{4FABD55E-403E-46FA-B84E-33505E67A9DD}" dt="2021-12-14T05:34:43.180" v="1" actId="1076"/>
      <pc:docMkLst>
        <pc:docMk/>
      </pc:docMkLst>
      <pc:sldChg chg="modSp">
        <pc:chgData name="RONANKI BHANU SAMPATH - 200932046" userId="S::ronanki.sampath@learner.manipal.edu::22fece59-6961-4f70-88f9-c5754e25c223" providerId="AD" clId="Web-{4FABD55E-403E-46FA-B84E-33505E67A9DD}" dt="2021-12-14T05:34:43.180" v="1" actId="1076"/>
        <pc:sldMkLst>
          <pc:docMk/>
          <pc:sldMk cId="245537697" sldId="304"/>
        </pc:sldMkLst>
        <pc:picChg chg="mod">
          <ac:chgData name="RONANKI BHANU SAMPATH - 200932046" userId="S::ronanki.sampath@learner.manipal.edu::22fece59-6961-4f70-88f9-c5754e25c223" providerId="AD" clId="Web-{4FABD55E-403E-46FA-B84E-33505E67A9DD}" dt="2021-12-14T05:34:43.180" v="1" actId="1076"/>
          <ac:picMkLst>
            <pc:docMk/>
            <pc:sldMk cId="245537697" sldId="304"/>
            <ac:picMk id="4" creationId="{00000000-0000-0000-0000-000000000000}"/>
          </ac:picMkLst>
        </pc:picChg>
      </pc:sldChg>
    </pc:docChg>
  </pc:docChgLst>
  <pc:docChgLst>
    <pc:chgData name="RUCHIRA GARAI - 200932148" userId="S::ruchira.garai@learner.manipal.edu::8032ab8a-c611-495a-82b5-ba55ded03630" providerId="AD" clId="Web-{B340C681-A2A1-4EBD-AA03-7403980284FD}"/>
    <pc:docChg chg="modSld">
      <pc:chgData name="RUCHIRA GARAI - 200932148" userId="S::ruchira.garai@learner.manipal.edu::8032ab8a-c611-495a-82b5-ba55ded03630" providerId="AD" clId="Web-{B340C681-A2A1-4EBD-AA03-7403980284FD}" dt="2021-12-13T13:12:26.590" v="0"/>
      <pc:docMkLst>
        <pc:docMk/>
      </pc:docMkLst>
      <pc:sldChg chg="addSp">
        <pc:chgData name="RUCHIRA GARAI - 200932148" userId="S::ruchira.garai@learner.manipal.edu::8032ab8a-c611-495a-82b5-ba55ded03630" providerId="AD" clId="Web-{B340C681-A2A1-4EBD-AA03-7403980284FD}" dt="2021-12-13T13:12:26.590" v="0"/>
        <pc:sldMkLst>
          <pc:docMk/>
          <pc:sldMk cId="3741290033" sldId="256"/>
        </pc:sldMkLst>
        <pc:spChg chg="add">
          <ac:chgData name="RUCHIRA GARAI - 200932148" userId="S::ruchira.garai@learner.manipal.edu::8032ab8a-c611-495a-82b5-ba55ded03630" providerId="AD" clId="Web-{B340C681-A2A1-4EBD-AA03-7403980284FD}" dt="2021-12-13T13:12:26.590" v="0"/>
          <ac:spMkLst>
            <pc:docMk/>
            <pc:sldMk cId="3741290033" sldId="256"/>
            <ac:spMk id="4" creationId="{DD5A2096-0B1F-4CA4-B6CD-EDA3D27D7F1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DC9ECDB-262A-4612-A7F8-04B449989B7B}"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0547-1A5C-45E6-BE49-924749AB0FC3}" type="slidenum">
              <a:rPr lang="en-US" smtClean="0"/>
              <a:t>‹#›</a:t>
            </a:fld>
            <a:endParaRPr lang="en-US"/>
          </a:p>
        </p:txBody>
      </p:sp>
    </p:spTree>
    <p:extLst>
      <p:ext uri="{BB962C8B-B14F-4D97-AF65-F5344CB8AC3E}">
        <p14:creationId xmlns:p14="http://schemas.microsoft.com/office/powerpoint/2010/main" val="4247811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C9ECDB-262A-4612-A7F8-04B449989B7B}"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0547-1A5C-45E6-BE49-924749AB0FC3}" type="slidenum">
              <a:rPr lang="en-US" smtClean="0"/>
              <a:t>‹#›</a:t>
            </a:fld>
            <a:endParaRPr lang="en-US"/>
          </a:p>
        </p:txBody>
      </p:sp>
    </p:spTree>
    <p:extLst>
      <p:ext uri="{BB962C8B-B14F-4D97-AF65-F5344CB8AC3E}">
        <p14:creationId xmlns:p14="http://schemas.microsoft.com/office/powerpoint/2010/main" val="2839222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C9ECDB-262A-4612-A7F8-04B449989B7B}"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0547-1A5C-45E6-BE49-924749AB0FC3}" type="slidenum">
              <a:rPr lang="en-US" smtClean="0"/>
              <a:t>‹#›</a:t>
            </a:fld>
            <a:endParaRPr lang="en-US"/>
          </a:p>
        </p:txBody>
      </p:sp>
    </p:spTree>
    <p:extLst>
      <p:ext uri="{BB962C8B-B14F-4D97-AF65-F5344CB8AC3E}">
        <p14:creationId xmlns:p14="http://schemas.microsoft.com/office/powerpoint/2010/main" val="3440660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C9ECDB-262A-4612-A7F8-04B449989B7B}"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0547-1A5C-45E6-BE49-924749AB0FC3}" type="slidenum">
              <a:rPr lang="en-US" smtClean="0"/>
              <a:t>‹#›</a:t>
            </a:fld>
            <a:endParaRPr lang="en-US"/>
          </a:p>
        </p:txBody>
      </p:sp>
    </p:spTree>
    <p:extLst>
      <p:ext uri="{BB962C8B-B14F-4D97-AF65-F5344CB8AC3E}">
        <p14:creationId xmlns:p14="http://schemas.microsoft.com/office/powerpoint/2010/main" val="80010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C9ECDB-262A-4612-A7F8-04B449989B7B}"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0547-1A5C-45E6-BE49-924749AB0FC3}" type="slidenum">
              <a:rPr lang="en-US" smtClean="0"/>
              <a:t>‹#›</a:t>
            </a:fld>
            <a:endParaRPr lang="en-US"/>
          </a:p>
        </p:txBody>
      </p:sp>
    </p:spTree>
    <p:extLst>
      <p:ext uri="{BB962C8B-B14F-4D97-AF65-F5344CB8AC3E}">
        <p14:creationId xmlns:p14="http://schemas.microsoft.com/office/powerpoint/2010/main" val="2260341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C9ECDB-262A-4612-A7F8-04B449989B7B}"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0547-1A5C-45E6-BE49-924749AB0FC3}" type="slidenum">
              <a:rPr lang="en-US" smtClean="0"/>
              <a:t>‹#›</a:t>
            </a:fld>
            <a:endParaRPr lang="en-US"/>
          </a:p>
        </p:txBody>
      </p:sp>
    </p:spTree>
    <p:extLst>
      <p:ext uri="{BB962C8B-B14F-4D97-AF65-F5344CB8AC3E}">
        <p14:creationId xmlns:p14="http://schemas.microsoft.com/office/powerpoint/2010/main" val="846636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C9ECDB-262A-4612-A7F8-04B449989B7B}" type="datetimeFigureOut">
              <a:rPr lang="en-US" smtClean="0"/>
              <a:t>12/13/2021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E0547-1A5C-45E6-BE49-924749AB0FC3}" type="slidenum">
              <a:rPr lang="en-US" smtClean="0"/>
              <a:t>‹#›</a:t>
            </a:fld>
            <a:endParaRPr lang="en-US"/>
          </a:p>
        </p:txBody>
      </p:sp>
    </p:spTree>
    <p:extLst>
      <p:ext uri="{BB962C8B-B14F-4D97-AF65-F5344CB8AC3E}">
        <p14:creationId xmlns:p14="http://schemas.microsoft.com/office/powerpoint/2010/main" val="3646629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C9ECDB-262A-4612-A7F8-04B449989B7B}" type="datetimeFigureOut">
              <a:rPr lang="en-US" smtClean="0"/>
              <a:t>12/13/2021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E0547-1A5C-45E6-BE49-924749AB0FC3}" type="slidenum">
              <a:rPr lang="en-US" smtClean="0"/>
              <a:t>‹#›</a:t>
            </a:fld>
            <a:endParaRPr lang="en-US"/>
          </a:p>
        </p:txBody>
      </p:sp>
    </p:spTree>
    <p:extLst>
      <p:ext uri="{BB962C8B-B14F-4D97-AF65-F5344CB8AC3E}">
        <p14:creationId xmlns:p14="http://schemas.microsoft.com/office/powerpoint/2010/main" val="3301121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C9ECDB-262A-4612-A7F8-04B449989B7B}" type="datetimeFigureOut">
              <a:rPr lang="en-US" smtClean="0"/>
              <a:t>12/13/2021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E0547-1A5C-45E6-BE49-924749AB0FC3}" type="slidenum">
              <a:rPr lang="en-US" smtClean="0"/>
              <a:t>‹#›</a:t>
            </a:fld>
            <a:endParaRPr lang="en-US"/>
          </a:p>
        </p:txBody>
      </p:sp>
    </p:spTree>
    <p:extLst>
      <p:ext uri="{BB962C8B-B14F-4D97-AF65-F5344CB8AC3E}">
        <p14:creationId xmlns:p14="http://schemas.microsoft.com/office/powerpoint/2010/main" val="1830231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C9ECDB-262A-4612-A7F8-04B449989B7B}"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0547-1A5C-45E6-BE49-924749AB0FC3}" type="slidenum">
              <a:rPr lang="en-US" smtClean="0"/>
              <a:t>‹#›</a:t>
            </a:fld>
            <a:endParaRPr lang="en-US"/>
          </a:p>
        </p:txBody>
      </p:sp>
    </p:spTree>
    <p:extLst>
      <p:ext uri="{BB962C8B-B14F-4D97-AF65-F5344CB8AC3E}">
        <p14:creationId xmlns:p14="http://schemas.microsoft.com/office/powerpoint/2010/main" val="1416257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C9ECDB-262A-4612-A7F8-04B449989B7B}"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0547-1A5C-45E6-BE49-924749AB0FC3}" type="slidenum">
              <a:rPr lang="en-US" smtClean="0"/>
              <a:t>‹#›</a:t>
            </a:fld>
            <a:endParaRPr lang="en-US"/>
          </a:p>
        </p:txBody>
      </p:sp>
    </p:spTree>
    <p:extLst>
      <p:ext uri="{BB962C8B-B14F-4D97-AF65-F5344CB8AC3E}">
        <p14:creationId xmlns:p14="http://schemas.microsoft.com/office/powerpoint/2010/main" val="2524034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9ECDB-262A-4612-A7F8-04B449989B7B}" type="datetimeFigureOut">
              <a:rPr lang="en-US" smtClean="0"/>
              <a:t>12/13/2021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E0547-1A5C-45E6-BE49-924749AB0FC3}" type="slidenum">
              <a:rPr lang="en-US" smtClean="0"/>
              <a:t>‹#›</a:t>
            </a:fld>
            <a:endParaRPr lang="en-US"/>
          </a:p>
        </p:txBody>
      </p:sp>
    </p:spTree>
    <p:extLst>
      <p:ext uri="{BB962C8B-B14F-4D97-AF65-F5344CB8AC3E}">
        <p14:creationId xmlns:p14="http://schemas.microsoft.com/office/powerpoint/2010/main" val="1886610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ircuitglobe.com/wp-content/uploads/2017/09/recording-instruments.jpg" TargetMode="External"/><Relationship Id="rId2" Type="http://schemas.openxmlformats.org/officeDocument/2006/relationships/hyperlink" Target="https://circuitglobe.com/galvanometer.html"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s://www.eeeguide.com/wp-content/uploads/2017/07/Strip-Chart-Recorder-Working-Principle-2.jpg"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circuitglobe.com/wp-content/uploads/2017/11/types-of-measuring-instrument.jp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s://www.eeeguide.com/wp-content/uploads/2017/07/Galvanometer-Type-Recorder.jpg"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www.allaboutcircuits.com/"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circuitstoday.com/" TargetMode="External"/><Relationship Id="rId2" Type="http://schemas.openxmlformats.org/officeDocument/2006/relationships/hyperlink" Target="https://www.eeeguide.com/?s=motor"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www.eeeguide.com/short-pitched-coils/"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www.electrical4u.com/"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D5A2096-0B1F-4CA4-B6CD-EDA3D27D7F1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3741290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8823"/>
            <a:ext cx="10515600" cy="5798140"/>
          </a:xfrm>
        </p:spPr>
        <p:txBody>
          <a:bodyPr>
            <a:normAutofit lnSpcReduction="10000"/>
          </a:bodyPr>
          <a:lstStyle/>
          <a:p>
            <a:pPr algn="just"/>
            <a:r>
              <a:rPr lang="en-US"/>
              <a:t>The indicating instrument records a continuous reading, but they require an observer for continuously observing the variations in readings. </a:t>
            </a:r>
          </a:p>
          <a:p>
            <a:pPr algn="just"/>
            <a:r>
              <a:rPr lang="en-US"/>
              <a:t>The example of the recording instrument is obtained by improving the construction of an indicating instrument. The indicating instrument is converted into a recording instrument by replacing their pointer with the light arm ink pen.</a:t>
            </a:r>
          </a:p>
          <a:p>
            <a:pPr algn="just"/>
            <a:r>
              <a:rPr lang="en-US"/>
              <a:t>The ink pen is deflected for recording the readings on the graph paper. The pen is continuously rotated on the drum at the constant speed. The path traced by the pen gives a continuous reading of the variant physical quantity.</a:t>
            </a:r>
          </a:p>
          <a:p>
            <a:pPr algn="just"/>
            <a:r>
              <a:rPr lang="en-US"/>
              <a:t>The magnitude of the quantity is read from the traced chart. The instruments are used in the power stations where continuous reading is required.</a:t>
            </a:r>
          </a:p>
        </p:txBody>
      </p:sp>
    </p:spTree>
    <p:extLst>
      <p:ext uri="{BB962C8B-B14F-4D97-AF65-F5344CB8AC3E}">
        <p14:creationId xmlns:p14="http://schemas.microsoft.com/office/powerpoint/2010/main" val="232967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
            <a:ext cx="10515600" cy="6085523"/>
          </a:xfrm>
        </p:spPr>
        <p:txBody>
          <a:bodyPr/>
          <a:lstStyle/>
          <a:p>
            <a:pPr algn="just"/>
            <a:r>
              <a:rPr lang="en-US"/>
              <a:t>The recording instruments take readings of the physical quantities in the form of the graph. It also records the variation of the quantities concerning the time. The voltmeter, </a:t>
            </a:r>
            <a:r>
              <a:rPr lang="en-US" err="1"/>
              <a:t>thermoscope</a:t>
            </a:r>
            <a:r>
              <a:rPr lang="en-US"/>
              <a:t>, ECG machine, </a:t>
            </a:r>
            <a:r>
              <a:rPr lang="en-US">
                <a:hlinkClick r:id="rId2"/>
              </a:rPr>
              <a:t>galvanometer</a:t>
            </a:r>
            <a:r>
              <a:rPr lang="en-US"/>
              <a:t> recorder are the examples of the recording instrument.</a:t>
            </a:r>
          </a:p>
          <a:p>
            <a:pPr algn="just"/>
            <a:endParaRPr lang="en-US"/>
          </a:p>
        </p:txBody>
      </p:sp>
      <p:pic>
        <p:nvPicPr>
          <p:cNvPr id="1026" name="Picture 2" descr="recording-instruments">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8434" y="2565309"/>
            <a:ext cx="6766559" cy="3611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865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a:t>A recorder records both electrical and non-electrical quantities as a function of time or relates two signals to each other. </a:t>
            </a:r>
          </a:p>
          <a:p>
            <a:pPr algn="just"/>
            <a:r>
              <a:rPr lang="en-US"/>
              <a:t>Electrical quantities, such as current voltage </a:t>
            </a:r>
            <a:r>
              <a:rPr lang="en-US" err="1"/>
              <a:t>etc</a:t>
            </a:r>
            <a:r>
              <a:rPr lang="en-US"/>
              <a:t> can be recorded directly while non-electrical quantities, such as pressure, temperature, speed </a:t>
            </a:r>
            <a:r>
              <a:rPr lang="en-US" err="1"/>
              <a:t>etc</a:t>
            </a:r>
            <a:r>
              <a:rPr lang="en-US"/>
              <a:t> are recorded indirectly by first converting them into the form of electrical signal with the help of sensors and transducers.</a:t>
            </a:r>
          </a:p>
        </p:txBody>
      </p:sp>
    </p:spTree>
    <p:extLst>
      <p:ext uri="{BB962C8B-B14F-4D97-AF65-F5344CB8AC3E}">
        <p14:creationId xmlns:p14="http://schemas.microsoft.com/office/powerpoint/2010/main" val="3430959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48640" y="365125"/>
            <a:ext cx="11312434" cy="6140178"/>
          </a:xfrm>
          <a:prstGeom prst="rect">
            <a:avLst/>
          </a:prstGeom>
        </p:spPr>
      </p:pic>
    </p:spTree>
    <p:extLst>
      <p:ext uri="{BB962C8B-B14F-4D97-AF65-F5344CB8AC3E}">
        <p14:creationId xmlns:p14="http://schemas.microsoft.com/office/powerpoint/2010/main" val="657617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a:t>When working with the analog system the analog recording techniques should be used while working with a digital system, digital recording devices should be used. </a:t>
            </a:r>
          </a:p>
          <a:p>
            <a:pPr algn="just"/>
            <a:r>
              <a:rPr lang="en-US"/>
              <a:t>Recording devices are of two types namely: (</a:t>
            </a:r>
            <a:r>
              <a:rPr lang="en-US" i="1" err="1"/>
              <a:t>i</a:t>
            </a:r>
            <a:r>
              <a:rPr lang="en-US"/>
              <a:t>) analog recorders and (</a:t>
            </a:r>
            <a:r>
              <a:rPr lang="en-US" i="1"/>
              <a:t>ii</a:t>
            </a:r>
            <a:r>
              <a:rPr lang="en-US"/>
              <a:t>) digital recorders.</a:t>
            </a:r>
          </a:p>
        </p:txBody>
      </p:sp>
    </p:spTree>
    <p:extLst>
      <p:ext uri="{BB962C8B-B14F-4D97-AF65-F5344CB8AC3E}">
        <p14:creationId xmlns:p14="http://schemas.microsoft.com/office/powerpoint/2010/main" val="3723294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recorders</a:t>
            </a:r>
          </a:p>
        </p:txBody>
      </p:sp>
      <p:sp>
        <p:nvSpPr>
          <p:cNvPr id="3" name="Content Placeholder 2"/>
          <p:cNvSpPr>
            <a:spLocks noGrp="1"/>
          </p:cNvSpPr>
          <p:nvPr>
            <p:ph idx="1"/>
          </p:nvPr>
        </p:nvSpPr>
        <p:spPr/>
        <p:txBody>
          <a:bodyPr>
            <a:normAutofit fontScale="92500" lnSpcReduction="20000"/>
          </a:bodyPr>
          <a:lstStyle/>
          <a:p>
            <a:r>
              <a:rPr lang="en-US" b="1"/>
              <a:t>Electronic recorders may be classified as</a:t>
            </a:r>
          </a:p>
          <a:p>
            <a:pPr marL="0" indent="0">
              <a:buNone/>
            </a:pPr>
            <a:r>
              <a:rPr lang="en-US" b="1" err="1"/>
              <a:t>i</a:t>
            </a:r>
            <a:r>
              <a:rPr lang="en-US" b="1"/>
              <a:t>. Analog recorders</a:t>
            </a:r>
          </a:p>
          <a:p>
            <a:pPr marL="0" indent="0">
              <a:buNone/>
            </a:pPr>
            <a:r>
              <a:rPr lang="en-US" b="1"/>
              <a:t>ii. Digital recorders</a:t>
            </a:r>
          </a:p>
          <a:p>
            <a:pPr marL="0" indent="0">
              <a:buNone/>
            </a:pPr>
            <a:r>
              <a:rPr lang="en-US"/>
              <a:t> </a:t>
            </a:r>
            <a:r>
              <a:rPr lang="en-US" b="1"/>
              <a:t>Analog recorders dealing with analog systems can be classified as</a:t>
            </a:r>
          </a:p>
          <a:p>
            <a:pPr marL="0" indent="0">
              <a:buNone/>
            </a:pPr>
            <a:r>
              <a:rPr lang="en-US" b="1" err="1"/>
              <a:t>i</a:t>
            </a:r>
            <a:r>
              <a:rPr lang="en-US" b="1"/>
              <a:t>. Graphic recorders</a:t>
            </a:r>
          </a:p>
          <a:p>
            <a:pPr marL="0" indent="0">
              <a:buNone/>
            </a:pPr>
            <a:r>
              <a:rPr lang="en-US" b="1"/>
              <a:t>ii. </a:t>
            </a:r>
            <a:r>
              <a:rPr lang="en-US" b="1" err="1"/>
              <a:t>Oscillographic</a:t>
            </a:r>
            <a:r>
              <a:rPr lang="en-US" b="1"/>
              <a:t> recorders</a:t>
            </a:r>
          </a:p>
          <a:p>
            <a:pPr marL="0" indent="0">
              <a:buNone/>
            </a:pPr>
            <a:r>
              <a:rPr lang="en-US" b="1"/>
              <a:t>iii. Magnetic Tape recorders</a:t>
            </a:r>
          </a:p>
          <a:p>
            <a:pPr marL="0" indent="0">
              <a:buNone/>
            </a:pPr>
            <a:r>
              <a:rPr lang="en-US"/>
              <a:t> </a:t>
            </a:r>
            <a:r>
              <a:rPr lang="en-US" b="1"/>
              <a:t>Digital recorders dealing with digital output can be classified as</a:t>
            </a:r>
          </a:p>
          <a:p>
            <a:pPr marL="0" indent="0">
              <a:buNone/>
            </a:pPr>
            <a:r>
              <a:rPr lang="en-US" b="1" err="1"/>
              <a:t>i</a:t>
            </a:r>
            <a:r>
              <a:rPr lang="en-US" b="1"/>
              <a:t>. Incremental Digital recorders</a:t>
            </a:r>
          </a:p>
          <a:p>
            <a:pPr marL="0" indent="0">
              <a:buNone/>
            </a:pPr>
            <a:r>
              <a:rPr lang="en-US" b="1"/>
              <a:t>ii. Synchronous Digital recorders</a:t>
            </a:r>
          </a:p>
          <a:p>
            <a:pPr marL="0" indent="0">
              <a:buNone/>
            </a:pPr>
            <a:endParaRPr lang="en-US"/>
          </a:p>
        </p:txBody>
      </p:sp>
    </p:spTree>
    <p:extLst>
      <p:ext uri="{BB962C8B-B14F-4D97-AF65-F5344CB8AC3E}">
        <p14:creationId xmlns:p14="http://schemas.microsoft.com/office/powerpoint/2010/main" val="1017297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rmAutofit fontScale="92500" lnSpcReduction="10000"/>
          </a:bodyPr>
          <a:lstStyle/>
          <a:p>
            <a:r>
              <a:rPr lang="en-US"/>
              <a:t>Analog recorders may be classified as:</a:t>
            </a:r>
          </a:p>
          <a:p>
            <a:r>
              <a:rPr lang="en-US" b="1"/>
              <a:t>1. </a:t>
            </a:r>
            <a:r>
              <a:rPr lang="en-US"/>
              <a:t>Graphic Recorder</a:t>
            </a:r>
          </a:p>
          <a:p>
            <a:pPr marL="0" indent="0">
              <a:buNone/>
            </a:pPr>
            <a:r>
              <a:rPr lang="en-US"/>
              <a:t>(</a:t>
            </a:r>
            <a:r>
              <a:rPr lang="en-US" i="1" err="1"/>
              <a:t>i</a:t>
            </a:r>
            <a:r>
              <a:rPr lang="en-US"/>
              <a:t>) Strip Chart Recorder</a:t>
            </a:r>
          </a:p>
          <a:p>
            <a:pPr marL="0" indent="0">
              <a:buNone/>
            </a:pPr>
            <a:r>
              <a:rPr lang="en-US"/>
              <a:t>(</a:t>
            </a:r>
            <a:r>
              <a:rPr lang="en-US" i="1"/>
              <a:t>ii</a:t>
            </a:r>
            <a:r>
              <a:rPr lang="en-US"/>
              <a:t>) Circular Chart Recorder</a:t>
            </a:r>
          </a:p>
          <a:p>
            <a:pPr marL="0" indent="0">
              <a:buNone/>
            </a:pPr>
            <a:r>
              <a:rPr lang="en-US"/>
              <a:t>(</a:t>
            </a:r>
            <a:r>
              <a:rPr lang="en-US" i="1"/>
              <a:t>iii</a:t>
            </a:r>
            <a:r>
              <a:rPr lang="en-US"/>
              <a:t>) </a:t>
            </a:r>
            <a:r>
              <a:rPr lang="en-US" i="1"/>
              <a:t>X</a:t>
            </a:r>
            <a:r>
              <a:rPr lang="en-US"/>
              <a:t>-</a:t>
            </a:r>
            <a:r>
              <a:rPr lang="en-US" i="1"/>
              <a:t>Y </a:t>
            </a:r>
            <a:r>
              <a:rPr lang="en-US"/>
              <a:t>Recorders</a:t>
            </a:r>
          </a:p>
          <a:p>
            <a:pPr marL="0" indent="0">
              <a:buNone/>
            </a:pPr>
            <a:r>
              <a:rPr lang="en-US"/>
              <a:t>(</a:t>
            </a:r>
            <a:r>
              <a:rPr lang="en-US" i="1"/>
              <a:t>a</a:t>
            </a:r>
            <a:r>
              <a:rPr lang="en-US"/>
              <a:t>) Analog </a:t>
            </a:r>
            <a:r>
              <a:rPr lang="en-US" i="1"/>
              <a:t>X</a:t>
            </a:r>
            <a:r>
              <a:rPr lang="en-US"/>
              <a:t>-</a:t>
            </a:r>
            <a:r>
              <a:rPr lang="en-US" i="1"/>
              <a:t>Y </a:t>
            </a:r>
            <a:r>
              <a:rPr lang="en-US"/>
              <a:t>Recorder</a:t>
            </a:r>
          </a:p>
          <a:p>
            <a:pPr marL="0" indent="0">
              <a:buNone/>
            </a:pPr>
            <a:r>
              <a:rPr lang="en-US"/>
              <a:t>(</a:t>
            </a:r>
            <a:r>
              <a:rPr lang="en-US" i="1"/>
              <a:t>b</a:t>
            </a:r>
            <a:r>
              <a:rPr lang="en-US"/>
              <a:t>) Digital </a:t>
            </a:r>
            <a:r>
              <a:rPr lang="en-US" i="1"/>
              <a:t>X</a:t>
            </a:r>
            <a:r>
              <a:rPr lang="en-US"/>
              <a:t>-</a:t>
            </a:r>
            <a:r>
              <a:rPr lang="en-US" i="1"/>
              <a:t>Y </a:t>
            </a:r>
            <a:r>
              <a:rPr lang="en-US"/>
              <a:t>Recorder</a:t>
            </a:r>
          </a:p>
          <a:p>
            <a:pPr marL="0" indent="0">
              <a:buNone/>
            </a:pPr>
            <a:r>
              <a:rPr lang="en-US" b="1"/>
              <a:t>2. </a:t>
            </a:r>
            <a:r>
              <a:rPr lang="en-US" err="1"/>
              <a:t>Oscillographic</a:t>
            </a:r>
            <a:r>
              <a:rPr lang="en-US"/>
              <a:t> Recorder</a:t>
            </a:r>
          </a:p>
          <a:p>
            <a:pPr marL="0" indent="0">
              <a:buNone/>
            </a:pPr>
            <a:r>
              <a:rPr lang="en-US" b="1"/>
              <a:t>3. </a:t>
            </a:r>
            <a:r>
              <a:rPr lang="en-US"/>
              <a:t>Magnetic Tape Recorder</a:t>
            </a:r>
          </a:p>
          <a:p>
            <a:pPr algn="just"/>
            <a:r>
              <a:rPr lang="en-US"/>
              <a:t>All of these generally contain a built-in measuring apparatus as well as a recording mechanism.</a:t>
            </a:r>
          </a:p>
          <a:p>
            <a:pPr algn="just"/>
            <a:r>
              <a:rPr lang="en-US"/>
              <a:t>This gives recorders the capability of receiving electrical signals from detectors or sensors and converting their magnitudes in to a permanent record.</a:t>
            </a:r>
          </a:p>
        </p:txBody>
      </p:sp>
    </p:spTree>
    <p:extLst>
      <p:ext uri="{BB962C8B-B14F-4D97-AF65-F5344CB8AC3E}">
        <p14:creationId xmlns:p14="http://schemas.microsoft.com/office/powerpoint/2010/main" val="2700906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22515" y="365126"/>
            <a:ext cx="11129554" cy="6127114"/>
          </a:xfrm>
          <a:prstGeom prst="rect">
            <a:avLst/>
          </a:prstGeom>
        </p:spPr>
      </p:pic>
    </p:spTree>
    <p:extLst>
      <p:ext uri="{BB962C8B-B14F-4D97-AF65-F5344CB8AC3E}">
        <p14:creationId xmlns:p14="http://schemas.microsoft.com/office/powerpoint/2010/main" val="276900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Recorder Selection:</a:t>
            </a:r>
            <a:endParaRPr lang="en-US"/>
          </a:p>
        </p:txBody>
      </p:sp>
      <p:pic>
        <p:nvPicPr>
          <p:cNvPr id="4" name="Content Placeholder 3"/>
          <p:cNvPicPr>
            <a:picLocks noGrp="1" noChangeAspect="1"/>
          </p:cNvPicPr>
          <p:nvPr>
            <p:ph idx="1"/>
          </p:nvPr>
        </p:nvPicPr>
        <p:blipFill>
          <a:blip r:embed="rId2"/>
          <a:stretch>
            <a:fillRect/>
          </a:stretch>
        </p:blipFill>
        <p:spPr>
          <a:xfrm>
            <a:off x="640081" y="1567542"/>
            <a:ext cx="11142616" cy="5042263"/>
          </a:xfrm>
          <a:prstGeom prst="rect">
            <a:avLst/>
          </a:prstGeom>
        </p:spPr>
      </p:pic>
    </p:spTree>
    <p:extLst>
      <p:ext uri="{BB962C8B-B14F-4D97-AF65-F5344CB8AC3E}">
        <p14:creationId xmlns:p14="http://schemas.microsoft.com/office/powerpoint/2010/main" val="3247387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79269" y="209006"/>
            <a:ext cx="10920548" cy="6348548"/>
          </a:xfrm>
          <a:prstGeom prst="rect">
            <a:avLst/>
          </a:prstGeom>
        </p:spPr>
      </p:pic>
    </p:spTree>
    <p:extLst>
      <p:ext uri="{BB962C8B-B14F-4D97-AF65-F5344CB8AC3E}">
        <p14:creationId xmlns:p14="http://schemas.microsoft.com/office/powerpoint/2010/main" val="2007854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latin typeface="Bell MT" panose="02020503060305020303" pitchFamily="18" charset="0"/>
              </a:rPr>
              <a:t>RECORDERS</a:t>
            </a:r>
          </a:p>
        </p:txBody>
      </p:sp>
      <p:sp>
        <p:nvSpPr>
          <p:cNvPr id="3" name="Subtitle 2"/>
          <p:cNvSpPr>
            <a:spLocks noGrp="1"/>
          </p:cNvSpPr>
          <p:nvPr>
            <p:ph type="subTitle" idx="1"/>
          </p:nvPr>
        </p:nvSpPr>
        <p:spPr/>
        <p:txBody>
          <a:bodyPr/>
          <a:lstStyle/>
          <a:p>
            <a:endParaRPr lang="en-US"/>
          </a:p>
        </p:txBody>
      </p:sp>
      <p:cxnSp>
        <p:nvCxnSpPr>
          <p:cNvPr id="5" name="Elbow Connector 4"/>
          <p:cNvCxnSpPr/>
          <p:nvPr/>
        </p:nvCxnSpPr>
        <p:spPr>
          <a:xfrm>
            <a:off x="8151223" y="6139543"/>
            <a:ext cx="914400" cy="914400"/>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324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63774" y="151810"/>
            <a:ext cx="10790025" cy="1397978"/>
          </a:xfrm>
          <a:prstGeom prst="rect">
            <a:avLst/>
          </a:prstGeom>
        </p:spPr>
      </p:pic>
      <p:pic>
        <p:nvPicPr>
          <p:cNvPr id="5" name="Picture 4"/>
          <p:cNvPicPr>
            <a:picLocks noChangeAspect="1"/>
          </p:cNvPicPr>
          <p:nvPr/>
        </p:nvPicPr>
        <p:blipFill>
          <a:blip r:embed="rId3"/>
          <a:stretch>
            <a:fillRect/>
          </a:stretch>
        </p:blipFill>
        <p:spPr>
          <a:xfrm>
            <a:off x="563775" y="1588977"/>
            <a:ext cx="10790025" cy="5187416"/>
          </a:xfrm>
          <a:prstGeom prst="rect">
            <a:avLst/>
          </a:prstGeom>
        </p:spPr>
      </p:pic>
    </p:spTree>
    <p:extLst>
      <p:ext uri="{BB962C8B-B14F-4D97-AF65-F5344CB8AC3E}">
        <p14:creationId xmlns:p14="http://schemas.microsoft.com/office/powerpoint/2010/main" val="516492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Graphic Recorder</a:t>
            </a:r>
          </a:p>
        </p:txBody>
      </p:sp>
      <p:sp>
        <p:nvSpPr>
          <p:cNvPr id="3" name="Content Placeholder 2"/>
          <p:cNvSpPr>
            <a:spLocks noGrp="1"/>
          </p:cNvSpPr>
          <p:nvPr>
            <p:ph idx="1"/>
          </p:nvPr>
        </p:nvSpPr>
        <p:spPr/>
        <p:txBody>
          <a:bodyPr>
            <a:normAutofit/>
          </a:bodyPr>
          <a:lstStyle/>
          <a:p>
            <a:pPr marL="0" indent="0">
              <a:buNone/>
            </a:pPr>
            <a:r>
              <a:rPr lang="en-US" b="1"/>
              <a:t>11.3 Graphic Recorder</a:t>
            </a:r>
          </a:p>
          <a:p>
            <a:pPr algn="just"/>
            <a:r>
              <a:rPr lang="en-US"/>
              <a:t>The graphic instrument displays and stores the physical quantity being measured. </a:t>
            </a:r>
          </a:p>
          <a:p>
            <a:pPr algn="just"/>
            <a:r>
              <a:rPr lang="en-US"/>
              <a:t>It uses basic elements as chart paper for displaying and storing the quantity and pen for marking the variation in physical quantity. The pen is also called stylus. There are three types of graphic recorders:</a:t>
            </a:r>
          </a:p>
          <a:p>
            <a:pPr marL="0" indent="0" algn="just">
              <a:buNone/>
            </a:pPr>
            <a:r>
              <a:rPr lang="en-US" b="1"/>
              <a:t>1. </a:t>
            </a:r>
            <a:r>
              <a:rPr lang="en-US"/>
              <a:t>Strip Chart Recorder</a:t>
            </a:r>
          </a:p>
          <a:p>
            <a:pPr marL="0" indent="0" algn="just">
              <a:buNone/>
            </a:pPr>
            <a:r>
              <a:rPr lang="en-US" b="1"/>
              <a:t>2. </a:t>
            </a:r>
            <a:r>
              <a:rPr lang="en-US"/>
              <a:t>Circular Chart Recorder</a:t>
            </a:r>
          </a:p>
          <a:p>
            <a:pPr marL="0" indent="0" algn="just">
              <a:buNone/>
            </a:pPr>
            <a:r>
              <a:rPr lang="en-US" b="1"/>
              <a:t>3. </a:t>
            </a:r>
            <a:r>
              <a:rPr lang="en-US" i="1"/>
              <a:t>X</a:t>
            </a:r>
            <a:r>
              <a:rPr lang="en-US"/>
              <a:t>-</a:t>
            </a:r>
            <a:r>
              <a:rPr lang="en-US" i="1"/>
              <a:t>Y </a:t>
            </a:r>
            <a:r>
              <a:rPr lang="en-US"/>
              <a:t>Tape recorder</a:t>
            </a:r>
          </a:p>
        </p:txBody>
      </p:sp>
    </p:spTree>
    <p:extLst>
      <p:ext uri="{BB962C8B-B14F-4D97-AF65-F5344CB8AC3E}">
        <p14:creationId xmlns:p14="http://schemas.microsoft.com/office/powerpoint/2010/main" val="652219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3326"/>
            <a:ext cx="10515600" cy="5693637"/>
          </a:xfrm>
        </p:spPr>
        <p:txBody>
          <a:bodyPr/>
          <a:lstStyle/>
          <a:p>
            <a:pPr algn="just"/>
            <a:r>
              <a:rPr lang="en-US"/>
              <a:t>Chart recorders are built in three primary formats. </a:t>
            </a:r>
          </a:p>
          <a:p>
            <a:pPr algn="just"/>
            <a:r>
              <a:rPr lang="en-US"/>
              <a:t>Strip chart recorders have a long strip of paper that is ejected out of the recorder. </a:t>
            </a:r>
          </a:p>
          <a:p>
            <a:pPr algn="just"/>
            <a:r>
              <a:rPr lang="en-US"/>
              <a:t>Circular chart recorders have a rotating disc of paper that must be replaced more often, but are more compact and amenable to being enclosed behind glass.</a:t>
            </a:r>
          </a:p>
          <a:p>
            <a:pPr algn="just"/>
            <a:r>
              <a:rPr lang="en-US"/>
              <a:t>Roll chart recorders are similar to strip chart recorders except that the recorded data is stored on a round roll, and the unit is usually fully enclosed.</a:t>
            </a:r>
          </a:p>
        </p:txBody>
      </p:sp>
    </p:spTree>
    <p:extLst>
      <p:ext uri="{BB962C8B-B14F-4D97-AF65-F5344CB8AC3E}">
        <p14:creationId xmlns:p14="http://schemas.microsoft.com/office/powerpoint/2010/main" val="567139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Strip Chart Recorder</a:t>
            </a:r>
          </a:p>
        </p:txBody>
      </p:sp>
      <p:sp>
        <p:nvSpPr>
          <p:cNvPr id="3" name="Content Placeholder 2"/>
          <p:cNvSpPr>
            <a:spLocks noGrp="1"/>
          </p:cNvSpPr>
          <p:nvPr>
            <p:ph idx="1"/>
          </p:nvPr>
        </p:nvSpPr>
        <p:spPr/>
        <p:txBody>
          <a:bodyPr>
            <a:normAutofit/>
          </a:bodyPr>
          <a:lstStyle/>
          <a:p>
            <a:pPr algn="just"/>
            <a:r>
              <a:rPr lang="en-US"/>
              <a:t>A chart recorder is an electromechanical device that records an electrical or mechanical input trend onto a piece of paper (the chart).</a:t>
            </a:r>
          </a:p>
          <a:p>
            <a:pPr algn="just"/>
            <a:r>
              <a:rPr lang="en-US"/>
              <a:t>Chart recorders may record several inputs using different color pens and may record onto strip charts or circular charts. </a:t>
            </a:r>
          </a:p>
          <a:p>
            <a:pPr algn="just"/>
            <a:r>
              <a:rPr lang="en-US"/>
              <a:t>Chart recorders may be entirely mechanical with clockwork mechanisms or electro-mechanical with an electrical clockwork mechanism for driving the chart (with mechanical or pressure inputs) or entirely electronic with no mechanical components at all (a virtual chart recorder).</a:t>
            </a:r>
          </a:p>
        </p:txBody>
      </p:sp>
    </p:spTree>
    <p:extLst>
      <p:ext uri="{BB962C8B-B14F-4D97-AF65-F5344CB8AC3E}">
        <p14:creationId xmlns:p14="http://schemas.microsoft.com/office/powerpoint/2010/main" val="2585228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a:t>The strip chart recorder often used for the application which require monitoring the quantity.</a:t>
            </a:r>
          </a:p>
          <a:p>
            <a:pPr algn="just"/>
            <a:r>
              <a:rPr lang="en-US"/>
              <a:t>A roll of paper is continuously moved under the pen and a continuous record is maintained. </a:t>
            </a:r>
          </a:p>
          <a:p>
            <a:pPr algn="just"/>
            <a:r>
              <a:rPr lang="en-US"/>
              <a:t>Strip chart recorders are generally </a:t>
            </a:r>
            <a:r>
              <a:rPr lang="en-US" err="1"/>
              <a:t>multirange</a:t>
            </a:r>
            <a:r>
              <a:rPr lang="en-US"/>
              <a:t> voltmeter with a speed range selector to control the paper feed. </a:t>
            </a:r>
          </a:p>
          <a:p>
            <a:pPr algn="just"/>
            <a:r>
              <a:rPr lang="en-US"/>
              <a:t>A strip-chart recorder plots one or more parameters as a function of time. </a:t>
            </a:r>
          </a:p>
          <a:p>
            <a:pPr algn="just"/>
            <a:r>
              <a:rPr lang="en-US"/>
              <a:t>A strip is a ribbon of paper moved through the instrument at uniform speed by an electric motor.</a:t>
            </a:r>
          </a:p>
        </p:txBody>
      </p:sp>
    </p:spTree>
    <p:extLst>
      <p:ext uri="{BB962C8B-B14F-4D97-AF65-F5344CB8AC3E}">
        <p14:creationId xmlns:p14="http://schemas.microsoft.com/office/powerpoint/2010/main" val="2174944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64814"/>
            <a:ext cx="10515600" cy="4351338"/>
          </a:xfrm>
        </p:spPr>
        <p:txBody>
          <a:bodyPr/>
          <a:lstStyle/>
          <a:p>
            <a:endParaRPr lang="en-US"/>
          </a:p>
        </p:txBody>
      </p:sp>
      <p:pic>
        <p:nvPicPr>
          <p:cNvPr id="1026" name="Picture 2" descr="Strip Chart Recorder Working Princi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800" y="0"/>
            <a:ext cx="7809406" cy="6546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183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66206" y="365126"/>
            <a:ext cx="10687593" cy="6048738"/>
          </a:xfrm>
          <a:prstGeom prst="rect">
            <a:avLst/>
          </a:prstGeom>
        </p:spPr>
      </p:pic>
    </p:spTree>
    <p:extLst>
      <p:ext uri="{BB962C8B-B14F-4D97-AF65-F5344CB8AC3E}">
        <p14:creationId xmlns:p14="http://schemas.microsoft.com/office/powerpoint/2010/main" val="4116521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13954" y="104503"/>
            <a:ext cx="11364686" cy="6072460"/>
          </a:xfrm>
          <a:prstGeom prst="rect">
            <a:avLst/>
          </a:prstGeom>
        </p:spPr>
      </p:pic>
    </p:spTree>
    <p:extLst>
      <p:ext uri="{BB962C8B-B14F-4D97-AF65-F5344CB8AC3E}">
        <p14:creationId xmlns:p14="http://schemas.microsoft.com/office/powerpoint/2010/main" val="2876334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7383"/>
            <a:ext cx="10515600" cy="5889580"/>
          </a:xfrm>
        </p:spPr>
        <p:txBody>
          <a:bodyPr>
            <a:normAutofit/>
          </a:bodyPr>
          <a:lstStyle/>
          <a:p>
            <a:pPr algn="just"/>
            <a:r>
              <a:rPr lang="en-US"/>
              <a:t>Fig. 11.1 shows the basic block diagram of strip chart recorder. </a:t>
            </a:r>
          </a:p>
          <a:p>
            <a:pPr algn="just"/>
            <a:r>
              <a:rPr lang="en-US"/>
              <a:t>The basic element of this recorder is pen for making and chart paper for recording data. </a:t>
            </a:r>
          </a:p>
          <a:p>
            <a:pPr algn="just"/>
            <a:r>
              <a:rPr lang="en-US"/>
              <a:t>The quantity to be measured is given as to the input to the range selector. The range selector switch keeps data within the limit.</a:t>
            </a:r>
          </a:p>
          <a:p>
            <a:pPr algn="just"/>
            <a:r>
              <a:rPr lang="en-US"/>
              <a:t>The stylus moved along the calibrated scale in accordance with input data. </a:t>
            </a:r>
          </a:p>
          <a:p>
            <a:pPr algn="just"/>
            <a:r>
              <a:rPr lang="en-US"/>
              <a:t>To get proper record of input data signal conditioning block is used which gives proper input signal along calibrated scale. </a:t>
            </a:r>
          </a:p>
          <a:p>
            <a:pPr algn="just"/>
            <a:r>
              <a:rPr lang="en-US"/>
              <a:t>The chart paper moves vertically at a uniform speed. The speed selector selects the required speed of the chart paper movement. General diagram of strip char recorder is shown in Fig. 11.2.</a:t>
            </a:r>
          </a:p>
        </p:txBody>
      </p:sp>
    </p:spTree>
    <p:extLst>
      <p:ext uri="{BB962C8B-B14F-4D97-AF65-F5344CB8AC3E}">
        <p14:creationId xmlns:p14="http://schemas.microsoft.com/office/powerpoint/2010/main" val="2640860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normAutofit/>
          </a:bodyPr>
          <a:lstStyle/>
          <a:p>
            <a:r>
              <a:rPr lang="en-US"/>
              <a:t>A strip chart consists of the following:</a:t>
            </a:r>
          </a:p>
          <a:p>
            <a:pPr marL="0" indent="0" algn="just">
              <a:buNone/>
            </a:pPr>
            <a:r>
              <a:rPr lang="en-US" b="1"/>
              <a:t>(a) Chart/Paper </a:t>
            </a:r>
            <a:r>
              <a:rPr lang="en-US"/>
              <a:t>Long graph paper kept on two rollers, lower roller drags the paper vertically with the help of a motor.</a:t>
            </a:r>
          </a:p>
          <a:p>
            <a:pPr marL="0" indent="0" algn="just">
              <a:buNone/>
            </a:pPr>
            <a:r>
              <a:rPr lang="en-US" b="1"/>
              <a:t>(b) Chart Speed Selector </a:t>
            </a:r>
            <a:r>
              <a:rPr lang="en-US"/>
              <a:t>Controls the speed of the roller at some specified speed selected by the operator and hence controls the time scale.</a:t>
            </a:r>
          </a:p>
          <a:p>
            <a:pPr marL="0" indent="0" algn="just">
              <a:buNone/>
            </a:pPr>
            <a:r>
              <a:rPr lang="en-US" b="1"/>
              <a:t>(c) Range Selector </a:t>
            </a:r>
            <a:r>
              <a:rPr lang="en-US"/>
              <a:t>Amplifier or attenuator which is to be adjusted according to the amplitude level of physical variable. If the physical variable to be recorded is of very low amplitude then it needs to be amplified with proper gain. The gain value is adjusted by selecting proper range.</a:t>
            </a:r>
          </a:p>
        </p:txBody>
      </p:sp>
    </p:spTree>
    <p:extLst>
      <p:ext uri="{BB962C8B-B14F-4D97-AF65-F5344CB8AC3E}">
        <p14:creationId xmlns:p14="http://schemas.microsoft.com/office/powerpoint/2010/main" val="1249052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a:t>Principle of operation with applications of Recorders : </a:t>
            </a:r>
          </a:p>
          <a:p>
            <a:r>
              <a:rPr lang="en-US"/>
              <a:t> Strip chart recorder, Galvanometric type</a:t>
            </a:r>
          </a:p>
          <a:p>
            <a:r>
              <a:rPr lang="en-US"/>
              <a:t> Magnetic type </a:t>
            </a:r>
            <a:r>
              <a:rPr lang="en-US" err="1"/>
              <a:t>rercorder</a:t>
            </a:r>
            <a:endParaRPr lang="en-US"/>
          </a:p>
          <a:p>
            <a:r>
              <a:rPr lang="en-US"/>
              <a:t> Digital recorders</a:t>
            </a:r>
          </a:p>
          <a:p>
            <a:r>
              <a:rPr lang="en-US"/>
              <a:t> Advantages disadvantages and applications of Digital recorders</a:t>
            </a:r>
          </a:p>
        </p:txBody>
      </p:sp>
    </p:spTree>
    <p:extLst>
      <p:ext uri="{BB962C8B-B14F-4D97-AF65-F5344CB8AC3E}">
        <p14:creationId xmlns:p14="http://schemas.microsoft.com/office/powerpoint/2010/main" val="3670843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b="1"/>
              <a:t>(d) Stylus Driving System </a:t>
            </a:r>
            <a:r>
              <a:rPr lang="en-US"/>
              <a:t>Moves the stylus in proportion to the physical variable to be recorded, in most recorders, a synchronous motor is used for driving the paper.</a:t>
            </a:r>
          </a:p>
          <a:p>
            <a:pPr marL="0" indent="0" algn="just">
              <a:buNone/>
            </a:pPr>
            <a:r>
              <a:rPr lang="en-US" b="1"/>
              <a:t>(e) Stylus </a:t>
            </a:r>
            <a:r>
              <a:rPr lang="en-US"/>
              <a:t>Create marking/impression on the moving graph paper [most recorders use a pointer attached to the stylus, which (pointer) moves over a calibrated scale thus showing instantaneous value of the quantity being measured].</a:t>
            </a:r>
          </a:p>
        </p:txBody>
      </p:sp>
    </p:spTree>
    <p:extLst>
      <p:ext uri="{BB962C8B-B14F-4D97-AF65-F5344CB8AC3E}">
        <p14:creationId xmlns:p14="http://schemas.microsoft.com/office/powerpoint/2010/main" val="3957342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43692" y="365125"/>
            <a:ext cx="7380514" cy="4887035"/>
          </a:xfrm>
          <a:prstGeom prst="rect">
            <a:avLst/>
          </a:prstGeom>
        </p:spPr>
      </p:pic>
      <p:pic>
        <p:nvPicPr>
          <p:cNvPr id="1026" name="Picture 2" descr="Fuji Electric PHA Strip Chart Recorder – Carremm Controls Ltd."/>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393576" y="551414"/>
            <a:ext cx="4402183" cy="4700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686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96389" y="365124"/>
            <a:ext cx="11416937" cy="5696041"/>
          </a:xfrm>
          <a:prstGeom prst="rect">
            <a:avLst/>
          </a:prstGeom>
        </p:spPr>
      </p:pic>
    </p:spTree>
    <p:extLst>
      <p:ext uri="{BB962C8B-B14F-4D97-AF65-F5344CB8AC3E}">
        <p14:creationId xmlns:p14="http://schemas.microsoft.com/office/powerpoint/2010/main" val="4164599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78823" y="365125"/>
            <a:ext cx="11260183" cy="6179366"/>
          </a:xfrm>
          <a:prstGeom prst="rect">
            <a:avLst/>
          </a:prstGeom>
        </p:spPr>
      </p:pic>
    </p:spTree>
    <p:extLst>
      <p:ext uri="{BB962C8B-B14F-4D97-AF65-F5344CB8AC3E}">
        <p14:creationId xmlns:p14="http://schemas.microsoft.com/office/powerpoint/2010/main" val="49707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65760" y="312874"/>
            <a:ext cx="11612880" cy="5931172"/>
          </a:xfrm>
          <a:prstGeom prst="rect">
            <a:avLst/>
          </a:prstGeom>
        </p:spPr>
      </p:pic>
    </p:spTree>
    <p:extLst>
      <p:ext uri="{BB962C8B-B14F-4D97-AF65-F5344CB8AC3E}">
        <p14:creationId xmlns:p14="http://schemas.microsoft.com/office/powerpoint/2010/main" val="3071467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09450" y="365124"/>
            <a:ext cx="11286309" cy="6009549"/>
          </a:xfrm>
          <a:prstGeom prst="rect">
            <a:avLst/>
          </a:prstGeom>
        </p:spPr>
      </p:pic>
    </p:spTree>
    <p:extLst>
      <p:ext uri="{BB962C8B-B14F-4D97-AF65-F5344CB8AC3E}">
        <p14:creationId xmlns:p14="http://schemas.microsoft.com/office/powerpoint/2010/main" val="314706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744583" y="222069"/>
            <a:ext cx="11064240" cy="6413862"/>
          </a:xfrm>
          <a:prstGeom prst="rect">
            <a:avLst/>
          </a:prstGeom>
        </p:spPr>
      </p:pic>
    </p:spTree>
    <p:extLst>
      <p:ext uri="{BB962C8B-B14F-4D97-AF65-F5344CB8AC3E}">
        <p14:creationId xmlns:p14="http://schemas.microsoft.com/office/powerpoint/2010/main" val="23297829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18457" y="365125"/>
            <a:ext cx="10894423" cy="6087926"/>
          </a:xfrm>
          <a:prstGeom prst="rect">
            <a:avLst/>
          </a:prstGeom>
        </p:spPr>
      </p:pic>
    </p:spTree>
    <p:extLst>
      <p:ext uri="{BB962C8B-B14F-4D97-AF65-F5344CB8AC3E}">
        <p14:creationId xmlns:p14="http://schemas.microsoft.com/office/powerpoint/2010/main" val="2765593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31074" y="365125"/>
            <a:ext cx="11155679" cy="6087926"/>
          </a:xfrm>
          <a:prstGeom prst="rect">
            <a:avLst/>
          </a:prstGeom>
        </p:spPr>
      </p:pic>
    </p:spTree>
    <p:extLst>
      <p:ext uri="{BB962C8B-B14F-4D97-AF65-F5344CB8AC3E}">
        <p14:creationId xmlns:p14="http://schemas.microsoft.com/office/powerpoint/2010/main" val="314664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44137" y="365125"/>
            <a:ext cx="11247120" cy="5811838"/>
          </a:xfrm>
          <a:prstGeom prst="rect">
            <a:avLst/>
          </a:prstGeom>
        </p:spPr>
      </p:pic>
    </p:spTree>
    <p:extLst>
      <p:ext uri="{BB962C8B-B14F-4D97-AF65-F5344CB8AC3E}">
        <p14:creationId xmlns:p14="http://schemas.microsoft.com/office/powerpoint/2010/main" val="2963863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a:t>Introduction</a:t>
            </a:r>
          </a:p>
        </p:txBody>
      </p:sp>
      <p:sp>
        <p:nvSpPr>
          <p:cNvPr id="3" name="Content Placeholder 2"/>
          <p:cNvSpPr>
            <a:spLocks noGrp="1"/>
          </p:cNvSpPr>
          <p:nvPr>
            <p:ph idx="1"/>
          </p:nvPr>
        </p:nvSpPr>
        <p:spPr/>
        <p:txBody>
          <a:bodyPr/>
          <a:lstStyle/>
          <a:p>
            <a:pPr algn="just"/>
            <a:r>
              <a:rPr lang="en-US"/>
              <a:t>After collecting information about the state of some process, the next consideration is how to present it in a form where it can be readily used and </a:t>
            </a:r>
            <a:r>
              <a:rPr lang="en-US" err="1"/>
              <a:t>analysed</a:t>
            </a:r>
            <a:r>
              <a:rPr lang="en-US"/>
              <a:t>. </a:t>
            </a:r>
          </a:p>
          <a:p>
            <a:pPr algn="just"/>
            <a:r>
              <a:rPr lang="en-US"/>
              <a:t>This chapter, therefore, starts by covering the techniques available to either display measurement data for current use or record it for future use.</a:t>
            </a:r>
          </a:p>
        </p:txBody>
      </p:sp>
    </p:spTree>
    <p:extLst>
      <p:ext uri="{BB962C8B-B14F-4D97-AF65-F5344CB8AC3E}">
        <p14:creationId xmlns:p14="http://schemas.microsoft.com/office/powerpoint/2010/main" val="21099999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0446"/>
            <a:ext cx="10515600" cy="5876517"/>
          </a:xfrm>
        </p:spPr>
        <p:txBody>
          <a:bodyPr/>
          <a:lstStyle/>
          <a:p>
            <a:pPr marL="0" indent="0" algn="just">
              <a:buNone/>
            </a:pPr>
            <a:r>
              <a:rPr lang="en-US"/>
              <a:t>2. Rectilinear system/</a:t>
            </a:r>
            <a:r>
              <a:rPr lang="en-US" b="1"/>
              <a:t>Potentiometric recorders:</a:t>
            </a:r>
          </a:p>
          <a:p>
            <a:pPr algn="just"/>
            <a:r>
              <a:rPr lang="en-US"/>
              <a:t> It is notices that a line of constant time is perpendicular to the time axis and therefore this system produces a straight line across the width of the chart. </a:t>
            </a:r>
          </a:p>
          <a:p>
            <a:pPr algn="just"/>
            <a:r>
              <a:rPr lang="en-US"/>
              <a:t>Hence the stylus is actuated by a drive cord over pulleys to produce the forward and reverse motion as determined by the drive mechanism. </a:t>
            </a:r>
          </a:p>
          <a:p>
            <a:pPr algn="just"/>
            <a:r>
              <a:rPr lang="en-US"/>
              <a:t>The stylus may be actuated by a self-balancing potentiometer system, a photoelectric deflection system, a photoelectric potentiometer system, or a bridge balance system. </a:t>
            </a:r>
          </a:p>
          <a:p>
            <a:pPr algn="just"/>
            <a:r>
              <a:rPr lang="en-US"/>
              <a:t>This system is usually used with thermal or electric wiring</a:t>
            </a:r>
          </a:p>
        </p:txBody>
      </p:sp>
    </p:spTree>
    <p:extLst>
      <p:ext uri="{BB962C8B-B14F-4D97-AF65-F5344CB8AC3E}">
        <p14:creationId xmlns:p14="http://schemas.microsoft.com/office/powerpoint/2010/main" val="20400392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13954" y="404315"/>
            <a:ext cx="10739845" cy="5707334"/>
          </a:xfrm>
          <a:prstGeom prst="rect">
            <a:avLst/>
          </a:prstGeom>
        </p:spPr>
      </p:pic>
    </p:spTree>
    <p:extLst>
      <p:ext uri="{BB962C8B-B14F-4D97-AF65-F5344CB8AC3E}">
        <p14:creationId xmlns:p14="http://schemas.microsoft.com/office/powerpoint/2010/main" val="4220585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13954" y="365124"/>
            <a:ext cx="11038115" cy="5970361"/>
          </a:xfrm>
          <a:prstGeom prst="rect">
            <a:avLst/>
          </a:prstGeom>
        </p:spPr>
      </p:pic>
    </p:spTree>
    <p:extLst>
      <p:ext uri="{BB962C8B-B14F-4D97-AF65-F5344CB8AC3E}">
        <p14:creationId xmlns:p14="http://schemas.microsoft.com/office/powerpoint/2010/main" val="29916366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9634"/>
            <a:ext cx="10515600" cy="5837329"/>
          </a:xfrm>
        </p:spPr>
        <p:txBody>
          <a:bodyPr/>
          <a:lstStyle/>
          <a:p>
            <a:pPr algn="just"/>
            <a:r>
              <a:rPr lang="en-US"/>
              <a:t>Most recorders use a pointer attached to the stylus. This pointer moves over a calibrated scale giving the instantaneous value of the quantity being recorded.</a:t>
            </a:r>
          </a:p>
          <a:p>
            <a:pPr algn="just" fontAlgn="base"/>
            <a:r>
              <a:rPr lang="en-US" b="1"/>
              <a:t>Paper drive system:</a:t>
            </a:r>
            <a:r>
              <a:rPr lang="en-US"/>
              <a:t> The paper drive system should move the paper at a uniform speed. A spring would may be used but in most of the recorder a synchronous motor (Stepper motor to be exact) is used for driving the paper</a:t>
            </a:r>
          </a:p>
          <a:p>
            <a:pPr algn="just" fontAlgn="base"/>
            <a:r>
              <a:rPr lang="en-US" b="1"/>
              <a:t>Chart speed:</a:t>
            </a:r>
            <a:r>
              <a:rPr lang="en-US"/>
              <a:t> Chart speed is a term used to express the rate at which the recording paper in a strip chart recorder moves. </a:t>
            </a:r>
          </a:p>
          <a:p>
            <a:pPr algn="just" fontAlgn="base"/>
            <a:r>
              <a:rPr lang="en-US"/>
              <a:t>It is expressed in in/s or mm/s and is determined by mechanical gear trains. If </a:t>
            </a:r>
            <a:r>
              <a:rPr lang="en-US" baseline="30000"/>
              <a:t>–</a:t>
            </a:r>
            <a:r>
              <a:rPr lang="en-US"/>
              <a:t>the chart speed is known, the period of the recorded signal can be calculated as</a:t>
            </a:r>
          </a:p>
          <a:p>
            <a:endParaRPr lang="en-US"/>
          </a:p>
        </p:txBody>
      </p:sp>
      <p:pic>
        <p:nvPicPr>
          <p:cNvPr id="1028" name="Picture 4" descr="Strip Chart Recorder Working Principl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5228" y="5100274"/>
            <a:ext cx="4712017" cy="1085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09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6571"/>
            <a:ext cx="10515600" cy="5850392"/>
          </a:xfrm>
        </p:spPr>
        <p:txBody>
          <a:bodyPr>
            <a:normAutofit/>
          </a:bodyPr>
          <a:lstStyle/>
          <a:p>
            <a:pPr algn="just"/>
            <a:r>
              <a:rPr lang="en-US"/>
              <a:t>Strip chart recorders are commonly used in laboratory as well as process measurement applications. Modern strip chart recorders have the facility of</a:t>
            </a:r>
          </a:p>
          <a:p>
            <a:pPr marL="0" indent="0" algn="just">
              <a:buNone/>
            </a:pPr>
            <a:r>
              <a:rPr lang="en-US" b="1"/>
              <a:t>(</a:t>
            </a:r>
            <a:r>
              <a:rPr lang="en-US" b="1" err="1"/>
              <a:t>i</a:t>
            </a:r>
            <a:r>
              <a:rPr lang="en-US" b="1"/>
              <a:t>) Simultaneous recording and display of multipoint data</a:t>
            </a:r>
          </a:p>
          <a:p>
            <a:pPr marL="0" indent="0" algn="just">
              <a:buNone/>
            </a:pPr>
            <a:r>
              <a:rPr lang="en-US" b="1"/>
              <a:t>(ii) Universal input: </a:t>
            </a:r>
            <a:r>
              <a:rPr lang="en-US"/>
              <a:t>The recorders accept wide range of dc voltage, all common thermocouple and RTD. Often these ranges can be programmed for each channel.</a:t>
            </a:r>
          </a:p>
          <a:p>
            <a:pPr marL="0" indent="0" algn="just">
              <a:buNone/>
            </a:pPr>
            <a:r>
              <a:rPr lang="en-US" b="1"/>
              <a:t>(iii) Universal power voltage </a:t>
            </a:r>
            <a:r>
              <a:rPr lang="en-US"/>
              <a:t>of 100 V ac to 240 V ac, 50/60 Hz</a:t>
            </a:r>
          </a:p>
          <a:p>
            <a:pPr marL="0" indent="0" algn="just">
              <a:buNone/>
            </a:pPr>
            <a:r>
              <a:rPr lang="en-US" b="1"/>
              <a:t>(iv) Alarm Display/Printings</a:t>
            </a:r>
          </a:p>
          <a:p>
            <a:pPr marL="0" indent="0" algn="just">
              <a:buNone/>
            </a:pPr>
            <a:r>
              <a:rPr lang="en-US" b="1"/>
              <a:t>(v) Chart illumination </a:t>
            </a:r>
            <a:r>
              <a:rPr lang="en-US"/>
              <a:t>convenient to confirm printed signal in the night or in dark places.</a:t>
            </a:r>
          </a:p>
        </p:txBody>
      </p:sp>
    </p:spTree>
    <p:extLst>
      <p:ext uri="{BB962C8B-B14F-4D97-AF65-F5344CB8AC3E}">
        <p14:creationId xmlns:p14="http://schemas.microsoft.com/office/powerpoint/2010/main" val="16539233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Advantages of Strip Chart Recorder</a:t>
            </a:r>
            <a:endParaRPr lang="en-US"/>
          </a:p>
        </p:txBody>
      </p:sp>
      <p:sp>
        <p:nvSpPr>
          <p:cNvPr id="3" name="Content Placeholder 2"/>
          <p:cNvSpPr>
            <a:spLocks noGrp="1"/>
          </p:cNvSpPr>
          <p:nvPr>
            <p:ph idx="1"/>
          </p:nvPr>
        </p:nvSpPr>
        <p:spPr/>
        <p:txBody>
          <a:bodyPr/>
          <a:lstStyle/>
          <a:p>
            <a:r>
              <a:rPr lang="en-US"/>
              <a:t>The strip chart recorder has a number of advantages. Some of the important ones are given below :</a:t>
            </a:r>
          </a:p>
          <a:p>
            <a:pPr marL="0" indent="0">
              <a:buNone/>
            </a:pPr>
            <a:r>
              <a:rPr lang="en-US" b="1"/>
              <a:t>1. </a:t>
            </a:r>
            <a:r>
              <a:rPr lang="en-US"/>
              <a:t>Relatively large amount of paper can be inserted at one time.</a:t>
            </a:r>
          </a:p>
          <a:p>
            <a:pPr marL="0" indent="0">
              <a:buNone/>
            </a:pPr>
            <a:r>
              <a:rPr lang="en-US" b="1"/>
              <a:t>2. </a:t>
            </a:r>
            <a:r>
              <a:rPr lang="en-US"/>
              <a:t>Data conversion is easier with rectangular coordinates system</a:t>
            </a:r>
          </a:p>
          <a:p>
            <a:pPr marL="0" indent="0">
              <a:buNone/>
            </a:pPr>
            <a:r>
              <a:rPr lang="en-US" b="1"/>
              <a:t>3. </a:t>
            </a:r>
            <a:r>
              <a:rPr lang="en-US"/>
              <a:t>The rate of movement of the chart can be easily changed.</a:t>
            </a:r>
          </a:p>
          <a:p>
            <a:pPr marL="0" indent="0">
              <a:buNone/>
            </a:pPr>
            <a:r>
              <a:rPr lang="en-US" b="1"/>
              <a:t>4. </a:t>
            </a:r>
            <a:r>
              <a:rPr lang="en-US"/>
              <a:t>More than one separate variable can be recorded on a strip chart</a:t>
            </a:r>
          </a:p>
        </p:txBody>
      </p:sp>
    </p:spTree>
    <p:extLst>
      <p:ext uri="{BB962C8B-B14F-4D97-AF65-F5344CB8AC3E}">
        <p14:creationId xmlns:p14="http://schemas.microsoft.com/office/powerpoint/2010/main" val="1926319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4766"/>
            <a:ext cx="10515600" cy="5602197"/>
          </a:xfrm>
        </p:spPr>
        <p:txBody>
          <a:bodyPr/>
          <a:lstStyle/>
          <a:p>
            <a:pPr marL="0" indent="0">
              <a:buNone/>
            </a:pPr>
            <a:r>
              <a:rPr lang="en-US" b="1"/>
              <a:t>11.6 Disadvantages of Strip Chart Recorder</a:t>
            </a:r>
          </a:p>
          <a:p>
            <a:pPr marL="0" indent="0" algn="just">
              <a:buNone/>
            </a:pPr>
            <a:r>
              <a:rPr lang="en-US"/>
              <a:t>Strip Chart recorder has some disadvantages also. These are given below:</a:t>
            </a:r>
          </a:p>
          <a:p>
            <a:pPr marL="0" indent="0" algn="just">
              <a:buNone/>
            </a:pPr>
            <a:r>
              <a:rPr lang="en-US" b="1"/>
              <a:t>1. </a:t>
            </a:r>
            <a:r>
              <a:rPr lang="en-US"/>
              <a:t>Mechanism is more complicated than is required to drive a circular chart.</a:t>
            </a:r>
          </a:p>
          <a:p>
            <a:pPr marL="0" indent="0" algn="just">
              <a:buNone/>
            </a:pPr>
            <a:r>
              <a:rPr lang="en-US" b="1"/>
              <a:t>2. </a:t>
            </a:r>
            <a:r>
              <a:rPr lang="en-US"/>
              <a:t>Observing behavior several hours or days back is not as easy as picking out one circular chart which covers the desired period of time</a:t>
            </a:r>
          </a:p>
        </p:txBody>
      </p:sp>
    </p:spTree>
    <p:extLst>
      <p:ext uri="{BB962C8B-B14F-4D97-AF65-F5344CB8AC3E}">
        <p14:creationId xmlns:p14="http://schemas.microsoft.com/office/powerpoint/2010/main" val="20910121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2514"/>
            <a:ext cx="10515600" cy="5654449"/>
          </a:xfrm>
        </p:spPr>
        <p:txBody>
          <a:bodyPr/>
          <a:lstStyle/>
          <a:p>
            <a:pPr algn="just"/>
            <a:r>
              <a:rPr lang="en-US" b="1"/>
              <a:t>11.7 Application of Strip Chart Recorder</a:t>
            </a:r>
          </a:p>
          <a:p>
            <a:pPr algn="just"/>
            <a:r>
              <a:rPr lang="en-US"/>
              <a:t>Following are some of the important applications of Heterodyne Wave </a:t>
            </a:r>
            <a:r>
              <a:rPr lang="en-US" err="1"/>
              <a:t>Analyser</a:t>
            </a:r>
            <a:r>
              <a:rPr lang="en-US"/>
              <a:t>, which are important from the subject point of view :</a:t>
            </a:r>
          </a:p>
          <a:p>
            <a:pPr marL="514350" indent="-514350" algn="just">
              <a:buAutoNum type="arabicPeriod"/>
            </a:pPr>
            <a:r>
              <a:rPr lang="en-US" b="1"/>
              <a:t>In temperature recorder: </a:t>
            </a:r>
            <a:r>
              <a:rPr lang="en-US"/>
              <a:t>A strip chart recorder may be used to provide a graphic record of temperature as a function of time. </a:t>
            </a:r>
          </a:p>
          <a:p>
            <a:pPr marL="0" indent="0" algn="just">
              <a:buNone/>
            </a:pPr>
            <a:r>
              <a:rPr lang="en-US"/>
              <a:t>There are two primary methods used for recording temperature:</a:t>
            </a:r>
          </a:p>
          <a:p>
            <a:pPr marL="0" indent="0" algn="just">
              <a:buNone/>
            </a:pPr>
            <a:r>
              <a:rPr lang="en-US"/>
              <a:t> (</a:t>
            </a:r>
            <a:r>
              <a:rPr lang="en-US" i="1" err="1"/>
              <a:t>i</a:t>
            </a:r>
            <a:r>
              <a:rPr lang="en-US"/>
              <a:t>) the thermocouple method and </a:t>
            </a:r>
          </a:p>
          <a:p>
            <a:pPr marL="0" indent="0" algn="just">
              <a:buNone/>
            </a:pPr>
            <a:r>
              <a:rPr lang="en-US"/>
              <a:t>(</a:t>
            </a:r>
            <a:r>
              <a:rPr lang="en-US" i="1"/>
              <a:t>ii</a:t>
            </a:r>
            <a:r>
              <a:rPr lang="en-US"/>
              <a:t>) the resistance method.</a:t>
            </a:r>
          </a:p>
        </p:txBody>
      </p:sp>
    </p:spTree>
    <p:extLst>
      <p:ext uri="{BB962C8B-B14F-4D97-AF65-F5344CB8AC3E}">
        <p14:creationId xmlns:p14="http://schemas.microsoft.com/office/powerpoint/2010/main" val="33728775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2069"/>
            <a:ext cx="10515600" cy="5954894"/>
          </a:xfrm>
        </p:spPr>
        <p:txBody>
          <a:bodyPr>
            <a:normAutofit/>
          </a:bodyPr>
          <a:lstStyle/>
          <a:p>
            <a:pPr marL="0" indent="0" algn="just">
              <a:buNone/>
            </a:pPr>
            <a:r>
              <a:rPr lang="en-US" b="1"/>
              <a:t>2. Sound level recording: </a:t>
            </a:r>
            <a:r>
              <a:rPr lang="en-US"/>
              <a:t>It is required to obtain a record of sound level over a period of time near hospitals, schools or residences, airports etc. It can be done with an ordinary microphone and a strip-chart recorder.</a:t>
            </a:r>
          </a:p>
          <a:p>
            <a:pPr marL="0" indent="0" algn="just">
              <a:buNone/>
            </a:pPr>
            <a:r>
              <a:rPr lang="en-US" b="1"/>
              <a:t>3. Recording amplifier drift: </a:t>
            </a:r>
            <a:r>
              <a:rPr lang="en-US"/>
              <a:t>Transistor amplifiers are sensitive to temperature changes.</a:t>
            </a:r>
          </a:p>
          <a:p>
            <a:pPr marL="0" indent="0" algn="just">
              <a:buNone/>
            </a:pPr>
            <a:r>
              <a:rPr lang="en-US"/>
              <a:t>The changes in temperature cause the bias voltage of the transistor to change. </a:t>
            </a:r>
          </a:p>
          <a:p>
            <a:pPr marL="0" indent="0" algn="just">
              <a:buNone/>
            </a:pPr>
            <a:r>
              <a:rPr lang="en-US"/>
              <a:t>Due to this the operating or quiescent point of transistor is changed by small amount. </a:t>
            </a:r>
          </a:p>
          <a:p>
            <a:pPr marL="0" indent="0" algn="just">
              <a:buNone/>
            </a:pPr>
            <a:r>
              <a:rPr lang="en-US"/>
              <a:t>This change in the quiescent point is called drift. The drift is recorded by connecting the recorder to the output of the amplifier</a:t>
            </a:r>
          </a:p>
        </p:txBody>
      </p:sp>
    </p:spTree>
    <p:extLst>
      <p:ext uri="{BB962C8B-B14F-4D97-AF65-F5344CB8AC3E}">
        <p14:creationId xmlns:p14="http://schemas.microsoft.com/office/powerpoint/2010/main" val="6122402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0005" y="389706"/>
            <a:ext cx="10853057" cy="6205492"/>
          </a:xfrm>
          <a:prstGeom prst="rect">
            <a:avLst/>
          </a:prstGeom>
        </p:spPr>
      </p:pic>
    </p:spTree>
    <p:extLst>
      <p:ext uri="{BB962C8B-B14F-4D97-AF65-F5344CB8AC3E}">
        <p14:creationId xmlns:p14="http://schemas.microsoft.com/office/powerpoint/2010/main" val="245537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ypes-of-measuring-instrumen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782" y="222070"/>
            <a:ext cx="6740435" cy="6492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7659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Galvanometer Type Recorder:</a:t>
            </a:r>
            <a:br>
              <a:rPr lang="en-US" b="1"/>
            </a:br>
            <a:endParaRPr lang="en-US"/>
          </a:p>
        </p:txBody>
      </p:sp>
      <p:sp>
        <p:nvSpPr>
          <p:cNvPr id="3" name="Content Placeholder 2"/>
          <p:cNvSpPr>
            <a:spLocks noGrp="1"/>
          </p:cNvSpPr>
          <p:nvPr>
            <p:ph idx="1"/>
          </p:nvPr>
        </p:nvSpPr>
        <p:spPr/>
        <p:txBody>
          <a:bodyPr/>
          <a:lstStyle/>
          <a:p>
            <a:pPr fontAlgn="base"/>
            <a:r>
              <a:rPr lang="en-US"/>
              <a:t>The </a:t>
            </a:r>
            <a:r>
              <a:rPr lang="en-US" err="1"/>
              <a:t>D’Arsonval</a:t>
            </a:r>
            <a:r>
              <a:rPr lang="en-US"/>
              <a:t> movement used in moving coil indicating instruments can also provide the movement in a Galvanometer Type Recorder.</a:t>
            </a:r>
          </a:p>
          <a:p>
            <a:pPr fontAlgn="base"/>
            <a:r>
              <a:rPr lang="en-US"/>
              <a:t>The </a:t>
            </a:r>
            <a:r>
              <a:rPr lang="en-US" err="1"/>
              <a:t>D’Arsonval</a:t>
            </a:r>
            <a:r>
              <a:rPr lang="en-US"/>
              <a:t> movement consists of a moving coil placed in a strong magnetic field, as shown in Fig. 12.2(a).</a:t>
            </a:r>
          </a:p>
          <a:p>
            <a:endParaRPr lang="en-US"/>
          </a:p>
        </p:txBody>
      </p:sp>
    </p:spTree>
    <p:extLst>
      <p:ext uri="{BB962C8B-B14F-4D97-AF65-F5344CB8AC3E}">
        <p14:creationId xmlns:p14="http://schemas.microsoft.com/office/powerpoint/2010/main" val="36762809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alvanometer Type Recorder">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966" y="210022"/>
            <a:ext cx="9272451" cy="6500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107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9634"/>
            <a:ext cx="10515600" cy="5837329"/>
          </a:xfrm>
        </p:spPr>
        <p:txBody>
          <a:bodyPr/>
          <a:lstStyle/>
          <a:p>
            <a:pPr algn="just" fontAlgn="base"/>
            <a:r>
              <a:rPr lang="en-US"/>
              <a:t>In a galvanometer type recorder, the pointer of the </a:t>
            </a:r>
            <a:r>
              <a:rPr lang="en-US" err="1"/>
              <a:t>D’Arsonval</a:t>
            </a:r>
            <a:r>
              <a:rPr lang="en-US"/>
              <a:t> movement is fitted with a pen-ink (stylus) mechanism.</a:t>
            </a:r>
          </a:p>
          <a:p>
            <a:pPr algn="just" fontAlgn="base"/>
            <a:r>
              <a:rPr lang="en-US"/>
              <a:t>The pointer deflects when current flows through the moving coil. The deflection of the pointer is directly proportional to the magnitude of the </a:t>
            </a:r>
            <a:r>
              <a:rPr lang="en-US" u="sng">
                <a:hlinkClick r:id="rId2"/>
              </a:rPr>
              <a:t>current</a:t>
            </a:r>
            <a:r>
              <a:rPr lang="en-US"/>
              <a:t> flowing through the coil.</a:t>
            </a:r>
          </a:p>
          <a:p>
            <a:pPr algn="just"/>
            <a:r>
              <a:rPr lang="en-US"/>
              <a:t>As the signal current flows through the coil, the magnetic field of the coil varies in intensity in accordance with the signal. The reaction of this field with the field of the permanent magnet causes the coil to change its angular position. As the position of the coil follows the variation of the signal current being recorded, the pen is accordingly deflected across the paper chart.</a:t>
            </a:r>
          </a:p>
        </p:txBody>
      </p:sp>
    </p:spTree>
    <p:extLst>
      <p:ext uri="{BB962C8B-B14F-4D97-AF65-F5344CB8AC3E}">
        <p14:creationId xmlns:p14="http://schemas.microsoft.com/office/powerpoint/2010/main" val="39600877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1703"/>
            <a:ext cx="10515600" cy="5615260"/>
          </a:xfrm>
        </p:spPr>
        <p:txBody>
          <a:bodyPr/>
          <a:lstStyle/>
          <a:p>
            <a:pPr algn="just" fontAlgn="base"/>
            <a:r>
              <a:rPr lang="en-US"/>
              <a:t>The paper is pulled from a supply roll by a </a:t>
            </a:r>
            <a:r>
              <a:rPr lang="en-US" u="sng">
                <a:hlinkClick r:id="rId2"/>
              </a:rPr>
              <a:t>motor</a:t>
            </a:r>
            <a:r>
              <a:rPr lang="en-US"/>
              <a:t> driven transport mechanism. Thus, as the paper moves past the pen and as the pen is deflected, the signal waveform is traced on the paper.</a:t>
            </a:r>
          </a:p>
          <a:p>
            <a:pPr algn="just" fontAlgn="base"/>
            <a:r>
              <a:rPr lang="en-US"/>
              <a:t>The recording pen is connected to an ink reservoir through a narrow bore tube. </a:t>
            </a:r>
            <a:r>
              <a:rPr lang="en-US" u="sng">
                <a:hlinkClick r:id="rId3"/>
              </a:rPr>
              <a:t>Gravity</a:t>
            </a:r>
            <a:r>
              <a:rPr lang="en-US"/>
              <a:t> and capillary action establish a flow of ink from the reservoir through the tubing and into the hollow of the pen.</a:t>
            </a:r>
          </a:p>
          <a:p>
            <a:pPr algn="just" fontAlgn="base"/>
            <a:r>
              <a:rPr lang="en-US"/>
              <a:t>Galvanometer type recorders are well suited for low frequency ac inputs obtained from quantities varying slowly at frequencies of </a:t>
            </a:r>
            <a:r>
              <a:rPr lang="en-US" err="1"/>
              <a:t>upto</a:t>
            </a:r>
            <a:r>
              <a:rPr lang="en-US"/>
              <a:t> 100 c/s, or in special cases up to 1000 c/s.</a:t>
            </a:r>
          </a:p>
          <a:p>
            <a:pPr algn="just" fontAlgn="base"/>
            <a:r>
              <a:rPr lang="en-US"/>
              <a:t>Because of the compact nature of the galvanometer unit (or pen motor) this type of recorder is particularly suitable for multiple channel operation. Hence it finds extensive use in the simultaneous recording of a large number of varying transducers outputs.</a:t>
            </a:r>
          </a:p>
          <a:p>
            <a:endParaRPr lang="en-US"/>
          </a:p>
        </p:txBody>
      </p:sp>
    </p:spTree>
    <p:extLst>
      <p:ext uri="{BB962C8B-B14F-4D97-AF65-F5344CB8AC3E}">
        <p14:creationId xmlns:p14="http://schemas.microsoft.com/office/powerpoint/2010/main" val="512112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1257"/>
            <a:ext cx="10515600" cy="5915706"/>
          </a:xfrm>
        </p:spPr>
        <p:txBody>
          <a:bodyPr/>
          <a:lstStyle/>
          <a:p>
            <a:pPr algn="just"/>
            <a:r>
              <a:rPr lang="en-US"/>
              <a:t>This recorder uses a curvilinear system of tracing. The time lines on the chart must be arcs of radius R (where R is the length of the pointer), and the galvanometer shaft must be located exactly at the center of curvature of a time line arc.</a:t>
            </a:r>
          </a:p>
          <a:p>
            <a:pPr algn="just"/>
            <a:r>
              <a:rPr lang="en-US"/>
              <a:t> Improper positioning of the galvanometer or misalignment of the chart paper in the recorder can give a distorted response, i.e. having a negative rise time or a long rise time. </a:t>
            </a:r>
          </a:p>
          <a:p>
            <a:pPr algn="just"/>
            <a:r>
              <a:rPr lang="en-US"/>
              <a:t>One method of avoiding the distorted appearance of recordings in curvilinear coordinates is to produce the recording in rectangular coordinates. In this design, the chart paper is pulled over a sharp edge that defines the locus of the point of contact between the paper and the recording stylus. </a:t>
            </a:r>
          </a:p>
          <a:p>
            <a:pPr algn="just"/>
            <a:r>
              <a:rPr lang="en-US"/>
              <a:t>The stylus is rigidly attached to the galvanometer coil and wipes over the sharp edge as the </a:t>
            </a:r>
            <a:r>
              <a:rPr lang="en-US" u="sng">
                <a:hlinkClick r:id="rId2"/>
              </a:rPr>
              <a:t>coil</a:t>
            </a:r>
            <a:r>
              <a:rPr lang="en-US"/>
              <a:t> rotates.</a:t>
            </a:r>
          </a:p>
        </p:txBody>
      </p:sp>
    </p:spTree>
    <p:extLst>
      <p:ext uri="{BB962C8B-B14F-4D97-AF65-F5344CB8AC3E}">
        <p14:creationId xmlns:p14="http://schemas.microsoft.com/office/powerpoint/2010/main" val="22337276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8640"/>
            <a:ext cx="10515600" cy="5628323"/>
          </a:xfrm>
        </p:spPr>
        <p:txBody>
          <a:bodyPr>
            <a:normAutofit lnSpcReduction="10000"/>
          </a:bodyPr>
          <a:lstStyle/>
          <a:p>
            <a:pPr algn="just" fontAlgn="base"/>
            <a:r>
              <a:rPr lang="en-US"/>
              <a:t>In one of the recorders, the paper used is usually heat sensitive, and the stylus is equipped with a heated tip long enough to guarantee a hot point of contact with the paper, regardless of the stylus position on the chart. Alternatively the paper can be electrically sensitive, in which case the stylus tip would serve to carry current into the paper at the point of contact.</a:t>
            </a:r>
          </a:p>
          <a:p>
            <a:pPr algn="just" fontAlgn="base"/>
            <a:r>
              <a:rPr lang="en-US"/>
              <a:t>The recorders can work on ranges ranging from a few mA/mV to several mA/mV. These moving galvanometer type recorders are comparatively inexpensive instruments, having a narrow bandwidth of 0 — 10 Hz. They have a sensitivity of about 0.4 V/mm, or from a chart of 100 mm width a full scale deflection of 40 mV is obtained.</a:t>
            </a:r>
          </a:p>
          <a:p>
            <a:pPr algn="just" fontAlgn="base"/>
            <a:r>
              <a:rPr lang="en-US"/>
              <a:t>In most instruments, the speed of the paper through the recorder is determined by the gear ratio of the driving mechanism. If it is desired to change the speed of the paper, one or more gears must be changed.</a:t>
            </a:r>
          </a:p>
          <a:p>
            <a:endParaRPr lang="en-US"/>
          </a:p>
        </p:txBody>
      </p:sp>
    </p:spTree>
    <p:extLst>
      <p:ext uri="{BB962C8B-B14F-4D97-AF65-F5344CB8AC3E}">
        <p14:creationId xmlns:p14="http://schemas.microsoft.com/office/powerpoint/2010/main" val="5606446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1703"/>
            <a:ext cx="10515600" cy="5615260"/>
          </a:xfrm>
        </p:spPr>
        <p:txBody>
          <a:bodyPr/>
          <a:lstStyle/>
          <a:p>
            <a:pPr algn="just" fontAlgn="base"/>
            <a:r>
              <a:rPr lang="en-US"/>
              <a:t>Paper speed is an important consideration for several reasons.</a:t>
            </a:r>
          </a:p>
          <a:p>
            <a:pPr algn="just" fontAlgn="base"/>
            <a:r>
              <a:rPr lang="en-US"/>
              <a:t>If the paper moves too slowly, the recorded signal variations are bunched up and difficult to read.</a:t>
            </a:r>
          </a:p>
          <a:p>
            <a:pPr algn="just" fontAlgn="base"/>
            <a:r>
              <a:rPr lang="en-US"/>
              <a:t>If the paper moves too fast, the recorded waveform will be so spread out that greater lengths of paper will be required to record the variations of the signal. It also makes the task of reading and interpreting the waveforms more difficult.</a:t>
            </a:r>
          </a:p>
          <a:p>
            <a:pPr algn="just" fontAlgn="base"/>
            <a:r>
              <a:rPr lang="en-US"/>
              <a:t>Also, the operator can determine the frequency components of the recorded waveform, if he knows how fast the paper has moved past the pen position. The paper is usually printed with coordinates, such as graph</a:t>
            </a:r>
          </a:p>
          <a:p>
            <a:endParaRPr lang="en-US"/>
          </a:p>
        </p:txBody>
      </p:sp>
    </p:spTree>
    <p:extLst>
      <p:ext uri="{BB962C8B-B14F-4D97-AF65-F5344CB8AC3E}">
        <p14:creationId xmlns:p14="http://schemas.microsoft.com/office/powerpoint/2010/main" val="40307891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5131"/>
            <a:ext cx="10515600" cy="5941832"/>
          </a:xfrm>
        </p:spPr>
        <p:txBody>
          <a:bodyPr>
            <a:normAutofit lnSpcReduction="10000"/>
          </a:bodyPr>
          <a:lstStyle/>
          <a:p>
            <a:pPr algn="just" fontAlgn="base"/>
            <a:r>
              <a:rPr lang="en-US"/>
              <a:t>Some recorders contain a timing mechanism that prints a series of small dots along the edge of the paper chart, as the paper moves through the recorder. This time marker produces one mark per second.</a:t>
            </a:r>
          </a:p>
          <a:p>
            <a:pPr algn="just" fontAlgn="base"/>
            <a:r>
              <a:rPr lang="en-US"/>
              <a:t>These types of </a:t>
            </a:r>
            <a:r>
              <a:rPr lang="en-US" u="sng">
                <a:hlinkClick r:id="rId2"/>
              </a:rPr>
              <a:t>recorders</a:t>
            </a:r>
            <a:r>
              <a:rPr lang="en-US"/>
              <a:t> are mostly used as optical recorders, and contain a light source provided by either an ultra violet or tungsten lamp.</a:t>
            </a:r>
          </a:p>
          <a:p>
            <a:pPr algn="just" fontAlgn="base"/>
            <a:r>
              <a:rPr lang="en-US"/>
              <a:t>A small mirror is connected to the galvanometer movement and the light beam is </a:t>
            </a:r>
            <a:r>
              <a:rPr lang="en-US" err="1"/>
              <a:t>focussed</a:t>
            </a:r>
            <a:r>
              <a:rPr lang="en-US"/>
              <a:t> on this mirror, as shown in Fig. 12.2(b).</a:t>
            </a:r>
          </a:p>
          <a:p>
            <a:pPr algn="just" fontAlgn="base"/>
            <a:r>
              <a:rPr lang="en-US"/>
              <a:t>The beam reflected from the mirror is </a:t>
            </a:r>
            <a:r>
              <a:rPr lang="en-US" err="1"/>
              <a:t>focussed</a:t>
            </a:r>
            <a:r>
              <a:rPr lang="en-US"/>
              <a:t> into a spot on a light sensitive paper.</a:t>
            </a:r>
          </a:p>
          <a:p>
            <a:pPr algn="just" fontAlgn="base"/>
            <a:r>
              <a:rPr lang="en-US"/>
              <a:t>As the current passes through the coil, the mirror deflects. The movement of the light beam is affected by the deflection of the small mirror, and the spot on the paper also varies for the same reason, thus tracing the waveform on the paper.</a:t>
            </a:r>
          </a:p>
          <a:p>
            <a:pPr algn="just" fontAlgn="base"/>
            <a:endParaRPr lang="en-US"/>
          </a:p>
          <a:p>
            <a:endParaRPr lang="en-US"/>
          </a:p>
        </p:txBody>
      </p:sp>
    </p:spTree>
    <p:extLst>
      <p:ext uri="{BB962C8B-B14F-4D97-AF65-F5344CB8AC3E}">
        <p14:creationId xmlns:p14="http://schemas.microsoft.com/office/powerpoint/2010/main" val="4174080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8011"/>
            <a:ext cx="10515600" cy="5758952"/>
          </a:xfrm>
        </p:spPr>
        <p:txBody>
          <a:bodyPr/>
          <a:lstStyle/>
          <a:p>
            <a:r>
              <a:rPr lang="en-US" b="1" i="1"/>
              <a:t>Advantages</a:t>
            </a:r>
          </a:p>
          <a:p>
            <a:r>
              <a:rPr lang="en-US"/>
              <a:t>The galvanometer type strip chart recorder has a number of advantages. </a:t>
            </a:r>
          </a:p>
          <a:p>
            <a:r>
              <a:rPr lang="en-US"/>
              <a:t>Some of the important ones are given below:</a:t>
            </a:r>
          </a:p>
          <a:p>
            <a:pPr marL="514350" indent="-514350">
              <a:buAutoNum type="arabicPeriod"/>
            </a:pPr>
            <a:r>
              <a:rPr lang="en-US"/>
              <a:t>The system is comparatively inexpensive.</a:t>
            </a:r>
          </a:p>
          <a:p>
            <a:pPr marL="0" indent="0">
              <a:buNone/>
            </a:pPr>
            <a:r>
              <a:rPr lang="en-US" b="1"/>
              <a:t>2. </a:t>
            </a:r>
            <a:r>
              <a:rPr lang="en-US"/>
              <a:t>It records very low frequency </a:t>
            </a:r>
            <a:r>
              <a:rPr lang="en-US" err="1"/>
              <a:t>a.c</a:t>
            </a:r>
            <a:r>
              <a:rPr lang="en-US"/>
              <a:t>. signals.</a:t>
            </a:r>
          </a:p>
          <a:p>
            <a:pPr marL="0" indent="0">
              <a:buNone/>
            </a:pPr>
            <a:r>
              <a:rPr lang="en-US" b="1"/>
              <a:t>3. </a:t>
            </a:r>
            <a:r>
              <a:rPr lang="en-US"/>
              <a:t>We can change the speed of paper as per requirement</a:t>
            </a:r>
          </a:p>
        </p:txBody>
      </p:sp>
    </p:spTree>
    <p:extLst>
      <p:ext uri="{BB962C8B-B14F-4D97-AF65-F5344CB8AC3E}">
        <p14:creationId xmlns:p14="http://schemas.microsoft.com/office/powerpoint/2010/main" val="4181992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Measuring instruments (i.e. secondary instruments) may be classified according to their function as:</a:t>
            </a:r>
          </a:p>
          <a:p>
            <a:pPr marL="0" indent="0">
              <a:buNone/>
            </a:pPr>
            <a:r>
              <a:rPr lang="en-US"/>
              <a:t>  1.       Indicating instruments</a:t>
            </a:r>
          </a:p>
          <a:p>
            <a:pPr marL="0" indent="0">
              <a:buNone/>
            </a:pPr>
            <a:r>
              <a:rPr lang="en-US"/>
              <a:t>  2.       Integrating instruments</a:t>
            </a:r>
          </a:p>
          <a:p>
            <a:pPr marL="0" indent="0">
              <a:buNone/>
            </a:pPr>
            <a:r>
              <a:rPr lang="en-US"/>
              <a:t>  3.       Recording instruments</a:t>
            </a:r>
          </a:p>
          <a:p>
            <a:pPr marL="0" indent="0">
              <a:buNone/>
            </a:pPr>
            <a:r>
              <a:rPr lang="en-US"/>
              <a:t> </a:t>
            </a:r>
          </a:p>
        </p:txBody>
      </p:sp>
    </p:spTree>
    <p:extLst>
      <p:ext uri="{BB962C8B-B14F-4D97-AF65-F5344CB8AC3E}">
        <p14:creationId xmlns:p14="http://schemas.microsoft.com/office/powerpoint/2010/main" val="151510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3509"/>
            <a:ext cx="10515600" cy="5863454"/>
          </a:xfrm>
        </p:spPr>
        <p:txBody>
          <a:bodyPr>
            <a:normAutofit/>
          </a:bodyPr>
          <a:lstStyle/>
          <a:p>
            <a:pPr marL="514350" indent="-514350" algn="just">
              <a:buAutoNum type="arabicPeriod"/>
            </a:pPr>
            <a:r>
              <a:rPr lang="en-US" b="1"/>
              <a:t>Indicating instruments: </a:t>
            </a:r>
            <a:r>
              <a:rPr lang="en-US"/>
              <a:t>“Indicating instruments are those which indicate the magnitude of an electrical quantity at the time when it is being measured.”</a:t>
            </a:r>
          </a:p>
          <a:p>
            <a:pPr algn="just"/>
            <a:r>
              <a:rPr lang="en-US"/>
              <a:t>Their indications are given by a pointer moving over calibrated dial.</a:t>
            </a:r>
          </a:p>
          <a:p>
            <a:pPr algn="just"/>
            <a:r>
              <a:rPr lang="en-US" b="1"/>
              <a:t>Example: </a:t>
            </a:r>
            <a:r>
              <a:rPr lang="en-US"/>
              <a:t>Ordinary voltmeters, ammeters and wattmeter’s, etc.</a:t>
            </a:r>
            <a:br>
              <a:rPr lang="en-US"/>
            </a:br>
            <a:endParaRPr lang="en-US"/>
          </a:p>
          <a:p>
            <a:pPr marL="0" indent="0" algn="just">
              <a:buNone/>
            </a:pPr>
            <a:r>
              <a:rPr lang="en-US" b="1"/>
              <a:t>2.</a:t>
            </a:r>
            <a:r>
              <a:rPr lang="en-US"/>
              <a:t> </a:t>
            </a:r>
            <a:r>
              <a:rPr lang="en-US" b="1"/>
              <a:t>Integrating instruments: </a:t>
            </a:r>
            <a:r>
              <a:rPr lang="en-US"/>
              <a:t>“Integrating instruments are those which   measure and register by a set of dials and pointer either the total quantity of electricity (In amp-hours) or the total amount of electrical energy (in watt-hours or kWh) supplied to a circuit in a given time.”</a:t>
            </a:r>
          </a:p>
          <a:p>
            <a:pPr algn="just"/>
            <a:r>
              <a:rPr lang="en-US" b="1"/>
              <a:t>Example: </a:t>
            </a:r>
            <a:r>
              <a:rPr lang="en-US"/>
              <a:t>The ampere-hour meters and energy (watt-hour) meters</a:t>
            </a:r>
          </a:p>
        </p:txBody>
      </p:sp>
    </p:spTree>
    <p:extLst>
      <p:ext uri="{BB962C8B-B14F-4D97-AF65-F5344CB8AC3E}">
        <p14:creationId xmlns:p14="http://schemas.microsoft.com/office/powerpoint/2010/main" val="2038266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3691"/>
            <a:ext cx="10515600" cy="6033272"/>
          </a:xfrm>
        </p:spPr>
        <p:txBody>
          <a:bodyPr>
            <a:normAutofit/>
          </a:bodyPr>
          <a:lstStyle/>
          <a:p>
            <a:pPr marL="0" indent="0" algn="just">
              <a:buNone/>
            </a:pPr>
            <a:r>
              <a:rPr lang="en-US" b="1"/>
              <a:t>3.</a:t>
            </a:r>
            <a:r>
              <a:rPr lang="en-US"/>
              <a:t> </a:t>
            </a:r>
            <a:r>
              <a:rPr lang="en-US" b="1"/>
              <a:t>Recording instruments: </a:t>
            </a:r>
            <a:r>
              <a:rPr lang="en-US"/>
              <a:t>“Recording instruments are those which give a continuous record of the variation of the electrical quantity over a selected period of time.”</a:t>
            </a:r>
          </a:p>
          <a:p>
            <a:pPr algn="just"/>
            <a:r>
              <a:rPr lang="en-US"/>
              <a:t>The moving system of the instruments carries an inked pen which rests lightly on a chart or graph, wrapped over a drum moving with a slow uniform speed. The motion of the drum is in a direction perpendicular to that of the pointer. The path traced out by the pen indicates of the electrical quantity.</a:t>
            </a:r>
          </a:p>
          <a:p>
            <a:pPr algn="just"/>
            <a:r>
              <a:rPr lang="en-US" b="1"/>
              <a:t>Example: </a:t>
            </a:r>
            <a:r>
              <a:rPr lang="en-US"/>
              <a:t>Recording voltmeter and ammeter.</a:t>
            </a:r>
          </a:p>
          <a:p>
            <a:pPr algn="just"/>
            <a:r>
              <a:rPr lang="en-US" b="1"/>
              <a:t>Uses: </a:t>
            </a:r>
            <a:r>
              <a:rPr lang="en-US"/>
              <a:t>These instruments are generally used in supply stations (i.e. power houses) where continuous information is required.</a:t>
            </a:r>
          </a:p>
          <a:p>
            <a:r>
              <a:rPr lang="en-US"/>
              <a:t> </a:t>
            </a:r>
          </a:p>
        </p:txBody>
      </p:sp>
    </p:spTree>
    <p:extLst>
      <p:ext uri="{BB962C8B-B14F-4D97-AF65-F5344CB8AC3E}">
        <p14:creationId xmlns:p14="http://schemas.microsoft.com/office/powerpoint/2010/main" val="4278598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a:t>A recorder is a device whose function is to record the value of a quantity as it is being measured.</a:t>
            </a:r>
          </a:p>
          <a:p>
            <a:pPr algn="just"/>
            <a:r>
              <a:rPr lang="en-US"/>
              <a:t>Recording preserves the experimental data in a manageable and usable form. </a:t>
            </a:r>
          </a:p>
          <a:p>
            <a:pPr algn="just"/>
            <a:r>
              <a:rPr lang="en-US"/>
              <a:t>A recording system is very useful in industries as </a:t>
            </a:r>
          </a:p>
          <a:p>
            <a:pPr algn="just"/>
            <a:r>
              <a:rPr lang="en-US"/>
              <a:t>(</a:t>
            </a:r>
            <a:r>
              <a:rPr lang="en-US" i="1" err="1"/>
              <a:t>i</a:t>
            </a:r>
            <a:r>
              <a:rPr lang="en-US"/>
              <a:t>) it preserves information which could be obtained at an instant from indicating instruments and </a:t>
            </a:r>
          </a:p>
          <a:p>
            <a:pPr algn="just"/>
            <a:r>
              <a:rPr lang="en-US"/>
              <a:t>(</a:t>
            </a:r>
            <a:r>
              <a:rPr lang="en-US" i="1"/>
              <a:t>ii</a:t>
            </a:r>
            <a:r>
              <a:rPr lang="en-US"/>
              <a:t>) it gives information about waveforms and transient behavior or phase relations in different parts of a circuit.</a:t>
            </a:r>
          </a:p>
        </p:txBody>
      </p:sp>
    </p:spTree>
    <p:extLst>
      <p:ext uri="{BB962C8B-B14F-4D97-AF65-F5344CB8AC3E}">
        <p14:creationId xmlns:p14="http://schemas.microsoft.com/office/powerpoint/2010/main" val="556076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895032794357C4293906AF5BA9203B2" ma:contentTypeVersion="5" ma:contentTypeDescription="Create a new document." ma:contentTypeScope="" ma:versionID="d9c847e3deaa80a01380c215dcaf1557">
  <xsd:schema xmlns:xsd="http://www.w3.org/2001/XMLSchema" xmlns:xs="http://www.w3.org/2001/XMLSchema" xmlns:p="http://schemas.microsoft.com/office/2006/metadata/properties" xmlns:ns2="e8a6af36-2242-4c2b-ae94-7f5ff7765e7b" targetNamespace="http://schemas.microsoft.com/office/2006/metadata/properties" ma:root="true" ma:fieldsID="0fd0869dcee4231348da76a494594a36" ns2:_="">
    <xsd:import namespace="e8a6af36-2242-4c2b-ae94-7f5ff7765e7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a6af36-2242-4c2b-ae94-7f5ff7765e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990281-A03A-4C8E-8157-234583A3A69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8CDE20-0007-4FDD-90C0-1B050E5C5CBE}">
  <ds:schemaRefs>
    <ds:schemaRef ds:uri="e8a6af36-2242-4c2b-ae94-7f5ff7765e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E247753-99B1-412D-A38A-E38C39C7FD5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58</Slides>
  <Notes>0</Notes>
  <HiddenSlides>0</HiddenSlide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PowerPoint Presentation</vt:lpstr>
      <vt:lpstr>RECORDERS</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recorders</vt:lpstr>
      <vt:lpstr>PowerPoint Presentation</vt:lpstr>
      <vt:lpstr>PowerPoint Presentation</vt:lpstr>
      <vt:lpstr>Recorder Selection:</vt:lpstr>
      <vt:lpstr>PowerPoint Presentation</vt:lpstr>
      <vt:lpstr>PowerPoint Presentation</vt:lpstr>
      <vt:lpstr>Graphic Recorder</vt:lpstr>
      <vt:lpstr>PowerPoint Presentation</vt:lpstr>
      <vt:lpstr>Strip Chart Recorder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Strip Chart Recorder</vt:lpstr>
      <vt:lpstr>PowerPoint Presentation</vt:lpstr>
      <vt:lpstr>PowerPoint Presentation</vt:lpstr>
      <vt:lpstr>PowerPoint Presentation</vt:lpstr>
      <vt:lpstr>PowerPoint Presentation</vt:lpstr>
      <vt:lpstr>Galvanometer Type Recorder: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dc:creator>
  <cp:revision>1</cp:revision>
  <dcterms:created xsi:type="dcterms:W3CDTF">2021-11-23T06:25:05Z</dcterms:created>
  <dcterms:modified xsi:type="dcterms:W3CDTF">2021-12-14T05:34:48Z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0x0101004895032794357C4293906AF5BA9203B2</vt:lpwstr>
  </property>
</Properties>
</file>