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23.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88"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272683-39A2-4CA6-898E-880DA6B19D2C}"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4F597-94CE-4772-B7C0-E652211DCEF4}" type="slidenum">
              <a:rPr lang="en-US" smtClean="0"/>
              <a:t>‹#›</a:t>
            </a:fld>
            <a:endParaRPr lang="en-US"/>
          </a:p>
        </p:txBody>
      </p:sp>
    </p:spTree>
    <p:extLst>
      <p:ext uri="{BB962C8B-B14F-4D97-AF65-F5344CB8AC3E}">
        <p14:creationId xmlns:p14="http://schemas.microsoft.com/office/powerpoint/2010/main" val="1840621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72683-39A2-4CA6-898E-880DA6B19D2C}"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4F597-94CE-4772-B7C0-E652211DCEF4}" type="slidenum">
              <a:rPr lang="en-US" smtClean="0"/>
              <a:t>‹#›</a:t>
            </a:fld>
            <a:endParaRPr lang="en-US"/>
          </a:p>
        </p:txBody>
      </p:sp>
    </p:spTree>
    <p:extLst>
      <p:ext uri="{BB962C8B-B14F-4D97-AF65-F5344CB8AC3E}">
        <p14:creationId xmlns:p14="http://schemas.microsoft.com/office/powerpoint/2010/main" val="1543021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72683-39A2-4CA6-898E-880DA6B19D2C}"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4F597-94CE-4772-B7C0-E652211DCEF4}" type="slidenum">
              <a:rPr lang="en-US" smtClean="0"/>
              <a:t>‹#›</a:t>
            </a:fld>
            <a:endParaRPr lang="en-US"/>
          </a:p>
        </p:txBody>
      </p:sp>
    </p:spTree>
    <p:extLst>
      <p:ext uri="{BB962C8B-B14F-4D97-AF65-F5344CB8AC3E}">
        <p14:creationId xmlns:p14="http://schemas.microsoft.com/office/powerpoint/2010/main" val="413959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72683-39A2-4CA6-898E-880DA6B19D2C}"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4F597-94CE-4772-B7C0-E652211DCEF4}" type="slidenum">
              <a:rPr lang="en-US" smtClean="0"/>
              <a:t>‹#›</a:t>
            </a:fld>
            <a:endParaRPr lang="en-US"/>
          </a:p>
        </p:txBody>
      </p:sp>
    </p:spTree>
    <p:extLst>
      <p:ext uri="{BB962C8B-B14F-4D97-AF65-F5344CB8AC3E}">
        <p14:creationId xmlns:p14="http://schemas.microsoft.com/office/powerpoint/2010/main" val="353897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272683-39A2-4CA6-898E-880DA6B19D2C}"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4F597-94CE-4772-B7C0-E652211DCEF4}" type="slidenum">
              <a:rPr lang="en-US" smtClean="0"/>
              <a:t>‹#›</a:t>
            </a:fld>
            <a:endParaRPr lang="en-US"/>
          </a:p>
        </p:txBody>
      </p:sp>
    </p:spTree>
    <p:extLst>
      <p:ext uri="{BB962C8B-B14F-4D97-AF65-F5344CB8AC3E}">
        <p14:creationId xmlns:p14="http://schemas.microsoft.com/office/powerpoint/2010/main" val="258278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272683-39A2-4CA6-898E-880DA6B19D2C}"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4F597-94CE-4772-B7C0-E652211DCEF4}" type="slidenum">
              <a:rPr lang="en-US" smtClean="0"/>
              <a:t>‹#›</a:t>
            </a:fld>
            <a:endParaRPr lang="en-US"/>
          </a:p>
        </p:txBody>
      </p:sp>
    </p:spTree>
    <p:extLst>
      <p:ext uri="{BB962C8B-B14F-4D97-AF65-F5344CB8AC3E}">
        <p14:creationId xmlns:p14="http://schemas.microsoft.com/office/powerpoint/2010/main" val="1922107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272683-39A2-4CA6-898E-880DA6B19D2C}"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64F597-94CE-4772-B7C0-E652211DCEF4}" type="slidenum">
              <a:rPr lang="en-US" smtClean="0"/>
              <a:t>‹#›</a:t>
            </a:fld>
            <a:endParaRPr lang="en-US"/>
          </a:p>
        </p:txBody>
      </p:sp>
    </p:spTree>
    <p:extLst>
      <p:ext uri="{BB962C8B-B14F-4D97-AF65-F5344CB8AC3E}">
        <p14:creationId xmlns:p14="http://schemas.microsoft.com/office/powerpoint/2010/main" val="41417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272683-39A2-4CA6-898E-880DA6B19D2C}"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64F597-94CE-4772-B7C0-E652211DCEF4}" type="slidenum">
              <a:rPr lang="en-US" smtClean="0"/>
              <a:t>‹#›</a:t>
            </a:fld>
            <a:endParaRPr lang="en-US"/>
          </a:p>
        </p:txBody>
      </p:sp>
    </p:spTree>
    <p:extLst>
      <p:ext uri="{BB962C8B-B14F-4D97-AF65-F5344CB8AC3E}">
        <p14:creationId xmlns:p14="http://schemas.microsoft.com/office/powerpoint/2010/main" val="1765469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72683-39A2-4CA6-898E-880DA6B19D2C}"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64F597-94CE-4772-B7C0-E652211DCEF4}" type="slidenum">
              <a:rPr lang="en-US" smtClean="0"/>
              <a:t>‹#›</a:t>
            </a:fld>
            <a:endParaRPr lang="en-US"/>
          </a:p>
        </p:txBody>
      </p:sp>
    </p:spTree>
    <p:extLst>
      <p:ext uri="{BB962C8B-B14F-4D97-AF65-F5344CB8AC3E}">
        <p14:creationId xmlns:p14="http://schemas.microsoft.com/office/powerpoint/2010/main" val="79670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272683-39A2-4CA6-898E-880DA6B19D2C}"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4F597-94CE-4772-B7C0-E652211DCEF4}" type="slidenum">
              <a:rPr lang="en-US" smtClean="0"/>
              <a:t>‹#›</a:t>
            </a:fld>
            <a:endParaRPr lang="en-US"/>
          </a:p>
        </p:txBody>
      </p:sp>
    </p:spTree>
    <p:extLst>
      <p:ext uri="{BB962C8B-B14F-4D97-AF65-F5344CB8AC3E}">
        <p14:creationId xmlns:p14="http://schemas.microsoft.com/office/powerpoint/2010/main" val="192521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272683-39A2-4CA6-898E-880DA6B19D2C}"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4F597-94CE-4772-B7C0-E652211DCEF4}" type="slidenum">
              <a:rPr lang="en-US" smtClean="0"/>
              <a:t>‹#›</a:t>
            </a:fld>
            <a:endParaRPr lang="en-US"/>
          </a:p>
        </p:txBody>
      </p:sp>
    </p:spTree>
    <p:extLst>
      <p:ext uri="{BB962C8B-B14F-4D97-AF65-F5344CB8AC3E}">
        <p14:creationId xmlns:p14="http://schemas.microsoft.com/office/powerpoint/2010/main" val="2299356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72683-39A2-4CA6-898E-880DA6B19D2C}" type="datetimeFigureOut">
              <a:rPr lang="en-US" smtClean="0"/>
              <a:t>11/22/2021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4F597-94CE-4772-B7C0-E652211DCEF4}" type="slidenum">
              <a:rPr lang="en-US" smtClean="0"/>
              <a:t>‹#›</a:t>
            </a:fld>
            <a:endParaRPr lang="en-US"/>
          </a:p>
        </p:txBody>
      </p:sp>
    </p:spTree>
    <p:extLst>
      <p:ext uri="{BB962C8B-B14F-4D97-AF65-F5344CB8AC3E}">
        <p14:creationId xmlns:p14="http://schemas.microsoft.com/office/powerpoint/2010/main" val="3806467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elprocus.com/capacitors-types-application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Bodoni MT" panose="02070603080606020203" pitchFamily="18" charset="0"/>
              </a:rPr>
              <a:t>SPECIAL OSCILLOSCOPES</a:t>
            </a:r>
            <a:endParaRPr lang="en-US" dirty="0">
              <a:latin typeface="Bodoni MT" panose="02070603080606020203"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22046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954" y="0"/>
            <a:ext cx="10622280" cy="1959429"/>
          </a:xfrm>
        </p:spPr>
        <p:txBody>
          <a:bodyPr>
            <a:normAutofit/>
          </a:bodyPr>
          <a:lstStyle/>
          <a:p>
            <a:r>
              <a:rPr lang="en-US" sz="3600" dirty="0" smtClean="0">
                <a:solidFill>
                  <a:schemeClr val="accent1">
                    <a:lumMod val="75000"/>
                  </a:schemeClr>
                </a:solidFill>
              </a:rPr>
              <a:t>1.</a:t>
            </a:r>
            <a:r>
              <a:rPr lang="en-US" dirty="0" smtClean="0">
                <a:solidFill>
                  <a:schemeClr val="accent1">
                    <a:lumMod val="75000"/>
                  </a:schemeClr>
                </a:solidFill>
              </a:rPr>
              <a:t>  Analog </a:t>
            </a:r>
            <a:r>
              <a:rPr lang="en-US" dirty="0">
                <a:solidFill>
                  <a:schemeClr val="accent1">
                    <a:lumMod val="75000"/>
                  </a:schemeClr>
                </a:solidFill>
              </a:rPr>
              <a:t>storage oscilloscope</a:t>
            </a:r>
            <a:r>
              <a:rPr lang="en-US" dirty="0"/>
              <a:t/>
            </a:r>
            <a:br>
              <a:rPr lang="en-US" dirty="0"/>
            </a:br>
            <a:endParaRPr lang="en-US" dirty="0"/>
          </a:p>
        </p:txBody>
      </p:sp>
      <p:sp>
        <p:nvSpPr>
          <p:cNvPr id="3" name="Content Placeholder 2"/>
          <p:cNvSpPr>
            <a:spLocks noGrp="1"/>
          </p:cNvSpPr>
          <p:nvPr>
            <p:ph idx="1"/>
          </p:nvPr>
        </p:nvSpPr>
        <p:spPr>
          <a:xfrm>
            <a:off x="720634" y="1325563"/>
            <a:ext cx="10515600" cy="5262563"/>
          </a:xfrm>
        </p:spPr>
        <p:txBody>
          <a:bodyPr>
            <a:normAutofit/>
          </a:bodyPr>
          <a:lstStyle/>
          <a:p>
            <a:pPr algn="just"/>
            <a:r>
              <a:rPr lang="en-US" dirty="0"/>
              <a:t>An analog storage oscilloscope uses the phenomenon of secondary electron emission </a:t>
            </a:r>
            <a:r>
              <a:rPr lang="en-US" dirty="0" smtClean="0"/>
              <a:t>to build </a:t>
            </a:r>
            <a:r>
              <a:rPr lang="en-US" dirty="0"/>
              <a:t>up and store electrostatic charges on the surface of an insulated target. </a:t>
            </a:r>
            <a:endParaRPr lang="en-US" dirty="0" smtClean="0"/>
          </a:p>
          <a:p>
            <a:pPr algn="just"/>
            <a:r>
              <a:rPr lang="en-US" dirty="0" smtClean="0"/>
              <a:t>Such</a:t>
            </a:r>
            <a:r>
              <a:rPr lang="en-US" dirty="0"/>
              <a:t> </a:t>
            </a:r>
            <a:r>
              <a:rPr lang="en-US" dirty="0" smtClean="0"/>
              <a:t>oscilloscopes </a:t>
            </a:r>
            <a:r>
              <a:rPr lang="en-US" dirty="0"/>
              <a:t>are widely used </a:t>
            </a:r>
            <a:endParaRPr lang="en-US" dirty="0" smtClean="0"/>
          </a:p>
          <a:p>
            <a:pPr marL="0" indent="0" algn="just">
              <a:buNone/>
            </a:pPr>
            <a:r>
              <a:rPr lang="en-US" dirty="0" smtClean="0"/>
              <a:t>(</a:t>
            </a:r>
            <a:r>
              <a:rPr lang="en-US" dirty="0" err="1"/>
              <a:t>i</a:t>
            </a:r>
            <a:r>
              <a:rPr lang="en-US" dirty="0"/>
              <a:t>) for real-time observation of events that occur only </a:t>
            </a:r>
            <a:r>
              <a:rPr lang="en-US" dirty="0" smtClean="0"/>
              <a:t>once, and </a:t>
            </a:r>
            <a:endParaRPr lang="en-US" dirty="0" smtClean="0"/>
          </a:p>
          <a:p>
            <a:pPr marL="0" indent="0" algn="just">
              <a:buNone/>
            </a:pPr>
            <a:r>
              <a:rPr lang="en-US" dirty="0" smtClean="0"/>
              <a:t>(</a:t>
            </a:r>
            <a:r>
              <a:rPr lang="en-US" dirty="0"/>
              <a:t>ii) for displaying the waveform of a very low frequency (VLF) signal.</a:t>
            </a:r>
          </a:p>
          <a:p>
            <a:pPr algn="just"/>
            <a:r>
              <a:rPr lang="en-US" dirty="0"/>
              <a:t>The construction of a CRT using variable persistence storage technique, called the </a:t>
            </a:r>
            <a:r>
              <a:rPr lang="en-US" dirty="0" smtClean="0"/>
              <a:t>halftone or </a:t>
            </a:r>
            <a:r>
              <a:rPr lang="en-US" dirty="0"/>
              <a:t>mesh storage CRT is shown in Figure 9.20. With the variable persistence the </a:t>
            </a:r>
            <a:r>
              <a:rPr lang="en-US" dirty="0" smtClean="0"/>
              <a:t>slow swept </a:t>
            </a:r>
            <a:r>
              <a:rPr lang="en-US" dirty="0"/>
              <a:t>trace can be stored on display continuously by adjusting the persistence of the </a:t>
            </a:r>
            <a:r>
              <a:rPr lang="en-US" dirty="0" smtClean="0"/>
              <a:t>CRT screen </a:t>
            </a:r>
            <a:r>
              <a:rPr lang="en-US" dirty="0"/>
              <a:t>to match the sweep time.</a:t>
            </a:r>
          </a:p>
          <a:p>
            <a:pPr marL="0" indent="0" algn="just">
              <a:buNone/>
            </a:pPr>
            <a:endParaRPr lang="en-US" dirty="0"/>
          </a:p>
        </p:txBody>
      </p:sp>
    </p:spTree>
    <p:extLst>
      <p:ext uri="{BB962C8B-B14F-4D97-AF65-F5344CB8AC3E}">
        <p14:creationId xmlns:p14="http://schemas.microsoft.com/office/powerpoint/2010/main" val="10743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574765"/>
            <a:ext cx="10931433" cy="5602197"/>
          </a:xfrm>
          <a:prstGeom prst="rect">
            <a:avLst/>
          </a:prstGeom>
        </p:spPr>
      </p:pic>
    </p:spTree>
    <p:extLst>
      <p:ext uri="{BB962C8B-B14F-4D97-AF65-F5344CB8AC3E}">
        <p14:creationId xmlns:p14="http://schemas.microsoft.com/office/powerpoint/2010/main" val="1702933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891" y="1"/>
            <a:ext cx="10752909" cy="1319348"/>
          </a:xfrm>
        </p:spPr>
        <p:txBody>
          <a:bodyPr/>
          <a:lstStyle/>
          <a:p>
            <a:r>
              <a:rPr lang="en-US" dirty="0" smtClean="0">
                <a:solidFill>
                  <a:schemeClr val="accent1">
                    <a:lumMod val="75000"/>
                  </a:schemeClr>
                </a:solidFill>
              </a:rPr>
              <a:t>2. Digital </a:t>
            </a:r>
            <a:r>
              <a:rPr lang="en-US" dirty="0">
                <a:solidFill>
                  <a:schemeClr val="accent1">
                    <a:lumMod val="75000"/>
                  </a:schemeClr>
                </a:solidFill>
              </a:rPr>
              <a:t>Storage Oscilloscope</a:t>
            </a:r>
          </a:p>
        </p:txBody>
      </p:sp>
      <p:sp>
        <p:nvSpPr>
          <p:cNvPr id="3" name="Content Placeholder 2"/>
          <p:cNvSpPr>
            <a:spLocks noGrp="1"/>
          </p:cNvSpPr>
          <p:nvPr>
            <p:ph idx="1"/>
          </p:nvPr>
        </p:nvSpPr>
        <p:spPr>
          <a:xfrm>
            <a:off x="838200" y="1423851"/>
            <a:ext cx="11022874" cy="5199018"/>
          </a:xfrm>
        </p:spPr>
        <p:txBody>
          <a:bodyPr>
            <a:noAutofit/>
          </a:bodyPr>
          <a:lstStyle/>
          <a:p>
            <a:pPr algn="just"/>
            <a:r>
              <a:rPr lang="en-US" sz="2400" dirty="0"/>
              <a:t>There are a number of distinct disadvantages of the analog storage oscilloscope. </a:t>
            </a:r>
            <a:r>
              <a:rPr lang="en-US" sz="2400" dirty="0" smtClean="0"/>
              <a:t>These disadvantages </a:t>
            </a:r>
            <a:r>
              <a:rPr lang="en-US" sz="2400" dirty="0"/>
              <a:t>are listed below:</a:t>
            </a:r>
          </a:p>
          <a:p>
            <a:pPr marL="0" indent="0" algn="just">
              <a:buNone/>
            </a:pPr>
            <a:r>
              <a:rPr lang="en-US" sz="2400" dirty="0"/>
              <a:t>1. There is a finite amount of time that the storage tube can preserve a </a:t>
            </a:r>
            <a:r>
              <a:rPr lang="en-US" sz="2400" dirty="0" smtClean="0"/>
              <a:t>stored waveform</a:t>
            </a:r>
            <a:r>
              <a:rPr lang="en-US" sz="2400" dirty="0"/>
              <a:t>. Eventually, the waveform will be lost. The power to the storage tube </a:t>
            </a:r>
            <a:r>
              <a:rPr lang="en-US" sz="2400" dirty="0" smtClean="0"/>
              <a:t>must be </a:t>
            </a:r>
            <a:r>
              <a:rPr lang="en-US" sz="2400" dirty="0"/>
              <a:t>present as long as the image is to be stored.</a:t>
            </a:r>
          </a:p>
          <a:p>
            <a:pPr marL="0" indent="0" algn="just">
              <a:buNone/>
            </a:pPr>
            <a:r>
              <a:rPr lang="en-US" sz="2400" dirty="0"/>
              <a:t>2. The trace of a storage tube is, generally, not as fine as a normal cathode ray </a:t>
            </a:r>
            <a:r>
              <a:rPr lang="en-US" sz="2400" dirty="0" smtClean="0"/>
              <a:t>tube. Thus</a:t>
            </a:r>
            <a:r>
              <a:rPr lang="en-US" sz="2400" dirty="0"/>
              <a:t>, the stored trace is not as crisp as a conventional oscilloscope </a:t>
            </a:r>
            <a:r>
              <a:rPr lang="en-US" sz="2400" dirty="0" smtClean="0"/>
              <a:t>trace.</a:t>
            </a:r>
          </a:p>
          <a:p>
            <a:pPr marL="0" indent="0" algn="just">
              <a:buNone/>
            </a:pPr>
            <a:r>
              <a:rPr lang="en-US" sz="2400" dirty="0" smtClean="0"/>
              <a:t>3</a:t>
            </a:r>
            <a:r>
              <a:rPr lang="en-US" sz="2400" dirty="0"/>
              <a:t>. The writing rate of the storage tube is less than a conventional cathode ray </a:t>
            </a:r>
            <a:r>
              <a:rPr lang="en-US" sz="2400" dirty="0" smtClean="0"/>
              <a:t>tube, which </a:t>
            </a:r>
            <a:r>
              <a:rPr lang="en-US" sz="2400" dirty="0"/>
              <a:t>limits the speed of the storage oscilloscope.</a:t>
            </a:r>
          </a:p>
          <a:p>
            <a:pPr marL="0" indent="0" algn="just">
              <a:buNone/>
            </a:pPr>
            <a:r>
              <a:rPr lang="en-US" sz="2400" dirty="0"/>
              <a:t>4. The storage cathode ray tube is considerably more expensive than a </a:t>
            </a:r>
            <a:r>
              <a:rPr lang="en-US" sz="2400" dirty="0" smtClean="0"/>
              <a:t>conventional tube </a:t>
            </a:r>
            <a:r>
              <a:rPr lang="en-US" sz="2400" dirty="0"/>
              <a:t>and requires additional power supplies.</a:t>
            </a:r>
          </a:p>
          <a:p>
            <a:pPr marL="0" indent="0" algn="just">
              <a:buNone/>
            </a:pPr>
            <a:r>
              <a:rPr lang="en-US" sz="2400" dirty="0"/>
              <a:t>5. Only one image can be stored. If two traces are to be compared, they must </a:t>
            </a:r>
            <a:r>
              <a:rPr lang="en-US" sz="2400" dirty="0" smtClean="0"/>
              <a:t>be superimposed </a:t>
            </a:r>
            <a:r>
              <a:rPr lang="en-US" sz="2400" dirty="0"/>
              <a:t>on the same screen and displayed </a:t>
            </a:r>
            <a:r>
              <a:rPr lang="en-US" sz="2400" dirty="0" smtClean="0"/>
              <a:t>together. A </a:t>
            </a:r>
            <a:r>
              <a:rPr lang="en-US" sz="2400" dirty="0"/>
              <a:t>superior method if trace storage is the digital storage oscilloscope</a:t>
            </a:r>
          </a:p>
        </p:txBody>
      </p:sp>
    </p:spTree>
    <p:extLst>
      <p:ext uri="{BB962C8B-B14F-4D97-AF65-F5344CB8AC3E}">
        <p14:creationId xmlns:p14="http://schemas.microsoft.com/office/powerpoint/2010/main" val="3748452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8044" y="365125"/>
            <a:ext cx="11535911" cy="5811838"/>
          </a:xfrm>
          <a:prstGeom prst="rect">
            <a:avLst/>
          </a:prstGeom>
        </p:spPr>
      </p:pic>
    </p:spTree>
    <p:extLst>
      <p:ext uri="{BB962C8B-B14F-4D97-AF65-F5344CB8AC3E}">
        <p14:creationId xmlns:p14="http://schemas.microsoft.com/office/powerpoint/2010/main" val="3635099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9592" y="144525"/>
            <a:ext cx="10972815" cy="6590444"/>
          </a:xfrm>
          <a:prstGeom prst="rect">
            <a:avLst/>
          </a:prstGeom>
        </p:spPr>
      </p:pic>
    </p:spTree>
    <p:extLst>
      <p:ext uri="{BB962C8B-B14F-4D97-AF65-F5344CB8AC3E}">
        <p14:creationId xmlns:p14="http://schemas.microsoft.com/office/powerpoint/2010/main" val="283632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Digital Storage Oscilloscope?</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b="1" dirty="0"/>
              <a:t>Definition:</a:t>
            </a:r>
            <a:r>
              <a:rPr lang="en-US" dirty="0"/>
              <a:t> The digital storage oscilloscope is an instrument which gives the storage of a digital waveform or the digital copy of the waveform. It allows us to store the signal or the waveform in the digital format, and in the digital memory also it allows us to do the digital signal processing techniques over that signal. </a:t>
            </a:r>
            <a:endParaRPr lang="en-US" dirty="0" smtClean="0"/>
          </a:p>
          <a:p>
            <a:pPr marL="0" indent="0" algn="just">
              <a:buNone/>
            </a:pPr>
            <a:endParaRPr lang="en-US" dirty="0" smtClean="0"/>
          </a:p>
          <a:p>
            <a:pPr algn="just"/>
            <a:r>
              <a:rPr lang="en-US" dirty="0" smtClean="0"/>
              <a:t>It captures non repetitive signals and displays it on the screen until the device gets reset.</a:t>
            </a:r>
            <a:endParaRPr lang="en-US" dirty="0"/>
          </a:p>
        </p:txBody>
      </p:sp>
    </p:spTree>
    <p:extLst>
      <p:ext uri="{BB962C8B-B14F-4D97-AF65-F5344CB8AC3E}">
        <p14:creationId xmlns:p14="http://schemas.microsoft.com/office/powerpoint/2010/main" val="3750298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DSO the signals are received, stored and displayed on the screen.</a:t>
            </a:r>
          </a:p>
          <a:p>
            <a:r>
              <a:rPr lang="en-US" dirty="0"/>
              <a:t>The maximum frequency measured on the digital signal oscilloscope depends upon two things they are: </a:t>
            </a:r>
            <a:endParaRPr lang="en-US" dirty="0" smtClean="0"/>
          </a:p>
          <a:p>
            <a:r>
              <a:rPr lang="en-US" dirty="0" smtClean="0"/>
              <a:t>1) sampling </a:t>
            </a:r>
            <a:r>
              <a:rPr lang="en-US" dirty="0"/>
              <a:t>rate of the scope and </a:t>
            </a:r>
            <a:r>
              <a:rPr lang="en-US" dirty="0" smtClean="0"/>
              <a:t>          ADC</a:t>
            </a:r>
          </a:p>
          <a:p>
            <a:r>
              <a:rPr lang="en-US" dirty="0" smtClean="0"/>
              <a:t>2) the </a:t>
            </a:r>
            <a:r>
              <a:rPr lang="en-US" dirty="0"/>
              <a:t>nature of the converter. </a:t>
            </a:r>
            <a:r>
              <a:rPr lang="en-US" dirty="0" smtClean="0"/>
              <a:t>             DAC</a:t>
            </a:r>
          </a:p>
          <a:p>
            <a:r>
              <a:rPr lang="en-US" dirty="0" smtClean="0"/>
              <a:t>The </a:t>
            </a:r>
            <a:r>
              <a:rPr lang="en-US" dirty="0"/>
              <a:t>traces in DSO are bright, highly defined, and displayed within </a:t>
            </a:r>
            <a:r>
              <a:rPr lang="en-US" dirty="0" smtClean="0"/>
              <a:t>seconds.</a:t>
            </a:r>
            <a:endParaRPr lang="en-US" dirty="0"/>
          </a:p>
        </p:txBody>
      </p:sp>
      <p:cxnSp>
        <p:nvCxnSpPr>
          <p:cNvPr id="5" name="Straight Connector 4"/>
          <p:cNvCxnSpPr/>
          <p:nvPr/>
        </p:nvCxnSpPr>
        <p:spPr>
          <a:xfrm>
            <a:off x="5721531" y="4023360"/>
            <a:ext cx="679269" cy="117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760720" y="3422469"/>
            <a:ext cx="796834" cy="5225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592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Diagram of Digital Storage Oscilloscope</a:t>
            </a:r>
            <a:br>
              <a:rPr lang="en-US" b="1" dirty="0"/>
            </a:br>
            <a:endParaRPr lang="en-US" dirty="0"/>
          </a:p>
        </p:txBody>
      </p:sp>
      <p:sp>
        <p:nvSpPr>
          <p:cNvPr id="3" name="Content Placeholder 2"/>
          <p:cNvSpPr>
            <a:spLocks noGrp="1"/>
          </p:cNvSpPr>
          <p:nvPr>
            <p:ph idx="1"/>
          </p:nvPr>
        </p:nvSpPr>
        <p:spPr>
          <a:xfrm>
            <a:off x="653143" y="1528354"/>
            <a:ext cx="10700657" cy="4963885"/>
          </a:xfrm>
        </p:spPr>
        <p:txBody>
          <a:bodyPr>
            <a:normAutofit fontScale="92500" lnSpcReduction="20000"/>
          </a:bodyPr>
          <a:lstStyle/>
          <a:p>
            <a:pPr algn="just" fontAlgn="base"/>
            <a:r>
              <a:rPr lang="en-US" dirty="0"/>
              <a:t>The block diagram of the digital storage oscilloscope consists of an amplifier, digitizer, memory, analyzer circuitry. Waveform reconstruction, vertical plates, horizontal plates, cathode ray tube (CRT), horizontal amplifier, time base circuitry, trigger, and clock. The block diagram of the digital storage oscilloscope is shown in the below figure</a:t>
            </a:r>
            <a:r>
              <a:rPr lang="en-US" dirty="0" smtClean="0"/>
              <a:t>.</a:t>
            </a:r>
          </a:p>
          <a:p>
            <a:pPr algn="just" fontAlgn="base"/>
            <a:endParaRPr lang="en-US" dirty="0" smtClean="0"/>
          </a:p>
          <a:p>
            <a:r>
              <a:rPr lang="en-US" b="1" dirty="0"/>
              <a:t>Digital Storage Oscilloscope (DSO)</a:t>
            </a:r>
          </a:p>
          <a:p>
            <a:pPr algn="just"/>
            <a:r>
              <a:rPr lang="en-US" dirty="0"/>
              <a:t>The digital storage oscilloscope just like a normal oscilloscope is a “test and </a:t>
            </a:r>
            <a:r>
              <a:rPr lang="en-US" dirty="0" smtClean="0"/>
              <a:t>measurement” equipment</a:t>
            </a:r>
            <a:r>
              <a:rPr lang="en-US" dirty="0"/>
              <a:t>. </a:t>
            </a:r>
            <a:endParaRPr lang="en-US" dirty="0" smtClean="0"/>
          </a:p>
          <a:p>
            <a:pPr algn="just"/>
            <a:r>
              <a:rPr lang="en-US" dirty="0" smtClean="0"/>
              <a:t>It </a:t>
            </a:r>
            <a:r>
              <a:rPr lang="en-US" dirty="0"/>
              <a:t>makes use of A/D and D/A converters internally to take advantage of processing </a:t>
            </a:r>
            <a:r>
              <a:rPr lang="en-US" dirty="0" smtClean="0"/>
              <a:t>of signals </a:t>
            </a:r>
            <a:r>
              <a:rPr lang="en-US" dirty="0"/>
              <a:t>in digital form. Fig. 8.10 shows the block diagram of a digital storage oscilloscope (DSO).</a:t>
            </a:r>
          </a:p>
          <a:p>
            <a:pPr marL="0" indent="0">
              <a:buNone/>
            </a:pPr>
            <a:r>
              <a:rPr lang="en-US" dirty="0"/>
              <a:t/>
            </a:r>
            <a:br>
              <a:rPr lang="en-US" dirty="0"/>
            </a:br>
            <a:endParaRPr lang="en-US" dirty="0"/>
          </a:p>
        </p:txBody>
      </p:sp>
    </p:spTree>
    <p:extLst>
      <p:ext uri="{BB962C8B-B14F-4D97-AF65-F5344CB8AC3E}">
        <p14:creationId xmlns:p14="http://schemas.microsoft.com/office/powerpoint/2010/main" val="36801252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0890" y="195942"/>
            <a:ext cx="11168743" cy="6139543"/>
          </a:xfrm>
          <a:prstGeom prst="rect">
            <a:avLst/>
          </a:prstGeom>
        </p:spPr>
      </p:pic>
    </p:spTree>
    <p:extLst>
      <p:ext uri="{BB962C8B-B14F-4D97-AF65-F5344CB8AC3E}">
        <p14:creationId xmlns:p14="http://schemas.microsoft.com/office/powerpoint/2010/main" val="644358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Digital Storage Oscilloscope Block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709365" cy="6022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637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Introduction</a:t>
            </a:r>
            <a:endParaRPr lang="en-US" b="1" dirty="0">
              <a:solidFill>
                <a:srgbClr val="FF0000"/>
              </a:solidFill>
            </a:endParaRPr>
          </a:p>
        </p:txBody>
      </p:sp>
      <p:sp>
        <p:nvSpPr>
          <p:cNvPr id="3" name="Content Placeholder 2"/>
          <p:cNvSpPr>
            <a:spLocks noGrp="1"/>
          </p:cNvSpPr>
          <p:nvPr>
            <p:ph idx="1"/>
          </p:nvPr>
        </p:nvSpPr>
        <p:spPr/>
        <p:txBody>
          <a:bodyPr>
            <a:normAutofit lnSpcReduction="10000"/>
          </a:bodyPr>
          <a:lstStyle/>
          <a:p>
            <a:pPr algn="just"/>
            <a:r>
              <a:rPr lang="en-US" dirty="0"/>
              <a:t>Broadly speaking, oscilloscopes are mainly of two types: analog and digital. An </a:t>
            </a:r>
            <a:r>
              <a:rPr lang="en-US" dirty="0" smtClean="0"/>
              <a:t>analog oscilloscope </a:t>
            </a:r>
            <a:r>
              <a:rPr lang="en-US" dirty="0"/>
              <a:t>works by applying the measured signal voltage directly to an electron beam </a:t>
            </a:r>
            <a:r>
              <a:rPr lang="en-US" dirty="0" smtClean="0"/>
              <a:t>moving across </a:t>
            </a:r>
            <a:r>
              <a:rPr lang="en-US" dirty="0"/>
              <a:t>the oscilloscope screen. </a:t>
            </a:r>
            <a:endParaRPr lang="en-US" dirty="0" smtClean="0"/>
          </a:p>
          <a:p>
            <a:pPr algn="just"/>
            <a:r>
              <a:rPr lang="en-US" dirty="0" smtClean="0"/>
              <a:t>We </a:t>
            </a:r>
            <a:r>
              <a:rPr lang="en-US" dirty="0"/>
              <a:t>have already discussed the analog oscilloscope in the </a:t>
            </a:r>
            <a:r>
              <a:rPr lang="en-US" dirty="0" smtClean="0"/>
              <a:t>previous chapter</a:t>
            </a:r>
            <a:r>
              <a:rPr lang="en-US" dirty="0"/>
              <a:t>. The fastest analog scopes can display frequencies up to about 1 GHz. Analog </a:t>
            </a:r>
            <a:r>
              <a:rPr lang="en-US" dirty="0" smtClean="0"/>
              <a:t>oscilloscopes are </a:t>
            </a:r>
            <a:r>
              <a:rPr lang="en-US" dirty="0"/>
              <a:t>preferred when it is important to display rapidly varying signals in real time. </a:t>
            </a:r>
            <a:endParaRPr lang="en-US" dirty="0" smtClean="0"/>
          </a:p>
          <a:p>
            <a:pPr algn="just"/>
            <a:r>
              <a:rPr lang="en-US" dirty="0" smtClean="0"/>
              <a:t>The digital oscilloscope </a:t>
            </a:r>
            <a:r>
              <a:rPr lang="en-US" dirty="0"/>
              <a:t>uses fast analog-to-digital converters to convert the voltage being measured </a:t>
            </a:r>
            <a:r>
              <a:rPr lang="en-US" dirty="0" smtClean="0"/>
              <a:t>into digital </a:t>
            </a:r>
            <a:r>
              <a:rPr lang="en-US" dirty="0"/>
              <a:t>form and digital signal processors for signals </a:t>
            </a:r>
            <a:r>
              <a:rPr lang="en-US" dirty="0" smtClean="0"/>
              <a:t>processing.</a:t>
            </a:r>
            <a:endParaRPr lang="en-US" dirty="0"/>
          </a:p>
        </p:txBody>
      </p:sp>
    </p:spTree>
    <p:extLst>
      <p:ext uri="{BB962C8B-B14F-4D97-AF65-F5344CB8AC3E}">
        <p14:creationId xmlns:p14="http://schemas.microsoft.com/office/powerpoint/2010/main" val="2134082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365125"/>
            <a:ext cx="10970623" cy="5811838"/>
          </a:xfrm>
          <a:prstGeom prst="rect">
            <a:avLst/>
          </a:prstGeom>
        </p:spPr>
      </p:pic>
    </p:spTree>
    <p:extLst>
      <p:ext uri="{BB962C8B-B14F-4D97-AF65-F5344CB8AC3E}">
        <p14:creationId xmlns:p14="http://schemas.microsoft.com/office/powerpoint/2010/main" val="42540956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629"/>
            <a:ext cx="10515600" cy="6046334"/>
          </a:xfrm>
        </p:spPr>
        <p:txBody>
          <a:bodyPr>
            <a:normAutofit lnSpcReduction="10000"/>
          </a:bodyPr>
          <a:lstStyle/>
          <a:p>
            <a:pPr algn="just"/>
            <a:r>
              <a:rPr lang="en-US" dirty="0"/>
              <a:t>Figure 9.21 gives the block diagram of a digital storage oscilloscope (DSO). </a:t>
            </a:r>
            <a:endParaRPr lang="en-US" dirty="0" smtClean="0"/>
          </a:p>
          <a:p>
            <a:pPr algn="just"/>
            <a:r>
              <a:rPr lang="en-US" dirty="0" smtClean="0"/>
              <a:t>It uses both </a:t>
            </a:r>
            <a:r>
              <a:rPr lang="en-US" dirty="0"/>
              <a:t>of digital-to-Analog and Analog-to-Digital (DACs and ADCs) for </a:t>
            </a:r>
            <a:r>
              <a:rPr lang="en-US" dirty="0" err="1"/>
              <a:t>digitising</a:t>
            </a:r>
            <a:r>
              <a:rPr lang="en-US" dirty="0"/>
              <a:t>, </a:t>
            </a:r>
            <a:r>
              <a:rPr lang="en-US" dirty="0" smtClean="0"/>
              <a:t>storing and </a:t>
            </a:r>
            <a:r>
              <a:rPr lang="en-US" dirty="0"/>
              <a:t>displaying analog waveforms. The overall operation is controlled and </a:t>
            </a:r>
            <a:r>
              <a:rPr lang="en-US" dirty="0" err="1"/>
              <a:t>synchronised</a:t>
            </a:r>
            <a:r>
              <a:rPr lang="en-US" dirty="0"/>
              <a:t> </a:t>
            </a:r>
            <a:r>
              <a:rPr lang="en-US" dirty="0" smtClean="0"/>
              <a:t>by the </a:t>
            </a:r>
            <a:r>
              <a:rPr lang="en-US" dirty="0"/>
              <a:t>control circuits. </a:t>
            </a:r>
            <a:endParaRPr lang="en-US" dirty="0" smtClean="0"/>
          </a:p>
          <a:p>
            <a:pPr algn="just"/>
            <a:r>
              <a:rPr lang="en-US" dirty="0" smtClean="0"/>
              <a:t>Which </a:t>
            </a:r>
            <a:r>
              <a:rPr lang="en-US" dirty="0"/>
              <a:t>usually have microprocessor executing a control </a:t>
            </a:r>
            <a:r>
              <a:rPr lang="en-US" dirty="0" smtClean="0"/>
              <a:t>program stored </a:t>
            </a:r>
            <a:r>
              <a:rPr lang="en-US" dirty="0"/>
              <a:t>in Read-Only Memory (ROM). </a:t>
            </a:r>
            <a:endParaRPr lang="en-US" dirty="0" smtClean="0"/>
          </a:p>
          <a:p>
            <a:pPr algn="just"/>
            <a:r>
              <a:rPr lang="en-US" dirty="0" smtClean="0"/>
              <a:t>The </a:t>
            </a:r>
            <a:r>
              <a:rPr lang="en-US" dirty="0"/>
              <a:t>data acquisition portion of the system </a:t>
            </a:r>
            <a:r>
              <a:rPr lang="en-US" dirty="0" smtClean="0"/>
              <a:t>contains </a:t>
            </a:r>
            <a:r>
              <a:rPr lang="en-US" dirty="0"/>
              <a:t>a sample-and-hold (S/H) and a analog-to-digital converter that repetitively samples </a:t>
            </a:r>
            <a:r>
              <a:rPr lang="en-US" dirty="0" smtClean="0"/>
              <a:t>and digitized </a:t>
            </a:r>
            <a:r>
              <a:rPr lang="en-US" dirty="0"/>
              <a:t>the input signal at a rate determined by the sample clock, and transmits </a:t>
            </a:r>
            <a:r>
              <a:rPr lang="en-US" dirty="0" smtClean="0"/>
              <a:t>the </a:t>
            </a:r>
            <a:r>
              <a:rPr lang="en-US" dirty="0" err="1" smtClean="0"/>
              <a:t>digitised</a:t>
            </a:r>
            <a:r>
              <a:rPr lang="en-US" dirty="0" smtClean="0"/>
              <a:t> </a:t>
            </a:r>
            <a:r>
              <a:rPr lang="en-US" dirty="0"/>
              <a:t>data to memory for storage. </a:t>
            </a:r>
            <a:endParaRPr lang="en-US" dirty="0" smtClean="0"/>
          </a:p>
          <a:p>
            <a:pPr algn="just"/>
            <a:r>
              <a:rPr lang="en-US" dirty="0" smtClean="0"/>
              <a:t>The </a:t>
            </a:r>
            <a:r>
              <a:rPr lang="en-US" dirty="0"/>
              <a:t>control circuit makes sure that successive </a:t>
            </a:r>
            <a:r>
              <a:rPr lang="en-US" dirty="0" smtClean="0"/>
              <a:t>data points </a:t>
            </a:r>
            <a:r>
              <a:rPr lang="en-US" dirty="0"/>
              <a:t>are stored in successive memory locations by continually updating the </a:t>
            </a:r>
            <a:r>
              <a:rPr lang="en-US" dirty="0" smtClean="0"/>
              <a:t>memory’s </a:t>
            </a:r>
            <a:r>
              <a:rPr lang="en-US" i="1" dirty="0" smtClean="0"/>
              <a:t>address </a:t>
            </a:r>
            <a:r>
              <a:rPr lang="en-US" i="1" dirty="0"/>
              <a:t>counter.</a:t>
            </a:r>
            <a:endParaRPr lang="en-US" dirty="0"/>
          </a:p>
        </p:txBody>
      </p:sp>
    </p:spTree>
    <p:extLst>
      <p:ext uri="{BB962C8B-B14F-4D97-AF65-F5344CB8AC3E}">
        <p14:creationId xmlns:p14="http://schemas.microsoft.com/office/powerpoint/2010/main" val="3606838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When memory is full, the next data point from the ADC is stored in the first </a:t>
            </a:r>
            <a:r>
              <a:rPr lang="en-US" dirty="0" smtClean="0"/>
              <a:t>memory location </a:t>
            </a:r>
            <a:r>
              <a:rPr lang="en-US" dirty="0"/>
              <a:t>writing over the old data, and so on for successive data points. </a:t>
            </a:r>
            <a:endParaRPr lang="en-US" dirty="0" smtClean="0"/>
          </a:p>
          <a:p>
            <a:pPr algn="just"/>
            <a:r>
              <a:rPr lang="en-US" dirty="0" smtClean="0"/>
              <a:t>This data acquisition </a:t>
            </a:r>
            <a:r>
              <a:rPr lang="en-US" dirty="0"/>
              <a:t>and the storage process continue until the control circuit receives a </a:t>
            </a:r>
            <a:r>
              <a:rPr lang="en-US" dirty="0" smtClean="0"/>
              <a:t>trigger signal </a:t>
            </a:r>
            <a:r>
              <a:rPr lang="en-US" dirty="0"/>
              <a:t>from either the input waveform (internal trigger) or an external trigger source.</a:t>
            </a:r>
          </a:p>
          <a:p>
            <a:pPr algn="just"/>
            <a:r>
              <a:rPr lang="en-US" dirty="0"/>
              <a:t>When the triggering occurs, the system stops acquiring data further and enters the </a:t>
            </a:r>
            <a:r>
              <a:rPr lang="en-US" dirty="0" smtClean="0"/>
              <a:t>display mode </a:t>
            </a:r>
            <a:r>
              <a:rPr lang="en-US" dirty="0"/>
              <a:t>of operation, in which all or part of the memory data is repetitively displayed on </a:t>
            </a:r>
            <a:r>
              <a:rPr lang="en-US" dirty="0" smtClean="0"/>
              <a:t>the Cathode </a:t>
            </a:r>
            <a:r>
              <a:rPr lang="en-US" dirty="0"/>
              <a:t>Ray Tube (CRT).</a:t>
            </a:r>
          </a:p>
        </p:txBody>
      </p:sp>
    </p:spTree>
    <p:extLst>
      <p:ext uri="{BB962C8B-B14F-4D97-AF65-F5344CB8AC3E}">
        <p14:creationId xmlns:p14="http://schemas.microsoft.com/office/powerpoint/2010/main" val="28282445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2069"/>
            <a:ext cx="10515600" cy="5954894"/>
          </a:xfrm>
        </p:spPr>
        <p:txBody>
          <a:bodyPr/>
          <a:lstStyle/>
          <a:p>
            <a:r>
              <a:rPr lang="en-US" b="1" u="sng" dirty="0"/>
              <a:t>Digital Oscilloscope </a:t>
            </a:r>
            <a:r>
              <a:rPr lang="en-US" b="1" u="sng" dirty="0" smtClean="0"/>
              <a:t>Technology</a:t>
            </a:r>
          </a:p>
          <a:p>
            <a:pPr algn="just"/>
            <a:r>
              <a:rPr lang="en-US" dirty="0"/>
              <a:t>First the waveforms are conditioned by some analogue circuits then enter in the second stage which involves receiving the digital signals. </a:t>
            </a:r>
            <a:endParaRPr lang="en-US" dirty="0" smtClean="0"/>
          </a:p>
          <a:p>
            <a:pPr algn="just"/>
            <a:r>
              <a:rPr lang="en-US" dirty="0" smtClean="0"/>
              <a:t>To </a:t>
            </a:r>
            <a:r>
              <a:rPr lang="en-US" dirty="0"/>
              <a:t>do so, samples have to pass through analogue to digital converter and output signals get recorded in digital memory at different interval of time. </a:t>
            </a:r>
            <a:endParaRPr lang="en-US" dirty="0" smtClean="0"/>
          </a:p>
          <a:p>
            <a:pPr algn="just"/>
            <a:r>
              <a:rPr lang="en-US" dirty="0" smtClean="0"/>
              <a:t>These </a:t>
            </a:r>
            <a:r>
              <a:rPr lang="en-US" dirty="0"/>
              <a:t>recorded points together make a waveform. The set of points in a waveform show its length. The rate of samples defines the design of the oscilloscope. </a:t>
            </a:r>
            <a:endParaRPr lang="en-US" dirty="0" smtClean="0"/>
          </a:p>
          <a:p>
            <a:pPr algn="just"/>
            <a:r>
              <a:rPr lang="en-US" dirty="0" smtClean="0"/>
              <a:t>The </a:t>
            </a:r>
            <a:r>
              <a:rPr lang="en-US" dirty="0"/>
              <a:t>recorded traces are then processed by the processing circuit and obtained traces are ready to display for visual assessment.</a:t>
            </a:r>
            <a:endParaRPr lang="en-US" dirty="0" smtClean="0"/>
          </a:p>
          <a:p>
            <a:endParaRPr lang="en-US" b="1" dirty="0"/>
          </a:p>
        </p:txBody>
      </p:sp>
    </p:spTree>
    <p:extLst>
      <p:ext uri="{BB962C8B-B14F-4D97-AF65-F5344CB8AC3E}">
        <p14:creationId xmlns:p14="http://schemas.microsoft.com/office/powerpoint/2010/main" val="12937632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digital storage oscillosco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4" y="496389"/>
            <a:ext cx="10985863" cy="5564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0307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b="1" dirty="0"/>
              <a:t>DSO Operation Modes</a:t>
            </a:r>
          </a:p>
          <a:p>
            <a:pPr algn="just" fontAlgn="base"/>
            <a:r>
              <a:rPr lang="en-US" dirty="0"/>
              <a:t>The digital storage oscilloscope works in three modes of operations they are roll mode, store mode, and hold or save mode.</a:t>
            </a:r>
          </a:p>
          <a:p>
            <a:pPr algn="just" fontAlgn="base"/>
            <a:r>
              <a:rPr lang="en-US" b="1" u="sng" dirty="0">
                <a:solidFill>
                  <a:srgbClr val="FF0000"/>
                </a:solidFill>
              </a:rPr>
              <a:t>Roll Mode</a:t>
            </a:r>
            <a:r>
              <a:rPr lang="en-US" b="1" dirty="0"/>
              <a:t>:</a:t>
            </a:r>
            <a:r>
              <a:rPr lang="en-US" dirty="0"/>
              <a:t> In roll mode, very fast varying signals are displayed on the display screen.</a:t>
            </a:r>
          </a:p>
          <a:p>
            <a:pPr algn="just" fontAlgn="base"/>
            <a:r>
              <a:rPr lang="en-US" b="1" u="sng" dirty="0">
                <a:solidFill>
                  <a:srgbClr val="FF0000"/>
                </a:solidFill>
              </a:rPr>
              <a:t>Store Mode</a:t>
            </a:r>
            <a:r>
              <a:rPr lang="en-US" b="1" dirty="0"/>
              <a:t>:</a:t>
            </a:r>
            <a:r>
              <a:rPr lang="en-US" dirty="0"/>
              <a:t> In the store mode the signals stores in memory.</a:t>
            </a:r>
          </a:p>
          <a:p>
            <a:pPr algn="just" fontAlgn="base"/>
            <a:r>
              <a:rPr lang="en-US" b="1" u="sng" dirty="0">
                <a:solidFill>
                  <a:srgbClr val="FF0000"/>
                </a:solidFill>
              </a:rPr>
              <a:t>Hold or Save Mode</a:t>
            </a:r>
            <a:r>
              <a:rPr lang="en-US" b="1" dirty="0"/>
              <a:t>:</a:t>
            </a:r>
            <a:r>
              <a:rPr lang="en-US" dirty="0"/>
              <a:t> In hold or save mode, some part of the signal will hold for some time and then they will be stored in memory.</a:t>
            </a:r>
          </a:p>
          <a:p>
            <a:pPr algn="just" fontAlgn="base"/>
            <a:r>
              <a:rPr lang="en-US" dirty="0"/>
              <a:t>These are the three modes of digital storage oscilloscope operation.</a:t>
            </a:r>
          </a:p>
        </p:txBody>
      </p:sp>
    </p:spTree>
    <p:extLst>
      <p:ext uri="{BB962C8B-B14F-4D97-AF65-F5344CB8AC3E}">
        <p14:creationId xmlns:p14="http://schemas.microsoft.com/office/powerpoint/2010/main" val="1877158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629"/>
            <a:ext cx="10515600" cy="6046334"/>
          </a:xfrm>
        </p:spPr>
        <p:txBody>
          <a:bodyPr/>
          <a:lstStyle/>
          <a:p>
            <a:pPr algn="just"/>
            <a:r>
              <a:rPr lang="en-US" dirty="0"/>
              <a:t>Fig. 8.11 shows TDS1000B Series digital storage oscilloscopes. This model has 100 </a:t>
            </a:r>
            <a:r>
              <a:rPr lang="en-US" dirty="0" smtClean="0"/>
              <a:t>MHz bandwidth</a:t>
            </a:r>
            <a:r>
              <a:rPr lang="en-US" dirty="0"/>
              <a:t>. </a:t>
            </a:r>
            <a:endParaRPr lang="en-US" dirty="0" smtClean="0"/>
          </a:p>
          <a:p>
            <a:pPr algn="just"/>
            <a:r>
              <a:rPr lang="en-US" dirty="0" smtClean="0"/>
              <a:t>It </a:t>
            </a:r>
            <a:r>
              <a:rPr lang="en-US" dirty="0"/>
              <a:t>provides accurate real-time acquisition up to their full bandwidth. We can </a:t>
            </a:r>
            <a:r>
              <a:rPr lang="en-US" dirty="0" smtClean="0"/>
              <a:t>easily use </a:t>
            </a:r>
            <a:r>
              <a:rPr lang="en-US" dirty="0"/>
              <a:t>USB flash drive to store screenshots and waveform data. </a:t>
            </a:r>
            <a:endParaRPr lang="en-US" dirty="0" smtClean="0"/>
          </a:p>
          <a:p>
            <a:pPr algn="just"/>
            <a:r>
              <a:rPr lang="en-US" dirty="0" smtClean="0"/>
              <a:t>The </a:t>
            </a:r>
            <a:r>
              <a:rPr lang="en-US" dirty="0"/>
              <a:t>data can be inserted into </a:t>
            </a:r>
            <a:r>
              <a:rPr lang="en-US" dirty="0" smtClean="0"/>
              <a:t>your personal </a:t>
            </a:r>
            <a:r>
              <a:rPr lang="en-US" dirty="0"/>
              <a:t>computer for importing to desk publishing or spreadsheet programs</a:t>
            </a:r>
          </a:p>
        </p:txBody>
      </p:sp>
      <p:pic>
        <p:nvPicPr>
          <p:cNvPr id="5" name="Picture 4"/>
          <p:cNvPicPr>
            <a:picLocks noChangeAspect="1"/>
          </p:cNvPicPr>
          <p:nvPr/>
        </p:nvPicPr>
        <p:blipFill>
          <a:blip r:embed="rId2"/>
          <a:stretch>
            <a:fillRect/>
          </a:stretch>
        </p:blipFill>
        <p:spPr>
          <a:xfrm>
            <a:off x="4879365" y="3153796"/>
            <a:ext cx="3713430" cy="3446485"/>
          </a:xfrm>
          <a:prstGeom prst="rect">
            <a:avLst/>
          </a:prstGeom>
        </p:spPr>
      </p:pic>
    </p:spTree>
    <p:extLst>
      <p:ext uri="{BB962C8B-B14F-4D97-AF65-F5344CB8AC3E}">
        <p14:creationId xmlns:p14="http://schemas.microsoft.com/office/powerpoint/2010/main" val="3926545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pPr marL="0" indent="0" fontAlgn="base">
              <a:buNone/>
            </a:pPr>
            <a:r>
              <a:rPr lang="en-US" b="1" dirty="0"/>
              <a:t>Waveform Reconstruction</a:t>
            </a:r>
          </a:p>
          <a:p>
            <a:pPr algn="just" fontAlgn="base"/>
            <a:r>
              <a:rPr lang="en-US" dirty="0"/>
              <a:t>There are two types of waveform reconstructions they are linear interpolation and sinusoidal interpolation.</a:t>
            </a:r>
          </a:p>
          <a:p>
            <a:pPr algn="just" fontAlgn="base"/>
            <a:r>
              <a:rPr lang="en-US" b="1" dirty="0"/>
              <a:t>Linear Interpolation:</a:t>
            </a:r>
            <a:r>
              <a:rPr lang="en-US" dirty="0"/>
              <a:t> In linear interpolation, the dots are joined by a straight line.</a:t>
            </a:r>
          </a:p>
          <a:p>
            <a:pPr algn="just" fontAlgn="base"/>
            <a:r>
              <a:rPr lang="en-US" b="1" dirty="0"/>
              <a:t>Sinusoidal Interpolation:</a:t>
            </a:r>
            <a:r>
              <a:rPr lang="en-US" dirty="0"/>
              <a:t> In sinusoidal interpolation, the dots are joined by a sine wave.</a:t>
            </a:r>
          </a:p>
        </p:txBody>
      </p:sp>
      <p:pic>
        <p:nvPicPr>
          <p:cNvPr id="2052" name="Picture 4" descr="Waveform Reconstruction of Digital Storage Oscillosco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8204" y="3448595"/>
            <a:ext cx="22479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402032" y="6306095"/>
            <a:ext cx="6041077" cy="369332"/>
          </a:xfrm>
          <a:prstGeom prst="rect">
            <a:avLst/>
          </a:prstGeom>
        </p:spPr>
        <p:txBody>
          <a:bodyPr wrap="none">
            <a:spAutoFit/>
          </a:bodyPr>
          <a:lstStyle/>
          <a:p>
            <a:r>
              <a:rPr lang="en-US" i="1" dirty="0">
                <a:solidFill>
                  <a:srgbClr val="767676"/>
                </a:solidFill>
                <a:latin typeface="Arial" panose="020B0604020202020204" pitchFamily="34" charset="0"/>
              </a:rPr>
              <a:t>Waveform Reconstruction of Digital Storage Oscilloscope</a:t>
            </a:r>
            <a:endParaRPr lang="en-US" dirty="0"/>
          </a:p>
        </p:txBody>
      </p:sp>
    </p:spTree>
    <p:extLst>
      <p:ext uri="{BB962C8B-B14F-4D97-AF65-F5344CB8AC3E}">
        <p14:creationId xmlns:p14="http://schemas.microsoft.com/office/powerpoint/2010/main" val="31081524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2331"/>
            <a:ext cx="10515600" cy="5484632"/>
          </a:xfrm>
        </p:spPr>
        <p:txBody>
          <a:bodyPr>
            <a:normAutofit fontScale="92500" lnSpcReduction="10000"/>
          </a:bodyPr>
          <a:lstStyle/>
          <a:p>
            <a:pPr marL="0" indent="0">
              <a:buNone/>
            </a:pPr>
            <a:r>
              <a:rPr lang="en-US" b="1" i="1" dirty="0"/>
              <a:t>Advantages</a:t>
            </a:r>
          </a:p>
          <a:p>
            <a:pPr marL="0" indent="0" algn="just">
              <a:buNone/>
            </a:pPr>
            <a:r>
              <a:rPr lang="en-US" dirty="0"/>
              <a:t>The digital storage oscilloscope(DSO) has many advantages than that of normal oscilloscope.</a:t>
            </a:r>
          </a:p>
          <a:p>
            <a:pPr marL="0" indent="0" algn="just">
              <a:buNone/>
            </a:pPr>
            <a:r>
              <a:rPr lang="en-US" dirty="0"/>
              <a:t>Some of the advantages are as listed below:</a:t>
            </a:r>
          </a:p>
          <a:p>
            <a:pPr marL="0" indent="0" algn="just">
              <a:buNone/>
            </a:pPr>
            <a:r>
              <a:rPr lang="en-US" b="1" dirty="0"/>
              <a:t>1. </a:t>
            </a:r>
            <a:r>
              <a:rPr lang="en-US" dirty="0"/>
              <a:t>Since the DSO uses digital memory, it can store the waveforms for longer time. But </a:t>
            </a:r>
            <a:r>
              <a:rPr lang="en-US" dirty="0" smtClean="0"/>
              <a:t>in the </a:t>
            </a:r>
            <a:r>
              <a:rPr lang="en-US" dirty="0"/>
              <a:t>normal CRO this cannot happen.</a:t>
            </a:r>
          </a:p>
          <a:p>
            <a:pPr marL="0" indent="0" algn="just">
              <a:buNone/>
            </a:pPr>
            <a:r>
              <a:rPr lang="en-US" b="1" dirty="0"/>
              <a:t>2. </a:t>
            </a:r>
            <a:r>
              <a:rPr lang="en-US" dirty="0"/>
              <a:t>In the DSO, we can store and view the part or full waveforms before the actual </a:t>
            </a:r>
            <a:r>
              <a:rPr lang="en-US" dirty="0" smtClean="0"/>
              <a:t>trigger happens</a:t>
            </a:r>
            <a:r>
              <a:rPr lang="en-US" dirty="0"/>
              <a:t>. But this is not possible in the conventional CRO.</a:t>
            </a:r>
          </a:p>
          <a:p>
            <a:pPr marL="0" indent="0" algn="just">
              <a:buNone/>
            </a:pPr>
            <a:r>
              <a:rPr lang="en-US" b="1" dirty="0"/>
              <a:t>3. </a:t>
            </a:r>
            <a:r>
              <a:rPr lang="en-US" dirty="0"/>
              <a:t>In the DSO, the stored waveform can be positioned anywhere in the screen. We </a:t>
            </a:r>
            <a:r>
              <a:rPr lang="en-US" dirty="0" smtClean="0"/>
              <a:t>can actually </a:t>
            </a:r>
            <a:r>
              <a:rPr lang="en-US" dirty="0"/>
              <a:t>adjust the vertical and horizontal scales of the waveform. This is not possible </a:t>
            </a:r>
            <a:r>
              <a:rPr lang="en-US" dirty="0" smtClean="0"/>
              <a:t>in the </a:t>
            </a:r>
            <a:r>
              <a:rPr lang="en-US" dirty="0"/>
              <a:t>normal CRO</a:t>
            </a:r>
            <a:r>
              <a:rPr lang="en-US" dirty="0" smtClean="0"/>
              <a:t>.</a:t>
            </a:r>
            <a:r>
              <a:rPr lang="en-US" dirty="0"/>
              <a:t> </a:t>
            </a:r>
          </a:p>
          <a:p>
            <a:pPr marL="0" indent="0" algn="just">
              <a:buNone/>
            </a:pPr>
            <a:r>
              <a:rPr lang="en-US" dirty="0" smtClean="0"/>
              <a:t>4. Nowadays </a:t>
            </a:r>
            <a:r>
              <a:rPr lang="en-US" dirty="0"/>
              <a:t>most of the DSOs can store as many waveforms in the memory and if </a:t>
            </a:r>
            <a:r>
              <a:rPr lang="en-US" dirty="0" smtClean="0"/>
              <a:t>needed we </a:t>
            </a:r>
            <a:r>
              <a:rPr lang="en-US" dirty="0"/>
              <a:t>can take the printouts of the waveforms by connecting a normal standard printer </a:t>
            </a:r>
            <a:r>
              <a:rPr lang="en-US" dirty="0" smtClean="0"/>
              <a:t>to the </a:t>
            </a:r>
            <a:r>
              <a:rPr lang="en-US" dirty="0"/>
              <a:t>DSO.</a:t>
            </a:r>
          </a:p>
        </p:txBody>
      </p:sp>
    </p:spTree>
    <p:extLst>
      <p:ext uri="{BB962C8B-B14F-4D97-AF65-F5344CB8AC3E}">
        <p14:creationId xmlns:p14="http://schemas.microsoft.com/office/powerpoint/2010/main" val="6104400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i="1" dirty="0"/>
              <a:t>Disadvantages</a:t>
            </a:r>
          </a:p>
          <a:p>
            <a:pPr marL="0" indent="0">
              <a:buNone/>
            </a:pPr>
            <a:r>
              <a:rPr lang="en-US" dirty="0"/>
              <a:t>The digital storage oscilloscope (DSO) has the following disadvantages:</a:t>
            </a:r>
          </a:p>
          <a:p>
            <a:pPr marL="0" indent="0">
              <a:buNone/>
            </a:pPr>
            <a:r>
              <a:rPr lang="en-US" b="1" dirty="0"/>
              <a:t>1. </a:t>
            </a:r>
            <a:r>
              <a:rPr lang="en-US" dirty="0"/>
              <a:t>DSOs are costly as compared to other oscilloscopes.</a:t>
            </a:r>
          </a:p>
          <a:p>
            <a:pPr marL="0" indent="0">
              <a:buNone/>
            </a:pPr>
            <a:r>
              <a:rPr lang="en-US" b="1" dirty="0"/>
              <a:t>2. </a:t>
            </a:r>
            <a:r>
              <a:rPr lang="en-US" dirty="0"/>
              <a:t>Slower compared to conventional oscilloscopes.</a:t>
            </a:r>
          </a:p>
        </p:txBody>
      </p:sp>
    </p:spTree>
    <p:extLst>
      <p:ext uri="{BB962C8B-B14F-4D97-AF65-F5344CB8AC3E}">
        <p14:creationId xmlns:p14="http://schemas.microsoft.com/office/powerpoint/2010/main" val="1229313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9006"/>
            <a:ext cx="10515600" cy="5967957"/>
          </a:xfrm>
        </p:spPr>
        <p:txBody>
          <a:bodyPr>
            <a:normAutofit fontScale="92500" lnSpcReduction="10000"/>
          </a:bodyPr>
          <a:lstStyle/>
          <a:p>
            <a:r>
              <a:rPr lang="en-US" b="1" dirty="0"/>
              <a:t>Types of </a:t>
            </a:r>
            <a:r>
              <a:rPr lang="en-US" b="1" dirty="0" smtClean="0"/>
              <a:t>Oscilloscope</a:t>
            </a:r>
          </a:p>
          <a:p>
            <a:pPr marL="0" indent="0">
              <a:buNone/>
            </a:pPr>
            <a:endParaRPr lang="en-US" b="1" dirty="0"/>
          </a:p>
          <a:p>
            <a:pPr marL="0" indent="0">
              <a:buNone/>
            </a:pPr>
            <a:r>
              <a:rPr lang="en-US" dirty="0"/>
              <a:t>The oscilloscope may also be classified more conveniently as listed below:</a:t>
            </a:r>
          </a:p>
          <a:p>
            <a:pPr marL="0" indent="0">
              <a:buNone/>
            </a:pPr>
            <a:r>
              <a:rPr lang="en-US" b="1" dirty="0"/>
              <a:t>1. </a:t>
            </a:r>
            <a:r>
              <a:rPr lang="en-US" dirty="0"/>
              <a:t>Delayed Time Base Oscilloscope</a:t>
            </a:r>
          </a:p>
          <a:p>
            <a:pPr marL="0" indent="0">
              <a:buNone/>
            </a:pPr>
            <a:r>
              <a:rPr lang="en-US" b="1" dirty="0"/>
              <a:t>2. </a:t>
            </a:r>
            <a:r>
              <a:rPr lang="en-US" dirty="0"/>
              <a:t>Dual Beam Oscilloscope</a:t>
            </a:r>
          </a:p>
          <a:p>
            <a:pPr marL="0" indent="0">
              <a:buNone/>
            </a:pPr>
            <a:r>
              <a:rPr lang="en-US" b="1" dirty="0"/>
              <a:t>3. </a:t>
            </a:r>
            <a:r>
              <a:rPr lang="en-US" dirty="0"/>
              <a:t>Dual Trace Oscilloscope</a:t>
            </a:r>
          </a:p>
          <a:p>
            <a:pPr marL="0" indent="0">
              <a:buNone/>
            </a:pPr>
            <a:r>
              <a:rPr lang="en-US" b="1" dirty="0"/>
              <a:t>4. </a:t>
            </a:r>
            <a:r>
              <a:rPr lang="en-US" dirty="0"/>
              <a:t>Digital Storage Oscilloscope</a:t>
            </a:r>
          </a:p>
          <a:p>
            <a:pPr marL="0" indent="0">
              <a:buNone/>
            </a:pPr>
            <a:r>
              <a:rPr lang="en-US" b="1" dirty="0"/>
              <a:t>5. </a:t>
            </a:r>
            <a:r>
              <a:rPr lang="en-US" dirty="0"/>
              <a:t>Sampling Oscilloscope</a:t>
            </a:r>
          </a:p>
          <a:p>
            <a:pPr marL="0" indent="0">
              <a:buNone/>
            </a:pPr>
            <a:r>
              <a:rPr lang="en-US" b="1" dirty="0"/>
              <a:t>6. </a:t>
            </a:r>
            <a:r>
              <a:rPr lang="en-US" dirty="0"/>
              <a:t>Digital Phosphor Oscilloscope</a:t>
            </a:r>
          </a:p>
          <a:p>
            <a:pPr marL="0" indent="0">
              <a:buNone/>
            </a:pPr>
            <a:r>
              <a:rPr lang="en-US" b="1" dirty="0"/>
              <a:t>7. </a:t>
            </a:r>
            <a:r>
              <a:rPr lang="en-US" dirty="0"/>
              <a:t>Digital Readout Oscilloscope</a:t>
            </a:r>
          </a:p>
          <a:p>
            <a:pPr marL="0" indent="0">
              <a:buNone/>
            </a:pPr>
            <a:r>
              <a:rPr lang="en-US" b="1" dirty="0"/>
              <a:t>8. </a:t>
            </a:r>
            <a:r>
              <a:rPr lang="en-US" dirty="0"/>
              <a:t>High Frequency Oscilloscope</a:t>
            </a:r>
          </a:p>
          <a:p>
            <a:pPr marL="0" indent="0" algn="just">
              <a:buNone/>
            </a:pPr>
            <a:r>
              <a:rPr lang="en-US" dirty="0"/>
              <a:t>All these types of oscilloscopes are discussed one by one in the following pages.</a:t>
            </a:r>
          </a:p>
        </p:txBody>
      </p:sp>
    </p:spTree>
    <p:extLst>
      <p:ext uri="{BB962C8B-B14F-4D97-AF65-F5344CB8AC3E}">
        <p14:creationId xmlns:p14="http://schemas.microsoft.com/office/powerpoint/2010/main" val="13874501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943"/>
            <a:ext cx="10515600" cy="5981020"/>
          </a:xfrm>
        </p:spPr>
        <p:txBody>
          <a:bodyPr>
            <a:normAutofit fontScale="92500" lnSpcReduction="10000"/>
          </a:bodyPr>
          <a:lstStyle/>
          <a:p>
            <a:pPr marL="0" indent="0">
              <a:buNone/>
            </a:pPr>
            <a:r>
              <a:rPr lang="en-US" b="1" dirty="0"/>
              <a:t>8.10 Applications of DSO</a:t>
            </a:r>
          </a:p>
          <a:p>
            <a:pPr marL="0" indent="0">
              <a:buNone/>
            </a:pPr>
            <a:r>
              <a:rPr lang="en-US" dirty="0"/>
              <a:t>Following are some of the important applications of a DSO, which are important from the </a:t>
            </a:r>
            <a:r>
              <a:rPr lang="en-US" dirty="0" smtClean="0"/>
              <a:t>subject point </a:t>
            </a:r>
            <a:r>
              <a:rPr lang="en-US" dirty="0"/>
              <a:t>of view:</a:t>
            </a:r>
          </a:p>
          <a:p>
            <a:pPr marL="0" indent="0" algn="just">
              <a:buNone/>
            </a:pPr>
            <a:r>
              <a:rPr lang="en-US" b="1" dirty="0"/>
              <a:t>1. </a:t>
            </a:r>
            <a:r>
              <a:rPr lang="en-US" b="1" u="sng" dirty="0">
                <a:solidFill>
                  <a:srgbClr val="FF0000"/>
                </a:solidFill>
              </a:rPr>
              <a:t>Observation of single-pulse events</a:t>
            </a:r>
            <a:r>
              <a:rPr lang="en-US" dirty="0"/>
              <a:t>: There are many phenomena which occur only </a:t>
            </a:r>
            <a:r>
              <a:rPr lang="en-US" dirty="0" smtClean="0"/>
              <a:t>once. Like </a:t>
            </a:r>
            <a:r>
              <a:rPr lang="en-US" dirty="0"/>
              <a:t>occurrence of spike in any signal in a time due to some external effects, is </a:t>
            </a:r>
            <a:r>
              <a:rPr lang="en-US" dirty="0" smtClean="0"/>
              <a:t>only for </a:t>
            </a:r>
            <a:r>
              <a:rPr lang="en-US" dirty="0"/>
              <a:t>the small instant of time. This can be easily recorded in the storage oscilloscope </a:t>
            </a:r>
            <a:r>
              <a:rPr lang="en-US" dirty="0" smtClean="0"/>
              <a:t>and analyzed </a:t>
            </a:r>
            <a:r>
              <a:rPr lang="en-US" dirty="0"/>
              <a:t>when it required.</a:t>
            </a:r>
          </a:p>
          <a:p>
            <a:pPr marL="0" indent="0" algn="just">
              <a:buNone/>
            </a:pPr>
            <a:r>
              <a:rPr lang="en-US" b="1" dirty="0"/>
              <a:t>2. </a:t>
            </a:r>
            <a:r>
              <a:rPr lang="en-US" b="1" u="sng" dirty="0">
                <a:solidFill>
                  <a:srgbClr val="FF0000"/>
                </a:solidFill>
              </a:rPr>
              <a:t>Observation of portion of waveform</a:t>
            </a:r>
            <a:r>
              <a:rPr lang="en-US" dirty="0"/>
              <a:t>: The waveform recorded by storage oscilloscope </a:t>
            </a:r>
            <a:r>
              <a:rPr lang="en-US" dirty="0" smtClean="0"/>
              <a:t>is analyzed </a:t>
            </a:r>
            <a:r>
              <a:rPr lang="en-US" dirty="0"/>
              <a:t>with greater detail.</a:t>
            </a:r>
          </a:p>
          <a:p>
            <a:pPr marL="0" indent="0" algn="just">
              <a:buNone/>
            </a:pPr>
            <a:r>
              <a:rPr lang="en-US" b="1" dirty="0"/>
              <a:t>3. </a:t>
            </a:r>
            <a:r>
              <a:rPr lang="en-US" b="1" u="sng" dirty="0">
                <a:solidFill>
                  <a:srgbClr val="FF0000"/>
                </a:solidFill>
              </a:rPr>
              <a:t>Enlargement of waveform</a:t>
            </a:r>
            <a:r>
              <a:rPr lang="en-US" dirty="0"/>
              <a:t>: Very small variation in the amplitude and frequency of </a:t>
            </a:r>
            <a:r>
              <a:rPr lang="en-US" dirty="0" smtClean="0"/>
              <a:t>the waveform </a:t>
            </a:r>
            <a:r>
              <a:rPr lang="en-US" dirty="0"/>
              <a:t>is analyzed with this oscilloscope.</a:t>
            </a:r>
          </a:p>
          <a:p>
            <a:pPr marL="0" indent="0" algn="just">
              <a:buNone/>
            </a:pPr>
            <a:r>
              <a:rPr lang="en-US" b="1" dirty="0"/>
              <a:t>4. </a:t>
            </a:r>
            <a:r>
              <a:rPr lang="en-US" b="1" u="sng" dirty="0">
                <a:solidFill>
                  <a:srgbClr val="FF0000"/>
                </a:solidFill>
              </a:rPr>
              <a:t>Mathematical operations</a:t>
            </a:r>
            <a:r>
              <a:rPr lang="en-US" dirty="0"/>
              <a:t>: Waveform addition, subtraction, multiplication, </a:t>
            </a:r>
            <a:r>
              <a:rPr lang="en-US" dirty="0" smtClean="0"/>
              <a:t>integration, differentiation </a:t>
            </a:r>
            <a:r>
              <a:rPr lang="en-US" dirty="0"/>
              <a:t>and feature comparison are possible with DSO.</a:t>
            </a:r>
          </a:p>
          <a:p>
            <a:pPr marL="0" indent="0" algn="just">
              <a:buNone/>
            </a:pPr>
            <a:r>
              <a:rPr lang="en-US" b="1" dirty="0"/>
              <a:t>5. </a:t>
            </a:r>
            <a:r>
              <a:rPr lang="en-US" b="1" u="sng" dirty="0">
                <a:solidFill>
                  <a:srgbClr val="FF0000"/>
                </a:solidFill>
              </a:rPr>
              <a:t>As a measuring device</a:t>
            </a:r>
            <a:r>
              <a:rPr lang="en-US" dirty="0"/>
              <a:t>: It can be used as </a:t>
            </a:r>
            <a:r>
              <a:rPr lang="en-US" dirty="0" err="1"/>
              <a:t>multimeter</a:t>
            </a:r>
            <a:r>
              <a:rPr lang="en-US" dirty="0"/>
              <a:t>, voltmeter, ammeter, </a:t>
            </a:r>
            <a:r>
              <a:rPr lang="en-US" dirty="0" smtClean="0"/>
              <a:t>ohmmeter, temperature </a:t>
            </a:r>
            <a:r>
              <a:rPr lang="en-US" dirty="0"/>
              <a:t>meter </a:t>
            </a:r>
            <a:r>
              <a:rPr lang="en-US" dirty="0" err="1"/>
              <a:t>etc</a:t>
            </a:r>
            <a:endParaRPr lang="en-US" dirty="0"/>
          </a:p>
        </p:txBody>
      </p:sp>
    </p:spTree>
    <p:extLst>
      <p:ext uri="{BB962C8B-B14F-4D97-AF65-F5344CB8AC3E}">
        <p14:creationId xmlns:p14="http://schemas.microsoft.com/office/powerpoint/2010/main" val="36413185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fontAlgn="base"/>
            <a:r>
              <a:rPr lang="en-US" dirty="0" smtClean="0"/>
              <a:t>It </a:t>
            </a:r>
            <a:r>
              <a:rPr lang="en-US" dirty="0"/>
              <a:t>checks faulty components in circuits</a:t>
            </a:r>
          </a:p>
          <a:p>
            <a:pPr algn="just" fontAlgn="base"/>
            <a:r>
              <a:rPr lang="en-US" dirty="0"/>
              <a:t>Used in the medical field</a:t>
            </a:r>
          </a:p>
          <a:p>
            <a:pPr algn="just" fontAlgn="base"/>
            <a:r>
              <a:rPr lang="en-US" dirty="0"/>
              <a:t>Used to measure </a:t>
            </a:r>
            <a:r>
              <a:rPr lang="en-US" dirty="0">
                <a:hlinkClick r:id="rId2"/>
              </a:rPr>
              <a:t>capacitor</a:t>
            </a:r>
            <a:r>
              <a:rPr lang="en-US" dirty="0"/>
              <a:t>, inductance, time interval between signals, frequency and time period</a:t>
            </a:r>
          </a:p>
          <a:p>
            <a:pPr algn="just" fontAlgn="base"/>
            <a:r>
              <a:rPr lang="en-US" dirty="0"/>
              <a:t>Used to observe transistors and diodes V-I characteristics</a:t>
            </a:r>
          </a:p>
          <a:p>
            <a:pPr algn="just" fontAlgn="base"/>
            <a:r>
              <a:rPr lang="en-US" dirty="0"/>
              <a:t>Used to analyze TV waveforms</a:t>
            </a:r>
          </a:p>
          <a:p>
            <a:pPr algn="just" fontAlgn="base"/>
            <a:r>
              <a:rPr lang="en-US" dirty="0"/>
              <a:t>Used in video and audio recording equipment’s</a:t>
            </a:r>
          </a:p>
          <a:p>
            <a:pPr algn="just" fontAlgn="base"/>
            <a:r>
              <a:rPr lang="en-US" dirty="0"/>
              <a:t>Used in designing</a:t>
            </a:r>
          </a:p>
          <a:p>
            <a:pPr algn="just" fontAlgn="base"/>
            <a:r>
              <a:rPr lang="en-US" dirty="0"/>
              <a:t>Used in the research field</a:t>
            </a:r>
          </a:p>
          <a:p>
            <a:pPr algn="just" fontAlgn="base"/>
            <a:r>
              <a:rPr lang="en-US" dirty="0"/>
              <a:t>For comparison purpose, it displays 3D figure or multiple waveforms</a:t>
            </a:r>
          </a:p>
          <a:p>
            <a:pPr algn="just" fontAlgn="base"/>
            <a:r>
              <a:rPr lang="en-US" dirty="0"/>
              <a:t>It is widely used an oscilloscope</a:t>
            </a:r>
          </a:p>
        </p:txBody>
      </p:sp>
    </p:spTree>
    <p:extLst>
      <p:ext uri="{BB962C8B-B14F-4D97-AF65-F5344CB8AC3E}">
        <p14:creationId xmlns:p14="http://schemas.microsoft.com/office/powerpoint/2010/main" val="21253436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1886"/>
            <a:ext cx="10515600" cy="5785077"/>
          </a:xfrm>
        </p:spPr>
        <p:txBody>
          <a:bodyPr>
            <a:normAutofit fontScale="92500" lnSpcReduction="20000"/>
          </a:bodyPr>
          <a:lstStyle/>
          <a:p>
            <a:pPr marL="0" indent="0">
              <a:buNone/>
            </a:pPr>
            <a:r>
              <a:rPr lang="en-US" b="1" dirty="0"/>
              <a:t>8.11 Acquisition Methods</a:t>
            </a:r>
          </a:p>
          <a:p>
            <a:pPr marL="0" indent="0" algn="just">
              <a:buNone/>
            </a:pPr>
            <a:r>
              <a:rPr lang="en-US" dirty="0"/>
              <a:t>In digital storage oscilloscope it is necessary to capture the digital signal and store it. There </a:t>
            </a:r>
            <a:r>
              <a:rPr lang="en-US" dirty="0" smtClean="0"/>
              <a:t>are three </a:t>
            </a:r>
            <a:r>
              <a:rPr lang="en-US" dirty="0"/>
              <a:t>different types of acquisition methods</a:t>
            </a:r>
            <a:r>
              <a:rPr lang="en-US" dirty="0" smtClean="0"/>
              <a:t>.</a:t>
            </a:r>
          </a:p>
          <a:p>
            <a:pPr marL="0" indent="0" algn="just">
              <a:buNone/>
            </a:pPr>
            <a:endParaRPr lang="en-US" dirty="0"/>
          </a:p>
          <a:p>
            <a:pPr marL="0" indent="0" algn="just">
              <a:buNone/>
            </a:pPr>
            <a:r>
              <a:rPr lang="en-US" b="1" dirty="0"/>
              <a:t>1. </a:t>
            </a:r>
            <a:r>
              <a:rPr lang="en-US" b="1" u="sng" dirty="0">
                <a:solidFill>
                  <a:srgbClr val="FF0000"/>
                </a:solidFill>
              </a:rPr>
              <a:t>Real time sampling. </a:t>
            </a:r>
            <a:r>
              <a:rPr lang="en-US" dirty="0"/>
              <a:t>In this method the response to single trigger event, a complete </a:t>
            </a:r>
            <a:r>
              <a:rPr lang="en-US" dirty="0" smtClean="0"/>
              <a:t>record of </a:t>
            </a:r>
            <a:r>
              <a:rPr lang="en-US" dirty="0"/>
              <a:t>N </a:t>
            </a:r>
            <a:r>
              <a:rPr lang="en-US" dirty="0" smtClean="0"/>
              <a:t> samples</a:t>
            </a:r>
            <a:r>
              <a:rPr lang="en-US" dirty="0"/>
              <a:t>, is simultaneously captured on each channel. From these samples </a:t>
            </a:r>
            <a:r>
              <a:rPr lang="en-US" dirty="0" smtClean="0"/>
              <a:t>recorded in </a:t>
            </a:r>
            <a:r>
              <a:rPr lang="en-US" dirty="0"/>
              <a:t>a single acquisition cycle, the waveform is displayed on the screen of digital </a:t>
            </a:r>
            <a:r>
              <a:rPr lang="en-US" dirty="0" smtClean="0"/>
              <a:t>storage oscilloscope</a:t>
            </a:r>
            <a:r>
              <a:rPr lang="en-US" dirty="0"/>
              <a:t>.</a:t>
            </a:r>
          </a:p>
          <a:p>
            <a:pPr marL="0" indent="0" algn="just">
              <a:buNone/>
            </a:pPr>
            <a:r>
              <a:rPr lang="en-US" b="1" dirty="0"/>
              <a:t>2. </a:t>
            </a:r>
            <a:r>
              <a:rPr lang="en-US" b="1" u="sng" dirty="0">
                <a:solidFill>
                  <a:srgbClr val="FF0000"/>
                </a:solidFill>
              </a:rPr>
              <a:t>Random repetitive sampling</a:t>
            </a:r>
            <a:r>
              <a:rPr lang="en-US" dirty="0"/>
              <a:t>. In this method repeated real time data acquisition cycles </a:t>
            </a:r>
            <a:r>
              <a:rPr lang="en-US" dirty="0" smtClean="0"/>
              <a:t>are performed</a:t>
            </a:r>
            <a:r>
              <a:rPr lang="en-US" dirty="0"/>
              <a:t>. Each sample value is plotted independently on display as a dot. </a:t>
            </a:r>
            <a:r>
              <a:rPr lang="en-US" dirty="0" smtClean="0"/>
              <a:t>Interpolation between </a:t>
            </a:r>
            <a:r>
              <a:rPr lang="en-US" dirty="0"/>
              <a:t>samples is not done. Each acquisition cycle produces random time </a:t>
            </a:r>
            <a:r>
              <a:rPr lang="en-US" dirty="0" smtClean="0"/>
              <a:t>interval between </a:t>
            </a:r>
            <a:r>
              <a:rPr lang="en-US" dirty="0"/>
              <a:t>trigger point and sample clock.</a:t>
            </a:r>
          </a:p>
          <a:p>
            <a:pPr marL="0" indent="0" algn="just">
              <a:buNone/>
            </a:pPr>
            <a:r>
              <a:rPr lang="en-US" b="1" dirty="0"/>
              <a:t>3. </a:t>
            </a:r>
            <a:r>
              <a:rPr lang="en-US" b="1" u="sng" dirty="0">
                <a:solidFill>
                  <a:srgbClr val="FF0000"/>
                </a:solidFill>
              </a:rPr>
              <a:t>Sequential repetitive sampling</a:t>
            </a:r>
            <a:r>
              <a:rPr lang="en-US" dirty="0"/>
              <a:t>. In this method one sample per trigger event is </a:t>
            </a:r>
            <a:r>
              <a:rPr lang="en-US" dirty="0" smtClean="0"/>
              <a:t>captured at </a:t>
            </a:r>
            <a:r>
              <a:rPr lang="en-US" dirty="0"/>
              <a:t>a carefully controlled time delay after the triggering pulses. This delay is increased </a:t>
            </a:r>
            <a:r>
              <a:rPr lang="en-US" dirty="0" smtClean="0"/>
              <a:t>by small </a:t>
            </a:r>
            <a:r>
              <a:rPr lang="en-US" dirty="0"/>
              <a:t>amount after each point is captured. The single sample acquisition cycle is </a:t>
            </a:r>
            <a:r>
              <a:rPr lang="en-US" dirty="0" smtClean="0"/>
              <a:t>repeated till </a:t>
            </a:r>
            <a:r>
              <a:rPr lang="en-US" dirty="0"/>
              <a:t>the entire waveform has been plotted.</a:t>
            </a:r>
          </a:p>
        </p:txBody>
      </p:sp>
    </p:spTree>
    <p:extLst>
      <p:ext uri="{BB962C8B-B14F-4D97-AF65-F5344CB8AC3E}">
        <p14:creationId xmlns:p14="http://schemas.microsoft.com/office/powerpoint/2010/main" val="39153743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3326"/>
            <a:ext cx="10515600" cy="5693637"/>
          </a:xfrm>
        </p:spPr>
        <p:txBody>
          <a:bodyPr/>
          <a:lstStyle/>
          <a:p>
            <a:pPr fontAlgn="base"/>
            <a:r>
              <a:rPr lang="en-US" b="1" dirty="0"/>
              <a:t>Difference Between Digital Storage Oscilloscope and Conventional Storage Oscilloscope</a:t>
            </a:r>
          </a:p>
          <a:p>
            <a:pPr algn="just" fontAlgn="base"/>
            <a:r>
              <a:rPr lang="en-US" dirty="0"/>
              <a:t>The difference between DSO and the conventional storage oscilloscope or analog storage oscilloscope (ASO) is shown in the below table.</a:t>
            </a:r>
          </a:p>
          <a:p>
            <a:endParaRPr lang="en-US" dirty="0"/>
          </a:p>
        </p:txBody>
      </p:sp>
      <p:pic>
        <p:nvPicPr>
          <p:cNvPr id="5" name="Picture 4"/>
          <p:cNvPicPr>
            <a:picLocks noChangeAspect="1"/>
          </p:cNvPicPr>
          <p:nvPr/>
        </p:nvPicPr>
        <p:blipFill>
          <a:blip r:embed="rId2"/>
          <a:stretch>
            <a:fillRect/>
          </a:stretch>
        </p:blipFill>
        <p:spPr>
          <a:xfrm>
            <a:off x="1796239" y="2699873"/>
            <a:ext cx="9588008" cy="4014436"/>
          </a:xfrm>
          <a:prstGeom prst="rect">
            <a:avLst/>
          </a:prstGeom>
        </p:spPr>
      </p:pic>
    </p:spTree>
    <p:extLst>
      <p:ext uri="{BB962C8B-B14F-4D97-AF65-F5344CB8AC3E}">
        <p14:creationId xmlns:p14="http://schemas.microsoft.com/office/powerpoint/2010/main" val="3721359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Delayed</a:t>
            </a:r>
            <a:r>
              <a:rPr lang="en-US" b="1" dirty="0"/>
              <a:t> </a:t>
            </a:r>
            <a:r>
              <a:rPr lang="en-US" b="1" dirty="0">
                <a:solidFill>
                  <a:srgbClr val="FF0000"/>
                </a:solidFill>
              </a:rPr>
              <a:t>Time</a:t>
            </a:r>
            <a:r>
              <a:rPr lang="en-US" b="1" dirty="0"/>
              <a:t> </a:t>
            </a:r>
            <a:r>
              <a:rPr lang="en-US" b="1" dirty="0">
                <a:solidFill>
                  <a:srgbClr val="FF0000"/>
                </a:solidFill>
              </a:rPr>
              <a:t>Base Oscilloscope</a:t>
            </a:r>
          </a:p>
        </p:txBody>
      </p:sp>
      <p:sp>
        <p:nvSpPr>
          <p:cNvPr id="3" name="Content Placeholder 2"/>
          <p:cNvSpPr>
            <a:spLocks noGrp="1"/>
          </p:cNvSpPr>
          <p:nvPr>
            <p:ph idx="1"/>
          </p:nvPr>
        </p:nvSpPr>
        <p:spPr/>
        <p:txBody>
          <a:bodyPr/>
          <a:lstStyle/>
          <a:p>
            <a:pPr algn="just"/>
            <a:r>
              <a:rPr lang="en-US" dirty="0"/>
              <a:t>In this oscilloscope, the input signal of the vertical plates is delayed by some finite time </a:t>
            </a:r>
            <a:r>
              <a:rPr lang="en-US" dirty="0" smtClean="0"/>
              <a:t>with delay </a:t>
            </a:r>
            <a:r>
              <a:rPr lang="en-US" dirty="0"/>
              <a:t>circuit. </a:t>
            </a:r>
            <a:endParaRPr lang="en-US" dirty="0" smtClean="0"/>
          </a:p>
          <a:p>
            <a:pPr algn="just"/>
            <a:r>
              <a:rPr lang="en-US" dirty="0" smtClean="0"/>
              <a:t>The </a:t>
            </a:r>
            <a:r>
              <a:rPr lang="en-US" dirty="0"/>
              <a:t>signal before the delay circuit is applied to the trigger time base circuit to </a:t>
            </a:r>
            <a:r>
              <a:rPr lang="en-US" dirty="0" smtClean="0"/>
              <a:t>the horizontal </a:t>
            </a:r>
            <a:r>
              <a:rPr lang="en-US" dirty="0"/>
              <a:t>section as shown in Fig. 8.1</a:t>
            </a:r>
            <a:r>
              <a:rPr lang="en-US" dirty="0" smtClean="0"/>
              <a:t>.</a:t>
            </a:r>
          </a:p>
          <a:p>
            <a:pPr algn="just"/>
            <a:r>
              <a:rPr lang="en-US" dirty="0" smtClean="0"/>
              <a:t> </a:t>
            </a:r>
            <a:r>
              <a:rPr lang="en-US" dirty="0"/>
              <a:t>This allows the study of all leading or lagging edges </a:t>
            </a:r>
            <a:r>
              <a:rPr lang="en-US" dirty="0" smtClean="0"/>
              <a:t>of a </a:t>
            </a:r>
            <a:r>
              <a:rPr lang="en-US" dirty="0"/>
              <a:t>pulse type waveform</a:t>
            </a:r>
            <a:r>
              <a:rPr lang="en-US" dirty="0" smtClean="0"/>
              <a:t>.</a:t>
            </a:r>
          </a:p>
          <a:p>
            <a:pPr algn="just"/>
            <a:endParaRPr lang="en-US" dirty="0"/>
          </a:p>
        </p:txBody>
      </p:sp>
    </p:spTree>
    <p:extLst>
      <p:ext uri="{BB962C8B-B14F-4D97-AF65-F5344CB8AC3E}">
        <p14:creationId xmlns:p14="http://schemas.microsoft.com/office/powerpoint/2010/main" val="1211046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96389" y="365125"/>
            <a:ext cx="11155680" cy="5630726"/>
          </a:xfrm>
          <a:prstGeom prst="rect">
            <a:avLst/>
          </a:prstGeom>
        </p:spPr>
      </p:pic>
    </p:spTree>
    <p:extLst>
      <p:ext uri="{BB962C8B-B14F-4D97-AF65-F5344CB8AC3E}">
        <p14:creationId xmlns:p14="http://schemas.microsoft.com/office/powerpoint/2010/main" val="729493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509"/>
            <a:ext cx="10515600" cy="5863454"/>
          </a:xfrm>
        </p:spPr>
        <p:txBody>
          <a:bodyPr>
            <a:normAutofit lnSpcReduction="10000"/>
          </a:bodyPr>
          <a:lstStyle/>
          <a:p>
            <a:pPr algn="just"/>
            <a:r>
              <a:rPr lang="en-US" dirty="0"/>
              <a:t>The triggering of time base input signal sweep starts in time. In vertical section the sweep </a:t>
            </a:r>
            <a:r>
              <a:rPr lang="en-US" dirty="0" smtClean="0"/>
              <a:t>is triggered </a:t>
            </a:r>
            <a:r>
              <a:rPr lang="en-US" dirty="0"/>
              <a:t>and delayed waveform is displayed as shown in Fig. 8.2.</a:t>
            </a:r>
          </a:p>
          <a:p>
            <a:pPr algn="just"/>
            <a:r>
              <a:rPr lang="en-US" dirty="0"/>
              <a:t>The delayed time base oscilloscope uses two time base generators. One is normal time </a:t>
            </a:r>
            <a:r>
              <a:rPr lang="en-US" dirty="0" smtClean="0"/>
              <a:t>base while </a:t>
            </a:r>
            <a:r>
              <a:rPr lang="en-US" dirty="0"/>
              <a:t>the other one is an additional time base generator. </a:t>
            </a:r>
            <a:endParaRPr lang="en-US" dirty="0" smtClean="0"/>
          </a:p>
          <a:p>
            <a:pPr algn="just"/>
            <a:r>
              <a:rPr lang="en-US" dirty="0" smtClean="0"/>
              <a:t>The </a:t>
            </a:r>
            <a:r>
              <a:rPr lang="en-US" dirty="0"/>
              <a:t>additional time base generator </a:t>
            </a:r>
            <a:r>
              <a:rPr lang="en-US" dirty="0" smtClean="0"/>
              <a:t>is superimposed </a:t>
            </a:r>
            <a:r>
              <a:rPr lang="en-US" dirty="0"/>
              <a:t>on the additional time base generator output. </a:t>
            </a:r>
            <a:endParaRPr lang="en-US" dirty="0" smtClean="0"/>
          </a:p>
          <a:p>
            <a:pPr algn="just"/>
            <a:r>
              <a:rPr lang="en-US" dirty="0" smtClean="0"/>
              <a:t>Due </a:t>
            </a:r>
            <a:r>
              <a:rPr lang="en-US" dirty="0"/>
              <a:t>to this additional time base </a:t>
            </a:r>
            <a:r>
              <a:rPr lang="en-US" dirty="0" smtClean="0"/>
              <a:t>the waveform </a:t>
            </a:r>
            <a:r>
              <a:rPr lang="en-US" dirty="0"/>
              <a:t>can be brightened when oscilloscope is running on a normal time base.</a:t>
            </a:r>
          </a:p>
          <a:p>
            <a:pPr algn="just"/>
            <a:r>
              <a:rPr lang="en-US" dirty="0"/>
              <a:t>The block diagram of delayed time base oscilloscope is shown in Fig. 8.3. </a:t>
            </a:r>
            <a:endParaRPr lang="en-US" dirty="0" smtClean="0"/>
          </a:p>
          <a:p>
            <a:pPr algn="just"/>
            <a:r>
              <a:rPr lang="en-US" dirty="0" smtClean="0"/>
              <a:t>As </a:t>
            </a:r>
            <a:r>
              <a:rPr lang="en-US" dirty="0"/>
              <a:t>seen in </a:t>
            </a:r>
            <a:r>
              <a:rPr lang="en-US" dirty="0" smtClean="0"/>
              <a:t>the figure</a:t>
            </a:r>
            <a:r>
              <a:rPr lang="en-US" dirty="0"/>
              <a:t>, it uses main time base and delayed time base circuit.</a:t>
            </a:r>
          </a:p>
        </p:txBody>
      </p:sp>
    </p:spTree>
    <p:extLst>
      <p:ext uri="{BB962C8B-B14F-4D97-AF65-F5344CB8AC3E}">
        <p14:creationId xmlns:p14="http://schemas.microsoft.com/office/powerpoint/2010/main" val="591059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199" y="365124"/>
            <a:ext cx="10761617" cy="6009549"/>
          </a:xfrm>
          <a:prstGeom prst="rect">
            <a:avLst/>
          </a:prstGeom>
        </p:spPr>
      </p:pic>
    </p:spTree>
    <p:extLst>
      <p:ext uri="{BB962C8B-B14F-4D97-AF65-F5344CB8AC3E}">
        <p14:creationId xmlns:p14="http://schemas.microsoft.com/office/powerpoint/2010/main" val="3532431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18456" y="365124"/>
            <a:ext cx="10985863" cy="6192429"/>
          </a:xfrm>
          <a:prstGeom prst="rect">
            <a:avLst/>
          </a:prstGeom>
        </p:spPr>
      </p:pic>
    </p:spTree>
    <p:extLst>
      <p:ext uri="{BB962C8B-B14F-4D97-AF65-F5344CB8AC3E}">
        <p14:creationId xmlns:p14="http://schemas.microsoft.com/office/powerpoint/2010/main" val="755992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STORAGE OSCILLOSCOPE</a:t>
            </a:r>
            <a:endParaRPr lang="en-US" dirty="0">
              <a:solidFill>
                <a:srgbClr val="FF0000"/>
              </a:solidFill>
            </a:endParaRPr>
          </a:p>
        </p:txBody>
      </p:sp>
      <p:sp>
        <p:nvSpPr>
          <p:cNvPr id="3" name="Content Placeholder 2"/>
          <p:cNvSpPr>
            <a:spLocks noGrp="1"/>
          </p:cNvSpPr>
          <p:nvPr>
            <p:ph idx="1"/>
          </p:nvPr>
        </p:nvSpPr>
        <p:spPr/>
        <p:txBody>
          <a:bodyPr/>
          <a:lstStyle/>
          <a:p>
            <a:r>
              <a:rPr lang="en-US" dirty="0"/>
              <a:t>There are two types of storage oscilloscopes, namely,</a:t>
            </a:r>
          </a:p>
          <a:p>
            <a:pPr marL="0" indent="0">
              <a:buNone/>
            </a:pPr>
            <a:r>
              <a:rPr lang="en-US" dirty="0" smtClean="0"/>
              <a:t>  1</a:t>
            </a:r>
            <a:r>
              <a:rPr lang="en-US" dirty="0"/>
              <a:t>. Analog storage oscilloscope</a:t>
            </a:r>
          </a:p>
          <a:p>
            <a:pPr marL="0" indent="0">
              <a:buNone/>
            </a:pPr>
            <a:r>
              <a:rPr lang="en-US" dirty="0" smtClean="0"/>
              <a:t>  2</a:t>
            </a:r>
            <a:r>
              <a:rPr lang="en-US" dirty="0"/>
              <a:t>. Digital storage </a:t>
            </a:r>
            <a:r>
              <a:rPr lang="en-US" dirty="0" smtClean="0"/>
              <a:t>oscilloscope</a:t>
            </a:r>
            <a:endParaRPr lang="en-US" dirty="0"/>
          </a:p>
        </p:txBody>
      </p:sp>
    </p:spTree>
    <p:extLst>
      <p:ext uri="{BB962C8B-B14F-4D97-AF65-F5344CB8AC3E}">
        <p14:creationId xmlns:p14="http://schemas.microsoft.com/office/powerpoint/2010/main" val="3989689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95032794357C4293906AF5BA9203B2" ma:contentTypeVersion="5" ma:contentTypeDescription="Create a new document." ma:contentTypeScope="" ma:versionID="d9c847e3deaa80a01380c215dcaf1557">
  <xsd:schema xmlns:xsd="http://www.w3.org/2001/XMLSchema" xmlns:xs="http://www.w3.org/2001/XMLSchema" xmlns:p="http://schemas.microsoft.com/office/2006/metadata/properties" xmlns:ns2="e8a6af36-2242-4c2b-ae94-7f5ff7765e7b" targetNamespace="http://schemas.microsoft.com/office/2006/metadata/properties" ma:root="true" ma:fieldsID="0fd0869dcee4231348da76a494594a36" ns2:_="">
    <xsd:import namespace="e8a6af36-2242-4c2b-ae94-7f5ff7765e7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a6af36-2242-4c2b-ae94-7f5ff7765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F2B64C1-A69C-429D-BEEA-A8CFA9C552EF}"/>
</file>

<file path=customXml/itemProps2.xml><?xml version="1.0" encoding="utf-8"?>
<ds:datastoreItem xmlns:ds="http://schemas.openxmlformats.org/officeDocument/2006/customXml" ds:itemID="{A755548C-9467-47D8-99CF-F677F65B1125}"/>
</file>

<file path=customXml/itemProps3.xml><?xml version="1.0" encoding="utf-8"?>
<ds:datastoreItem xmlns:ds="http://schemas.openxmlformats.org/officeDocument/2006/customXml" ds:itemID="{502A9713-9383-4288-B6CC-4104DC26865A}"/>
</file>

<file path=docProps/app.xml><?xml version="1.0" encoding="utf-8"?>
<Properties xmlns="http://schemas.openxmlformats.org/officeDocument/2006/extended-properties" xmlns:vt="http://schemas.openxmlformats.org/officeDocument/2006/docPropsVTypes">
  <TotalTime>258</TotalTime>
  <Words>1945</Words>
  <Application>Microsoft Office PowerPoint</Application>
  <PresentationFormat>Widescreen</PresentationFormat>
  <Paragraphs>123</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Bodoni MT</vt:lpstr>
      <vt:lpstr>Calibri</vt:lpstr>
      <vt:lpstr>Calibri Light</vt:lpstr>
      <vt:lpstr>Office Theme</vt:lpstr>
      <vt:lpstr>SPECIAL OSCILLOSCOPES</vt:lpstr>
      <vt:lpstr>Introduction</vt:lpstr>
      <vt:lpstr>PowerPoint Presentation</vt:lpstr>
      <vt:lpstr>Delayed Time Base Oscilloscope</vt:lpstr>
      <vt:lpstr>PowerPoint Presentation</vt:lpstr>
      <vt:lpstr>PowerPoint Presentation</vt:lpstr>
      <vt:lpstr>PowerPoint Presentation</vt:lpstr>
      <vt:lpstr>PowerPoint Presentation</vt:lpstr>
      <vt:lpstr>STORAGE OSCILLOSCOPE</vt:lpstr>
      <vt:lpstr>1.  Analog storage oscilloscope </vt:lpstr>
      <vt:lpstr>PowerPoint Presentation</vt:lpstr>
      <vt:lpstr>2. Digital Storage Oscilloscope</vt:lpstr>
      <vt:lpstr>PowerPoint Presentation</vt:lpstr>
      <vt:lpstr>PowerPoint Presentation</vt:lpstr>
      <vt:lpstr>What is Digital Storage Oscilloscope? </vt:lpstr>
      <vt:lpstr>PowerPoint Presentation</vt:lpstr>
      <vt:lpstr>Block Diagram of Digital Storage Oscilloscope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SPECIAL OSCILLOSCOPES</dc:title>
  <dc:creator>MAHE</dc:creator>
  <cp:lastModifiedBy>MAHE</cp:lastModifiedBy>
  <cp:revision>8</cp:revision>
  <dcterms:created xsi:type="dcterms:W3CDTF">2021-11-18T06:18:32Z</dcterms:created>
  <dcterms:modified xsi:type="dcterms:W3CDTF">2021-11-22T17:30:51Z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0x0101004895032794357C4293906AF5BA9203B2</vt:lpwstr>
  </property>
</Properties>
</file>