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74CE0-5DEF-4A87-B9B9-F7A1BECA883F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36D15-24F8-4566-9BBB-E26B85FCD9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36D15-24F8-4566-9BBB-E26B85FCD95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36D15-24F8-4566-9BBB-E26B85FCD95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36D15-24F8-4566-9BBB-E26B85FCD95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36D15-24F8-4566-9BBB-E26B85FCD95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36D15-24F8-4566-9BBB-E26B85FCD95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36D15-24F8-4566-9BBB-E26B85FCD95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36D15-24F8-4566-9BBB-E26B85FCD95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36D15-24F8-4566-9BBB-E26B85FCD95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36D15-24F8-4566-9BBB-E26B85FCD95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36D15-24F8-4566-9BBB-E26B85FCD95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36D15-24F8-4566-9BBB-E26B85FCD95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36D15-24F8-4566-9BBB-E26B85FCD95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36D15-24F8-4566-9BBB-E26B85FCD95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36D15-24F8-4566-9BBB-E26B85FCD95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36D15-24F8-4566-9BBB-E26B85FCD95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36D15-24F8-4566-9BBB-E26B85FCD95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36D15-24F8-4566-9BBB-E26B85FCD95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36D15-24F8-4566-9BBB-E26B85FCD95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36D15-24F8-4566-9BBB-E26B85FCD95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B760-6623-46AE-8C1C-226ABEB6F6EB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3122E-362D-4F58-9116-A53E4A3E39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B760-6623-46AE-8C1C-226ABEB6F6EB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3122E-362D-4F58-9116-A53E4A3E39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B760-6623-46AE-8C1C-226ABEB6F6EB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3122E-362D-4F58-9116-A53E4A3E39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B760-6623-46AE-8C1C-226ABEB6F6EB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3122E-362D-4F58-9116-A53E4A3E39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B760-6623-46AE-8C1C-226ABEB6F6EB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3122E-362D-4F58-9116-A53E4A3E39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B760-6623-46AE-8C1C-226ABEB6F6EB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3122E-362D-4F58-9116-A53E4A3E39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B760-6623-46AE-8C1C-226ABEB6F6EB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3122E-362D-4F58-9116-A53E4A3E39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B760-6623-46AE-8C1C-226ABEB6F6EB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3122E-362D-4F58-9116-A53E4A3E39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B760-6623-46AE-8C1C-226ABEB6F6EB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3122E-362D-4F58-9116-A53E4A3E39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B760-6623-46AE-8C1C-226ABEB6F6EB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3122E-362D-4F58-9116-A53E4A3E39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B760-6623-46AE-8C1C-226ABEB6F6EB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3122E-362D-4F58-9116-A53E4A3E39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BB760-6623-46AE-8C1C-226ABEB6F6EB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3122E-362D-4F58-9116-A53E4A3E39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1371599"/>
          </a:xfrm>
        </p:spPr>
        <p:txBody>
          <a:bodyPr/>
          <a:lstStyle/>
          <a:p>
            <a:r>
              <a:rPr lang="en-US" dirty="0" smtClean="0">
                <a:latin typeface="Algerian" pitchFamily="82" charset="0"/>
              </a:rPr>
              <a:t>Common Errors in English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743200"/>
            <a:ext cx="8153400" cy="28956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>
                <a:solidFill>
                  <a:schemeClr val="tx1"/>
                </a:solidFill>
                <a:latin typeface="Maiandra GD" pitchFamily="34" charset="0"/>
                <a:cs typeface="Times New Roman" pitchFamily="18" charset="0"/>
              </a:rPr>
              <a:t>Use and Misuse of Articles – </a:t>
            </a:r>
            <a:r>
              <a:rPr lang="en-US" sz="2800" b="1" dirty="0" smtClean="0">
                <a:solidFill>
                  <a:srgbClr val="002060"/>
                </a:solidFill>
                <a:latin typeface="Maiandra GD" pitchFamily="34" charset="0"/>
                <a:cs typeface="Times New Roman" pitchFamily="18" charset="0"/>
              </a:rPr>
              <a:t>a, an , the</a:t>
            </a:r>
          </a:p>
          <a:p>
            <a:pPr algn="l"/>
            <a:endParaRPr lang="en-US" sz="2800" b="1" dirty="0">
              <a:solidFill>
                <a:srgbClr val="002060"/>
              </a:solidFill>
              <a:latin typeface="Maiandra GD" pitchFamily="34" charset="0"/>
              <a:cs typeface="Times New Roman" pitchFamily="18" charset="0"/>
            </a:endParaRPr>
          </a:p>
          <a:p>
            <a:pPr algn="l"/>
            <a:r>
              <a:rPr lang="en-US" sz="2800" b="1" dirty="0" smtClean="0">
                <a:solidFill>
                  <a:srgbClr val="002060"/>
                </a:solidFill>
                <a:latin typeface="Maiandra GD" pitchFamily="34" charset="0"/>
                <a:cs typeface="Times New Roman" pitchFamily="18" charset="0"/>
              </a:rPr>
              <a:t>	</a:t>
            </a:r>
            <a:endParaRPr lang="en-US" sz="2800" b="1" dirty="0">
              <a:solidFill>
                <a:srgbClr val="002060"/>
              </a:solidFill>
              <a:latin typeface="Maiandra GD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from…?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we use ‘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 to refer to a time it needs to  be followed by ‘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-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would be wrong to use from in isolation as a preposition of time.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e.g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.	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sessionals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starts </a:t>
            </a:r>
            <a:r>
              <a:rPr lang="en-US" sz="2400" strike="sngStrike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 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22 September.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Congratulations for ..</a:t>
            </a:r>
            <a:br>
              <a:rPr lang="en-US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Congratulations on…</a:t>
            </a:r>
            <a:endParaRPr lang="en-US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 congratulated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Gundu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his good results.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 congratulated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Gundu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his good results.	</a:t>
            </a:r>
          </a:p>
          <a:p>
            <a:endParaRPr lang="en-US" dirty="0" smtClean="0"/>
          </a:p>
          <a:p>
            <a:r>
              <a:rPr lang="en-US" dirty="0" smtClean="0"/>
              <a:t>Proper usage is – </a:t>
            </a:r>
          </a:p>
          <a:p>
            <a:pPr>
              <a:buNone/>
            </a:pPr>
            <a:r>
              <a:rPr lang="en-US" dirty="0" smtClean="0"/>
              <a:t>		You congratulate someone  </a:t>
            </a:r>
            <a:r>
              <a:rPr lang="en-US" dirty="0" smtClean="0">
                <a:solidFill>
                  <a:srgbClr val="FF0000"/>
                </a:solidFill>
              </a:rPr>
              <a:t>on</a:t>
            </a:r>
            <a:r>
              <a:rPr lang="en-US" dirty="0" smtClean="0"/>
              <a:t> their 		success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Multiply 3"/>
          <p:cNvSpPr/>
          <p:nvPr/>
        </p:nvSpPr>
        <p:spPr>
          <a:xfrm>
            <a:off x="7543800" y="2362200"/>
            <a:ext cx="914400" cy="3048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/>
          <p:cNvSpPr/>
          <p:nvPr/>
        </p:nvSpPr>
        <p:spPr>
          <a:xfrm>
            <a:off x="7848600" y="2971800"/>
            <a:ext cx="381000" cy="3048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a)   I am  fed  up of this class.</a:t>
            </a:r>
            <a:br>
              <a:rPr lang="en-US" sz="3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b)  I am fed up with this class.</a:t>
            </a:r>
            <a:br>
              <a:rPr lang="en-US" sz="3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To fed up </a:t>
            </a:r>
            <a:r>
              <a:rPr lang="en-US" dirty="0" smtClean="0"/>
              <a:t>means to be dissatisfied, to be bored or tired of something.</a:t>
            </a:r>
          </a:p>
          <a:p>
            <a:pPr>
              <a:buFont typeface="Arial" charset="0"/>
              <a:buNone/>
            </a:pPr>
            <a:endParaRPr lang="en-US" dirty="0" smtClean="0"/>
          </a:p>
          <a:p>
            <a:r>
              <a:rPr lang="en-US" dirty="0" smtClean="0"/>
              <a:t>You are </a:t>
            </a:r>
            <a:r>
              <a:rPr lang="en-US" i="1" dirty="0" smtClean="0"/>
              <a:t>fed up </a:t>
            </a:r>
            <a:r>
              <a:rPr lang="en-US" b="1" i="1" dirty="0" smtClean="0"/>
              <a:t>with</a:t>
            </a:r>
            <a:r>
              <a:rPr lang="en-US" i="1" dirty="0" smtClean="0"/>
              <a:t> </a:t>
            </a:r>
            <a:r>
              <a:rPr lang="en-US" dirty="0" smtClean="0"/>
              <a:t>something and </a:t>
            </a:r>
            <a:r>
              <a:rPr lang="en-US" b="1" i="1" dirty="0" smtClean="0"/>
              <a:t>not </a:t>
            </a:r>
            <a:r>
              <a:rPr lang="en-US" i="1" dirty="0" smtClean="0"/>
              <a:t>fed up</a:t>
            </a:r>
            <a:r>
              <a:rPr lang="en-US" b="1" i="1" dirty="0" smtClean="0"/>
              <a:t> of </a:t>
            </a:r>
            <a:r>
              <a:rPr lang="en-US" dirty="0" smtClean="0"/>
              <a:t>something. </a:t>
            </a:r>
          </a:p>
          <a:p>
            <a:endParaRPr lang="en-US" dirty="0" smtClean="0"/>
          </a:p>
          <a:p>
            <a:pPr>
              <a:buFont typeface="Arial" charset="0"/>
              <a:buNone/>
            </a:pPr>
            <a:r>
              <a:rPr lang="en-US" dirty="0" smtClean="0"/>
              <a:t>e.g. I am fed up with my boss.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a)   </a:t>
            </a:r>
            <a:r>
              <a:rPr lang="en-US" sz="27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She could not </a:t>
            </a:r>
            <a:r>
              <a:rPr lang="en-US" sz="27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cope up with</a:t>
            </a:r>
            <a:r>
              <a:rPr lang="en-US" sz="27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the stress in the work place.</a:t>
            </a:r>
            <a:r>
              <a:rPr lang="en-US" sz="3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b.)  </a:t>
            </a:r>
            <a:r>
              <a:rPr lang="en-US" sz="27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She could not </a:t>
            </a:r>
            <a:r>
              <a:rPr lang="en-US" sz="27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cope with </a:t>
            </a:r>
            <a:r>
              <a:rPr lang="en-US" sz="27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stress in the work place.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use the phrase ‘ cope up with’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proper usage is ‘ cope with’ meaning – able to manage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798638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Correct and rewrite the following sentences if you find any mistake: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b="1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sz="5100" b="1" dirty="0" smtClean="0"/>
              <a:t>When an University modifies its regulations, it ought to inform the students well in advance.</a:t>
            </a:r>
          </a:p>
          <a:p>
            <a:pPr>
              <a:buNone/>
            </a:pPr>
            <a:r>
              <a:rPr lang="en-US" sz="5100" b="1" dirty="0" smtClean="0"/>
              <a:t> </a:t>
            </a:r>
          </a:p>
          <a:p>
            <a:pPr lvl="0"/>
            <a:r>
              <a:rPr lang="en-US" sz="5100" b="1" dirty="0" smtClean="0"/>
              <a:t>The demand for the gold is increasing steadily.</a:t>
            </a:r>
          </a:p>
          <a:p>
            <a:pPr>
              <a:buNone/>
            </a:pPr>
            <a:r>
              <a:rPr lang="en-US" sz="5100" b="1" dirty="0" smtClean="0"/>
              <a:t> </a:t>
            </a:r>
          </a:p>
          <a:p>
            <a:pPr lvl="0"/>
            <a:r>
              <a:rPr lang="en-US" sz="5100" b="1" dirty="0" err="1" smtClean="0"/>
              <a:t>Gundu</a:t>
            </a:r>
            <a:r>
              <a:rPr lang="en-US" sz="5100" b="1" dirty="0" smtClean="0"/>
              <a:t>  has been absent since three days.</a:t>
            </a:r>
          </a:p>
          <a:p>
            <a:pPr>
              <a:buNone/>
            </a:pPr>
            <a:r>
              <a:rPr lang="en-US" sz="5100" b="1" dirty="0" smtClean="0"/>
              <a:t> </a:t>
            </a:r>
          </a:p>
          <a:p>
            <a:pPr lvl="0"/>
            <a:r>
              <a:rPr lang="en-US" sz="5100" b="1" dirty="0" smtClean="0"/>
              <a:t>She has been looking for </a:t>
            </a:r>
            <a:r>
              <a:rPr lang="en-US" sz="5100" b="1" dirty="0" err="1" smtClean="0"/>
              <a:t>Gundu</a:t>
            </a:r>
            <a:r>
              <a:rPr lang="en-US" sz="5100" b="1" dirty="0" smtClean="0"/>
              <a:t>  since yesterday morning.</a:t>
            </a:r>
          </a:p>
          <a:p>
            <a:pPr>
              <a:buNone/>
            </a:pPr>
            <a:r>
              <a:rPr lang="en-US" sz="5100" b="1" dirty="0" smtClean="0"/>
              <a:t> </a:t>
            </a:r>
          </a:p>
          <a:p>
            <a:pPr lvl="0"/>
            <a:r>
              <a:rPr lang="en-US" sz="5100" b="1" dirty="0" smtClean="0"/>
              <a:t>Best lack all convictions and worst are full of passionate intensity.</a:t>
            </a:r>
          </a:p>
          <a:p>
            <a:pPr>
              <a:buNone/>
            </a:pPr>
            <a:r>
              <a:rPr lang="en-US" sz="5100" b="1" dirty="0" smtClean="0"/>
              <a:t> </a:t>
            </a:r>
          </a:p>
          <a:p>
            <a:pPr>
              <a:buNone/>
            </a:pPr>
            <a:endParaRPr lang="en-US" sz="51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 smtClean="0"/>
              <a:t> He always dreamt of becoming a richest person of the country.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They have been waiting here for two hours.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The interview will be held between 2 to 4 pm.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She expected a few questions from her classmates.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She expected few questions from her classmates.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 smtClean="0"/>
              <a:t>The president congratulated the space scientists for their notable achievement.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Andaman Islands are attracting a number of tourists.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He believes that life in the America is wonderful.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He believes that life in the USA is truly wonderful.</a:t>
            </a:r>
          </a:p>
          <a:p>
            <a:pPr>
              <a:buNone/>
            </a:pPr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err="1" smtClean="0"/>
              <a:t>Sweety</a:t>
            </a:r>
            <a:r>
              <a:rPr lang="en-US" dirty="0" smtClean="0"/>
              <a:t> could not cope up with the pressure in her workplace.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I am really fed up with all these grammar exercises.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He has a B.E., a MBA and an </a:t>
            </a:r>
            <a:r>
              <a:rPr lang="en-US" dirty="0" err="1" smtClean="0"/>
              <a:t>M.Tech</a:t>
            </a:r>
            <a:r>
              <a:rPr lang="en-US" dirty="0" smtClean="0"/>
              <a:t> degree.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The new building will be ready in an year.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dirty="0" err="1" smtClean="0"/>
              <a:t>Rohith</a:t>
            </a:r>
            <a:r>
              <a:rPr lang="en-US" dirty="0" smtClean="0"/>
              <a:t> is senior than </a:t>
            </a:r>
            <a:r>
              <a:rPr lang="en-US" dirty="0" err="1" smtClean="0"/>
              <a:t>Raghu</a:t>
            </a:r>
            <a:r>
              <a:rPr lang="en-US" dirty="0" smtClean="0"/>
              <a:t> at least by two years.</a:t>
            </a:r>
          </a:p>
          <a:p>
            <a:pPr>
              <a:buNone/>
            </a:pPr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Being an European, he knew how to avoid an one way traffic.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Traffic problems in the Bangalore city are a threat to its reputation.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She lived at London for a brief time.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She comes to college by walk everyday.</a:t>
            </a:r>
          </a:p>
          <a:p>
            <a:pPr>
              <a:buNone/>
            </a:pPr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He is a best friend of mine.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We need at least a hour and half to complete this task.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Their room is at the back of the main building.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The second </a:t>
            </a:r>
            <a:r>
              <a:rPr lang="en-US" dirty="0" err="1" smtClean="0"/>
              <a:t>sessional</a:t>
            </a:r>
            <a:r>
              <a:rPr lang="en-US" dirty="0" smtClean="0"/>
              <a:t> exams will start from10 March2011.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I do not like that strange smile in your face.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Baskerville Old Face" pitchFamily="18" charset="0"/>
                <a:cs typeface="Times New Roman" pitchFamily="18" charset="0"/>
              </a:rPr>
              <a:t>Rule 1: Don’t  look… Utter /listen</a:t>
            </a:r>
            <a:endParaRPr lang="en-US" sz="3600" b="1" dirty="0">
              <a:solidFill>
                <a:srgbClr val="7030A0"/>
              </a:solidFill>
              <a:latin typeface="Baskerville Old Face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a-</a:t>
            </a:r>
            <a:r>
              <a:rPr lang="en-US" dirty="0" smtClean="0"/>
              <a:t>   is used with a consonantal sound 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A word may begin with a vowel representing letter , but they may have consonantal sound.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e.g. : It is </a:t>
            </a:r>
            <a:r>
              <a:rPr lang="en-US" dirty="0" smtClean="0">
                <a:solidFill>
                  <a:srgbClr val="C00000"/>
                </a:solidFill>
              </a:rPr>
              <a:t>a / </a:t>
            </a:r>
            <a:r>
              <a:rPr lang="en-US" strike="sngStrike" dirty="0" smtClean="0">
                <a:solidFill>
                  <a:srgbClr val="C00000"/>
                </a:solidFill>
              </a:rPr>
              <a:t>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useful activity.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He is </a:t>
            </a:r>
            <a:r>
              <a:rPr lang="en-US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 / </a:t>
            </a:r>
            <a:r>
              <a:rPr lang="en-US" strike="sngStrike" dirty="0" smtClean="0">
                <a:solidFill>
                  <a:srgbClr val="C00000"/>
                </a:solidFill>
              </a:rPr>
              <a:t>an</a:t>
            </a:r>
            <a:r>
              <a:rPr lang="en-US" dirty="0" smtClean="0"/>
              <a:t> European.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It was </a:t>
            </a:r>
            <a:r>
              <a:rPr lang="en-US" dirty="0" smtClean="0">
                <a:solidFill>
                  <a:srgbClr val="C00000"/>
                </a:solidFill>
              </a:rPr>
              <a:t>a / </a:t>
            </a:r>
            <a:r>
              <a:rPr lang="en-US" strike="sngStrike" dirty="0" smtClean="0">
                <a:solidFill>
                  <a:srgbClr val="C00000"/>
                </a:solidFill>
              </a:rPr>
              <a:t>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one- man show in the end.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Note : Use’ a’ before: unique, uniform, eulogy, one, 	youth, year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C00000"/>
                </a:solidFill>
              </a:rPr>
              <a:t>‘an’ </a:t>
            </a:r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Words  beginning with a vowel sound:</a:t>
            </a:r>
          </a:p>
          <a:p>
            <a:pPr>
              <a:buNone/>
            </a:pPr>
            <a:r>
              <a:rPr lang="en-US" dirty="0"/>
              <a:t>	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army, American, enemy, idiot, urgent, ear</a:t>
            </a:r>
          </a:p>
          <a:p>
            <a:pPr>
              <a:buNone/>
            </a:pP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MBA, MIT, MP</a:t>
            </a:r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Words  beginning with a silent ‘h’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hour, </a:t>
            </a:r>
            <a:r>
              <a:rPr lang="en-US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honour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honest, heir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  <a:latin typeface="Baskerville Old Face" pitchFamily="18" charset="0"/>
                <a:cs typeface="Times New Roman" pitchFamily="18" charset="0"/>
              </a:rPr>
              <a:t>Rule 2: </a:t>
            </a:r>
            <a:r>
              <a:rPr lang="en-US" b="1" dirty="0" smtClean="0">
                <a:solidFill>
                  <a:srgbClr val="FF0000"/>
                </a:solidFill>
                <a:latin typeface="Baskerville Old Face" pitchFamily="18" charset="0"/>
                <a:cs typeface="Times New Roman" pitchFamily="18" charset="0"/>
              </a:rPr>
              <a:t>Don’t  </a:t>
            </a:r>
            <a:r>
              <a:rPr lang="en-US" b="1" dirty="0" smtClean="0">
                <a:solidFill>
                  <a:srgbClr val="7030A0"/>
                </a:solidFill>
                <a:latin typeface="Baskerville Old Face" pitchFamily="18" charset="0"/>
                <a:cs typeface="Times New Roman" pitchFamily="18" charset="0"/>
              </a:rPr>
              <a:t>use ‘the’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Before Proper nouns: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- </a:t>
            </a:r>
            <a:r>
              <a:rPr lang="en-US" dirty="0"/>
              <a:t>	</a:t>
            </a:r>
            <a:r>
              <a:rPr lang="en-US" sz="2800" dirty="0" smtClean="0">
                <a:latin typeface="Baskerville Old Face" pitchFamily="18" charset="0"/>
              </a:rPr>
              <a:t>He lives in </a:t>
            </a:r>
            <a:r>
              <a:rPr lang="en-US" sz="2800" strike="sngStrike" dirty="0" smtClean="0">
                <a:solidFill>
                  <a:srgbClr val="FF0000"/>
                </a:solidFill>
                <a:latin typeface="Baskerville Old Face" pitchFamily="18" charset="0"/>
              </a:rPr>
              <a:t>the </a:t>
            </a:r>
            <a:r>
              <a:rPr lang="en-US" sz="2800" dirty="0" smtClean="0">
                <a:latin typeface="Baskerville Old Face" pitchFamily="18" charset="0"/>
              </a:rPr>
              <a:t>London City</a:t>
            </a:r>
          </a:p>
          <a:p>
            <a:endParaRPr lang="en-US" sz="2800" dirty="0">
              <a:latin typeface="Baskerville Old Face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Before Material Nouns </a:t>
            </a:r>
            <a:r>
              <a:rPr lang="en-US" sz="2800" dirty="0" smtClean="0">
                <a:latin typeface="Baskerville Old Face" pitchFamily="18" charset="0"/>
              </a:rPr>
              <a:t>:</a:t>
            </a:r>
          </a:p>
          <a:p>
            <a:pPr>
              <a:buNone/>
            </a:pPr>
            <a:r>
              <a:rPr lang="en-US" sz="2800" dirty="0">
                <a:latin typeface="Baskerville Old Face" pitchFamily="18" charset="0"/>
              </a:rPr>
              <a:t>	</a:t>
            </a:r>
            <a:r>
              <a:rPr lang="en-US" sz="2800" dirty="0" smtClean="0">
                <a:latin typeface="Baskerville Old Face" pitchFamily="18" charset="0"/>
              </a:rPr>
              <a:t>	-	</a:t>
            </a:r>
            <a:r>
              <a:rPr lang="en-US" sz="2800" dirty="0" err="1" smtClean="0">
                <a:latin typeface="Baskerville Old Face" pitchFamily="18" charset="0"/>
              </a:rPr>
              <a:t>Taj</a:t>
            </a:r>
            <a:r>
              <a:rPr lang="en-US" sz="2800" dirty="0" smtClean="0">
                <a:latin typeface="Baskerville Old Face" pitchFamily="18" charset="0"/>
              </a:rPr>
              <a:t> </a:t>
            </a:r>
            <a:r>
              <a:rPr lang="en-US" sz="2800" dirty="0" err="1" smtClean="0">
                <a:latin typeface="Baskerville Old Face" pitchFamily="18" charset="0"/>
              </a:rPr>
              <a:t>Mahal</a:t>
            </a:r>
            <a:r>
              <a:rPr lang="en-US" sz="2800" dirty="0" smtClean="0">
                <a:latin typeface="Baskerville Old Face" pitchFamily="18" charset="0"/>
              </a:rPr>
              <a:t> was constructed using </a:t>
            </a:r>
            <a:r>
              <a:rPr lang="en-US" sz="2800" strike="sngStrike" dirty="0" smtClean="0">
                <a:solidFill>
                  <a:srgbClr val="FF0000"/>
                </a:solidFill>
                <a:latin typeface="Baskerville Old Face" pitchFamily="18" charset="0"/>
              </a:rPr>
              <a:t>the</a:t>
            </a:r>
            <a:r>
              <a:rPr lang="en-US" sz="2800" dirty="0" smtClean="0">
                <a:latin typeface="Baskerville Old Face" pitchFamily="18" charset="0"/>
              </a:rPr>
              <a:t> marble.</a:t>
            </a:r>
          </a:p>
          <a:p>
            <a:pPr>
              <a:buNone/>
            </a:pPr>
            <a:r>
              <a:rPr lang="en-US" sz="2800" dirty="0">
                <a:latin typeface="Baskerville Old Face" pitchFamily="18" charset="0"/>
              </a:rPr>
              <a:t>	</a:t>
            </a:r>
            <a:r>
              <a:rPr lang="en-US" sz="2800" dirty="0" smtClean="0">
                <a:latin typeface="Baskerville Old Face" pitchFamily="18" charset="0"/>
              </a:rPr>
              <a:t>	-	These vessels are made of </a:t>
            </a:r>
            <a:r>
              <a:rPr lang="en-US" sz="2800" strike="sngStrike" dirty="0" smtClean="0">
                <a:solidFill>
                  <a:srgbClr val="FF0000"/>
                </a:solidFill>
                <a:latin typeface="Baskerville Old Face" pitchFamily="18" charset="0"/>
              </a:rPr>
              <a:t>the </a:t>
            </a:r>
            <a:r>
              <a:rPr lang="en-US" sz="2800" dirty="0" smtClean="0">
                <a:latin typeface="Baskerville Old Face" pitchFamily="18" charset="0"/>
              </a:rPr>
              <a:t>silver.</a:t>
            </a:r>
          </a:p>
          <a:p>
            <a:pPr>
              <a:buNone/>
            </a:pPr>
            <a:endParaRPr lang="en-US" sz="2800" dirty="0"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  <a:latin typeface="Baskerville Old Face" pitchFamily="18" charset="0"/>
                <a:cs typeface="Times New Roman" pitchFamily="18" charset="0"/>
              </a:rPr>
              <a:t>Rule 3:  Use ‘the’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Before an Adjective in the Superlative Degree: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e.g. 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Socrates was wisest of Greek Philosophers.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Socrates was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wisest of Greek Philosophers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He is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/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best friend of mine.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Before the names of rivers, groups of islands, seas .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e.g. 		He works in the  U SA	( group of States)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He works in </a:t>
            </a:r>
            <a:r>
              <a:rPr lang="en-US" sz="2800" strike="sngStrike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America.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( Country- Proper Noun))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a) There is little time left for conclusion.</a:t>
            </a:r>
            <a:b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b)  There is a little time left for the conclusion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Little and few when used without  “a” -    negative meaning. 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Sentence a)    means there is no time left for conclusion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used before little as in sentence b)   - there is some time left..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81000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sz="4900" dirty="0" smtClean="0">
                <a:latin typeface="Algerian" pitchFamily="82" charset="0"/>
              </a:rPr>
              <a:t>Prepositions</a:t>
            </a:r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>					</a:t>
            </a:r>
            <a:endParaRPr lang="en-US" sz="18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8288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COMMON  pitfalls</a:t>
            </a:r>
            <a:endParaRPr lang="en-US" sz="4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ince … for… ?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Since :	from a point of time in the past.</a:t>
            </a:r>
          </a:p>
          <a:p>
            <a:r>
              <a:rPr lang="en-US" dirty="0" smtClean="0"/>
              <a:t>For :	a period of time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e.g. </a:t>
            </a:r>
          </a:p>
          <a:p>
            <a:r>
              <a:rPr lang="en-US" dirty="0"/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 has been standing there since 9 o’clock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/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 has been standing there since half an hour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 We do not when it started ; only shows how long)</a:t>
            </a:r>
          </a:p>
          <a:p>
            <a:pPr lvl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 has been standing there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half an hour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Multiply 3"/>
          <p:cNvSpPr/>
          <p:nvPr/>
        </p:nvSpPr>
        <p:spPr>
          <a:xfrm>
            <a:off x="6705600" y="4419600"/>
            <a:ext cx="914400" cy="3048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/>
          <p:cNvSpPr/>
          <p:nvPr/>
        </p:nvSpPr>
        <p:spPr>
          <a:xfrm>
            <a:off x="6553200" y="5715000"/>
            <a:ext cx="381000" cy="3048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etween… and</a:t>
            </a:r>
            <a:br>
              <a:rPr lang="en-US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from…to</a:t>
            </a:r>
            <a:endParaRPr lang="en-US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we refer to ‘time’  it is wrong to use 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between … to</a:t>
            </a:r>
          </a:p>
          <a:p>
            <a:pPr>
              <a:buNone/>
            </a:pP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	-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‘ and’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after 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-	</a:t>
            </a:r>
            <a:r>
              <a:rPr lang="en-US" sz="2400" dirty="0" smtClean="0">
                <a:latin typeface="Baskerville Old Face" pitchFamily="18" charset="0"/>
                <a:cs typeface="Times New Roman" pitchFamily="18" charset="0"/>
              </a:rPr>
              <a:t>The interview will be held </a:t>
            </a:r>
            <a:r>
              <a:rPr lang="en-US" sz="2400" dirty="0" smtClean="0">
                <a:solidFill>
                  <a:srgbClr val="C00000"/>
                </a:solidFill>
                <a:latin typeface="Baskerville Old Face" pitchFamily="18" charset="0"/>
                <a:cs typeface="Times New Roman" pitchFamily="18" charset="0"/>
              </a:rPr>
              <a:t>between </a:t>
            </a:r>
            <a:r>
              <a:rPr lang="en-US" sz="2400" dirty="0" smtClean="0">
                <a:latin typeface="Baskerville Old Face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rgbClr val="C00000"/>
                </a:solidFill>
                <a:latin typeface="Baskerville Old Face" pitchFamily="18" charset="0"/>
                <a:cs typeface="Times New Roman" pitchFamily="18" charset="0"/>
              </a:rPr>
              <a:t> </a:t>
            </a:r>
            <a:r>
              <a:rPr lang="en-US" sz="2400" strike="sngStrike" dirty="0" smtClean="0">
                <a:solidFill>
                  <a:srgbClr val="C00000"/>
                </a:solidFill>
                <a:latin typeface="Baskerville Old Face" pitchFamily="18" charset="0"/>
                <a:cs typeface="Times New Roman" pitchFamily="18" charset="0"/>
              </a:rPr>
              <a:t>to</a:t>
            </a:r>
            <a:r>
              <a:rPr lang="en-US" sz="2400" dirty="0" smtClean="0">
                <a:solidFill>
                  <a:srgbClr val="C00000"/>
                </a:solidFill>
                <a:latin typeface="Baskerville Old Face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Baskerville Old Face" pitchFamily="18" charset="0"/>
                <a:cs typeface="Times New Roman" pitchFamily="18" charset="0"/>
              </a:rPr>
              <a:t>4 pm</a:t>
            </a:r>
          </a:p>
          <a:p>
            <a:pPr>
              <a:buNone/>
            </a:pPr>
            <a:r>
              <a:rPr lang="en-US" sz="2400" dirty="0" smtClean="0">
                <a:latin typeface="Baskerville Old Face" pitchFamily="18" charset="0"/>
                <a:cs typeface="Times New Roman" pitchFamily="18" charset="0"/>
              </a:rPr>
              <a:t>	-	The interview will be held </a:t>
            </a:r>
            <a:r>
              <a:rPr lang="en-US" sz="2400" dirty="0" smtClean="0">
                <a:solidFill>
                  <a:srgbClr val="C00000"/>
                </a:solidFill>
                <a:latin typeface="Baskerville Old Face" pitchFamily="18" charset="0"/>
                <a:cs typeface="Times New Roman" pitchFamily="18" charset="0"/>
              </a:rPr>
              <a:t>between </a:t>
            </a:r>
            <a:r>
              <a:rPr lang="en-US" sz="2400" dirty="0" smtClean="0">
                <a:latin typeface="Baskerville Old Face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rgbClr val="C00000"/>
                </a:solidFill>
                <a:latin typeface="Baskerville Old Face" pitchFamily="18" charset="0"/>
                <a:cs typeface="Times New Roman" pitchFamily="18" charset="0"/>
              </a:rPr>
              <a:t> and </a:t>
            </a:r>
            <a:r>
              <a:rPr lang="en-US" sz="2400" dirty="0" smtClean="0">
                <a:latin typeface="Baskerville Old Face" pitchFamily="18" charset="0"/>
                <a:cs typeface="Times New Roman" pitchFamily="18" charset="0"/>
              </a:rPr>
              <a:t>4 pm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can use </a:t>
            </a: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from … to..</a:t>
            </a:r>
          </a:p>
          <a:p>
            <a:pPr>
              <a:buNone/>
            </a:pPr>
            <a:endParaRPr lang="en-US" sz="28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-	</a:t>
            </a:r>
            <a:r>
              <a:rPr lang="en-US" sz="2800" dirty="0" smtClean="0">
                <a:latin typeface="Baskerville Old Face" pitchFamily="18" charset="0"/>
                <a:cs typeface="Times New Roman" pitchFamily="18" charset="0"/>
              </a:rPr>
              <a:t> The interview will be held </a:t>
            </a:r>
            <a:r>
              <a:rPr lang="en-US" sz="2800" dirty="0" smtClean="0">
                <a:solidFill>
                  <a:srgbClr val="C00000"/>
                </a:solidFill>
                <a:latin typeface="Baskerville Old Face" pitchFamily="18" charset="0"/>
                <a:cs typeface="Times New Roman" pitchFamily="18" charset="0"/>
              </a:rPr>
              <a:t>from </a:t>
            </a:r>
            <a:r>
              <a:rPr lang="en-US" sz="2800" dirty="0" smtClean="0">
                <a:latin typeface="Baskerville Old Face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askerville Old Face" pitchFamily="18" charset="0"/>
                <a:cs typeface="Times New Roman" pitchFamily="18" charset="0"/>
              </a:rPr>
              <a:t> to </a:t>
            </a:r>
            <a:r>
              <a:rPr lang="en-US" sz="2800" dirty="0" smtClean="0">
                <a:latin typeface="Baskerville Old Face" pitchFamily="18" charset="0"/>
                <a:cs typeface="Times New Roman" pitchFamily="18" charset="0"/>
              </a:rPr>
              <a:t>4 pm.</a:t>
            </a:r>
            <a:endParaRPr lang="en-US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  </a:t>
            </a:r>
            <a:endParaRPr lang="en-US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DCFAF452912743AB1D24BBC567141F" ma:contentTypeVersion="5" ma:contentTypeDescription="Create a new document." ma:contentTypeScope="" ma:versionID="7fd89f0f824819f3f0faa422e9019404">
  <xsd:schema xmlns:xsd="http://www.w3.org/2001/XMLSchema" xmlns:xs="http://www.w3.org/2001/XMLSchema" xmlns:p="http://schemas.microsoft.com/office/2006/metadata/properties" xmlns:ns2="259ced0c-56a8-4b38-9551-6bc47e69dab5" targetNamespace="http://schemas.microsoft.com/office/2006/metadata/properties" ma:root="true" ma:fieldsID="004937846a4070a7a7c9ff91934635b7" ns2:_="">
    <xsd:import namespace="259ced0c-56a8-4b38-9551-6bc47e69da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9ced0c-56a8-4b38-9551-6bc47e69da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A21858-C572-4A93-AB7E-5C6B2AD2B3D8}"/>
</file>

<file path=customXml/itemProps2.xml><?xml version="1.0" encoding="utf-8"?>
<ds:datastoreItem xmlns:ds="http://schemas.openxmlformats.org/officeDocument/2006/customXml" ds:itemID="{7851920D-FFA4-4B40-ACF4-AE3E727BB282}"/>
</file>

<file path=customXml/itemProps3.xml><?xml version="1.0" encoding="utf-8"?>
<ds:datastoreItem xmlns:ds="http://schemas.openxmlformats.org/officeDocument/2006/customXml" ds:itemID="{8D329EDC-8FE2-4E30-9B7E-4CC29DA5B59B}"/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346</Words>
  <Application>Microsoft Office PowerPoint</Application>
  <PresentationFormat>On-screen Show (4:3)</PresentationFormat>
  <Paragraphs>182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Common Errors in English</vt:lpstr>
      <vt:lpstr>Rule 1: Don’t  look… Utter /listen</vt:lpstr>
      <vt:lpstr>Use ‘an’ before</vt:lpstr>
      <vt:lpstr>Rule 2: Don’t  use ‘the’ :</vt:lpstr>
      <vt:lpstr>Rule 3:  Use ‘the’ :</vt:lpstr>
      <vt:lpstr>a) There is little time left for conclusion.           b)  There is a little time left for the conclusion</vt:lpstr>
      <vt:lpstr>Prepositions      </vt:lpstr>
      <vt:lpstr>since … for… ?</vt:lpstr>
      <vt:lpstr>between… and from…to</vt:lpstr>
      <vt:lpstr>from…?</vt:lpstr>
      <vt:lpstr>Congratulations for .. Congratulations on…</vt:lpstr>
      <vt:lpstr>a)   I am  fed  up of this class.             b)  I am fed up with this class. </vt:lpstr>
      <vt:lpstr>a)   She could not cope up with the stress in the work place. b.)  She could not cope with the stress in the work place. </vt:lpstr>
      <vt:lpstr>Correct and rewrite the following sentences if you find any mistake: 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Errors in English</dc:title>
  <dc:creator>MAHE</dc:creator>
  <cp:lastModifiedBy>Acer</cp:lastModifiedBy>
  <cp:revision>22</cp:revision>
  <dcterms:created xsi:type="dcterms:W3CDTF">2009-09-03T15:16:49Z</dcterms:created>
  <dcterms:modified xsi:type="dcterms:W3CDTF">2015-09-02T04:07:19Z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0x01010010DCFAF452912743AB1D24BBC567141F</vt:lpwstr>
  </property>
</Properties>
</file>