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58" r:id="rId5"/>
    <p:sldId id="259" r:id="rId6"/>
    <p:sldId id="261" r:id="rId7"/>
    <p:sldId id="262" r:id="rId8"/>
    <p:sldId id="264" r:id="rId9"/>
    <p:sldId id="265" r:id="rId10"/>
    <p:sldId id="266" r:id="rId11"/>
    <p:sldId id="267" r:id="rId12"/>
    <p:sldId id="302" r:id="rId13"/>
    <p:sldId id="268" r:id="rId14"/>
    <p:sldId id="269" r:id="rId15"/>
    <p:sldId id="270" r:id="rId16"/>
    <p:sldId id="303" r:id="rId17"/>
    <p:sldId id="271" r:id="rId18"/>
    <p:sldId id="272" r:id="rId19"/>
    <p:sldId id="273" r:id="rId20"/>
    <p:sldId id="274" r:id="rId21"/>
    <p:sldId id="275" r:id="rId22"/>
    <p:sldId id="277" r:id="rId23"/>
    <p:sldId id="278" r:id="rId24"/>
    <p:sldId id="279" r:id="rId25"/>
    <p:sldId id="280" r:id="rId26"/>
    <p:sldId id="281" r:id="rId27"/>
    <p:sldId id="284" r:id="rId28"/>
    <p:sldId id="282" r:id="rId29"/>
    <p:sldId id="283" r:id="rId30"/>
    <p:sldId id="285" r:id="rId31"/>
    <p:sldId id="287" r:id="rId32"/>
    <p:sldId id="288" r:id="rId33"/>
    <p:sldId id="289" r:id="rId34"/>
    <p:sldId id="291" r:id="rId35"/>
    <p:sldId id="292" r:id="rId36"/>
    <p:sldId id="293" r:id="rId37"/>
    <p:sldId id="306" r:id="rId38"/>
    <p:sldId id="304" r:id="rId39"/>
    <p:sldId id="307" r:id="rId40"/>
    <p:sldId id="30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B32F7-4713-4EFC-81F6-DCBF7F6C8BF9}" v="1" dt="2021-03-28T11:08:44.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78097" autoAdjust="0"/>
  </p:normalViewPr>
  <p:slideViewPr>
    <p:cSldViewPr snapToGrid="0">
      <p:cViewPr varScale="1">
        <p:scale>
          <a:sx n="54" d="100"/>
          <a:sy n="54" d="100"/>
        </p:scale>
        <p:origin x="11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Vinoth [MAHE-MIT]" userId="S::vinoth.nair@manipal.edu::2a5f5543-8afd-424a-8159-93b26975b668" providerId="AD" clId="Web-{9CCB32F7-4713-4EFC-81F6-DCBF7F6C8BF9}"/>
    <pc:docChg chg="modSld">
      <pc:chgData name="R. Vinoth [MAHE-MIT]" userId="S::vinoth.nair@manipal.edu::2a5f5543-8afd-424a-8159-93b26975b668" providerId="AD" clId="Web-{9CCB32F7-4713-4EFC-81F6-DCBF7F6C8BF9}" dt="2021-03-28T11:08:44.487" v="0"/>
      <pc:docMkLst>
        <pc:docMk/>
      </pc:docMkLst>
      <pc:sldChg chg="delSp">
        <pc:chgData name="R. Vinoth [MAHE-MIT]" userId="S::vinoth.nair@manipal.edu::2a5f5543-8afd-424a-8159-93b26975b668" providerId="AD" clId="Web-{9CCB32F7-4713-4EFC-81F6-DCBF7F6C8BF9}" dt="2021-03-28T11:08:44.487" v="0"/>
        <pc:sldMkLst>
          <pc:docMk/>
          <pc:sldMk cId="2442632400" sldId="257"/>
        </pc:sldMkLst>
        <pc:spChg chg="del">
          <ac:chgData name="R. Vinoth [MAHE-MIT]" userId="S::vinoth.nair@manipal.edu::2a5f5543-8afd-424a-8159-93b26975b668" providerId="AD" clId="Web-{9CCB32F7-4713-4EFC-81F6-DCBF7F6C8BF9}" dt="2021-03-28T11:08:44.487" v="0"/>
          <ac:spMkLst>
            <pc:docMk/>
            <pc:sldMk cId="2442632400" sldId="257"/>
            <ac:spMk id="2" creationId="{3E79C56E-833B-4ABC-90EC-F531E1C768B7}"/>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E2F85-73CB-4622-92C3-CA1D39BF0D1F}" type="datetimeFigureOut">
              <a:rPr lang="en-IN" smtClean="0"/>
              <a:t>15-04-2021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1974F-8349-4860-87A9-181E41E45BC4}" type="slidenum">
              <a:rPr lang="en-IN" smtClean="0"/>
              <a:t>‹#›</a:t>
            </a:fld>
            <a:endParaRPr lang="en-IN"/>
          </a:p>
        </p:txBody>
      </p:sp>
    </p:spTree>
    <p:extLst>
      <p:ext uri="{BB962C8B-B14F-4D97-AF65-F5344CB8AC3E}">
        <p14:creationId xmlns:p14="http://schemas.microsoft.com/office/powerpoint/2010/main" val="4012080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r>
              <a:rPr lang="en-US" altLang="en-US" dirty="0" smtClean="0"/>
              <a:t>AC signal: Is a signal whose</a:t>
            </a:r>
            <a:r>
              <a:rPr lang="en-US" altLang="en-US" baseline="0" dirty="0" smtClean="0"/>
              <a:t> values keep changing, such that the average value is zero.</a:t>
            </a:r>
          </a:p>
          <a:p>
            <a:pPr eaLnBrk="1" hangingPunct="1"/>
            <a:r>
              <a:rPr lang="en-US" altLang="en-US" baseline="0" dirty="0" smtClean="0"/>
              <a:t>Figure: A=230x(root(2)) V, f=1/20msec=50Hz</a:t>
            </a:r>
          </a:p>
          <a:p>
            <a:pPr eaLnBrk="1" hangingPunct="1"/>
            <a:r>
              <a:rPr lang="en-US" altLang="en-US" baseline="0" dirty="0" smtClean="0"/>
              <a:t>DC signal: A signal that is constant valued. </a:t>
            </a:r>
          </a:p>
          <a:p>
            <a:pPr eaLnBrk="1" hangingPunct="1"/>
            <a:r>
              <a:rPr lang="en-US" altLang="en-US" dirty="0" smtClean="0"/>
              <a:t>Pure sinusoidal input signal Vin(t); A is the Amplitude in volts, </a:t>
            </a:r>
            <a:r>
              <a:rPr lang="en-US" altLang="en-US" i="1" dirty="0" smtClean="0"/>
              <a:t>w=2</a:t>
            </a:r>
            <a:r>
              <a:rPr lang="en-US" altLang="en-US" dirty="0" smtClean="0">
                <a:latin typeface="Cambria Math" pitchFamily="18" charset="0"/>
                <a:ea typeface="Cambria Math" pitchFamily="18" charset="0"/>
                <a:cs typeface="Cambria Math" pitchFamily="18" charset="0"/>
              </a:rPr>
              <a:t>𝜋𝑓</a:t>
            </a:r>
            <a:r>
              <a:rPr lang="en-US" altLang="en-US" dirty="0" smtClean="0"/>
              <a:t> called angular frequency in rad/sec, f is frequency in Hz.</a:t>
            </a:r>
          </a:p>
          <a:p>
            <a:pPr eaLnBrk="1" hangingPunct="1"/>
            <a:endParaRPr lang="en-US" altLang="en-US" dirty="0" smtClean="0"/>
          </a:p>
          <a:p>
            <a:r>
              <a:rPr lang="en-IN" sz="1200" i="1" kern="1200" dirty="0" smtClean="0">
                <a:solidFill>
                  <a:schemeClr val="tx1"/>
                </a:solidFill>
                <a:effectLst/>
                <a:latin typeface="+mn-lt"/>
                <a:ea typeface="+mn-ea"/>
                <a:cs typeface="+mn-cs"/>
              </a:rPr>
              <a:t>Average or DC value: </a:t>
            </a:r>
            <a:r>
              <a:rPr lang="en-IN" sz="1200" kern="1200" dirty="0" smtClean="0">
                <a:solidFill>
                  <a:schemeClr val="tx1"/>
                </a:solidFill>
                <a:effectLst/>
                <a:latin typeface="+mn-lt"/>
                <a:ea typeface="+mn-ea"/>
                <a:cs typeface="+mn-cs"/>
              </a:rPr>
              <a:t>The dc value of a signal  is the average value of that signal. The root mean square(RMS) value of the signal  is the effective value which produces the same heating effect as the alternating component. Mathematical equations refer notes equation (1.2.1) &amp; (1.2.2)</a:t>
            </a:r>
            <a:endParaRPr lang="en-GB" sz="1200" kern="1200" dirty="0" smtClean="0">
              <a:solidFill>
                <a:schemeClr val="tx1"/>
              </a:solidFill>
              <a:effectLst/>
              <a:latin typeface="+mn-lt"/>
              <a:ea typeface="+mn-ea"/>
              <a:cs typeface="+mn-cs"/>
            </a:endParaRPr>
          </a:p>
          <a:p>
            <a:pPr eaLnBrk="1" hangingPunct="1"/>
            <a:endParaRPr lang="en-US" altLang="en-US" dirty="0" smtClean="0"/>
          </a:p>
          <a:p>
            <a:pPr eaLnBrk="1" hangingPunct="1"/>
            <a:r>
              <a:rPr lang="en-US" altLang="en-US" dirty="0" smtClean="0"/>
              <a:t>The average value of this signal is zero.</a:t>
            </a:r>
            <a:endParaRPr lang="en-US" altLang="en-US" i="1" dirty="0" smtClean="0"/>
          </a:p>
          <a:p>
            <a:pPr eaLnBrk="1" hangingPunct="1"/>
            <a:endParaRPr lang="en-US" altLang="en-US" dirty="0" smtClean="0"/>
          </a:p>
        </p:txBody>
      </p:sp>
      <p:sp>
        <p:nvSpPr>
          <p:cNvPr id="4" name="Slide Number Placeholder 3"/>
          <p:cNvSpPr>
            <a:spLocks noGrp="1"/>
          </p:cNvSpPr>
          <p:nvPr>
            <p:ph type="sldNum" sz="quarter" idx="10"/>
          </p:nvPr>
        </p:nvSpPr>
        <p:spPr/>
        <p:txBody>
          <a:bodyPr/>
          <a:lstStyle/>
          <a:p>
            <a:fld id="{68A75D01-23B7-41E6-A0E8-AA1EABC519ED}" type="slidenum">
              <a:rPr lang="en-US" smtClean="0"/>
              <a:t>3</a:t>
            </a:fld>
            <a:endParaRPr lang="en-US"/>
          </a:p>
        </p:txBody>
      </p:sp>
    </p:spTree>
    <p:extLst>
      <p:ext uri="{BB962C8B-B14F-4D97-AF65-F5344CB8AC3E}">
        <p14:creationId xmlns:p14="http://schemas.microsoft.com/office/powerpoint/2010/main" val="342099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13</a:t>
            </a:fld>
            <a:endParaRPr lang="en-US"/>
          </a:p>
        </p:txBody>
      </p:sp>
    </p:spTree>
    <p:extLst>
      <p:ext uri="{BB962C8B-B14F-4D97-AF65-F5344CB8AC3E}">
        <p14:creationId xmlns:p14="http://schemas.microsoft.com/office/powerpoint/2010/main" val="274770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14</a:t>
            </a:fld>
            <a:endParaRPr lang="en-US"/>
          </a:p>
        </p:txBody>
      </p:sp>
    </p:spTree>
    <p:extLst>
      <p:ext uri="{BB962C8B-B14F-4D97-AF65-F5344CB8AC3E}">
        <p14:creationId xmlns:p14="http://schemas.microsoft.com/office/powerpoint/2010/main" val="4256530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17</a:t>
            </a:fld>
            <a:endParaRPr lang="en-US"/>
          </a:p>
        </p:txBody>
      </p:sp>
    </p:spTree>
    <p:extLst>
      <p:ext uri="{BB962C8B-B14F-4D97-AF65-F5344CB8AC3E}">
        <p14:creationId xmlns:p14="http://schemas.microsoft.com/office/powerpoint/2010/main" val="400062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18</a:t>
            </a:fld>
            <a:endParaRPr lang="en-US"/>
          </a:p>
        </p:txBody>
      </p:sp>
    </p:spTree>
    <p:extLst>
      <p:ext uri="{BB962C8B-B14F-4D97-AF65-F5344CB8AC3E}">
        <p14:creationId xmlns:p14="http://schemas.microsoft.com/office/powerpoint/2010/main" val="173179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output of a center tapped transformer is available in three different forms. The secondary voltage observed between the extreme end nodes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between node A and node B is a stepped down voltage as shown in fig. 13(a). The voltages measured at between node A and center node (ground) or node B and center node is half in magnitude in comparison to the voltage measured between node A and node B. Also very interesting point is that voltage at node A is 180° out of phase with the voltage at node B when measured relative to the center node (ground). All these secondary waveforms are shown in fig. 13b,c </a:t>
            </a:r>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19</a:t>
            </a:fld>
            <a:endParaRPr lang="en-US"/>
          </a:p>
        </p:txBody>
      </p:sp>
    </p:spTree>
    <p:extLst>
      <p:ext uri="{BB962C8B-B14F-4D97-AF65-F5344CB8AC3E}">
        <p14:creationId xmlns:p14="http://schemas.microsoft.com/office/powerpoint/2010/main" val="588651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During the first half cycle, the voltage at node A is positive and voltage at node B is negative measured with respect to ground. Diode D1 gets forward biased and acts as a short whereas diode D2 is reverse biased and acts as open. </a:t>
            </a:r>
            <a:r>
              <a:rPr lang="en-US" sz="1200" dirty="0" smtClean="0">
                <a:effectLst/>
                <a:latin typeface="Times New Roman"/>
                <a:ea typeface="Calibri"/>
                <a:cs typeface="Tunga"/>
              </a:rPr>
              <a:t>This results in a current flow through upper half secondary windings of transformer, diode D1 and the load RL. Direction of the current through the load is towards the ground from node C. Hence</a:t>
            </a:r>
            <a:r>
              <a:rPr lang="en-US" sz="1200" dirty="0" smtClean="0">
                <a:solidFill>
                  <a:srgbClr val="000000"/>
                </a:solidFill>
                <a:effectLst/>
                <a:latin typeface="Times New Roman"/>
                <a:ea typeface="SimSun"/>
                <a:cs typeface="Tunga"/>
              </a:rPr>
              <a:t> the output voltage measured at node C with respect to ground is equal to voltage at node A measured with respect to ground.</a:t>
            </a:r>
            <a:endParaRPr lang="en-GB" sz="1200" dirty="0" smtClean="0">
              <a:effectLst/>
              <a:latin typeface="+mn-lt"/>
              <a:ea typeface="Calibri"/>
              <a:cs typeface="Tunga"/>
            </a:endParaRPr>
          </a:p>
          <a:p>
            <a:endParaRPr lang="en-US" dirty="0" smtClean="0"/>
          </a:p>
          <a:p>
            <a:r>
              <a:rPr lang="en-US" dirty="0" smtClean="0"/>
              <a:t>Similar</a:t>
            </a:r>
            <a:r>
              <a:rPr lang="en-US" baseline="0" dirty="0" smtClean="0"/>
              <a:t> </a:t>
            </a:r>
            <a:r>
              <a:rPr lang="en-US" baseline="0" dirty="0" err="1" smtClean="0"/>
              <a:t>explaination</a:t>
            </a:r>
            <a:r>
              <a:rPr lang="en-US" baseline="0" dirty="0" smtClean="0"/>
              <a:t> holds good</a:t>
            </a:r>
            <a:r>
              <a:rPr lang="en-US" dirty="0" smtClean="0"/>
              <a:t> for second</a:t>
            </a:r>
            <a:r>
              <a:rPr lang="en-US" baseline="0" dirty="0" smtClean="0"/>
              <a:t> half of time period</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20</a:t>
            </a:fld>
            <a:endParaRPr lang="en-US"/>
          </a:p>
        </p:txBody>
      </p:sp>
    </p:spTree>
    <p:extLst>
      <p:ext uri="{BB962C8B-B14F-4D97-AF65-F5344CB8AC3E}">
        <p14:creationId xmlns:p14="http://schemas.microsoft.com/office/powerpoint/2010/main" val="210080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output waveform observed across load resistor along with voltage waveforms at node A and node B with respect to ground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Thus</a:t>
            </a:r>
            <a:r>
              <a:rPr lang="en-US" sz="1200" kern="1200" baseline="0" dirty="0" smtClean="0">
                <a:solidFill>
                  <a:schemeClr val="tx1"/>
                </a:solidFill>
                <a:effectLst/>
                <a:latin typeface="+mn-lt"/>
                <a:ea typeface="+mn-ea"/>
                <a:cs typeface="+mn-cs"/>
              </a:rPr>
              <a:t> rectified output is unidirectional that exist for the entire time period.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Also </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21</a:t>
            </a:fld>
            <a:endParaRPr lang="en-US"/>
          </a:p>
        </p:txBody>
      </p:sp>
    </p:spTree>
    <p:extLst>
      <p:ext uri="{BB962C8B-B14F-4D97-AF65-F5344CB8AC3E}">
        <p14:creationId xmlns:p14="http://schemas.microsoft.com/office/powerpoint/2010/main" val="2947950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Ans</a:t>
            </a:r>
            <a:r>
              <a:rPr lang="en-US" dirty="0" smtClean="0"/>
              <a:t>: 1. T/2   2. T/2  3. T</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25</a:t>
            </a:fld>
            <a:endParaRPr lang="en-US"/>
          </a:p>
        </p:txBody>
      </p:sp>
    </p:spTree>
    <p:extLst>
      <p:ext uri="{BB962C8B-B14F-4D97-AF65-F5344CB8AC3E}">
        <p14:creationId xmlns:p14="http://schemas.microsoft.com/office/powerpoint/2010/main" val="1193813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bridge rectifier consists of four diodes in the form of a bridge. We can represent two parallel paths, each path with two diodes and all diodes directed in the same direction. The top path consists of diode D3 and D1 whereas bottom path consists of diode D2 and D4 respectively. Load resistor is connected between the ends of two parallel paths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node C and ground). The secondary input is between the two centers of two the two parallel paths (one between D1,D3 and other between D4, D2)  </a:t>
            </a:r>
          </a:p>
          <a:p>
            <a:r>
              <a:rPr lang="en-US" sz="1200" kern="1200" dirty="0" smtClean="0">
                <a:solidFill>
                  <a:schemeClr val="tx1"/>
                </a:solidFill>
                <a:effectLst/>
                <a:latin typeface="+mn-lt"/>
                <a:ea typeface="+mn-ea"/>
                <a:cs typeface="+mn-cs"/>
              </a:rPr>
              <a:t>Output is measured across load</a:t>
            </a:r>
            <a:r>
              <a:rPr lang="en-US" sz="1200" kern="1200" baseline="0" dirty="0" smtClean="0">
                <a:solidFill>
                  <a:schemeClr val="tx1"/>
                </a:solidFill>
                <a:effectLst/>
                <a:latin typeface="+mn-lt"/>
                <a:ea typeface="+mn-ea"/>
                <a:cs typeface="+mn-cs"/>
              </a:rPr>
              <a:t> resistor.</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27</a:t>
            </a:fld>
            <a:endParaRPr lang="en-US"/>
          </a:p>
        </p:txBody>
      </p:sp>
    </p:spTree>
    <p:extLst>
      <p:ext uri="{BB962C8B-B14F-4D97-AF65-F5344CB8AC3E}">
        <p14:creationId xmlns:p14="http://schemas.microsoft.com/office/powerpoint/2010/main" val="2819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the first half of the time period, during which node A is positive with respect to B, D1 and D2 are forward biased whereas D3 and D4 are reverse biased. As said earlier considering ideal diodes D1, D2 are shorted and D3,D4 are open as in fig 18. This results in a current flow taking a closed path from node A, through D1, R-Load, D2 and from node B through the secondary coil as indicated. </a:t>
            </a:r>
            <a:r>
              <a:rPr lang="en-US" sz="1200" i="1" kern="1200" dirty="0" smtClean="0">
                <a:solidFill>
                  <a:schemeClr val="tx1"/>
                </a:solidFill>
                <a:effectLst/>
                <a:latin typeface="+mn-lt"/>
                <a:ea typeface="+mn-ea"/>
                <a:cs typeface="+mn-cs"/>
              </a:rPr>
              <a:t>Note that current through the load resistor flows from node C to ground.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Similarly for the second half of the time period, during which node B is positive with respect to A, D3 and D4 are forward biased whereas D1 and D2 are reverse biased. Diodes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D3, D4 are shorted and D1,D2 are open as shown in figure 19. This results in a current flow taking a closed path from node B, through D4, R-Load, D3 and from node A through the secondary coil as indicated. </a:t>
            </a:r>
            <a:r>
              <a:rPr lang="en-US" sz="1200" i="1" kern="1200" dirty="0" smtClean="0">
                <a:solidFill>
                  <a:schemeClr val="tx1"/>
                </a:solidFill>
                <a:effectLst/>
                <a:latin typeface="+mn-lt"/>
                <a:ea typeface="+mn-ea"/>
                <a:cs typeface="+mn-cs"/>
              </a:rPr>
              <a:t>Note that again current through the load resistor flows from node C to ground </a:t>
            </a:r>
            <a:r>
              <a:rPr lang="en-US" sz="1200" kern="1200" dirty="0" smtClean="0">
                <a:solidFill>
                  <a:schemeClr val="tx1"/>
                </a:solidFill>
                <a:effectLst/>
                <a:latin typeface="+mn-lt"/>
                <a:ea typeface="+mn-ea"/>
                <a:cs typeface="+mn-cs"/>
              </a:rPr>
              <a:t>even though the current through the secondary has reversed.</a:t>
            </a:r>
            <a:r>
              <a:rPr lang="en-US" sz="1200" i="1"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Thus output voltage is unidirectional for both the half cycle</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28</a:t>
            </a:fld>
            <a:endParaRPr lang="en-US"/>
          </a:p>
        </p:txBody>
      </p:sp>
    </p:spTree>
    <p:extLst>
      <p:ext uri="{BB962C8B-B14F-4D97-AF65-F5344CB8AC3E}">
        <p14:creationId xmlns:p14="http://schemas.microsoft.com/office/powerpoint/2010/main" val="1808171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 step down transformer reduces the voltage of an ac signal is called a step down transformer.</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Rectifiers</a:t>
            </a:r>
            <a:r>
              <a:rPr lang="en-US" sz="1200" kern="1200" baseline="0" dirty="0" smtClean="0">
                <a:solidFill>
                  <a:schemeClr val="tx1"/>
                </a:solidFill>
                <a:effectLst/>
                <a:latin typeface="Arial" charset="0"/>
                <a:ea typeface="+mn-ea"/>
                <a:cs typeface="+mn-cs"/>
              </a:rPr>
              <a:t> </a:t>
            </a:r>
            <a:r>
              <a:rPr lang="en-GB" sz="1200" kern="1200" dirty="0" smtClean="0">
                <a:solidFill>
                  <a:schemeClr val="tx1"/>
                </a:solidFill>
                <a:effectLst/>
                <a:latin typeface="Arial" charset="0"/>
                <a:ea typeface="+mn-ea"/>
                <a:cs typeface="+mn-cs"/>
              </a:rPr>
              <a:t>converts an ac sinusoidal signal that is bidirectional with positive and negative amplitudes into a signal with only unidirectional amplitudes that is only positive or only negative. Thus rectifier circuit forces the current through the load to flow in only in one direction. The out put of rectifier is called pulsating dc signal.</a:t>
            </a:r>
          </a:p>
          <a:p>
            <a:endParaRPr lang="en-US" sz="1200" kern="1200" dirty="0" smtClean="0">
              <a:solidFill>
                <a:schemeClr val="tx1"/>
              </a:solidFill>
              <a:effectLst/>
              <a:latin typeface="Arial" charset="0"/>
              <a:ea typeface="+mn-ea"/>
              <a:cs typeface="+mn-cs"/>
            </a:endParaRPr>
          </a:p>
          <a:p>
            <a:pPr eaLnBrk="1" hangingPunct="1"/>
            <a:r>
              <a:rPr lang="en-US" altLang="en-US" sz="2800" dirty="0" smtClean="0">
                <a:latin typeface="Times New Roman" pitchFamily="18" charset="0"/>
              </a:rPr>
              <a:t>Converts AC signal to pulsating DC</a:t>
            </a:r>
          </a:p>
          <a:p>
            <a:pPr eaLnBrk="1" hangingPunct="1"/>
            <a:endParaRPr lang="en-US" altLang="en-US" sz="2800" dirty="0" smtClean="0">
              <a:latin typeface="Times New Roman" pitchFamily="18" charset="0"/>
            </a:endParaRPr>
          </a:p>
          <a:p>
            <a:pPr eaLnBrk="1" hangingPunct="1"/>
            <a:r>
              <a:rPr lang="en-US" altLang="en-US" sz="2800" dirty="0" smtClean="0">
                <a:latin typeface="Times New Roman" pitchFamily="18" charset="0"/>
              </a:rPr>
              <a:t>Primary element:  Diode</a:t>
            </a:r>
          </a:p>
          <a:p>
            <a:pPr eaLnBrk="1" hangingPunct="1"/>
            <a:endParaRPr lang="en-US" altLang="en-US" sz="2800" dirty="0" smtClean="0">
              <a:latin typeface="Times New Roman" pitchFamily="18" charset="0"/>
            </a:endParaRPr>
          </a:p>
          <a:p>
            <a:pPr eaLnBrk="1" hangingPunct="1"/>
            <a:r>
              <a:rPr lang="en-US" altLang="en-US" sz="2800" dirty="0" smtClean="0">
                <a:latin typeface="Times New Roman" pitchFamily="18" charset="0"/>
              </a:rPr>
              <a:t>Two types of rectifiers are: 	Half wave rectifier</a:t>
            </a:r>
          </a:p>
          <a:p>
            <a:pPr eaLnBrk="1" hangingPunct="1">
              <a:buFontTx/>
              <a:buNone/>
            </a:pPr>
            <a:r>
              <a:rPr lang="en-US" altLang="en-US" sz="2800" dirty="0" smtClean="0">
                <a:latin typeface="Times New Roman" pitchFamily="18" charset="0"/>
              </a:rPr>
              <a:t>						Full wave rectifier</a:t>
            </a:r>
          </a:p>
          <a:p>
            <a:pPr eaLnBrk="1" hangingPunct="1"/>
            <a:r>
              <a:rPr lang="en-US" altLang="en-US" sz="2800" dirty="0" smtClean="0">
                <a:latin typeface="Times New Roman" pitchFamily="18" charset="0"/>
              </a:rPr>
              <a:t>Full wave rectifier</a:t>
            </a:r>
          </a:p>
          <a:p>
            <a:pPr lvl="1" eaLnBrk="1" hangingPunct="1"/>
            <a:r>
              <a:rPr lang="en-US" altLang="en-US" sz="2000" dirty="0" smtClean="0">
                <a:solidFill>
                  <a:schemeClr val="tx1"/>
                </a:solidFill>
                <a:latin typeface="Times New Roman" pitchFamily="18" charset="0"/>
              </a:rPr>
              <a:t>Center-tapped transformer FWR</a:t>
            </a:r>
          </a:p>
          <a:p>
            <a:pPr lvl="1" eaLnBrk="1" hangingPunct="1"/>
            <a:r>
              <a:rPr lang="en-US" altLang="en-US" sz="2000" dirty="0" smtClean="0">
                <a:solidFill>
                  <a:schemeClr val="tx1"/>
                </a:solidFill>
                <a:latin typeface="Times New Roman" pitchFamily="18" charset="0"/>
              </a:rPr>
              <a:t>Bridge FWR</a:t>
            </a:r>
          </a:p>
          <a:p>
            <a:endParaRPr lang="en-GB"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A filter circuit filters ac content from pulsating dc. A filter has to have a capacitor, an energy storing component that can hold the voltage to the peak value of the rectified pulsating dc and then dissipate energy to load when the pulsating dc drops.</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Finally regulator is used </a:t>
            </a:r>
            <a:r>
              <a:rPr lang="en-GB" sz="1200" kern="1200" dirty="0" smtClean="0">
                <a:solidFill>
                  <a:schemeClr val="tx1"/>
                </a:solidFill>
                <a:effectLst/>
                <a:latin typeface="Arial" charset="0"/>
                <a:ea typeface="+mn-ea"/>
                <a:cs typeface="+mn-cs"/>
              </a:rPr>
              <a:t>to provide constant dc voltage despite of variations in the mains ac power supply or load variations.</a:t>
            </a:r>
            <a:endParaRPr lang="en-US" altLang="en-US" dirty="0" smtClean="0"/>
          </a:p>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4</a:t>
            </a:fld>
            <a:endParaRPr lang="en-US"/>
          </a:p>
        </p:txBody>
      </p:sp>
    </p:spTree>
    <p:extLst>
      <p:ext uri="{BB962C8B-B14F-4D97-AF65-F5344CB8AC3E}">
        <p14:creationId xmlns:p14="http://schemas.microsoft.com/office/powerpoint/2010/main" val="706637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29</a:t>
            </a:fld>
            <a:endParaRPr lang="en-US"/>
          </a:p>
        </p:txBody>
      </p:sp>
    </p:spTree>
    <p:extLst>
      <p:ext uri="{BB962C8B-B14F-4D97-AF65-F5344CB8AC3E}">
        <p14:creationId xmlns:p14="http://schemas.microsoft.com/office/powerpoint/2010/main" val="3233461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31</a:t>
            </a:fld>
            <a:endParaRPr lang="en-US"/>
          </a:p>
        </p:txBody>
      </p:sp>
    </p:spTree>
    <p:extLst>
      <p:ext uri="{BB962C8B-B14F-4D97-AF65-F5344CB8AC3E}">
        <p14:creationId xmlns:p14="http://schemas.microsoft.com/office/powerpoint/2010/main" val="388143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property of a capacitor is that, it allows ac component and blocks dc component. The operation of the capacitor filter is to minimize the ripple and to increase the dc voltage.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33</a:t>
            </a:fld>
            <a:endParaRPr lang="en-US"/>
          </a:p>
        </p:txBody>
      </p:sp>
    </p:spTree>
    <p:extLst>
      <p:ext uri="{BB962C8B-B14F-4D97-AF65-F5344CB8AC3E}">
        <p14:creationId xmlns:p14="http://schemas.microsoft.com/office/powerpoint/2010/main" val="3578028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property of a capacitor is that, it allows ac component and blocks dc component. The operation of the capacitor filter is to minimize the ripple and to increase the dc voltage.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34</a:t>
            </a:fld>
            <a:endParaRPr lang="en-US"/>
          </a:p>
        </p:txBody>
      </p:sp>
    </p:spTree>
    <p:extLst>
      <p:ext uri="{BB962C8B-B14F-4D97-AF65-F5344CB8AC3E}">
        <p14:creationId xmlns:p14="http://schemas.microsoft.com/office/powerpoint/2010/main" val="183298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property of a capacitor is that, it allows ac component and blocks dc component. The operation of the capacitor filter is to minimize the ripple and to increase the dc voltage.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35</a:t>
            </a:fld>
            <a:endParaRPr lang="en-US"/>
          </a:p>
        </p:txBody>
      </p:sp>
    </p:spTree>
    <p:extLst>
      <p:ext uri="{BB962C8B-B14F-4D97-AF65-F5344CB8AC3E}">
        <p14:creationId xmlns:p14="http://schemas.microsoft.com/office/powerpoint/2010/main" val="4157948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property of a capacitor is that, it allows ac component and blocks dc component. The operation of the capacitor filter is to minimize the ripple and to increase the dc voltage.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36</a:t>
            </a:fld>
            <a:endParaRPr lang="en-US"/>
          </a:p>
        </p:txBody>
      </p:sp>
    </p:spTree>
    <p:extLst>
      <p:ext uri="{BB962C8B-B14F-4D97-AF65-F5344CB8AC3E}">
        <p14:creationId xmlns:p14="http://schemas.microsoft.com/office/powerpoint/2010/main" val="3967545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property of a capacitor is that, it allows ac component and blocks dc component. The operation of the capacitor filter is to minimize the ripple and to increase the dc voltage.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37</a:t>
            </a:fld>
            <a:endParaRPr lang="en-US"/>
          </a:p>
        </p:txBody>
      </p:sp>
    </p:spTree>
    <p:extLst>
      <p:ext uri="{BB962C8B-B14F-4D97-AF65-F5344CB8AC3E}">
        <p14:creationId xmlns:p14="http://schemas.microsoft.com/office/powerpoint/2010/main" val="3932337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38</a:t>
            </a:fld>
            <a:endParaRPr lang="en-US"/>
          </a:p>
        </p:txBody>
      </p:sp>
    </p:spTree>
    <p:extLst>
      <p:ext uri="{BB962C8B-B14F-4D97-AF65-F5344CB8AC3E}">
        <p14:creationId xmlns:p14="http://schemas.microsoft.com/office/powerpoint/2010/main" val="2856701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39</a:t>
            </a:fld>
            <a:endParaRPr lang="en-US"/>
          </a:p>
        </p:txBody>
      </p:sp>
    </p:spTree>
    <p:extLst>
      <p:ext uri="{BB962C8B-B14F-4D97-AF65-F5344CB8AC3E}">
        <p14:creationId xmlns:p14="http://schemas.microsoft.com/office/powerpoint/2010/main" val="1801749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40</a:t>
            </a:fld>
            <a:endParaRPr lang="en-US"/>
          </a:p>
        </p:txBody>
      </p:sp>
    </p:spTree>
    <p:extLst>
      <p:ext uri="{BB962C8B-B14F-4D97-AF65-F5344CB8AC3E}">
        <p14:creationId xmlns:p14="http://schemas.microsoft.com/office/powerpoint/2010/main" val="3083695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49B346AF-E05B-4D12-977E-CE54B1808A84}" type="slidenum">
              <a:rPr lang="en-US" altLang="en-US" sz="1200"/>
              <a:pPr eaLnBrk="1" hangingPunct="1">
                <a:spcBef>
                  <a:spcPct val="0"/>
                </a:spcBef>
              </a:pPr>
              <a:t>5</a:t>
            </a:fld>
            <a:endParaRPr lang="en-US" altLang="en-US" sz="1200"/>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dirty="0">
                <a:latin typeface="Arial" charset="0"/>
              </a:rPr>
              <a:t>One cannot imagine life without electronic products like iron box, mixers, grinders, refrigerators, washing machines, microwave oven, televisions, mobiles, computers, laptops to name a few that we use in our daily lives. </a:t>
            </a:r>
            <a:r>
              <a:rPr lang="en-US" altLang="en-US" sz="1100" dirty="0">
                <a:latin typeface="Arial" charset="0"/>
              </a:rPr>
              <a:t>Some of them need AC power supply and some need DC power supply. First two test question is an activity just to know electronic equipment's that we use everyday better.</a:t>
            </a:r>
          </a:p>
          <a:p>
            <a:r>
              <a:rPr lang="en-US" altLang="en-US" sz="1100" dirty="0" smtClean="0">
                <a:latin typeface="Arial" charset="0"/>
              </a:rPr>
              <a:t>Next </a:t>
            </a:r>
            <a:r>
              <a:rPr lang="en-US" altLang="en-US" sz="1100" dirty="0">
                <a:latin typeface="Arial" charset="0"/>
              </a:rPr>
              <a:t>two test question is a summary of what we discussed so far and that we will be studying in detail in the following sections.</a:t>
            </a:r>
          </a:p>
          <a:p>
            <a:endParaRPr lang="en-US" altLang="en-US" sz="1100" dirty="0">
              <a:latin typeface="Arial" charset="0"/>
            </a:endParaRPr>
          </a:p>
          <a:p>
            <a:endParaRPr lang="en-US" altLang="en-US" dirty="0" smtClean="0"/>
          </a:p>
        </p:txBody>
      </p:sp>
    </p:spTree>
    <p:extLst>
      <p:ext uri="{BB962C8B-B14F-4D97-AF65-F5344CB8AC3E}">
        <p14:creationId xmlns:p14="http://schemas.microsoft.com/office/powerpoint/2010/main" val="255907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01346F10-E497-46BC-A21A-C61F016A43E2}" type="slidenum">
              <a:rPr lang="en-US" altLang="en-US" sz="1200"/>
              <a:pPr eaLnBrk="1" hangingPunct="1">
                <a:spcBef>
                  <a:spcPct val="0"/>
                </a:spcBef>
              </a:pPr>
              <a:t>7</a:t>
            </a:fld>
            <a:endParaRPr lang="en-US" altLang="en-US" sz="1200"/>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defTabSz="844083" fontAlgn="base">
              <a:spcBef>
                <a:spcPct val="30000"/>
              </a:spcBef>
              <a:spcAft>
                <a:spcPct val="0"/>
              </a:spcAft>
              <a:defRPr/>
            </a:pPr>
            <a:r>
              <a:rPr lang="en-US" altLang="en-US" sz="1800" dirty="0">
                <a:solidFill>
                  <a:srgbClr val="002060"/>
                </a:solidFill>
                <a:latin typeface="Times New Roman" pitchFamily="18" charset="0"/>
              </a:rPr>
              <a:t>HWR: Only half of the input cycle (positive or negative) is rectified</a:t>
            </a:r>
          </a:p>
          <a:p>
            <a:pPr marL="0" lvl="1" defTabSz="844083" fontAlgn="base">
              <a:spcBef>
                <a:spcPct val="30000"/>
              </a:spcBef>
              <a:spcAft>
                <a:spcPct val="0"/>
              </a:spcAft>
              <a:defRPr/>
            </a:pPr>
            <a:r>
              <a:rPr lang="en-US" altLang="en-US" sz="1800" dirty="0">
                <a:solidFill>
                  <a:srgbClr val="002060"/>
                </a:solidFill>
                <a:latin typeface="Times New Roman" pitchFamily="18" charset="0"/>
              </a:rPr>
              <a:t>FWR: Both positive and negative half cycles are rectified</a:t>
            </a:r>
          </a:p>
          <a:p>
            <a:pPr marL="0" lvl="1" defTabSz="844083" fontAlgn="base">
              <a:spcBef>
                <a:spcPct val="30000"/>
              </a:spcBef>
              <a:spcAft>
                <a:spcPct val="0"/>
              </a:spcAft>
              <a:defRPr/>
            </a:pPr>
            <a:endParaRPr lang="en-US" altLang="en-US" sz="1800" dirty="0">
              <a:solidFill>
                <a:srgbClr val="002060"/>
              </a:solidFill>
              <a:latin typeface="Times New Roman" pitchFamily="18" charset="0"/>
            </a:endParaRPr>
          </a:p>
          <a:p>
            <a:pPr eaLnBrk="1" hangingPunct="1"/>
            <a:endParaRPr lang="en-US" altLang="en-US" dirty="0" smtClean="0"/>
          </a:p>
        </p:txBody>
      </p:sp>
    </p:spTree>
    <p:extLst>
      <p:ext uri="{BB962C8B-B14F-4D97-AF65-F5344CB8AC3E}">
        <p14:creationId xmlns:p14="http://schemas.microsoft.com/office/powerpoint/2010/main" val="47490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97F63262-54E8-419C-A594-7D81D55E7B07}" type="slidenum">
              <a:rPr lang="en-US" altLang="en-US" sz="1200"/>
              <a:pPr eaLnBrk="1" hangingPunct="1">
                <a:spcBef>
                  <a:spcPct val="0"/>
                </a:spcBef>
              </a:pPr>
              <a:t>8</a:t>
            </a:fld>
            <a:endParaRPr lang="en-US" altLang="en-US" sz="1200"/>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dirty="0">
                <a:latin typeface="Arial" charset="0"/>
              </a:rPr>
              <a:t>The half wave rectifier consists of a single semiconductor diode, the key component of rectifiers.</a:t>
            </a:r>
          </a:p>
          <a:p>
            <a:pPr eaLnBrk="1" hangingPunct="1"/>
            <a:r>
              <a:rPr lang="en-US" sz="1100" dirty="0">
                <a:latin typeface="Arial" charset="0"/>
              </a:rPr>
              <a:t>Diode passes only for half of the signal time period and hence the name HWR. </a:t>
            </a:r>
          </a:p>
          <a:p>
            <a:pPr eaLnBrk="1" hangingPunct="1"/>
            <a:r>
              <a:rPr lang="en-US" sz="1100" dirty="0">
                <a:latin typeface="Arial" charset="0"/>
              </a:rPr>
              <a:t>The secondary voltage of transformer (node between A &amp; B) is fed as an input of a rectifier circuit. The output is measured across the load resistor </a:t>
            </a:r>
            <a:r>
              <a:rPr lang="en-US" sz="1100" i="1" dirty="0">
                <a:latin typeface="Arial" charset="0"/>
              </a:rPr>
              <a:t>R</a:t>
            </a:r>
            <a:r>
              <a:rPr lang="en-US" sz="1100" i="1" baseline="-25000" dirty="0">
                <a:latin typeface="Arial" charset="0"/>
              </a:rPr>
              <a:t>L</a:t>
            </a:r>
            <a:endParaRPr lang="el-GR" altLang="en-US" dirty="0" smtClean="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910933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97F63262-54E8-419C-A594-7D81D55E7B07}" type="slidenum">
              <a:rPr lang="en-US" altLang="en-US" sz="1200"/>
              <a:pPr eaLnBrk="1" hangingPunct="1">
                <a:spcBef>
                  <a:spcPct val="0"/>
                </a:spcBef>
              </a:pPr>
              <a:t>9</a:t>
            </a:fld>
            <a:endParaRPr lang="en-US" altLang="en-US" sz="1200"/>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dirty="0" smtClean="0">
                <a:latin typeface="Arial" charset="0"/>
              </a:rPr>
              <a:t>Fig</a:t>
            </a:r>
            <a:r>
              <a:rPr lang="en-US" sz="1100" baseline="0" dirty="0" smtClean="0">
                <a:latin typeface="Arial" charset="0"/>
              </a:rPr>
              <a:t> 8</a:t>
            </a:r>
            <a:r>
              <a:rPr lang="en-US" sz="1100" dirty="0" smtClean="0">
                <a:latin typeface="Arial" charset="0"/>
              </a:rPr>
              <a:t>: </a:t>
            </a:r>
            <a:r>
              <a:rPr lang="en-US" sz="1100" dirty="0">
                <a:latin typeface="Arial" charset="0"/>
              </a:rPr>
              <a:t>Voltage at node A is positive with respect to voltage at node B, forces the diode to be forward bias and act as a short. This results in current flow through the load resistance </a:t>
            </a:r>
            <a:r>
              <a:rPr lang="en-US" sz="1100" i="1" dirty="0">
                <a:latin typeface="Arial" charset="0"/>
              </a:rPr>
              <a:t>R</a:t>
            </a:r>
            <a:r>
              <a:rPr lang="en-US" sz="1100" i="1" baseline="-25000" dirty="0">
                <a:latin typeface="Arial" charset="0"/>
              </a:rPr>
              <a:t>L</a:t>
            </a:r>
            <a:r>
              <a:rPr lang="en-US" sz="1100" dirty="0">
                <a:latin typeface="Arial" charset="0"/>
              </a:rPr>
              <a:t>. Hence output voltage is approximately equal to the secondary voltage.</a:t>
            </a:r>
            <a:endParaRPr lang="en-GB" sz="1100" dirty="0">
              <a:latin typeface="Arial" charset="0"/>
            </a:endParaRPr>
          </a:p>
          <a:p>
            <a:r>
              <a:rPr lang="en-US" sz="1100" dirty="0">
                <a:latin typeface="Arial" charset="0"/>
              </a:rPr>
              <a:t> </a:t>
            </a:r>
          </a:p>
          <a:p>
            <a:r>
              <a:rPr lang="en-US" sz="1100" dirty="0" smtClean="0">
                <a:latin typeface="Arial" charset="0"/>
              </a:rPr>
              <a:t>fig</a:t>
            </a:r>
            <a:r>
              <a:rPr lang="en-US" sz="1100" dirty="0">
                <a:latin typeface="Arial" charset="0"/>
              </a:rPr>
              <a:t>. </a:t>
            </a:r>
            <a:r>
              <a:rPr lang="en-US" sz="1100" dirty="0" smtClean="0">
                <a:latin typeface="Arial" charset="0"/>
              </a:rPr>
              <a:t>9: </a:t>
            </a:r>
            <a:r>
              <a:rPr lang="en-IN" sz="1200" kern="1200" dirty="0" smtClean="0">
                <a:solidFill>
                  <a:schemeClr val="tx1"/>
                </a:solidFill>
                <a:effectLst/>
                <a:latin typeface="+mn-lt"/>
                <a:ea typeface="+mn-ea"/>
                <a:cs typeface="+mn-cs"/>
              </a:rPr>
              <a:t>during the negative half cycle, the voltage at node A is negative with respect to node B that forces the diode in reverse biased and act as open circuit. This results in no current flow through the load</a:t>
            </a:r>
            <a:endParaRPr lang="el-GR" altLang="en-US" dirty="0" smtClean="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773182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spcBef>
                <a:spcPct val="30000"/>
              </a:spcBef>
              <a:defRPr sz="1100">
                <a:solidFill>
                  <a:schemeClr val="tx1"/>
                </a:solidFill>
                <a:latin typeface="Arial" charset="0"/>
              </a:defRPr>
            </a:lvl1pPr>
            <a:lvl2pPr marL="685817" indent="-263776" defTabSz="914423" eaLnBrk="0" hangingPunct="0">
              <a:spcBef>
                <a:spcPct val="30000"/>
              </a:spcBef>
              <a:defRPr sz="1100">
                <a:solidFill>
                  <a:schemeClr val="tx1"/>
                </a:solidFill>
                <a:latin typeface="Arial" charset="0"/>
              </a:defRPr>
            </a:lvl2pPr>
            <a:lvl3pPr marL="1055103" indent="-211021" defTabSz="914423" eaLnBrk="0" hangingPunct="0">
              <a:spcBef>
                <a:spcPct val="30000"/>
              </a:spcBef>
              <a:defRPr sz="1100">
                <a:solidFill>
                  <a:schemeClr val="tx1"/>
                </a:solidFill>
                <a:latin typeface="Arial" charset="0"/>
              </a:defRPr>
            </a:lvl3pPr>
            <a:lvl4pPr marL="1477145" indent="-211021" defTabSz="914423" eaLnBrk="0" hangingPunct="0">
              <a:spcBef>
                <a:spcPct val="30000"/>
              </a:spcBef>
              <a:defRPr sz="1100">
                <a:solidFill>
                  <a:schemeClr val="tx1"/>
                </a:solidFill>
                <a:latin typeface="Arial" charset="0"/>
              </a:defRPr>
            </a:lvl4pPr>
            <a:lvl5pPr marL="1899186" indent="-211021" defTabSz="914423" eaLnBrk="0" hangingPunct="0">
              <a:spcBef>
                <a:spcPct val="30000"/>
              </a:spcBef>
              <a:defRPr sz="1100">
                <a:solidFill>
                  <a:schemeClr val="tx1"/>
                </a:solidFill>
                <a:latin typeface="Arial" charset="0"/>
              </a:defRPr>
            </a:lvl5pPr>
            <a:lvl6pPr marL="2321227" indent="-211021" defTabSz="914423" eaLnBrk="0" fontAlgn="base" hangingPunct="0">
              <a:spcBef>
                <a:spcPct val="30000"/>
              </a:spcBef>
              <a:spcAft>
                <a:spcPct val="0"/>
              </a:spcAft>
              <a:defRPr sz="1100">
                <a:solidFill>
                  <a:schemeClr val="tx1"/>
                </a:solidFill>
                <a:latin typeface="Arial" charset="0"/>
              </a:defRPr>
            </a:lvl6pPr>
            <a:lvl7pPr marL="2743269" indent="-211021" defTabSz="914423" eaLnBrk="0" fontAlgn="base" hangingPunct="0">
              <a:spcBef>
                <a:spcPct val="30000"/>
              </a:spcBef>
              <a:spcAft>
                <a:spcPct val="0"/>
              </a:spcAft>
              <a:defRPr sz="1100">
                <a:solidFill>
                  <a:schemeClr val="tx1"/>
                </a:solidFill>
                <a:latin typeface="Arial" charset="0"/>
              </a:defRPr>
            </a:lvl7pPr>
            <a:lvl8pPr marL="3165310" indent="-211021" defTabSz="914423" eaLnBrk="0" fontAlgn="base" hangingPunct="0">
              <a:spcBef>
                <a:spcPct val="30000"/>
              </a:spcBef>
              <a:spcAft>
                <a:spcPct val="0"/>
              </a:spcAft>
              <a:defRPr sz="1100">
                <a:solidFill>
                  <a:schemeClr val="tx1"/>
                </a:solidFill>
                <a:latin typeface="Arial" charset="0"/>
              </a:defRPr>
            </a:lvl8pPr>
            <a:lvl9pPr marL="3587351" indent="-211021" defTabSz="914423" eaLnBrk="0" fontAlgn="base" hangingPunct="0">
              <a:spcBef>
                <a:spcPct val="30000"/>
              </a:spcBef>
              <a:spcAft>
                <a:spcPct val="0"/>
              </a:spcAft>
              <a:defRPr sz="1100">
                <a:solidFill>
                  <a:schemeClr val="tx1"/>
                </a:solidFill>
                <a:latin typeface="Arial" charset="0"/>
              </a:defRPr>
            </a:lvl9pPr>
          </a:lstStyle>
          <a:p>
            <a:pPr eaLnBrk="1" hangingPunct="1">
              <a:spcBef>
                <a:spcPct val="0"/>
              </a:spcBef>
            </a:pPr>
            <a:fld id="{97F63262-54E8-419C-A594-7D81D55E7B07}" type="slidenum">
              <a:rPr lang="en-US" altLang="en-US" sz="1200"/>
              <a:pPr eaLnBrk="1" hangingPunct="1">
                <a:spcBef>
                  <a:spcPct val="0"/>
                </a:spcBef>
              </a:pPr>
              <a:t>10</a:t>
            </a:fld>
            <a:endParaRPr lang="en-US" altLang="en-US" sz="1200"/>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dirty="0" smtClean="0">
                <a:latin typeface="Arial" charset="0"/>
              </a:rPr>
              <a:t>Fig</a:t>
            </a:r>
            <a:r>
              <a:rPr lang="en-US" sz="1100" baseline="0" dirty="0" smtClean="0">
                <a:latin typeface="Arial" charset="0"/>
              </a:rPr>
              <a:t> 8</a:t>
            </a:r>
            <a:r>
              <a:rPr lang="en-US" sz="1100" dirty="0" smtClean="0">
                <a:latin typeface="Arial" charset="0"/>
              </a:rPr>
              <a:t>: </a:t>
            </a:r>
            <a:r>
              <a:rPr lang="en-US" sz="1100" dirty="0">
                <a:latin typeface="Arial" charset="0"/>
              </a:rPr>
              <a:t>Voltage at node A is positive with respect to voltage at node B, forces the diode to be forward bias and act as a short. This results in current flow through the load resistance </a:t>
            </a:r>
            <a:r>
              <a:rPr lang="en-US" sz="1100" i="1" dirty="0">
                <a:latin typeface="Arial" charset="0"/>
              </a:rPr>
              <a:t>R</a:t>
            </a:r>
            <a:r>
              <a:rPr lang="en-US" sz="1100" i="1" baseline="-25000" dirty="0">
                <a:latin typeface="Arial" charset="0"/>
              </a:rPr>
              <a:t>L</a:t>
            </a:r>
            <a:r>
              <a:rPr lang="en-US" sz="1100" dirty="0">
                <a:latin typeface="Arial" charset="0"/>
              </a:rPr>
              <a:t>. Hence output voltage is approximately equal to the secondary voltage.</a:t>
            </a:r>
            <a:endParaRPr lang="en-GB" sz="1100" dirty="0">
              <a:latin typeface="Arial" charset="0"/>
            </a:endParaRPr>
          </a:p>
          <a:p>
            <a:r>
              <a:rPr lang="en-US" sz="1100" dirty="0">
                <a:latin typeface="Arial" charset="0"/>
              </a:rPr>
              <a:t> </a:t>
            </a:r>
          </a:p>
          <a:p>
            <a:r>
              <a:rPr lang="en-US" sz="1100" dirty="0" smtClean="0">
                <a:latin typeface="Arial" charset="0"/>
              </a:rPr>
              <a:t>fig</a:t>
            </a:r>
            <a:r>
              <a:rPr lang="en-US" sz="1100" dirty="0">
                <a:latin typeface="Arial" charset="0"/>
              </a:rPr>
              <a:t>. </a:t>
            </a:r>
            <a:r>
              <a:rPr lang="en-US" sz="1100" dirty="0" smtClean="0">
                <a:latin typeface="Arial" charset="0"/>
              </a:rPr>
              <a:t>9: </a:t>
            </a:r>
            <a:r>
              <a:rPr lang="en-IN" sz="1200" kern="1200" dirty="0" smtClean="0">
                <a:solidFill>
                  <a:schemeClr val="tx1"/>
                </a:solidFill>
                <a:effectLst/>
                <a:latin typeface="+mn-lt"/>
                <a:ea typeface="+mn-ea"/>
                <a:cs typeface="+mn-cs"/>
              </a:rPr>
              <a:t>during the negative half cycle, the voltage at node A is negative with respect to node B that forces the diode in reverse biased and act as open circuit. This results in no current flow through the load</a:t>
            </a:r>
            <a:endParaRPr lang="el-GR" altLang="en-US" dirty="0" smtClean="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22526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Fig 10: diodes considered are ideal</a:t>
            </a:r>
          </a:p>
          <a:p>
            <a:endParaRPr lang="en-US" dirty="0" smtClean="0"/>
          </a:p>
          <a:p>
            <a:r>
              <a:rPr lang="en-US" dirty="0" smtClean="0"/>
              <a:t>Fig 11: Simulated result considering</a:t>
            </a:r>
            <a:r>
              <a:rPr lang="en-US" baseline="0" dirty="0" smtClean="0"/>
              <a:t> practical diode</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11</a:t>
            </a:fld>
            <a:endParaRPr lang="en-US"/>
          </a:p>
        </p:txBody>
      </p:sp>
    </p:spTree>
    <p:extLst>
      <p:ext uri="{BB962C8B-B14F-4D97-AF65-F5344CB8AC3E}">
        <p14:creationId xmlns:p14="http://schemas.microsoft.com/office/powerpoint/2010/main" val="373886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PIV: It is defined as the maximum voltage across the reverse biased diode before the diode breaks down. It is essential that the diode used in rectifier circuit should be able to withstand the voltage available across it when it is reversed biased so that it acts as open circuit and does not enter into a breakdown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Ripple factor γ</a:t>
            </a:r>
            <a:r>
              <a:rPr lang="en-US" sz="1200" i="1" dirty="0" smtClean="0"/>
              <a:t> </a:t>
            </a:r>
            <a:r>
              <a:rPr lang="en-US" sz="1200" dirty="0" smtClean="0"/>
              <a:t>is defined as the ratio of </a:t>
            </a:r>
            <a:r>
              <a:rPr lang="en-US" sz="1200" dirty="0" err="1" smtClean="0"/>
              <a:t>rms</a:t>
            </a:r>
            <a:r>
              <a:rPr lang="en-US" sz="1200" dirty="0" smtClean="0"/>
              <a:t> value of ac component to dc component.</a:t>
            </a: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Ripple factor actually measures the amount of ac content still remaining as compared to the dc (or average) content in the pulsating dc.</a:t>
            </a:r>
            <a:endParaRPr lang="en-GB" sz="1200" dirty="0" smtClean="0"/>
          </a:p>
          <a:p>
            <a:r>
              <a:rPr lang="en-US" sz="1200" dirty="0" smtClean="0"/>
              <a:t>Efficiency (</a:t>
            </a:r>
            <a:r>
              <a:rPr lang="en-US" sz="1200" i="1" dirty="0" smtClean="0"/>
              <a:t>η</a:t>
            </a:r>
            <a:r>
              <a:rPr lang="en-US" sz="1200" dirty="0" smtClean="0"/>
              <a:t>) is the ratio of the dc output power to ac input power</a:t>
            </a:r>
            <a:endParaRPr lang="en-GB" sz="1200" dirty="0" smtClean="0"/>
          </a:p>
          <a:p>
            <a:r>
              <a:rPr lang="en-US" sz="1200" dirty="0" smtClean="0"/>
              <a:t>							       </a:t>
            </a:r>
            <a:endParaRPr lang="en-GB" sz="1200" dirty="0" smtClean="0"/>
          </a:p>
          <a:p>
            <a:r>
              <a:rPr lang="en-US" sz="1200" dirty="0" smtClean="0"/>
              <a:t>Efficiency signifies the outcome of the rectifier circuit to output dc power in comparison to ac input power. </a:t>
            </a:r>
            <a:endParaRPr lang="en-GB" dirty="0"/>
          </a:p>
        </p:txBody>
      </p:sp>
      <p:sp>
        <p:nvSpPr>
          <p:cNvPr id="4" name="Slide Number Placeholder 3"/>
          <p:cNvSpPr>
            <a:spLocks noGrp="1"/>
          </p:cNvSpPr>
          <p:nvPr>
            <p:ph type="sldNum" sz="quarter" idx="10"/>
          </p:nvPr>
        </p:nvSpPr>
        <p:spPr/>
        <p:txBody>
          <a:bodyPr/>
          <a:lstStyle/>
          <a:p>
            <a:fld id="{68A75D01-23B7-41E6-A0E8-AA1EABC519ED}" type="slidenum">
              <a:rPr lang="en-US" smtClean="0"/>
              <a:t>12</a:t>
            </a:fld>
            <a:endParaRPr lang="en-US"/>
          </a:p>
        </p:txBody>
      </p:sp>
    </p:spTree>
    <p:extLst>
      <p:ext uri="{BB962C8B-B14F-4D97-AF65-F5344CB8AC3E}">
        <p14:creationId xmlns:p14="http://schemas.microsoft.com/office/powerpoint/2010/main" val="127280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C7491D3-7E61-418A-A517-72A6B2B99797}" type="datetime1">
              <a:rPr lang="en-IN" smtClean="0"/>
              <a:t>15-04-2021</a:t>
            </a:fld>
            <a:endParaRPr lang="en-IN"/>
          </a:p>
        </p:txBody>
      </p:sp>
      <p:sp>
        <p:nvSpPr>
          <p:cNvPr id="5" name="Footer Placeholder 4"/>
          <p:cNvSpPr>
            <a:spLocks noGrp="1"/>
          </p:cNvSpPr>
          <p:nvPr>
            <p:ph type="ftr" sz="quarter" idx="11"/>
          </p:nvPr>
        </p:nvSpPr>
        <p:spPr/>
        <p:txBody>
          <a:bodyPr/>
          <a:lstStyle/>
          <a:p>
            <a:r>
              <a:rPr lang="en-IN" dirty="0"/>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6789544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FD389C-7ED4-4E63-8AE3-D539FC9077B7}" type="datetime1">
              <a:rPr lang="en-IN" smtClean="0"/>
              <a:t>15-04-2021</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188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043D37-84F9-4FFC-A95B-5BC5641AB4F6}" type="datetime1">
              <a:rPr lang="en-IN" smtClean="0"/>
              <a:t>15-04-2021</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1962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nchor="ct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3DC4C3-CDB6-4751-BB42-105718F598A3}" type="datetime1">
              <a:rPr lang="en-IN" smtClean="0"/>
              <a:t>15-04-2021</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lvl1pPr>
              <a:defRPr>
                <a:solidFill>
                  <a:schemeClr val="tx1">
                    <a:lumMod val="50000"/>
                    <a:lumOff val="50000"/>
                  </a:schemeClr>
                </a:solidFill>
              </a:defRPr>
            </a:lvl1pPr>
          </a:lstStyle>
          <a:p>
            <a:fld id="{77AB18A3-9443-42CE-83B9-DF240F8D6231}" type="slidenum">
              <a:rPr lang="en-IN" smtClean="0"/>
              <a:pPr/>
              <a:t>‹#›</a:t>
            </a:fld>
            <a:endParaRPr lang="en-IN"/>
          </a:p>
        </p:txBody>
      </p:sp>
    </p:spTree>
    <p:extLst>
      <p:ext uri="{BB962C8B-B14F-4D97-AF65-F5344CB8AC3E}">
        <p14:creationId xmlns:p14="http://schemas.microsoft.com/office/powerpoint/2010/main" val="3459712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7B0312-5EDA-445A-84B3-8B95CC5165A0}" type="datetime1">
              <a:rPr lang="en-IN" smtClean="0"/>
              <a:t>15-04-2021</a:t>
            </a:fld>
            <a:endParaRPr lang="en-IN"/>
          </a:p>
        </p:txBody>
      </p:sp>
      <p:sp>
        <p:nvSpPr>
          <p:cNvPr id="5" name="Footer Placeholder 4"/>
          <p:cNvSpPr>
            <a:spLocks noGrp="1"/>
          </p:cNvSpPr>
          <p:nvPr>
            <p:ph type="ftr" sz="quarter" idx="11"/>
          </p:nvPr>
        </p:nvSpPr>
        <p:spPr/>
        <p:txBody>
          <a:bodyPr/>
          <a:lstStyle/>
          <a:p>
            <a:r>
              <a:rPr lang="en-IN"/>
              <a:t>Department of Electronics &amp; Communication Engineering</a:t>
            </a:r>
          </a:p>
        </p:txBody>
      </p:sp>
      <p:sp>
        <p:nvSpPr>
          <p:cNvPr id="6" name="Slide Number Placeholder 5"/>
          <p:cNvSpPr>
            <a:spLocks noGrp="1"/>
          </p:cNvSpPr>
          <p:nvPr>
            <p:ph type="sldNum" sz="quarter" idx="12"/>
          </p:nvPr>
        </p:nvSpPr>
        <p:spPr/>
        <p:txBody>
          <a:bodyPr/>
          <a:lstStyle>
            <a:lvl1pPr>
              <a:defRPr>
                <a:solidFill>
                  <a:schemeClr val="tx1">
                    <a:lumMod val="50000"/>
                    <a:lumOff val="50000"/>
                  </a:schemeClr>
                </a:solidFill>
              </a:defRPr>
            </a:lvl1pPr>
          </a:lstStyle>
          <a:p>
            <a:fld id="{77AB18A3-9443-42CE-83B9-DF240F8D6231}" type="slidenum">
              <a:rPr lang="en-IN" smtClean="0"/>
              <a:pPr/>
              <a:t>‹#›</a:t>
            </a:fld>
            <a:endParaRPr lang="en-IN"/>
          </a:p>
        </p:txBody>
      </p:sp>
    </p:spTree>
    <p:extLst>
      <p:ext uri="{BB962C8B-B14F-4D97-AF65-F5344CB8AC3E}">
        <p14:creationId xmlns:p14="http://schemas.microsoft.com/office/powerpoint/2010/main" val="37071138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CCCA84-41EA-4653-BA7F-78D663693967}" type="datetime1">
              <a:rPr lang="en-IN" smtClean="0"/>
              <a:t>15-04-2021</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93635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C638597-CDF9-4A1F-AA27-4F3A91995AEC}" type="datetime1">
              <a:rPr lang="en-IN" smtClean="0"/>
              <a:t>15-04-2021</a:t>
            </a:fld>
            <a:endParaRPr lang="en-IN"/>
          </a:p>
        </p:txBody>
      </p:sp>
      <p:sp>
        <p:nvSpPr>
          <p:cNvPr id="8" name="Footer Placeholder 7"/>
          <p:cNvSpPr>
            <a:spLocks noGrp="1"/>
          </p:cNvSpPr>
          <p:nvPr>
            <p:ph type="ftr" sz="quarter" idx="11"/>
          </p:nvPr>
        </p:nvSpPr>
        <p:spPr/>
        <p:txBody>
          <a:bodyPr/>
          <a:lstStyle/>
          <a:p>
            <a:r>
              <a:rPr lang="en-IN"/>
              <a:t>Department of Electronics &amp; Communication Engineering</a:t>
            </a:r>
          </a:p>
        </p:txBody>
      </p:sp>
      <p:sp>
        <p:nvSpPr>
          <p:cNvPr id="9" name="Slide Number Placeholder 8"/>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65709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nchor="ct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Date Placeholder 2"/>
          <p:cNvSpPr>
            <a:spLocks noGrp="1"/>
          </p:cNvSpPr>
          <p:nvPr>
            <p:ph type="dt" sz="half" idx="10"/>
          </p:nvPr>
        </p:nvSpPr>
        <p:spPr/>
        <p:txBody>
          <a:bodyPr/>
          <a:lstStyle/>
          <a:p>
            <a:fld id="{BCBB132E-D4B1-4C9C-9E6A-4C1FE81DE1D0}" type="datetime1">
              <a:rPr lang="en-IN" smtClean="0"/>
              <a:t>15-04-2021</a:t>
            </a:fld>
            <a:endParaRPr lang="en-IN"/>
          </a:p>
        </p:txBody>
      </p:sp>
      <p:sp>
        <p:nvSpPr>
          <p:cNvPr id="4" name="Footer Placeholder 3"/>
          <p:cNvSpPr>
            <a:spLocks noGrp="1"/>
          </p:cNvSpPr>
          <p:nvPr>
            <p:ph type="ftr" sz="quarter" idx="11"/>
          </p:nvPr>
        </p:nvSpPr>
        <p:spPr/>
        <p:txBody>
          <a:bodyPr/>
          <a:lstStyle/>
          <a:p>
            <a:r>
              <a:rPr lang="en-IN"/>
              <a:t>Department of Electronics &amp; Communication Engineering</a:t>
            </a:r>
          </a:p>
        </p:txBody>
      </p:sp>
      <p:sp>
        <p:nvSpPr>
          <p:cNvPr id="5" name="Slide Number Placeholder 4"/>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138452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502E9-18E9-486B-AEDB-58AB5CB592A9}" type="datetime1">
              <a:rPr lang="en-IN" smtClean="0"/>
              <a:t>15-04-2021</a:t>
            </a:fld>
            <a:endParaRPr lang="en-IN"/>
          </a:p>
        </p:txBody>
      </p:sp>
      <p:sp>
        <p:nvSpPr>
          <p:cNvPr id="3" name="Footer Placeholder 2"/>
          <p:cNvSpPr>
            <a:spLocks noGrp="1"/>
          </p:cNvSpPr>
          <p:nvPr>
            <p:ph type="ftr" sz="quarter" idx="11"/>
          </p:nvPr>
        </p:nvSpPr>
        <p:spPr/>
        <p:txBody>
          <a:bodyPr/>
          <a:lstStyle/>
          <a:p>
            <a:r>
              <a:rPr lang="en-IN" dirty="0"/>
              <a:t>Department of Electronics &amp; Communication Engineering</a:t>
            </a:r>
          </a:p>
        </p:txBody>
      </p:sp>
      <p:sp>
        <p:nvSpPr>
          <p:cNvPr id="4" name="Slide Number Placeholder 3"/>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229685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5BF6E6-40BC-407F-A847-3F13233B1637}" type="datetime1">
              <a:rPr lang="en-IN" smtClean="0"/>
              <a:t>15-04-2021</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05456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33B5F7-A58D-4F65-A996-E81BA9BA3CA4}" type="datetime1">
              <a:rPr lang="en-IN" smtClean="0"/>
              <a:t>15-04-2021</a:t>
            </a:fld>
            <a:endParaRPr lang="en-IN"/>
          </a:p>
        </p:txBody>
      </p:sp>
      <p:sp>
        <p:nvSpPr>
          <p:cNvPr id="6" name="Footer Placeholder 5"/>
          <p:cNvSpPr>
            <a:spLocks noGrp="1"/>
          </p:cNvSpPr>
          <p:nvPr>
            <p:ph type="ftr" sz="quarter" idx="11"/>
          </p:nvPr>
        </p:nvSpPr>
        <p:spPr/>
        <p:txBody>
          <a:bodyPr/>
          <a:lstStyle/>
          <a:p>
            <a:r>
              <a:rPr lang="en-IN"/>
              <a:t>Department of Electronics &amp; Communication Engineering</a:t>
            </a:r>
          </a:p>
        </p:txBody>
      </p:sp>
      <p:sp>
        <p:nvSpPr>
          <p:cNvPr id="7" name="Slide Number Placeholder 6"/>
          <p:cNvSpPr>
            <a:spLocks noGrp="1"/>
          </p:cNvSpPr>
          <p:nvPr>
            <p:ph type="sldNum" sz="quarter" idx="12"/>
          </p:nvPr>
        </p:nvSpPr>
        <p:spPr/>
        <p:txBody>
          <a:bodyPr/>
          <a:lstStyle/>
          <a:p>
            <a:fld id="{77AB18A3-9443-42CE-83B9-DF240F8D6231}" type="slidenum">
              <a:rPr lang="en-IN" smtClean="0"/>
              <a:t>‹#›</a:t>
            </a:fld>
            <a:endParaRPr lang="en-IN"/>
          </a:p>
        </p:txBody>
      </p:sp>
    </p:spTree>
    <p:extLst>
      <p:ext uri="{BB962C8B-B14F-4D97-AF65-F5344CB8AC3E}">
        <p14:creationId xmlns:p14="http://schemas.microsoft.com/office/powerpoint/2010/main" val="377927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AE5AB-297A-4E2C-A2EB-47394E1EE221}" type="datetime1">
              <a:rPr lang="en-IN" smtClean="0"/>
              <a:t>15-04-2021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Department of Electronics &amp; Communication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B18A3-9443-42CE-83B9-DF240F8D6231}" type="slidenum">
              <a:rPr lang="en-IN" smtClean="0"/>
              <a:t>‹#›</a:t>
            </a:fld>
            <a:endParaRPr lang="en-IN"/>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7136"/>
            <a:ext cx="5296687" cy="704080"/>
          </a:xfrm>
          <a:prstGeom prst="rect">
            <a:avLst/>
          </a:prstGeom>
        </p:spPr>
      </p:pic>
    </p:spTree>
    <p:extLst>
      <p:ext uri="{BB962C8B-B14F-4D97-AF65-F5344CB8AC3E}">
        <p14:creationId xmlns:p14="http://schemas.microsoft.com/office/powerpoint/2010/main" val="182462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6.png"/><Relationship Id="rId4" Type="http://schemas.openxmlformats.org/officeDocument/2006/relationships/hyperlink" Target="../../../BEprm/HWR_derivation.docx"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png"/><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8.bin"/><Relationship Id="rId4" Type="http://schemas.openxmlformats.org/officeDocument/2006/relationships/image" Target="../media/image3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43.wmf"/><Relationship Id="rId18" Type="http://schemas.openxmlformats.org/officeDocument/2006/relationships/image" Target="../media/image45.wmf"/><Relationship Id="rId26" Type="http://schemas.openxmlformats.org/officeDocument/2006/relationships/image" Target="../media/image49.wmf"/><Relationship Id="rId3" Type="http://schemas.openxmlformats.org/officeDocument/2006/relationships/notesSlide" Target="../notesSlides/notesSlide21.xml"/><Relationship Id="rId21" Type="http://schemas.openxmlformats.org/officeDocument/2006/relationships/oleObject" Target="../embeddings/oleObject18.bin"/><Relationship Id="rId7" Type="http://schemas.openxmlformats.org/officeDocument/2006/relationships/image" Target="../media/image40.wmf"/><Relationship Id="rId12" Type="http://schemas.openxmlformats.org/officeDocument/2006/relationships/oleObject" Target="../embeddings/oleObject13.bin"/><Relationship Id="rId17" Type="http://schemas.openxmlformats.org/officeDocument/2006/relationships/oleObject" Target="../embeddings/oleObject16.bin"/><Relationship Id="rId25"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7.vml"/><Relationship Id="rId6" Type="http://schemas.openxmlformats.org/officeDocument/2006/relationships/oleObject" Target="../embeddings/oleObject10.bin"/><Relationship Id="rId11" Type="http://schemas.openxmlformats.org/officeDocument/2006/relationships/image" Target="../media/image42.wmf"/><Relationship Id="rId24" Type="http://schemas.openxmlformats.org/officeDocument/2006/relationships/image" Target="../media/image48.wmf"/><Relationship Id="rId5" Type="http://schemas.openxmlformats.org/officeDocument/2006/relationships/image" Target="../media/image39.wmf"/><Relationship Id="rId15" Type="http://schemas.openxmlformats.org/officeDocument/2006/relationships/oleObject" Target="../embeddings/oleObject15.bin"/><Relationship Id="rId23" Type="http://schemas.openxmlformats.org/officeDocument/2006/relationships/oleObject" Target="../embeddings/oleObject19.bin"/><Relationship Id="rId10" Type="http://schemas.openxmlformats.org/officeDocument/2006/relationships/oleObject" Target="../embeddings/oleObject12.bin"/><Relationship Id="rId19" Type="http://schemas.openxmlformats.org/officeDocument/2006/relationships/oleObject" Target="../embeddings/oleObject17.bin"/><Relationship Id="rId4" Type="http://schemas.openxmlformats.org/officeDocument/2006/relationships/oleObject" Target="../embeddings/oleObject9.bin"/><Relationship Id="rId9" Type="http://schemas.openxmlformats.org/officeDocument/2006/relationships/image" Target="../media/image41.wmf"/><Relationship Id="rId14" Type="http://schemas.openxmlformats.org/officeDocument/2006/relationships/oleObject" Target="../embeddings/oleObject14.bin"/><Relationship Id="rId22" Type="http://schemas.openxmlformats.org/officeDocument/2006/relationships/image" Target="../media/image4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53.wmf"/><Relationship Id="rId4"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4.bin"/><Relationship Id="rId5" Type="http://schemas.openxmlformats.org/officeDocument/2006/relationships/image" Target="../media/image55.wmf"/><Relationship Id="rId4"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9.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6.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5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Module </a:t>
            </a:r>
            <a:r>
              <a:rPr lang="en-US" dirty="0" smtClean="0">
                <a:latin typeface="Times New Roman" panose="02020603050405020304" pitchFamily="18" charset="0"/>
                <a:cs typeface="Times New Roman" panose="02020603050405020304" pitchFamily="18" charset="0"/>
              </a:rPr>
              <a:t>– 2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i="0" dirty="0" smtClean="0">
                <a:solidFill>
                  <a:schemeClr val="tx1"/>
                </a:solidFill>
              </a:rPr>
              <a:t>Applications of Diodes</a:t>
            </a:r>
            <a:endParaRPr lang="en-US" i="0" dirty="0">
              <a:solidFill>
                <a:schemeClr val="tx1"/>
              </a:solidFill>
            </a:endParaRPr>
          </a:p>
        </p:txBody>
      </p:sp>
      <p:sp>
        <p:nvSpPr>
          <p:cNvPr id="2" name="Content Placeholder 1"/>
          <p:cNvSpPr>
            <a:spLocks noGrp="1"/>
          </p:cNvSpPr>
          <p:nvPr>
            <p:ph type="subTitle" idx="1"/>
          </p:nvPr>
        </p:nvSpPr>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Chapter 1: Diodes and </a:t>
            </a:r>
            <a:r>
              <a:rPr lang="en-US" dirty="0" smtClean="0">
                <a:latin typeface="Times New Roman" panose="02020603050405020304" pitchFamily="18" charset="0"/>
                <a:cs typeface="Times New Roman" panose="02020603050405020304" pitchFamily="18" charset="0"/>
              </a:rPr>
              <a:t>Applications</a:t>
            </a:r>
          </a:p>
          <a:p>
            <a:r>
              <a:rPr lang="en-US" b="1" dirty="0">
                <a:latin typeface="Times New Roman" panose="02020603050405020304" pitchFamily="18" charset="0"/>
                <a:cs typeface="Times New Roman" panose="02020603050405020304" pitchFamily="18" charset="0"/>
              </a:rPr>
              <a:t>Reference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IN" dirty="0"/>
              <a:t>Robert L. </a:t>
            </a:r>
            <a:r>
              <a:rPr lang="en-IN" dirty="0" err="1"/>
              <a:t>Boylestad</a:t>
            </a:r>
            <a:r>
              <a:rPr lang="en-IN" dirty="0"/>
              <a:t>, Louis </a:t>
            </a:r>
            <a:r>
              <a:rPr lang="en-IN" dirty="0" err="1"/>
              <a:t>Nashelsky</a:t>
            </a:r>
            <a:r>
              <a:rPr lang="en-IN" dirty="0"/>
              <a:t>, Electronic Devices &amp; Circuit Theory, 11</a:t>
            </a:r>
            <a:r>
              <a:rPr lang="en-IN" baseline="30000" dirty="0"/>
              <a:t>th</a:t>
            </a:r>
            <a:r>
              <a:rPr lang="en-IN" dirty="0"/>
              <a:t> Edition, PHI, </a:t>
            </a:r>
            <a:r>
              <a:rPr lang="en-IN" dirty="0" smtClean="0"/>
              <a:t>2012</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6B065DB0-3459-4B3A-8630-43D9C48D6353}" type="datetime1">
              <a:rPr lang="en-IN" smtClean="0"/>
              <a:t>15-04-2021</a:t>
            </a:fld>
            <a:endParaRPr lang="en-IN"/>
          </a:p>
        </p:txBody>
      </p:sp>
      <p:sp>
        <p:nvSpPr>
          <p:cNvPr id="7" name="Footer Placeholder 6"/>
          <p:cNvSpPr>
            <a:spLocks noGrp="1"/>
          </p:cNvSpPr>
          <p:nvPr>
            <p:ph type="ftr" sz="quarter" idx="11"/>
          </p:nvPr>
        </p:nvSpPr>
        <p:spPr/>
        <p:txBody>
          <a:bodyPr/>
          <a:lstStyle/>
          <a:p>
            <a:r>
              <a:rPr lang="en-IN" dirty="0" smtClean="0"/>
              <a:t>Department of Electronics &amp; Communication Engineering</a:t>
            </a:r>
            <a:endParaRPr lang="en-IN" dirty="0"/>
          </a:p>
        </p:txBody>
      </p:sp>
      <p:sp>
        <p:nvSpPr>
          <p:cNvPr id="5" name="Slide Number Placeholder 4"/>
          <p:cNvSpPr>
            <a:spLocks noGrp="1"/>
          </p:cNvSpPr>
          <p:nvPr>
            <p:ph type="sldNum" sz="quarter" idx="12"/>
          </p:nvPr>
        </p:nvSpPr>
        <p:spPr/>
        <p:txBody>
          <a:bodyPr/>
          <a:lstStyle/>
          <a:p>
            <a:fld id="{7DB72B6B-351E-47F5-8A9F-408C781D2328}" type="slidenum">
              <a:rPr lang="en-US" smtClean="0">
                <a:solidFill>
                  <a:schemeClr val="tx1">
                    <a:lumMod val="50000"/>
                    <a:lumOff val="50000"/>
                  </a:schemeClr>
                </a:solidFill>
              </a:rPr>
              <a:t>1</a:t>
            </a:fld>
            <a:endParaRPr lang="en-US" dirty="0">
              <a:solidFill>
                <a:schemeClr val="tx1">
                  <a:lumMod val="50000"/>
                  <a:lumOff val="50000"/>
                </a:schemeClr>
              </a:solidFill>
            </a:endParaRPr>
          </a:p>
        </p:txBody>
      </p:sp>
      <p:sp>
        <p:nvSpPr>
          <p:cNvPr id="4" name="Rectangle 3"/>
          <p:cNvSpPr/>
          <p:nvPr/>
        </p:nvSpPr>
        <p:spPr>
          <a:xfrm>
            <a:off x="2520156" y="654914"/>
            <a:ext cx="7151688" cy="707886"/>
          </a:xfrm>
          <a:prstGeom prst="rect">
            <a:avLst/>
          </a:prstGeom>
        </p:spPr>
        <p:txBody>
          <a:bodyPr wrap="square">
            <a:spAutoFit/>
          </a:bodyPr>
          <a:lstStyle/>
          <a:p>
            <a:pPr lvl="0" algn="ctr">
              <a:spcBef>
                <a:spcPct val="20000"/>
              </a:spcBef>
            </a:pPr>
            <a:r>
              <a:rPr lang="en-US" sz="4000" b="1" i="1" dirty="0">
                <a:latin typeface="Times New Roman" panose="02020603050405020304" pitchFamily="18" charset="0"/>
                <a:cs typeface="Times New Roman" panose="02020603050405020304" pitchFamily="18" charset="0"/>
              </a:rPr>
              <a:t>Part – I :  Analog Electronics</a:t>
            </a:r>
          </a:p>
        </p:txBody>
      </p:sp>
    </p:spTree>
    <p:extLst>
      <p:ext uri="{BB962C8B-B14F-4D97-AF65-F5344CB8AC3E}">
        <p14:creationId xmlns:p14="http://schemas.microsoft.com/office/powerpoint/2010/main" val="325833611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rotWithShape="1">
          <a:blip r:embed="rId3">
            <a:extLst>
              <a:ext uri="{28A0092B-C50C-407E-A947-70E740481C1C}">
                <a14:useLocalDpi xmlns:a14="http://schemas.microsoft.com/office/drawing/2010/main" val="0"/>
              </a:ext>
            </a:extLst>
          </a:blip>
          <a:srcRect r="58065"/>
          <a:stretch/>
        </p:blipFill>
        <p:spPr bwMode="auto">
          <a:xfrm>
            <a:off x="2271713" y="2698753"/>
            <a:ext cx="2971800" cy="2314575"/>
          </a:xfrm>
          <a:prstGeom prst="rect">
            <a:avLst/>
          </a:prstGeom>
          <a:noFill/>
          <a:ln>
            <a:noFill/>
          </a:ln>
        </p:spPr>
      </p:pic>
      <p:sp>
        <p:nvSpPr>
          <p:cNvPr id="9" name="Title 1"/>
          <p:cNvSpPr>
            <a:spLocks noGrp="1"/>
          </p:cNvSpPr>
          <p:nvPr>
            <p:ph type="title"/>
          </p:nvPr>
        </p:nvSpPr>
        <p:spPr/>
        <p:txBody>
          <a:bodyPr/>
          <a:lstStyle/>
          <a:p>
            <a:r>
              <a:rPr lang="en-US" i="0" dirty="0" smtClean="0">
                <a:solidFill>
                  <a:schemeClr val="tx1"/>
                </a:solidFill>
                <a:latin typeface="+mj-lt"/>
              </a:rPr>
              <a:t>HWR </a:t>
            </a:r>
            <a:r>
              <a:rPr lang="en-US" dirty="0"/>
              <a:t>Working </a:t>
            </a:r>
            <a:endParaRPr lang="en-US" dirty="0">
              <a:latin typeface="+mj-lt"/>
            </a:endParaRPr>
          </a:p>
        </p:txBody>
      </p:sp>
      <p:sp>
        <p:nvSpPr>
          <p:cNvPr id="4" name="Content Placeholder 3"/>
          <p:cNvSpPr>
            <a:spLocks noGrp="1"/>
          </p:cNvSpPr>
          <p:nvPr>
            <p:ph idx="1"/>
          </p:nvPr>
        </p:nvSpPr>
        <p:spPr/>
        <p:txBody>
          <a:bodyPr/>
          <a:lstStyle/>
          <a:p>
            <a:r>
              <a:rPr lang="en-US" dirty="0">
                <a:latin typeface="+mj-lt"/>
              </a:rPr>
              <a:t>During </a:t>
            </a:r>
            <a:r>
              <a:rPr lang="en-US" dirty="0" smtClean="0">
                <a:latin typeface="+mj-lt"/>
              </a:rPr>
              <a:t>Negative </a:t>
            </a:r>
            <a:r>
              <a:rPr lang="en-US" dirty="0">
                <a:latin typeface="+mj-lt"/>
              </a:rPr>
              <a:t>half Cycle of input signal</a:t>
            </a:r>
          </a:p>
        </p:txBody>
      </p:sp>
      <p:sp>
        <p:nvSpPr>
          <p:cNvPr id="2" name="Date Placeholder 1"/>
          <p:cNvSpPr>
            <a:spLocks noGrp="1"/>
          </p:cNvSpPr>
          <p:nvPr>
            <p:ph type="dt" sz="half" idx="10"/>
          </p:nvPr>
        </p:nvSpPr>
        <p:spPr/>
        <p:txBody>
          <a:bodyPr/>
          <a:lstStyle/>
          <a:p>
            <a:fld id="{8AAD71CF-30B0-4B8B-B320-04C8B00312D8}" type="datetime1">
              <a:rPr lang="en-IN" smtClean="0">
                <a:latin typeface="+mj-lt"/>
              </a:rPr>
              <a:t>15-04-2021</a:t>
            </a:fld>
            <a:endParaRPr lang="en-IN">
              <a:latin typeface="+mj-lt"/>
            </a:endParaRPr>
          </a:p>
        </p:txBody>
      </p:sp>
      <p:sp>
        <p:nvSpPr>
          <p:cNvPr id="3" name="Footer Placeholder 2"/>
          <p:cNvSpPr>
            <a:spLocks noGrp="1"/>
          </p:cNvSpPr>
          <p:nvPr>
            <p:ph type="ftr" sz="quarter" idx="11"/>
          </p:nvPr>
        </p:nvSpPr>
        <p:spPr/>
        <p:txBody>
          <a:bodyPr/>
          <a:lstStyle/>
          <a:p>
            <a:r>
              <a:rPr lang="en-IN" smtClean="0">
                <a:latin typeface="+mj-lt"/>
              </a:rPr>
              <a:t>Department of Electronics &amp; Communication Engineering</a:t>
            </a:r>
            <a:endParaRPr lang="en-IN">
              <a:latin typeface="+mj-lt"/>
            </a:endParaRPr>
          </a:p>
        </p:txBody>
      </p:sp>
      <p:sp>
        <p:nvSpPr>
          <p:cNvPr id="12" name="Slide Number Placeholder 3"/>
          <p:cNvSpPr>
            <a:spLocks noGrp="1"/>
          </p:cNvSpPr>
          <p:nvPr>
            <p:ph type="sldNum" sz="quarter" idx="12"/>
          </p:nvPr>
        </p:nvSpPr>
        <p:spPr/>
        <p:txBody>
          <a:bodyPr/>
          <a:lstStyle/>
          <a:p>
            <a:fld id="{7DB72B6B-351E-47F5-8A9F-408C781D2328}" type="slidenum">
              <a:rPr lang="en-US" smtClean="0">
                <a:solidFill>
                  <a:schemeClr val="bg1"/>
                </a:solidFill>
                <a:latin typeface="+mj-lt"/>
              </a:rPr>
              <a:t>10</a:t>
            </a:fld>
            <a:endParaRPr lang="en-US" dirty="0">
              <a:solidFill>
                <a:schemeClr val="bg1"/>
              </a:solidFill>
              <a:latin typeface="+mj-lt"/>
            </a:endParaRPr>
          </a:p>
        </p:txBody>
      </p:sp>
      <p:sp>
        <p:nvSpPr>
          <p:cNvPr id="13" name="Rectangle 12"/>
          <p:cNvSpPr/>
          <p:nvPr/>
        </p:nvSpPr>
        <p:spPr>
          <a:xfrm>
            <a:off x="2061117" y="5486400"/>
            <a:ext cx="8458200" cy="400110"/>
          </a:xfrm>
          <a:prstGeom prst="rect">
            <a:avLst/>
          </a:prstGeom>
        </p:spPr>
        <p:txBody>
          <a:bodyPr wrap="square">
            <a:spAutoFit/>
          </a:bodyPr>
          <a:lstStyle/>
          <a:p>
            <a:pPr eaLnBrk="1" hangingPunct="1"/>
            <a:r>
              <a:rPr lang="en-US" sz="2000" dirty="0">
                <a:latin typeface="+mj-lt"/>
              </a:rPr>
              <a:t>Fig 9: Equivalent Circuit of HWR, when node A is negative w.r.t node B</a:t>
            </a:r>
          </a:p>
        </p:txBody>
      </p:sp>
      <p:pic>
        <p:nvPicPr>
          <p:cNvPr id="14" name="Picture 13"/>
          <p:cNvPicPr/>
          <p:nvPr/>
        </p:nvPicPr>
        <p:blipFill rotWithShape="1">
          <a:blip r:embed="rId3">
            <a:extLst>
              <a:ext uri="{28A0092B-C50C-407E-A947-70E740481C1C}">
                <a14:useLocalDpi xmlns:a14="http://schemas.microsoft.com/office/drawing/2010/main" val="0"/>
              </a:ext>
            </a:extLst>
          </a:blip>
          <a:srcRect l="42204" r="10417"/>
          <a:stretch/>
        </p:blipFill>
        <p:spPr bwMode="auto">
          <a:xfrm>
            <a:off x="5379244" y="2698753"/>
            <a:ext cx="3357562" cy="2314575"/>
          </a:xfrm>
          <a:prstGeom prst="rect">
            <a:avLst/>
          </a:prstGeom>
          <a:noFill/>
          <a:ln>
            <a:noFill/>
          </a:ln>
        </p:spPr>
      </p:pic>
      <p:pic>
        <p:nvPicPr>
          <p:cNvPr id="15" name="Picture 14"/>
          <p:cNvPicPr/>
          <p:nvPr/>
        </p:nvPicPr>
        <p:blipFill rotWithShape="1">
          <a:blip r:embed="rId3">
            <a:extLst>
              <a:ext uri="{28A0092B-C50C-407E-A947-70E740481C1C}">
                <a14:useLocalDpi xmlns:a14="http://schemas.microsoft.com/office/drawing/2010/main" val="0"/>
              </a:ext>
            </a:extLst>
          </a:blip>
          <a:srcRect l="88844"/>
          <a:stretch/>
        </p:blipFill>
        <p:spPr bwMode="auto">
          <a:xfrm>
            <a:off x="8859440" y="2649544"/>
            <a:ext cx="790575" cy="2314575"/>
          </a:xfrm>
          <a:prstGeom prst="rect">
            <a:avLst/>
          </a:prstGeom>
          <a:noFill/>
          <a:ln>
            <a:noFill/>
          </a:ln>
        </p:spPr>
      </p:pic>
      <p:sp>
        <p:nvSpPr>
          <p:cNvPr id="16" name="Rectangle 15"/>
          <p:cNvSpPr/>
          <p:nvPr/>
        </p:nvSpPr>
        <p:spPr>
          <a:xfrm>
            <a:off x="0" y="5986360"/>
            <a:ext cx="12192000" cy="400110"/>
          </a:xfrm>
          <a:prstGeom prst="rect">
            <a:avLst/>
          </a:prstGeom>
          <a:solidFill>
            <a:srgbClr val="92D050"/>
          </a:solidFill>
          <a:ln>
            <a:solidFill>
              <a:schemeClr val="tx1"/>
            </a:solidFill>
          </a:ln>
        </p:spPr>
        <p:txBody>
          <a:bodyPr wrap="square">
            <a:spAutoFit/>
          </a:bodyPr>
          <a:lstStyle/>
          <a:p>
            <a:pPr algn="ctr">
              <a:defRPr/>
            </a:pPr>
            <a:r>
              <a:rPr lang="en-US" sz="2000" b="1" dirty="0">
                <a:solidFill>
                  <a:srgbClr val="000000"/>
                </a:solidFill>
                <a:ea typeface="Times New Roman"/>
                <a:cs typeface="Tunga"/>
              </a:rPr>
              <a:t>Note: Current through load  exist only for one half  cycle</a:t>
            </a:r>
            <a:endParaRPr lang="en-GB" sz="2000" dirty="0"/>
          </a:p>
        </p:txBody>
      </p:sp>
    </p:spTree>
    <p:extLst>
      <p:ext uri="{BB962C8B-B14F-4D97-AF65-F5344CB8AC3E}">
        <p14:creationId xmlns:p14="http://schemas.microsoft.com/office/powerpoint/2010/main" val="1630026262"/>
      </p:ext>
    </p:extLst>
  </p:cSld>
  <p:clrMapOvr>
    <a:masterClrMapping/>
  </p:clrMapOvr>
  <mc:AlternateContent xmlns:mc="http://schemas.openxmlformats.org/markup-compatibility/2006" xmlns:p14="http://schemas.microsoft.com/office/powerpoint/2010/main">
    <mc:Choice Requires="p14">
      <p:transition p14:dur="1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solidFill>
                  <a:schemeClr val="tx1"/>
                </a:solidFill>
                <a:latin typeface="+mj-lt"/>
              </a:rPr>
              <a:t>HALF WAVE </a:t>
            </a:r>
            <a:r>
              <a:rPr lang="en-US" i="0" dirty="0" smtClean="0">
                <a:solidFill>
                  <a:schemeClr val="tx1"/>
                </a:solidFill>
                <a:latin typeface="+mj-lt"/>
              </a:rPr>
              <a:t>RECTIFIER</a:t>
            </a:r>
            <a:endParaRPr lang="en-US" dirty="0">
              <a:latin typeface="+mj-lt"/>
            </a:endParaRPr>
          </a:p>
        </p:txBody>
      </p:sp>
      <p:sp>
        <p:nvSpPr>
          <p:cNvPr id="5" name="Content Placeholder 4"/>
          <p:cNvSpPr>
            <a:spLocks noGrp="1"/>
          </p:cNvSpPr>
          <p:nvPr>
            <p:ph idx="1"/>
          </p:nvPr>
        </p:nvSpPr>
        <p:spPr/>
        <p:txBody>
          <a:bodyPr/>
          <a:lstStyle/>
          <a:p>
            <a:endParaRPr lang="en-US" dirty="0">
              <a:latin typeface="+mj-lt"/>
            </a:endParaRPr>
          </a:p>
        </p:txBody>
      </p:sp>
      <p:sp>
        <p:nvSpPr>
          <p:cNvPr id="3" name="Date Placeholder 2"/>
          <p:cNvSpPr>
            <a:spLocks noGrp="1"/>
          </p:cNvSpPr>
          <p:nvPr>
            <p:ph type="dt" sz="half" idx="10"/>
          </p:nvPr>
        </p:nvSpPr>
        <p:spPr/>
        <p:txBody>
          <a:bodyPr/>
          <a:lstStyle/>
          <a:p>
            <a:fld id="{930BDCDE-4148-495D-A79B-B05F3B3E3321}" type="datetime1">
              <a:rPr lang="en-IN" smtClean="0">
                <a:latin typeface="+mj-lt"/>
              </a:rPr>
              <a:t>15-04-2021</a:t>
            </a:fld>
            <a:endParaRPr lang="en-IN">
              <a:latin typeface="+mj-lt"/>
            </a:endParaRPr>
          </a:p>
        </p:txBody>
      </p:sp>
      <p:sp>
        <p:nvSpPr>
          <p:cNvPr id="4" name="Footer Placeholder 3"/>
          <p:cNvSpPr>
            <a:spLocks noGrp="1"/>
          </p:cNvSpPr>
          <p:nvPr>
            <p:ph type="ftr" sz="quarter" idx="11"/>
          </p:nvPr>
        </p:nvSpPr>
        <p:spPr/>
        <p:txBody>
          <a:bodyPr/>
          <a:lstStyle/>
          <a:p>
            <a:r>
              <a:rPr lang="en-IN" smtClean="0">
                <a:latin typeface="+mj-lt"/>
              </a:rPr>
              <a:t>Department of Electronics &amp; Communication Engineering</a:t>
            </a:r>
            <a:endParaRPr lang="en-IN">
              <a:latin typeface="+mj-lt"/>
            </a:endParaRPr>
          </a:p>
        </p:txBody>
      </p:sp>
      <p:sp>
        <p:nvSpPr>
          <p:cNvPr id="12" name="Slide Number Placeholder 3"/>
          <p:cNvSpPr>
            <a:spLocks noGrp="1"/>
          </p:cNvSpPr>
          <p:nvPr>
            <p:ph type="sldNum" sz="quarter" idx="12"/>
          </p:nvPr>
        </p:nvSpPr>
        <p:spPr/>
        <p:txBody>
          <a:bodyPr/>
          <a:lstStyle/>
          <a:p>
            <a:fld id="{7DB72B6B-351E-47F5-8A9F-408C781D2328}" type="slidenum">
              <a:rPr lang="en-US" smtClean="0">
                <a:solidFill>
                  <a:schemeClr val="bg1"/>
                </a:solidFill>
                <a:latin typeface="+mj-lt"/>
              </a:rPr>
              <a:t>11</a:t>
            </a:fld>
            <a:endParaRPr lang="en-US" dirty="0">
              <a:solidFill>
                <a:schemeClr val="bg1"/>
              </a:solidFill>
              <a:latin typeface="+mj-lt"/>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143470" y="1617773"/>
            <a:ext cx="5105400" cy="2610506"/>
          </a:xfrm>
          <a:prstGeom prst="rect">
            <a:avLst/>
          </a:prstGeom>
          <a:noFill/>
          <a:ln>
            <a:noFill/>
          </a:ln>
        </p:spPr>
      </p:pic>
      <p:sp>
        <p:nvSpPr>
          <p:cNvPr id="9" name="Rectangle 8"/>
          <p:cNvSpPr/>
          <p:nvPr/>
        </p:nvSpPr>
        <p:spPr>
          <a:xfrm>
            <a:off x="1190941" y="5253752"/>
            <a:ext cx="3771900" cy="830997"/>
          </a:xfrm>
          <a:prstGeom prst="rect">
            <a:avLst/>
          </a:prstGeom>
        </p:spPr>
        <p:txBody>
          <a:bodyPr wrap="square">
            <a:spAutoFit/>
          </a:bodyPr>
          <a:lstStyle/>
          <a:p>
            <a:pPr algn="ctr" eaLnBrk="1" hangingPunct="1"/>
            <a:r>
              <a:rPr lang="en-US" sz="2400" dirty="0">
                <a:latin typeface="+mj-lt"/>
              </a:rPr>
              <a:t>Fig 10: Input and rectified output with ideal diode</a:t>
            </a:r>
          </a:p>
        </p:txBody>
      </p:sp>
      <p:sp>
        <p:nvSpPr>
          <p:cNvPr id="10" name="Rectangle 9"/>
          <p:cNvSpPr/>
          <p:nvPr/>
        </p:nvSpPr>
        <p:spPr>
          <a:xfrm>
            <a:off x="7010245" y="5066327"/>
            <a:ext cx="3371850" cy="1200329"/>
          </a:xfrm>
          <a:prstGeom prst="rect">
            <a:avLst/>
          </a:prstGeom>
        </p:spPr>
        <p:txBody>
          <a:bodyPr wrap="square">
            <a:spAutoFit/>
          </a:bodyPr>
          <a:lstStyle/>
          <a:p>
            <a:pPr algn="ctr"/>
            <a:r>
              <a:rPr lang="en-US" sz="2400" dirty="0">
                <a:latin typeface="+mj-lt"/>
              </a:rPr>
              <a:t>Fig 11: Secondary input and rectified output with practical diode</a:t>
            </a:r>
          </a:p>
        </p:txBody>
      </p:sp>
      <p:pic>
        <p:nvPicPr>
          <p:cNvPr id="716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96" y="1617773"/>
            <a:ext cx="477202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799807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2"/>
                                        </p:tgtEl>
                                        <p:attrNameLst>
                                          <p:attrName>style.visibility</p:attrName>
                                        </p:attrNameLst>
                                      </p:cBhvr>
                                      <p:to>
                                        <p:strVal val="visible"/>
                                      </p:to>
                                    </p:set>
                                    <p:anim calcmode="lin" valueType="num">
                                      <p:cBhvr additive="base">
                                        <p:cTn id="11" dur="500" fill="hold"/>
                                        <p:tgtEl>
                                          <p:spTgt spid="71682"/>
                                        </p:tgtEl>
                                        <p:attrNameLst>
                                          <p:attrName>ppt_x</p:attrName>
                                        </p:attrNameLst>
                                      </p:cBhvr>
                                      <p:tavLst>
                                        <p:tav tm="0">
                                          <p:val>
                                            <p:strVal val="#ppt_x"/>
                                          </p:val>
                                        </p:tav>
                                        <p:tav tm="100000">
                                          <p:val>
                                            <p:strVal val="#ppt_x"/>
                                          </p:val>
                                        </p:tav>
                                      </p:tavLst>
                                    </p:anim>
                                    <p:anim calcmode="lin" valueType="num">
                                      <p:cBhvr additive="base">
                                        <p:cTn id="12" dur="500" fill="hold"/>
                                        <p:tgtEl>
                                          <p:spTgt spid="7168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HALF WAVE RECTIFIER</a:t>
            </a:r>
            <a:endParaRPr lang="en-US" dirty="0">
              <a:latin typeface="+mj-lt"/>
            </a:endParaRPr>
          </a:p>
        </p:txBody>
      </p:sp>
      <p:sp>
        <p:nvSpPr>
          <p:cNvPr id="11" name="Content Placeholder 10"/>
          <p:cNvSpPr>
            <a:spLocks noGrp="1"/>
          </p:cNvSpPr>
          <p:nvPr>
            <p:ph idx="1"/>
          </p:nvPr>
        </p:nvSpPr>
        <p:spPr/>
        <p:txBody>
          <a:bodyPr/>
          <a:lstStyle/>
          <a:p>
            <a:pPr>
              <a:lnSpc>
                <a:spcPct val="150000"/>
              </a:lnSpc>
            </a:pPr>
            <a:r>
              <a:rPr lang="en-US" sz="2400" dirty="0">
                <a:latin typeface="+mj-lt"/>
              </a:rPr>
              <a:t>Performance of Rectifiers is measured using the following parameters:</a:t>
            </a:r>
          </a:p>
          <a:p>
            <a:pPr>
              <a:lnSpc>
                <a:spcPct val="150000"/>
              </a:lnSpc>
            </a:pPr>
            <a:endParaRPr lang="en-US" sz="800" dirty="0">
              <a:latin typeface="+mj-lt"/>
            </a:endParaRPr>
          </a:p>
          <a:p>
            <a:pPr marL="914400" lvl="1" indent="-457200"/>
            <a:r>
              <a:rPr lang="en-US" sz="2800" i="1" dirty="0">
                <a:latin typeface="+mj-lt"/>
              </a:rPr>
              <a:t>DC voltage </a:t>
            </a:r>
            <a:r>
              <a:rPr lang="en-US" sz="2800" b="1" i="1" dirty="0" err="1" smtClean="0">
                <a:latin typeface="+mj-lt"/>
              </a:rPr>
              <a:t>V</a:t>
            </a:r>
            <a:r>
              <a:rPr lang="en-US" sz="2800" b="1" i="1" baseline="-25000" dirty="0" err="1" smtClean="0">
                <a:latin typeface="+mj-lt"/>
              </a:rPr>
              <a:t>dc</a:t>
            </a:r>
            <a:endParaRPr lang="en-US" sz="2800" b="1" i="1" baseline="-25000" dirty="0">
              <a:latin typeface="+mj-lt"/>
            </a:endParaRPr>
          </a:p>
          <a:p>
            <a:pPr marL="914400" lvl="1" indent="-457200"/>
            <a:endParaRPr lang="en-US" sz="2800" i="1" dirty="0">
              <a:latin typeface="+mj-lt"/>
            </a:endParaRPr>
          </a:p>
          <a:p>
            <a:pPr marL="914400" lvl="1" indent="-457200"/>
            <a:r>
              <a:rPr lang="en-US" sz="2800" i="1" dirty="0">
                <a:latin typeface="+mj-lt"/>
              </a:rPr>
              <a:t>Peak Inverse Voltage </a:t>
            </a:r>
            <a:r>
              <a:rPr lang="en-US" sz="2800" b="1" i="1" dirty="0">
                <a:latin typeface="+mj-lt"/>
              </a:rPr>
              <a:t>(</a:t>
            </a:r>
            <a:r>
              <a:rPr lang="en-US" sz="2800" b="1" i="1" dirty="0" smtClean="0">
                <a:latin typeface="+mj-lt"/>
              </a:rPr>
              <a:t>PIV)</a:t>
            </a:r>
          </a:p>
          <a:p>
            <a:pPr marL="914400" lvl="1" indent="-457200"/>
            <a:endParaRPr lang="en-US" sz="2800" i="1" dirty="0" smtClean="0">
              <a:latin typeface="+mj-lt"/>
            </a:endParaRPr>
          </a:p>
          <a:p>
            <a:pPr marL="914400" lvl="1" indent="-457200"/>
            <a:r>
              <a:rPr lang="en-US" sz="2800" i="1" dirty="0" smtClean="0">
                <a:latin typeface="+mj-lt"/>
              </a:rPr>
              <a:t>Ripple </a:t>
            </a:r>
            <a:r>
              <a:rPr lang="en-US" sz="2800" i="1" dirty="0">
                <a:latin typeface="+mj-lt"/>
              </a:rPr>
              <a:t>factor </a:t>
            </a:r>
            <a:r>
              <a:rPr lang="el-GR" sz="2800" b="1" i="1" dirty="0" smtClean="0">
                <a:latin typeface="+mj-lt"/>
              </a:rPr>
              <a:t>γ</a:t>
            </a:r>
            <a:endParaRPr lang="en-US" sz="2800" b="1" i="1" dirty="0">
              <a:latin typeface="+mj-lt"/>
            </a:endParaRPr>
          </a:p>
          <a:p>
            <a:pPr marL="914400" lvl="1" indent="-457200"/>
            <a:endParaRPr lang="en-US" sz="2800" i="1" dirty="0">
              <a:latin typeface="+mj-lt"/>
            </a:endParaRPr>
          </a:p>
          <a:p>
            <a:pPr marL="914400" lvl="1" indent="-457200"/>
            <a:r>
              <a:rPr lang="en-US" sz="2800" i="1" dirty="0" smtClean="0">
                <a:latin typeface="+mj-lt"/>
              </a:rPr>
              <a:t>Efficiency </a:t>
            </a:r>
            <a:r>
              <a:rPr lang="el-GR" sz="2800" b="1" i="1" dirty="0" smtClean="0">
                <a:latin typeface="+mj-lt"/>
              </a:rPr>
              <a:t>η</a:t>
            </a:r>
            <a:endParaRPr lang="en-US" sz="2800" b="1" i="1" dirty="0">
              <a:latin typeface="+mj-lt"/>
            </a:endParaRPr>
          </a:p>
        </p:txBody>
      </p:sp>
      <p:sp>
        <p:nvSpPr>
          <p:cNvPr id="4" name="Date Placeholder 3"/>
          <p:cNvSpPr>
            <a:spLocks noGrp="1"/>
          </p:cNvSpPr>
          <p:nvPr>
            <p:ph type="dt" sz="half" idx="10"/>
          </p:nvPr>
        </p:nvSpPr>
        <p:spPr/>
        <p:txBody>
          <a:bodyPr/>
          <a:lstStyle/>
          <a:p>
            <a:fld id="{5DFD1266-E89C-4CAA-8E87-86512EC199F3}" type="datetime1">
              <a:rPr lang="en-IN" smtClean="0">
                <a:latin typeface="+mj-lt"/>
              </a:rPr>
              <a:t>15-04-2021</a:t>
            </a:fld>
            <a:endParaRPr lang="en-IN">
              <a:latin typeface="+mj-lt"/>
            </a:endParaRPr>
          </a:p>
        </p:txBody>
      </p:sp>
      <p:sp>
        <p:nvSpPr>
          <p:cNvPr id="7" name="Footer Placeholder 6"/>
          <p:cNvSpPr>
            <a:spLocks noGrp="1"/>
          </p:cNvSpPr>
          <p:nvPr>
            <p:ph type="ftr" sz="quarter" idx="11"/>
          </p:nvPr>
        </p:nvSpPr>
        <p:spPr/>
        <p:txBody>
          <a:bodyPr/>
          <a:lstStyle/>
          <a:p>
            <a:r>
              <a:rPr lang="en-IN" smtClean="0">
                <a:latin typeface="+mj-lt"/>
              </a:rPr>
              <a:t>Department of Electronics &amp; Communication Engineering</a:t>
            </a:r>
            <a:endParaRPr lang="en-IN">
              <a:latin typeface="+mj-lt"/>
            </a:endParaRPr>
          </a:p>
        </p:txBody>
      </p:sp>
      <p:sp>
        <p:nvSpPr>
          <p:cNvPr id="8" name="Slide Number Placeholder 3"/>
          <p:cNvSpPr>
            <a:spLocks noGrp="1"/>
          </p:cNvSpPr>
          <p:nvPr>
            <p:ph type="sldNum" sz="quarter" idx="12"/>
          </p:nvPr>
        </p:nvSpPr>
        <p:spPr/>
        <p:txBody>
          <a:bodyPr/>
          <a:lstStyle/>
          <a:p>
            <a:fld id="{7DB72B6B-351E-47F5-8A9F-408C781D2328}" type="slidenum">
              <a:rPr lang="en-US" smtClean="0">
                <a:latin typeface="+mj-lt"/>
              </a:rPr>
              <a:t>12</a:t>
            </a:fld>
            <a:endParaRPr lang="en-US" dirty="0">
              <a:latin typeface="+mj-lt"/>
            </a:endParaRPr>
          </a:p>
        </p:txBody>
      </p:sp>
      <p:sp>
        <p:nvSpPr>
          <p:cNvPr id="3"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latin typeface="+mj-lt"/>
            </a:endParaRPr>
          </a:p>
        </p:txBody>
      </p:sp>
    </p:spTree>
    <p:extLst>
      <p:ext uri="{BB962C8B-B14F-4D97-AF65-F5344CB8AC3E}">
        <p14:creationId xmlns:p14="http://schemas.microsoft.com/office/powerpoint/2010/main" val="108944266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barn(inVertical)">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barn(inVertical)">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xEl>
                                              <p:pRg st="6" end="6"/>
                                            </p:txEl>
                                          </p:spTgt>
                                        </p:tgtEl>
                                        <p:attrNameLst>
                                          <p:attrName>style.visibility</p:attrName>
                                        </p:attrNameLst>
                                      </p:cBhvr>
                                      <p:to>
                                        <p:strVal val="visible"/>
                                      </p:to>
                                    </p:set>
                                    <p:animEffect transition="in" filter="barn(inVertical)">
                                      <p:cBhvr>
                                        <p:cTn id="22" dur="500"/>
                                        <p:tgtEl>
                                          <p:spTgt spid="1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animEffect transition="in" filter="barn(inVertical)">
                                      <p:cBhvr>
                                        <p:cTn id="2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solidFill>
                  <a:schemeClr val="tx1"/>
                </a:solidFill>
              </a:rPr>
              <a:t>HALF WAVE </a:t>
            </a:r>
            <a:r>
              <a:rPr lang="en-US" i="0" dirty="0" smtClean="0">
                <a:solidFill>
                  <a:schemeClr val="tx1"/>
                </a:solidFill>
              </a:rPr>
              <a:t>RECTIFIER</a:t>
            </a:r>
            <a:endParaRPr lang="en-US" dirty="0"/>
          </a:p>
        </p:txBody>
      </p:sp>
      <p:sp>
        <p:nvSpPr>
          <p:cNvPr id="6" name="Rectangle 3"/>
          <p:cNvSpPr>
            <a:spLocks noGrp="1" noChangeArrowheads="1"/>
          </p:cNvSpPr>
          <p:nvPr>
            <p:ph idx="1"/>
          </p:nvPr>
        </p:nvSpPr>
        <p:spPr>
          <a:extLst/>
        </p:spPr>
        <p:txBody>
          <a:bodyPr rtlCol="0">
            <a:noAutofit/>
          </a:bodyPr>
          <a:lstStyle/>
          <a:p>
            <a:pPr>
              <a:defRPr/>
            </a:pPr>
            <a:r>
              <a:rPr lang="en-US" altLang="en-US" dirty="0" smtClean="0"/>
              <a:t>During positive cycle   </a:t>
            </a:r>
          </a:p>
          <a:p>
            <a:pPr lvl="2">
              <a:defRPr/>
            </a:pPr>
            <a:r>
              <a:rPr lang="en-US" altLang="en-US" sz="2600" i="1" dirty="0" err="1" smtClean="0"/>
              <a:t>i</a:t>
            </a:r>
            <a:r>
              <a:rPr lang="en-US" altLang="en-US" sz="2600" i="1" dirty="0" smtClean="0"/>
              <a:t> </a:t>
            </a:r>
            <a:r>
              <a:rPr lang="en-US" altLang="en-US" sz="2600" i="1" dirty="0"/>
              <a:t>= </a:t>
            </a:r>
            <a:r>
              <a:rPr lang="en-US" altLang="en-US" sz="2600" i="1" dirty="0" err="1"/>
              <a:t>I</a:t>
            </a:r>
            <a:r>
              <a:rPr lang="en-US" altLang="en-US" sz="2600" i="1" baseline="-25000" dirty="0" err="1"/>
              <a:t>m</a:t>
            </a:r>
            <a:r>
              <a:rPr lang="en-US" altLang="en-US" sz="2600" i="1" baseline="-25000" dirty="0"/>
              <a:t> </a:t>
            </a:r>
            <a:r>
              <a:rPr lang="en-US" altLang="en-US" sz="2600" i="1" dirty="0"/>
              <a:t>sin(</a:t>
            </a:r>
            <a:r>
              <a:rPr lang="el-GR" altLang="en-US" sz="2600" i="1" dirty="0"/>
              <a:t>ω</a:t>
            </a:r>
            <a:r>
              <a:rPr lang="en-US" altLang="en-US" sz="2600" i="1" dirty="0"/>
              <a:t>t) </a:t>
            </a:r>
            <a:r>
              <a:rPr lang="en-US" altLang="en-US" sz="2600" dirty="0"/>
              <a:t> </a:t>
            </a:r>
            <a:endParaRPr lang="en-US" altLang="en-US" sz="2600" dirty="0" smtClean="0"/>
          </a:p>
          <a:p>
            <a:pPr lvl="2">
              <a:defRPr/>
            </a:pPr>
            <a:r>
              <a:rPr lang="en-US" altLang="en-US" sz="2600" dirty="0" smtClean="0"/>
              <a:t>Peak </a:t>
            </a:r>
            <a:r>
              <a:rPr lang="en-US" altLang="en-US" sz="2600" dirty="0"/>
              <a:t>current </a:t>
            </a:r>
          </a:p>
          <a:p>
            <a:pPr lvl="2">
              <a:defRPr/>
            </a:pPr>
            <a:r>
              <a:rPr lang="en-US" altLang="en-US" sz="2600" dirty="0" smtClean="0"/>
              <a:t>Assume </a:t>
            </a:r>
            <a:r>
              <a:rPr lang="en-US" altLang="en-US" sz="2600" dirty="0"/>
              <a:t>ideal diodes </a:t>
            </a:r>
          </a:p>
          <a:p>
            <a:pPr marL="0" indent="0">
              <a:lnSpc>
                <a:spcPct val="90000"/>
              </a:lnSpc>
              <a:buNone/>
              <a:defRPr/>
            </a:pPr>
            <a:endParaRPr lang="en-US" altLang="en-US" sz="2600" dirty="0"/>
          </a:p>
          <a:p>
            <a:pPr>
              <a:lnSpc>
                <a:spcPct val="90000"/>
              </a:lnSpc>
              <a:defRPr/>
            </a:pPr>
            <a:endParaRPr lang="en-US" altLang="en-US" sz="2600" dirty="0"/>
          </a:p>
          <a:p>
            <a:pPr>
              <a:lnSpc>
                <a:spcPct val="90000"/>
              </a:lnSpc>
              <a:defRPr/>
            </a:pPr>
            <a:endParaRPr lang="en-US" altLang="en-US" sz="2600" dirty="0" smtClean="0"/>
          </a:p>
          <a:p>
            <a:pPr>
              <a:lnSpc>
                <a:spcPct val="90000"/>
              </a:lnSpc>
              <a:defRPr/>
            </a:pPr>
            <a:endParaRPr lang="en-US" altLang="en-US" sz="2600" dirty="0" smtClean="0"/>
          </a:p>
          <a:p>
            <a:pPr>
              <a:lnSpc>
                <a:spcPct val="90000"/>
              </a:lnSpc>
              <a:defRPr/>
            </a:pPr>
            <a:r>
              <a:rPr lang="en-US" altLang="en-US" dirty="0" smtClean="0"/>
              <a:t>During negative half cycle, </a:t>
            </a:r>
          </a:p>
          <a:p>
            <a:pPr marL="0" indent="0">
              <a:lnSpc>
                <a:spcPct val="90000"/>
              </a:lnSpc>
              <a:buNone/>
              <a:defRPr/>
            </a:pPr>
            <a:r>
              <a:rPr lang="en-US" altLang="en-US" i="1" dirty="0"/>
              <a:t>	</a:t>
            </a:r>
            <a:r>
              <a:rPr lang="en-US" altLang="en-US" i="1" dirty="0" err="1" smtClean="0"/>
              <a:t>i</a:t>
            </a:r>
            <a:r>
              <a:rPr lang="en-US" altLang="en-US" dirty="0" smtClean="0"/>
              <a:t> = 0</a:t>
            </a:r>
            <a:endParaRPr lang="en-US" altLang="en-US" dirty="0"/>
          </a:p>
        </p:txBody>
      </p:sp>
      <p:sp>
        <p:nvSpPr>
          <p:cNvPr id="4" name="Date Placeholder 3"/>
          <p:cNvSpPr>
            <a:spLocks noGrp="1"/>
          </p:cNvSpPr>
          <p:nvPr>
            <p:ph type="dt" sz="half" idx="10"/>
          </p:nvPr>
        </p:nvSpPr>
        <p:spPr/>
        <p:txBody>
          <a:bodyPr/>
          <a:lstStyle/>
          <a:p>
            <a:fld id="{377682EB-ED32-4C6C-9E4E-7CAEB4EB4163}" type="datetime1">
              <a:rPr lang="en-IN" smtClean="0"/>
              <a:t>15-04-2021</a:t>
            </a:fld>
            <a:endParaRPr lang="en-IN"/>
          </a:p>
        </p:txBody>
      </p:sp>
      <p:sp>
        <p:nvSpPr>
          <p:cNvPr id="5" name="Footer Placeholder 4"/>
          <p:cNvSpPr>
            <a:spLocks noGrp="1"/>
          </p:cNvSpPr>
          <p:nvPr>
            <p:ph type="ftr" sz="quarter" idx="11"/>
          </p:nvPr>
        </p:nvSpPr>
        <p:spPr/>
        <p:txBody>
          <a:bodyPr/>
          <a:lstStyle/>
          <a:p>
            <a:r>
              <a:rPr lang="en-IN" smtClean="0"/>
              <a:t>Department of Electronics &amp; Communication Engineering</a:t>
            </a:r>
            <a:endParaRPr lang="en-IN"/>
          </a:p>
        </p:txBody>
      </p:sp>
      <p:sp>
        <p:nvSpPr>
          <p:cNvPr id="9" name="Slide Number Placeholder 3"/>
          <p:cNvSpPr>
            <a:spLocks noGrp="1"/>
          </p:cNvSpPr>
          <p:nvPr>
            <p:ph type="sldNum" sz="quarter" idx="12"/>
          </p:nvPr>
        </p:nvSpPr>
        <p:spPr/>
        <p:txBody>
          <a:bodyPr/>
          <a:lstStyle/>
          <a:p>
            <a:fld id="{7DB72B6B-351E-47F5-8A9F-408C781D2328}" type="slidenum">
              <a:rPr lang="en-US" smtClean="0"/>
              <a:t>13</a:t>
            </a:fld>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650377780"/>
              </p:ext>
            </p:extLst>
          </p:nvPr>
        </p:nvGraphicFramePr>
        <p:xfrm>
          <a:off x="2203023" y="3796506"/>
          <a:ext cx="1616074" cy="457200"/>
        </p:xfrm>
        <a:graphic>
          <a:graphicData uri="http://schemas.openxmlformats.org/presentationml/2006/ole">
            <mc:AlternateContent xmlns:mc="http://schemas.openxmlformats.org/markup-compatibility/2006">
              <mc:Choice xmlns:v="urn:schemas-microsoft-com:vml" Requires="v">
                <p:oleObj spid="_x0000_s13329" name="Equation" r:id="rId4" imgW="799920" imgH="215640" progId="Equation.3">
                  <p:embed/>
                </p:oleObj>
              </mc:Choice>
              <mc:Fallback>
                <p:oleObj name="Equation" r:id="rId4" imgW="799920" imgH="215640" progId="Equation.3">
                  <p:embed/>
                  <p:pic>
                    <p:nvPicPr>
                      <p:cNvPr id="0" name=""/>
                      <p:cNvPicPr/>
                      <p:nvPr/>
                    </p:nvPicPr>
                    <p:blipFill>
                      <a:blip r:embed="rId5"/>
                      <a:stretch>
                        <a:fillRect/>
                      </a:stretch>
                    </p:blipFill>
                    <p:spPr>
                      <a:xfrm>
                        <a:off x="2203023" y="3796506"/>
                        <a:ext cx="1616074" cy="457200"/>
                      </a:xfrm>
                      <a:prstGeom prst="rect">
                        <a:avLst/>
                      </a:prstGeom>
                    </p:spPr>
                  </p:pic>
                </p:oleObj>
              </mc:Fallback>
            </mc:AlternateContent>
          </a:graphicData>
        </a:graphic>
      </p:graphicFrame>
      <p:pic>
        <p:nvPicPr>
          <p:cNvPr id="3" name="Picture 2"/>
          <p:cNvPicPr>
            <a:picLocks noChangeAspect="1"/>
          </p:cNvPicPr>
          <p:nvPr/>
        </p:nvPicPr>
        <p:blipFill rotWithShape="1">
          <a:blip r:embed="rId6"/>
          <a:srcRect r="27647"/>
          <a:stretch/>
        </p:blipFill>
        <p:spPr>
          <a:xfrm>
            <a:off x="5217318" y="2421675"/>
            <a:ext cx="1757363" cy="962025"/>
          </a:xfrm>
          <a:prstGeom prst="rect">
            <a:avLst/>
          </a:prstGeom>
        </p:spPr>
      </p:pic>
      <p:pic>
        <p:nvPicPr>
          <p:cNvPr id="12" name="Picture 11"/>
          <p:cNvPicPr>
            <a:picLocks noChangeAspect="1"/>
          </p:cNvPicPr>
          <p:nvPr/>
        </p:nvPicPr>
        <p:blipFill>
          <a:blip r:embed="rId6"/>
          <a:stretch>
            <a:fillRect/>
          </a:stretch>
        </p:blipFill>
        <p:spPr>
          <a:xfrm>
            <a:off x="1909762" y="4368709"/>
            <a:ext cx="2428875" cy="962025"/>
          </a:xfrm>
          <a:prstGeom prst="rect">
            <a:avLst/>
          </a:prstGeom>
        </p:spPr>
      </p:pic>
    </p:spTree>
    <p:extLst>
      <p:ext uri="{BB962C8B-B14F-4D97-AF65-F5344CB8AC3E}">
        <p14:creationId xmlns:p14="http://schemas.microsoft.com/office/powerpoint/2010/main" val="114939491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barn(inVertical)">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arn(inVertical)">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arn(inVertical)">
                                      <p:cBhvr>
                                        <p:cTn id="4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solidFill>
                  <a:schemeClr val="tx1"/>
                </a:solidFill>
              </a:rPr>
              <a:t>HALF WAVE </a:t>
            </a:r>
            <a:r>
              <a:rPr lang="en-US" i="0" dirty="0" smtClean="0">
                <a:solidFill>
                  <a:schemeClr val="tx1"/>
                </a:solidFill>
              </a:rPr>
              <a:t>RECTIFIER</a:t>
            </a:r>
            <a:endParaRPr lang="en-US" dirty="0"/>
          </a:p>
        </p:txBody>
      </p:sp>
      <p:sp>
        <p:nvSpPr>
          <p:cNvPr id="6" name="Rectangle 3"/>
          <p:cNvSpPr>
            <a:spLocks noGrp="1" noChangeArrowheads="1"/>
          </p:cNvSpPr>
          <p:nvPr>
            <p:ph idx="1"/>
          </p:nvPr>
        </p:nvSpPr>
        <p:spPr>
          <a:extLst/>
        </p:spPr>
        <p:txBody>
          <a:bodyPr rtlCol="0">
            <a:noAutofit/>
          </a:bodyPr>
          <a:lstStyle/>
          <a:p>
            <a:pPr marL="0" indent="0">
              <a:lnSpc>
                <a:spcPct val="90000"/>
              </a:lnSpc>
              <a:buNone/>
              <a:defRPr/>
            </a:pPr>
            <a:r>
              <a:rPr lang="en-US" altLang="en-US" i="1" dirty="0" smtClean="0"/>
              <a:t>Average (DC) current</a:t>
            </a:r>
          </a:p>
          <a:p>
            <a:pPr marL="0" indent="0">
              <a:lnSpc>
                <a:spcPct val="90000"/>
              </a:lnSpc>
              <a:buNone/>
              <a:defRPr/>
            </a:pPr>
            <a:endParaRPr lang="en-US" altLang="en-US" b="1" i="1" dirty="0" smtClean="0">
              <a:latin typeface="Times New Roman" pitchFamily="18" charset="0"/>
              <a:cs typeface="Times New Roman" pitchFamily="18" charset="0"/>
              <a:hlinkClick r:id="rId4" action="ppaction://hlinkfile"/>
            </a:endParaRPr>
          </a:p>
          <a:p>
            <a:pPr marL="0" indent="0">
              <a:lnSpc>
                <a:spcPct val="90000"/>
              </a:lnSpc>
              <a:buNone/>
              <a:defRPr/>
            </a:pPr>
            <a:endParaRPr lang="en-US" altLang="en-US" b="1" i="1" dirty="0">
              <a:hlinkClick r:id="rId4" action="ppaction://hlinkfile"/>
            </a:endParaRPr>
          </a:p>
          <a:p>
            <a:pPr marL="0" indent="0">
              <a:buNone/>
              <a:defRPr/>
            </a:pPr>
            <a:r>
              <a:rPr lang="en-US" altLang="en-US" i="1" dirty="0"/>
              <a:t>Average output voltage is </a:t>
            </a:r>
          </a:p>
          <a:p>
            <a:pPr marL="0" indent="0">
              <a:lnSpc>
                <a:spcPct val="90000"/>
              </a:lnSpc>
              <a:buNone/>
              <a:defRPr/>
            </a:pPr>
            <a:endParaRPr lang="en-US" altLang="en-US" b="1" i="1" dirty="0">
              <a:latin typeface="Times New Roman" pitchFamily="18" charset="0"/>
              <a:cs typeface="Times New Roman" pitchFamily="18" charset="0"/>
            </a:endParaRPr>
          </a:p>
          <a:p>
            <a:pPr marL="0" indent="0">
              <a:lnSpc>
                <a:spcPct val="90000"/>
              </a:lnSpc>
              <a:buNone/>
              <a:defRPr/>
            </a:pPr>
            <a:endParaRPr lang="en-US" altLang="en-US" b="1" i="1" dirty="0" smtClean="0"/>
          </a:p>
          <a:p>
            <a:pPr marL="0" indent="0">
              <a:lnSpc>
                <a:spcPct val="90000"/>
              </a:lnSpc>
              <a:buNone/>
              <a:defRPr/>
            </a:pPr>
            <a:r>
              <a:rPr lang="en-US" altLang="en-US" b="1" dirty="0" smtClean="0">
                <a:latin typeface="Times New Roman" pitchFamily="18" charset="0"/>
                <a:cs typeface="Times New Roman" pitchFamily="18" charset="0"/>
              </a:rPr>
              <a:t>Average value of load current in half wave rectifier is non zero</a:t>
            </a:r>
            <a:endParaRPr lang="el-GR" alt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77682EB-ED32-4C6C-9E4E-7CAEB4EB4163}" type="datetime1">
              <a:rPr lang="en-IN" smtClean="0"/>
              <a:t>15-04-2021</a:t>
            </a:fld>
            <a:endParaRPr lang="en-IN"/>
          </a:p>
        </p:txBody>
      </p:sp>
      <p:sp>
        <p:nvSpPr>
          <p:cNvPr id="5" name="Footer Placeholder 4"/>
          <p:cNvSpPr>
            <a:spLocks noGrp="1"/>
          </p:cNvSpPr>
          <p:nvPr>
            <p:ph type="ftr" sz="quarter" idx="11"/>
          </p:nvPr>
        </p:nvSpPr>
        <p:spPr/>
        <p:txBody>
          <a:bodyPr/>
          <a:lstStyle/>
          <a:p>
            <a:r>
              <a:rPr lang="en-IN" smtClean="0"/>
              <a:t>Department of Electronics &amp; Communication Engineering</a:t>
            </a:r>
            <a:endParaRPr lang="en-IN"/>
          </a:p>
        </p:txBody>
      </p:sp>
      <p:sp>
        <p:nvSpPr>
          <p:cNvPr id="9" name="Slide Number Placeholder 3"/>
          <p:cNvSpPr>
            <a:spLocks noGrp="1"/>
          </p:cNvSpPr>
          <p:nvPr>
            <p:ph type="sldNum" sz="quarter" idx="12"/>
          </p:nvPr>
        </p:nvSpPr>
        <p:spPr/>
        <p:txBody>
          <a:bodyPr/>
          <a:lstStyle/>
          <a:p>
            <a:fld id="{7DB72B6B-351E-47F5-8A9F-408C781D2328}" type="slidenum">
              <a:rPr lang="en-US" smtClean="0"/>
              <a:t>14</a:t>
            </a:fld>
            <a:endParaRPr lang="en-US" dirty="0"/>
          </a:p>
        </p:txBody>
      </p:sp>
      <p:pic>
        <p:nvPicPr>
          <p:cNvPr id="3" name="Picture 2"/>
          <p:cNvPicPr>
            <a:picLocks noChangeAspect="1"/>
          </p:cNvPicPr>
          <p:nvPr/>
        </p:nvPicPr>
        <p:blipFill rotWithShape="1">
          <a:blip r:embed="rId5"/>
          <a:srcRect l="79394"/>
          <a:stretch/>
        </p:blipFill>
        <p:spPr>
          <a:xfrm>
            <a:off x="5084825" y="2322513"/>
            <a:ext cx="501626" cy="914400"/>
          </a:xfrm>
          <a:prstGeom prst="rect">
            <a:avLst/>
          </a:prstGeom>
        </p:spPr>
      </p:pic>
      <p:pic>
        <p:nvPicPr>
          <p:cNvPr id="12" name="Picture 11"/>
          <p:cNvPicPr>
            <a:picLocks noChangeAspect="1"/>
          </p:cNvPicPr>
          <p:nvPr/>
        </p:nvPicPr>
        <p:blipFill rotWithShape="1">
          <a:blip r:embed="rId5"/>
          <a:srcRect r="18479"/>
          <a:stretch/>
        </p:blipFill>
        <p:spPr>
          <a:xfrm>
            <a:off x="3100388" y="2371725"/>
            <a:ext cx="1984437" cy="914400"/>
          </a:xfrm>
          <a:prstGeom prst="rect">
            <a:avLst/>
          </a:prstGeom>
        </p:spPr>
      </p:pic>
      <p:graphicFrame>
        <p:nvGraphicFramePr>
          <p:cNvPr id="13" name="Object 12"/>
          <p:cNvGraphicFramePr>
            <a:graphicFrameLocks noChangeAspect="1"/>
          </p:cNvGraphicFramePr>
          <p:nvPr>
            <p:extLst>
              <p:ext uri="{D42A27DB-BD31-4B8C-83A1-F6EECF244321}">
                <p14:modId xmlns:p14="http://schemas.microsoft.com/office/powerpoint/2010/main" val="2761206622"/>
              </p:ext>
            </p:extLst>
          </p:nvPr>
        </p:nvGraphicFramePr>
        <p:xfrm>
          <a:off x="3581400" y="3832225"/>
          <a:ext cx="2338389" cy="779463"/>
        </p:xfrm>
        <a:graphic>
          <a:graphicData uri="http://schemas.openxmlformats.org/presentationml/2006/ole">
            <mc:AlternateContent xmlns:mc="http://schemas.openxmlformats.org/markup-compatibility/2006">
              <mc:Choice xmlns:v="urn:schemas-microsoft-com:vml" Requires="v">
                <p:oleObj spid="_x0000_s3150" name="Equation" r:id="rId6" imgW="685800" imgH="228600" progId="Equation.3">
                  <p:embed/>
                </p:oleObj>
              </mc:Choice>
              <mc:Fallback>
                <p:oleObj name="Equation" r:id="rId6" imgW="6858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3832225"/>
                        <a:ext cx="2338389" cy="779463"/>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18597795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arn(inVertical)">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t>HALF WAVE RECTIFIER</a:t>
            </a:r>
            <a:endParaRPr lang="en-US" dirty="0"/>
          </a:p>
        </p:txBody>
      </p:sp>
      <p:sp>
        <p:nvSpPr>
          <p:cNvPr id="10" name="Content Placeholder 9"/>
          <p:cNvSpPr>
            <a:spLocks noGrp="1"/>
          </p:cNvSpPr>
          <p:nvPr>
            <p:ph idx="1"/>
          </p:nvPr>
        </p:nvSpPr>
        <p:spPr/>
        <p:txBody>
          <a:bodyPr/>
          <a:lstStyle/>
          <a:p>
            <a:r>
              <a:rPr lang="en-US" altLang="en-US" dirty="0"/>
              <a:t>RMS value of load current in half wave rectifier is:</a:t>
            </a:r>
          </a:p>
          <a:p>
            <a:endParaRPr lang="en-US" altLang="en-US" dirty="0"/>
          </a:p>
          <a:p>
            <a:endParaRPr lang="en-US" altLang="en-US" dirty="0"/>
          </a:p>
          <a:p>
            <a:endParaRPr lang="en-US" altLang="en-US" dirty="0"/>
          </a:p>
          <a:p>
            <a:r>
              <a:rPr lang="en-US" altLang="en-US" dirty="0" smtClean="0"/>
              <a:t>RMS </a:t>
            </a:r>
            <a:r>
              <a:rPr lang="en-US" altLang="en-US" dirty="0"/>
              <a:t>output voltage is</a:t>
            </a:r>
          </a:p>
          <a:p>
            <a:endParaRPr lang="en-US" dirty="0"/>
          </a:p>
        </p:txBody>
      </p:sp>
      <p:sp>
        <p:nvSpPr>
          <p:cNvPr id="4" name="Date Placeholder 3"/>
          <p:cNvSpPr>
            <a:spLocks noGrp="1"/>
          </p:cNvSpPr>
          <p:nvPr>
            <p:ph type="dt" sz="half" idx="10"/>
          </p:nvPr>
        </p:nvSpPr>
        <p:spPr/>
        <p:txBody>
          <a:bodyPr/>
          <a:lstStyle/>
          <a:p>
            <a:fld id="{5374F4B8-DEAF-4889-8931-63B51908D393}" type="datetime1">
              <a:rPr lang="en-IN" smtClean="0"/>
              <a:t>15-04-2021</a:t>
            </a:fld>
            <a:endParaRPr lang="en-IN"/>
          </a:p>
        </p:txBody>
      </p:sp>
      <p:sp>
        <p:nvSpPr>
          <p:cNvPr id="9" name="Footer Placeholder 8"/>
          <p:cNvSpPr>
            <a:spLocks noGrp="1"/>
          </p:cNvSpPr>
          <p:nvPr>
            <p:ph type="ftr" sz="quarter" idx="11"/>
          </p:nvPr>
        </p:nvSpPr>
        <p:spPr/>
        <p:txBody>
          <a:bodyPr/>
          <a:lstStyle/>
          <a:p>
            <a:r>
              <a:rPr lang="en-IN" smtClean="0"/>
              <a:t>Department of Electronics &amp; Communication Engineering</a:t>
            </a:r>
            <a:endParaRPr lang="en-IN"/>
          </a:p>
        </p:txBody>
      </p:sp>
      <p:sp>
        <p:nvSpPr>
          <p:cNvPr id="8" name="Slide Number Placeholder 3"/>
          <p:cNvSpPr>
            <a:spLocks noGrp="1"/>
          </p:cNvSpPr>
          <p:nvPr>
            <p:ph type="sldNum" sz="quarter" idx="12"/>
          </p:nvPr>
        </p:nvSpPr>
        <p:spPr/>
        <p:txBody>
          <a:bodyPr/>
          <a:lstStyle/>
          <a:p>
            <a:fld id="{7DB72B6B-351E-47F5-8A9F-408C781D2328}" type="slidenum">
              <a:rPr lang="en-US" smtClean="0">
                <a:solidFill>
                  <a:schemeClr val="bg1"/>
                </a:solidFill>
              </a:rPr>
              <a:t>15</a:t>
            </a:fld>
            <a:endParaRPr lang="en-US" dirty="0">
              <a:solidFill>
                <a:schemeClr val="bg1"/>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012754616"/>
              </p:ext>
            </p:extLst>
          </p:nvPr>
        </p:nvGraphicFramePr>
        <p:xfrm>
          <a:off x="4360024" y="4528729"/>
          <a:ext cx="2349450" cy="682171"/>
        </p:xfrm>
        <a:graphic>
          <a:graphicData uri="http://schemas.openxmlformats.org/presentationml/2006/ole">
            <mc:AlternateContent xmlns:mc="http://schemas.openxmlformats.org/markup-compatibility/2006">
              <mc:Choice xmlns:v="urn:schemas-microsoft-com:vml" Requires="v">
                <p:oleObj spid="_x0000_s4173" name="Equation" r:id="rId3" imgW="787400" imgH="228600" progId="Equation.3">
                  <p:embed/>
                </p:oleObj>
              </mc:Choice>
              <mc:Fallback>
                <p:oleObj name="Equation" r:id="rId3" imgW="787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0024" y="4528729"/>
                        <a:ext cx="2349450" cy="682171"/>
                      </a:xfrm>
                      <a:prstGeom prst="rect">
                        <a:avLst/>
                      </a:prstGeom>
                      <a:solidFill>
                        <a:schemeClr val="bg1"/>
                      </a:solidFill>
                      <a:ln>
                        <a:noFill/>
                      </a:ln>
                      <a:effectLst/>
                    </p:spPr>
                  </p:pic>
                </p:oleObj>
              </mc:Fallback>
            </mc:AlternateContent>
          </a:graphicData>
        </a:graphic>
      </p:graphicFrame>
      <p:pic>
        <p:nvPicPr>
          <p:cNvPr id="11" name="Picture 10"/>
          <p:cNvPicPr>
            <a:picLocks noChangeAspect="1"/>
          </p:cNvPicPr>
          <p:nvPr/>
        </p:nvPicPr>
        <p:blipFill rotWithShape="1">
          <a:blip r:embed="rId5"/>
          <a:srcRect r="14463"/>
          <a:stretch/>
        </p:blipFill>
        <p:spPr>
          <a:xfrm>
            <a:off x="4038600" y="2465386"/>
            <a:ext cx="2992299" cy="1097280"/>
          </a:xfrm>
          <a:prstGeom prst="rect">
            <a:avLst/>
          </a:prstGeom>
        </p:spPr>
      </p:pic>
      <p:pic>
        <p:nvPicPr>
          <p:cNvPr id="12" name="Picture 11"/>
          <p:cNvPicPr>
            <a:picLocks noChangeAspect="1"/>
          </p:cNvPicPr>
          <p:nvPr/>
        </p:nvPicPr>
        <p:blipFill rotWithShape="1">
          <a:blip r:embed="rId5"/>
          <a:srcRect l="85493"/>
          <a:stretch/>
        </p:blipFill>
        <p:spPr>
          <a:xfrm>
            <a:off x="7184568" y="2465385"/>
            <a:ext cx="507511" cy="1097280"/>
          </a:xfrm>
          <a:prstGeom prst="rect">
            <a:avLst/>
          </a:prstGeom>
        </p:spPr>
      </p:pic>
    </p:spTree>
    <p:extLst>
      <p:ext uri="{BB962C8B-B14F-4D97-AF65-F5344CB8AC3E}">
        <p14:creationId xmlns:p14="http://schemas.microsoft.com/office/powerpoint/2010/main" val="376135923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arn(inVertical)">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HALF WAVE RECTIFIER</a:t>
            </a:r>
            <a:endParaRPr lang="en-US" dirty="0"/>
          </a:p>
        </p:txBody>
      </p:sp>
      <p:sp>
        <p:nvSpPr>
          <p:cNvPr id="10" name="Content Placeholder 9"/>
          <p:cNvSpPr>
            <a:spLocks noGrp="1"/>
          </p:cNvSpPr>
          <p:nvPr>
            <p:ph idx="1"/>
          </p:nvPr>
        </p:nvSpPr>
        <p:spPr>
          <a:xfrm>
            <a:off x="838200" y="1825625"/>
            <a:ext cx="10515600" cy="4351338"/>
          </a:xfrm>
        </p:spPr>
        <p:txBody>
          <a:bodyPr/>
          <a:lstStyle/>
          <a:p>
            <a:r>
              <a:rPr lang="en-US" i="1" dirty="0"/>
              <a:t>PIV</a:t>
            </a:r>
            <a:r>
              <a:rPr lang="en-US" dirty="0"/>
              <a:t> :  should be greater than </a:t>
            </a:r>
            <a:r>
              <a:rPr lang="en-US" i="1" dirty="0" err="1"/>
              <a:t>V</a:t>
            </a:r>
            <a:r>
              <a:rPr lang="en-US" i="1" baseline="-25000" dirty="0" err="1"/>
              <a:t>m</a:t>
            </a:r>
            <a:r>
              <a:rPr lang="en-US" i="1" baseline="-25000" dirty="0"/>
              <a:t> </a:t>
            </a:r>
            <a:r>
              <a:rPr lang="en-US" i="1" dirty="0"/>
              <a:t>, peak </a:t>
            </a:r>
            <a:r>
              <a:rPr lang="en-US" dirty="0"/>
              <a:t>of secondary voltage.</a:t>
            </a:r>
            <a:endParaRPr lang="en-GB" dirty="0"/>
          </a:p>
          <a:p>
            <a:endParaRPr lang="en-US" altLang="en-US" i="1" dirty="0" smtClean="0"/>
          </a:p>
          <a:p>
            <a:endParaRPr lang="en-US" altLang="en-US" i="1" dirty="0"/>
          </a:p>
          <a:p>
            <a:r>
              <a:rPr lang="en-US" altLang="en-US" dirty="0" smtClean="0"/>
              <a:t>Ripple </a:t>
            </a:r>
            <a:r>
              <a:rPr lang="en-US" altLang="en-US" dirty="0"/>
              <a:t>factor is:  </a:t>
            </a:r>
          </a:p>
          <a:p>
            <a:pPr marL="0" indent="0" algn="ctr">
              <a:buNone/>
            </a:pPr>
            <a:endParaRPr lang="en-US" altLang="en-US" dirty="0" smtClean="0"/>
          </a:p>
          <a:p>
            <a:pPr marL="0" indent="0" algn="ctr">
              <a:buNone/>
            </a:pPr>
            <a:endParaRPr lang="en-US" altLang="en-US" dirty="0"/>
          </a:p>
          <a:p>
            <a:r>
              <a:rPr lang="en-US" altLang="en-US" dirty="0"/>
              <a:t>Efficiency: </a:t>
            </a:r>
          </a:p>
        </p:txBody>
      </p:sp>
      <p:sp>
        <p:nvSpPr>
          <p:cNvPr id="2" name="Date Placeholder 1"/>
          <p:cNvSpPr>
            <a:spLocks noGrp="1"/>
          </p:cNvSpPr>
          <p:nvPr>
            <p:ph type="dt" sz="half" idx="10"/>
          </p:nvPr>
        </p:nvSpPr>
        <p:spPr/>
        <p:txBody>
          <a:bodyPr/>
          <a:lstStyle/>
          <a:p>
            <a:fld id="{26952424-F7F2-4CCC-8796-63F10089965E}" type="datetime1">
              <a:rPr lang="en-IN" smtClean="0"/>
              <a:t>15-04-2021</a:t>
            </a:fld>
            <a:endParaRPr lang="en-IN"/>
          </a:p>
        </p:txBody>
      </p:sp>
      <p:sp>
        <p:nvSpPr>
          <p:cNvPr id="3" name="Footer Placeholder 2"/>
          <p:cNvSpPr>
            <a:spLocks noGrp="1"/>
          </p:cNvSpPr>
          <p:nvPr>
            <p:ph type="ftr" sz="quarter" idx="11"/>
          </p:nvPr>
        </p:nvSpPr>
        <p:spPr/>
        <p:txBody>
          <a:bodyPr/>
          <a:lstStyle/>
          <a:p>
            <a:r>
              <a:rPr lang="en-IN" dirty="0" smtClean="0"/>
              <a:t>Department of Electronics &amp; Communication Engineering</a:t>
            </a:r>
            <a:endParaRPr lang="en-IN" dirty="0"/>
          </a:p>
        </p:txBody>
      </p:sp>
      <p:sp>
        <p:nvSpPr>
          <p:cNvPr id="9" name="Slide Number Placeholder 3"/>
          <p:cNvSpPr>
            <a:spLocks noGrp="1"/>
          </p:cNvSpPr>
          <p:nvPr>
            <p:ph type="sldNum" sz="quarter" idx="12"/>
          </p:nvPr>
        </p:nvSpPr>
        <p:spPr/>
        <p:txBody>
          <a:bodyPr/>
          <a:lstStyle/>
          <a:p>
            <a:fld id="{7DB72B6B-351E-47F5-8A9F-408C781D2328}" type="slidenum">
              <a:rPr lang="en-US" smtClean="0">
                <a:solidFill>
                  <a:schemeClr val="bg1"/>
                </a:solidFill>
              </a:rPr>
              <a:t>16</a:t>
            </a:fld>
            <a:endParaRPr lang="en-US" dirty="0">
              <a:solidFill>
                <a:schemeClr val="bg1"/>
              </a:solidFill>
            </a:endParaRPr>
          </a:p>
        </p:txBody>
      </p:sp>
      <p:pic>
        <p:nvPicPr>
          <p:cNvPr id="11" name="Picture 10"/>
          <p:cNvPicPr>
            <a:picLocks noChangeAspect="1"/>
          </p:cNvPicPr>
          <p:nvPr/>
        </p:nvPicPr>
        <p:blipFill rotWithShape="1">
          <a:blip r:embed="rId2"/>
          <a:srcRect r="92526"/>
          <a:stretch/>
        </p:blipFill>
        <p:spPr>
          <a:xfrm>
            <a:off x="4027032" y="2839355"/>
            <a:ext cx="204310" cy="1362075"/>
          </a:xfrm>
          <a:prstGeom prst="rect">
            <a:avLst/>
          </a:prstGeom>
        </p:spPr>
      </p:pic>
      <p:pic>
        <p:nvPicPr>
          <p:cNvPr id="12" name="Picture 11"/>
          <p:cNvPicPr>
            <a:picLocks noChangeAspect="1"/>
          </p:cNvPicPr>
          <p:nvPr/>
        </p:nvPicPr>
        <p:blipFill rotWithShape="1">
          <a:blip r:embed="rId2"/>
          <a:srcRect l="81589"/>
          <a:stretch/>
        </p:blipFill>
        <p:spPr>
          <a:xfrm>
            <a:off x="8468051" y="2882752"/>
            <a:ext cx="503294" cy="1362075"/>
          </a:xfrm>
          <a:prstGeom prst="rect">
            <a:avLst/>
          </a:prstGeom>
        </p:spPr>
      </p:pic>
      <p:pic>
        <p:nvPicPr>
          <p:cNvPr id="13" name="Picture 12"/>
          <p:cNvPicPr>
            <a:picLocks noChangeAspect="1"/>
          </p:cNvPicPr>
          <p:nvPr/>
        </p:nvPicPr>
        <p:blipFill rotWithShape="1">
          <a:blip r:embed="rId3"/>
          <a:srcRect l="77397"/>
          <a:stretch/>
        </p:blipFill>
        <p:spPr>
          <a:xfrm>
            <a:off x="5576275" y="4334472"/>
            <a:ext cx="628650" cy="1428750"/>
          </a:xfrm>
          <a:prstGeom prst="rect">
            <a:avLst/>
          </a:prstGeom>
        </p:spPr>
      </p:pic>
      <p:pic>
        <p:nvPicPr>
          <p:cNvPr id="14" name="Picture 13"/>
          <p:cNvPicPr>
            <a:picLocks noChangeAspect="1"/>
          </p:cNvPicPr>
          <p:nvPr/>
        </p:nvPicPr>
        <p:blipFill rotWithShape="1">
          <a:blip r:embed="rId3"/>
          <a:srcRect r="21325"/>
          <a:stretch/>
        </p:blipFill>
        <p:spPr>
          <a:xfrm>
            <a:off x="3247513" y="4334521"/>
            <a:ext cx="2188188" cy="1428750"/>
          </a:xfrm>
          <a:prstGeom prst="rect">
            <a:avLst/>
          </a:prstGeom>
        </p:spPr>
      </p:pic>
      <p:pic>
        <p:nvPicPr>
          <p:cNvPr id="5" name="Picture 4"/>
          <p:cNvPicPr>
            <a:picLocks noChangeAspect="1"/>
          </p:cNvPicPr>
          <p:nvPr/>
        </p:nvPicPr>
        <p:blipFill>
          <a:blip r:embed="rId4"/>
          <a:stretch>
            <a:fillRect/>
          </a:stretch>
        </p:blipFill>
        <p:spPr>
          <a:xfrm>
            <a:off x="4341607" y="2974034"/>
            <a:ext cx="1657350" cy="1181100"/>
          </a:xfrm>
          <a:prstGeom prst="rect">
            <a:avLst/>
          </a:prstGeom>
        </p:spPr>
      </p:pic>
      <p:pic>
        <p:nvPicPr>
          <p:cNvPr id="16" name="Picture 15"/>
          <p:cNvPicPr>
            <a:picLocks noChangeAspect="1"/>
          </p:cNvPicPr>
          <p:nvPr/>
        </p:nvPicPr>
        <p:blipFill rotWithShape="1">
          <a:blip r:embed="rId2"/>
          <a:srcRect l="6080" r="17595"/>
          <a:stretch/>
        </p:blipFill>
        <p:spPr>
          <a:xfrm>
            <a:off x="6045531" y="2972446"/>
            <a:ext cx="2086451" cy="1362075"/>
          </a:xfrm>
          <a:prstGeom prst="rect">
            <a:avLst/>
          </a:prstGeom>
        </p:spPr>
      </p:pic>
    </p:spTree>
    <p:extLst>
      <p:ext uri="{BB962C8B-B14F-4D97-AF65-F5344CB8AC3E}">
        <p14:creationId xmlns:p14="http://schemas.microsoft.com/office/powerpoint/2010/main" val="356854010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barn(inVertical)">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animEffect transition="in" filter="barn(inVertical)">
                                      <p:cBhvr>
                                        <p:cTn id="39" dur="500"/>
                                        <p:tgtEl>
                                          <p:spTgt spid="10">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arn(inVertical)">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tabLst>
                <a:tab pos="5311775" algn="l"/>
              </a:tabLst>
            </a:pPr>
            <a:r>
              <a:rPr lang="en-US" dirty="0" smtClean="0"/>
              <a:t>HALF WAVE RECTIFIER</a:t>
            </a:r>
            <a:endParaRPr lang="en-US" dirty="0"/>
          </a:p>
        </p:txBody>
      </p:sp>
      <p:sp>
        <p:nvSpPr>
          <p:cNvPr id="5" name="Content Placeholder 4"/>
          <p:cNvSpPr>
            <a:spLocks noGrp="1"/>
          </p:cNvSpPr>
          <p:nvPr>
            <p:ph idx="1"/>
          </p:nvPr>
        </p:nvSpPr>
        <p:spPr/>
        <p:txBody>
          <a:bodyPr/>
          <a:lstStyle/>
          <a:p>
            <a:pPr marL="111125" indent="0" algn="ctr">
              <a:buNone/>
            </a:pPr>
            <a:r>
              <a:rPr lang="en-US" dirty="0"/>
              <a:t>Self Test</a:t>
            </a:r>
          </a:p>
          <a:p>
            <a:pPr marL="625475" indent="-514350" algn="just">
              <a:buAutoNum type="arabicPeriod"/>
            </a:pPr>
            <a:r>
              <a:rPr lang="en-US" dirty="0"/>
              <a:t>HWR is used to rectify the AC signal which has peak value of 25V. Which all diodes can be selected whose PIV rating is </a:t>
            </a:r>
            <a:endParaRPr lang="en-US" dirty="0" smtClean="0"/>
          </a:p>
          <a:p>
            <a:pPr marL="111125" indent="0" algn="just">
              <a:buNone/>
            </a:pPr>
            <a:r>
              <a:rPr lang="en-US" dirty="0" smtClean="0"/>
              <a:t>(</a:t>
            </a:r>
            <a:r>
              <a:rPr lang="en-US" dirty="0"/>
              <a:t>a) 5V	(b) 15V	(c) 30V	(d) both a and </a:t>
            </a:r>
            <a:r>
              <a:rPr lang="en-US" dirty="0" smtClean="0"/>
              <a:t>b</a:t>
            </a:r>
          </a:p>
          <a:p>
            <a:pPr marL="625475" indent="-514350" algn="just">
              <a:buAutoNum type="arabicPeriod"/>
            </a:pPr>
            <a:endParaRPr lang="en-US" dirty="0" smtClean="0"/>
          </a:p>
          <a:p>
            <a:pPr marL="625475" indent="-514350" algn="just">
              <a:buFont typeface="+mj-lt"/>
              <a:buAutoNum type="arabicPeriod"/>
            </a:pPr>
            <a:r>
              <a:rPr lang="en-US" dirty="0" smtClean="0"/>
              <a:t>what </a:t>
            </a:r>
            <a:r>
              <a:rPr lang="en-US" dirty="0"/>
              <a:t>happens when the </a:t>
            </a:r>
            <a:r>
              <a:rPr lang="en-US" b="1" dirty="0"/>
              <a:t>diode connection is reversed</a:t>
            </a:r>
            <a:r>
              <a:rPr lang="en-US" dirty="0"/>
              <a:t>? Draw the input and output waveform. Will the values of </a:t>
            </a:r>
            <a:r>
              <a:rPr lang="en-US" i="1" dirty="0"/>
              <a:t>PIV,</a:t>
            </a:r>
            <a:r>
              <a:rPr lang="en-US" dirty="0"/>
              <a:t> ripple factor and efficiency for this changed circuit change? </a:t>
            </a:r>
            <a:endParaRPr lang="en-GB" dirty="0"/>
          </a:p>
          <a:p>
            <a:pPr marL="111125" algn="just"/>
            <a:endParaRPr lang="en-US" dirty="0"/>
          </a:p>
          <a:p>
            <a:endParaRPr lang="en-US" dirty="0"/>
          </a:p>
        </p:txBody>
      </p:sp>
      <p:sp>
        <p:nvSpPr>
          <p:cNvPr id="2" name="Date Placeholder 1"/>
          <p:cNvSpPr>
            <a:spLocks noGrp="1"/>
          </p:cNvSpPr>
          <p:nvPr>
            <p:ph type="dt" sz="half" idx="10"/>
          </p:nvPr>
        </p:nvSpPr>
        <p:spPr/>
        <p:txBody>
          <a:bodyPr/>
          <a:lstStyle/>
          <a:p>
            <a:fld id="{13FC58A8-F4E9-40D9-8711-968314BA3700}" type="datetime1">
              <a:rPr lang="en-IN" smtClean="0"/>
              <a:t>15-04-2021</a:t>
            </a:fld>
            <a:endParaRPr lang="en-IN"/>
          </a:p>
        </p:txBody>
      </p:sp>
      <p:sp>
        <p:nvSpPr>
          <p:cNvPr id="3" name="Footer Placeholder 2"/>
          <p:cNvSpPr>
            <a:spLocks noGrp="1"/>
          </p:cNvSpPr>
          <p:nvPr>
            <p:ph type="ftr" sz="quarter" idx="11"/>
          </p:nvPr>
        </p:nvSpPr>
        <p:spPr/>
        <p:txBody>
          <a:bodyPr/>
          <a:lstStyle/>
          <a:p>
            <a:r>
              <a:rPr lang="en-IN" smtClean="0"/>
              <a:t>Department of Electronics &amp; Communication Engineering</a:t>
            </a:r>
            <a:endParaRPr lang="en-IN"/>
          </a:p>
        </p:txBody>
      </p:sp>
      <p:sp>
        <p:nvSpPr>
          <p:cNvPr id="11" name="Slide Number Placeholder 3"/>
          <p:cNvSpPr>
            <a:spLocks noGrp="1"/>
          </p:cNvSpPr>
          <p:nvPr>
            <p:ph type="sldNum" sz="quarter" idx="12"/>
          </p:nvPr>
        </p:nvSpPr>
        <p:spPr/>
        <p:txBody>
          <a:bodyPr/>
          <a:lstStyle/>
          <a:p>
            <a:fld id="{7DB72B6B-351E-47F5-8A9F-408C781D2328}" type="slidenum">
              <a:rPr lang="en-US" smtClean="0">
                <a:solidFill>
                  <a:schemeClr val="bg1"/>
                </a:solidFill>
              </a:rPr>
              <a:t>17</a:t>
            </a:fld>
            <a:endParaRPr lang="en-US" dirty="0">
              <a:solidFill>
                <a:schemeClr val="bg1"/>
              </a:solidFill>
            </a:endParaRPr>
          </a:p>
        </p:txBody>
      </p:sp>
    </p:spTree>
    <p:extLst>
      <p:ext uri="{BB962C8B-B14F-4D97-AF65-F5344CB8AC3E}">
        <p14:creationId xmlns:p14="http://schemas.microsoft.com/office/powerpoint/2010/main" val="55106378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Vertic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52600" y="-35859"/>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endParaRPr lang="en-US" dirty="0"/>
          </a:p>
        </p:txBody>
      </p:sp>
      <p:sp>
        <p:nvSpPr>
          <p:cNvPr id="4" name="Title 3"/>
          <p:cNvSpPr>
            <a:spLocks noGrp="1"/>
          </p:cNvSpPr>
          <p:nvPr>
            <p:ph type="title"/>
          </p:nvPr>
        </p:nvSpPr>
        <p:spPr/>
        <p:txBody>
          <a:bodyPr/>
          <a:lstStyle/>
          <a:p>
            <a:r>
              <a:rPr lang="en-US" dirty="0" smtClean="0"/>
              <a:t>HALF WAVE RECTIFIER</a:t>
            </a:r>
            <a:endParaRPr lang="en-US" dirty="0"/>
          </a:p>
        </p:txBody>
      </p:sp>
      <p:sp>
        <p:nvSpPr>
          <p:cNvPr id="6" name="Content Placeholder 5"/>
          <p:cNvSpPr>
            <a:spLocks noGrp="1"/>
          </p:cNvSpPr>
          <p:nvPr>
            <p:ph idx="1"/>
          </p:nvPr>
        </p:nvSpPr>
        <p:spPr/>
        <p:txBody>
          <a:bodyPr/>
          <a:lstStyle/>
          <a:p>
            <a:r>
              <a:rPr lang="en-US" altLang="en-US" sz="2400" dirty="0"/>
              <a:t>Advantages of HWR</a:t>
            </a:r>
          </a:p>
          <a:p>
            <a:pPr marL="1427163" lvl="1" indent="-579438">
              <a:lnSpc>
                <a:spcPct val="150000"/>
              </a:lnSpc>
            </a:pPr>
            <a:r>
              <a:rPr lang="en-US" altLang="en-US" dirty="0"/>
              <a:t>Simple circuit</a:t>
            </a:r>
          </a:p>
          <a:p>
            <a:pPr marL="1427163" lvl="1" indent="-579438">
              <a:lnSpc>
                <a:spcPct val="150000"/>
              </a:lnSpc>
            </a:pPr>
            <a:r>
              <a:rPr lang="en-US" altLang="en-US" dirty="0"/>
              <a:t>Single diode</a:t>
            </a:r>
          </a:p>
          <a:p>
            <a:pPr marL="1427163" lvl="1" indent="-579438">
              <a:lnSpc>
                <a:spcPct val="150000"/>
              </a:lnSpc>
            </a:pPr>
            <a:r>
              <a:rPr lang="en-US" altLang="en-US" dirty="0"/>
              <a:t>PIV rating is </a:t>
            </a:r>
            <a:r>
              <a:rPr lang="en-US" altLang="en-US" i="1" dirty="0" err="1" smtClean="0"/>
              <a:t>V</a:t>
            </a:r>
            <a:r>
              <a:rPr lang="en-US" altLang="en-US" i="1" baseline="-25000" dirty="0" err="1" smtClean="0"/>
              <a:t>m</a:t>
            </a:r>
            <a:endParaRPr lang="en-US" altLang="en-US" sz="2400" dirty="0"/>
          </a:p>
          <a:p>
            <a:r>
              <a:rPr lang="en-US" altLang="en-US" sz="2400" dirty="0"/>
              <a:t>Disadvantages of HWR</a:t>
            </a:r>
          </a:p>
          <a:p>
            <a:pPr marL="1427163" lvl="1" indent="-579438">
              <a:lnSpc>
                <a:spcPct val="150000"/>
              </a:lnSpc>
            </a:pPr>
            <a:r>
              <a:rPr lang="en-US" altLang="en-US" dirty="0"/>
              <a:t>High ripple factor</a:t>
            </a:r>
          </a:p>
          <a:p>
            <a:pPr marL="1427163" lvl="1" indent="-579438">
              <a:lnSpc>
                <a:spcPct val="150000"/>
              </a:lnSpc>
            </a:pPr>
            <a:r>
              <a:rPr lang="en-US" altLang="en-US" dirty="0"/>
              <a:t>Low </a:t>
            </a:r>
            <a:r>
              <a:rPr lang="en-US" altLang="en-US" dirty="0" smtClean="0"/>
              <a:t>efficiency</a:t>
            </a:r>
            <a:endParaRPr lang="en-US" altLang="en-US" dirty="0"/>
          </a:p>
        </p:txBody>
      </p:sp>
      <p:sp>
        <p:nvSpPr>
          <p:cNvPr id="2" name="Date Placeholder 1"/>
          <p:cNvSpPr>
            <a:spLocks noGrp="1"/>
          </p:cNvSpPr>
          <p:nvPr>
            <p:ph type="dt" sz="half" idx="10"/>
          </p:nvPr>
        </p:nvSpPr>
        <p:spPr/>
        <p:txBody>
          <a:bodyPr/>
          <a:lstStyle/>
          <a:p>
            <a:fld id="{ABAB02CB-7F7C-4554-AC8A-48765A2DC765}" type="datetime1">
              <a:rPr lang="en-IN" smtClean="0"/>
              <a:t>15-04-2021</a:t>
            </a:fld>
            <a:endParaRPr lang="en-IN"/>
          </a:p>
        </p:txBody>
      </p:sp>
      <p:sp>
        <p:nvSpPr>
          <p:cNvPr id="3" name="Footer Placeholder 2"/>
          <p:cNvSpPr>
            <a:spLocks noGrp="1"/>
          </p:cNvSpPr>
          <p:nvPr>
            <p:ph type="ftr" sz="quarter" idx="11"/>
          </p:nvPr>
        </p:nvSpPr>
        <p:spPr/>
        <p:txBody>
          <a:bodyPr/>
          <a:lstStyle/>
          <a:p>
            <a:r>
              <a:rPr lang="en-IN" smtClean="0"/>
              <a:t>Department of Electronics &amp; Communication Engineering</a:t>
            </a:r>
            <a:endParaRPr lang="en-IN"/>
          </a:p>
        </p:txBody>
      </p:sp>
      <p:sp>
        <p:nvSpPr>
          <p:cNvPr id="8" name="Slide Number Placeholder 3"/>
          <p:cNvSpPr>
            <a:spLocks noGrp="1"/>
          </p:cNvSpPr>
          <p:nvPr>
            <p:ph type="sldNum" sz="quarter" idx="12"/>
          </p:nvPr>
        </p:nvSpPr>
        <p:spPr/>
        <p:txBody>
          <a:bodyPr/>
          <a:lstStyle/>
          <a:p>
            <a:fld id="{7DB72B6B-351E-47F5-8A9F-408C781D2328}" type="slidenum">
              <a:rPr lang="en-US" smtClean="0">
                <a:solidFill>
                  <a:schemeClr val="bg1"/>
                </a:solidFill>
              </a:rPr>
              <a:t>18</a:t>
            </a:fld>
            <a:endParaRPr lang="en-US" dirty="0">
              <a:solidFill>
                <a:schemeClr val="bg1"/>
              </a:solidFill>
            </a:endParaRPr>
          </a:p>
        </p:txBody>
      </p:sp>
    </p:spTree>
    <p:extLst>
      <p:ext uri="{BB962C8B-B14F-4D97-AF65-F5344CB8AC3E}">
        <p14:creationId xmlns:p14="http://schemas.microsoft.com/office/powerpoint/2010/main" val="389105362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arn(inVertic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arn(inVertic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arn(inVertic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arn(inVertic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solidFill>
                  <a:schemeClr val="tx1"/>
                </a:solidFill>
              </a:rPr>
              <a:t>Center Tapped FWR</a:t>
            </a:r>
            <a:endParaRPr lang="en-US" dirty="0"/>
          </a:p>
        </p:txBody>
      </p:sp>
      <p:sp>
        <p:nvSpPr>
          <p:cNvPr id="7" name="Content Placeholder 6"/>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720217FC-AF33-4ED6-A43E-F069F2BB9F6D}"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0" name="Slide Number Placeholder 3"/>
          <p:cNvSpPr>
            <a:spLocks noGrp="1"/>
          </p:cNvSpPr>
          <p:nvPr>
            <p:ph type="sldNum" sz="quarter" idx="12"/>
          </p:nvPr>
        </p:nvSpPr>
        <p:spPr/>
        <p:txBody>
          <a:bodyPr/>
          <a:lstStyle/>
          <a:p>
            <a:fld id="{7DB72B6B-351E-47F5-8A9F-408C781D2328}" type="slidenum">
              <a:rPr lang="en-US" smtClean="0">
                <a:solidFill>
                  <a:schemeClr val="bg1"/>
                </a:solidFill>
              </a:rPr>
              <a:t>19</a:t>
            </a:fld>
            <a:endParaRPr lang="en-US" dirty="0">
              <a:solidFill>
                <a:schemeClr val="bg1"/>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3277"/>
            <a:ext cx="3750313" cy="2557181"/>
          </a:xfrm>
          <a:prstGeom prst="rect">
            <a:avLst/>
          </a:prstGeom>
          <a:noFill/>
          <a:ln>
            <a:noFill/>
          </a:ln>
        </p:spPr>
      </p:pic>
      <p:sp>
        <p:nvSpPr>
          <p:cNvPr id="6" name="Text Box 4233"/>
          <p:cNvSpPr txBox="1"/>
          <p:nvPr/>
        </p:nvSpPr>
        <p:spPr>
          <a:xfrm>
            <a:off x="1116107" y="5637492"/>
            <a:ext cx="3858111" cy="49530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2400" dirty="0">
                <a:solidFill>
                  <a:srgbClr val="000000"/>
                </a:solidFill>
                <a:latin typeface="Times New Roman"/>
                <a:ea typeface="Times New Roman"/>
                <a:cs typeface="Tunga"/>
              </a:rPr>
              <a:t>Fig.12 </a:t>
            </a:r>
            <a:r>
              <a:rPr lang="en-US" sz="2400" dirty="0">
                <a:latin typeface="Times New Roman"/>
                <a:ea typeface="Calibri"/>
                <a:cs typeface="Tunga"/>
              </a:rPr>
              <a:t>center tapped FWR </a:t>
            </a:r>
            <a:endParaRPr lang="en-GB" sz="2400" dirty="0">
              <a:latin typeface="Calibri"/>
              <a:ea typeface="Calibri"/>
              <a:cs typeface="Tunga"/>
            </a:endParaRPr>
          </a:p>
        </p:txBody>
      </p:sp>
      <p:sp>
        <p:nvSpPr>
          <p:cNvPr id="8" name="Text Box 4241"/>
          <p:cNvSpPr txBox="1"/>
          <p:nvPr/>
        </p:nvSpPr>
        <p:spPr>
          <a:xfrm>
            <a:off x="7128289" y="5648505"/>
            <a:ext cx="4503418" cy="618152"/>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2400" dirty="0">
                <a:solidFill>
                  <a:srgbClr val="000000"/>
                </a:solidFill>
                <a:latin typeface="Times New Roman"/>
                <a:ea typeface="Times New Roman"/>
                <a:cs typeface="Tunga"/>
              </a:rPr>
              <a:t>Fig. 13: Secondary waveforms</a:t>
            </a:r>
            <a:endParaRPr lang="en-GB" sz="2400" dirty="0">
              <a:latin typeface="Calibri"/>
              <a:ea typeface="Calibri"/>
              <a:cs typeface="Tunga"/>
            </a:endParaRPr>
          </a:p>
        </p:txBody>
      </p:sp>
      <p:pic>
        <p:nvPicPr>
          <p:cNvPr id="706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400" y="1912246"/>
            <a:ext cx="5317488" cy="372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69632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Diodes</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IN" sz="3800" b="1" dirty="0"/>
              <a:t>At the end of this module, students will be able to:</a:t>
            </a:r>
          </a:p>
          <a:p>
            <a:pPr lvl="0">
              <a:lnSpc>
                <a:spcPct val="150000"/>
              </a:lnSpc>
            </a:pPr>
            <a:r>
              <a:rPr lang="en-US" sz="3800" dirty="0" smtClean="0"/>
              <a:t>Explain </a:t>
            </a:r>
            <a:r>
              <a:rPr lang="en-US" sz="3800" dirty="0"/>
              <a:t>need for AC to DC conversion </a:t>
            </a:r>
            <a:endParaRPr lang="en-US" sz="3800" dirty="0" smtClean="0"/>
          </a:p>
          <a:p>
            <a:pPr lvl="0">
              <a:lnSpc>
                <a:spcPct val="150000"/>
              </a:lnSpc>
            </a:pPr>
            <a:r>
              <a:rPr lang="en-US" sz="3800" dirty="0" smtClean="0"/>
              <a:t>Discuss </a:t>
            </a:r>
            <a:r>
              <a:rPr lang="en-US" sz="3800" dirty="0"/>
              <a:t>basic DC power supply unit. </a:t>
            </a:r>
            <a:endParaRPr lang="en-US" sz="3800" dirty="0" smtClean="0"/>
          </a:p>
          <a:p>
            <a:pPr lvl="0">
              <a:lnSpc>
                <a:spcPct val="150000"/>
              </a:lnSpc>
            </a:pPr>
            <a:r>
              <a:rPr lang="en-US" sz="3800" dirty="0" smtClean="0"/>
              <a:t>Discuss  </a:t>
            </a:r>
            <a:r>
              <a:rPr lang="en-US" sz="3800" dirty="0"/>
              <a:t>and analyze the working of a various rectifier </a:t>
            </a:r>
            <a:r>
              <a:rPr lang="en-US" sz="3800" dirty="0" smtClean="0"/>
              <a:t>circuits.</a:t>
            </a:r>
          </a:p>
          <a:p>
            <a:pPr lvl="0">
              <a:lnSpc>
                <a:spcPct val="150000"/>
              </a:lnSpc>
            </a:pPr>
            <a:r>
              <a:rPr lang="en-US" sz="3800" dirty="0" smtClean="0"/>
              <a:t>Explain </a:t>
            </a:r>
            <a:r>
              <a:rPr lang="en-US" sz="3800" dirty="0"/>
              <a:t>how capacitor filter can be used to minimize the ac component.</a:t>
            </a:r>
            <a:endParaRPr lang="en-GB" sz="3800" dirty="0"/>
          </a:p>
          <a:p>
            <a:endParaRPr lang="en-GB" sz="3800" dirty="0"/>
          </a:p>
        </p:txBody>
      </p:sp>
      <p:sp>
        <p:nvSpPr>
          <p:cNvPr id="4" name="Slide Number Placeholder 3"/>
          <p:cNvSpPr>
            <a:spLocks noGrp="1"/>
          </p:cNvSpPr>
          <p:nvPr>
            <p:ph type="sldNum" sz="quarter" idx="12"/>
          </p:nvPr>
        </p:nvSpPr>
        <p:spPr/>
        <p:txBody>
          <a:bodyPr/>
          <a:lstStyle/>
          <a:p>
            <a:fld id="{7DB72B6B-351E-47F5-8A9F-408C781D2328}" type="slidenum">
              <a:rPr lang="en-US" smtClean="0">
                <a:solidFill>
                  <a:schemeClr val="tx1">
                    <a:lumMod val="50000"/>
                    <a:lumOff val="50000"/>
                  </a:schemeClr>
                </a:solidFill>
              </a:rPr>
              <a:t>2</a:t>
            </a:fld>
            <a:endParaRPr lang="en-US" dirty="0">
              <a:solidFill>
                <a:schemeClr val="tx1">
                  <a:lumMod val="50000"/>
                  <a:lumOff val="50000"/>
                </a:schemeClr>
              </a:solidFill>
            </a:endParaRPr>
          </a:p>
        </p:txBody>
      </p:sp>
      <p:sp>
        <p:nvSpPr>
          <p:cNvPr id="5" name="Date Placeholder 4"/>
          <p:cNvSpPr>
            <a:spLocks noGrp="1"/>
          </p:cNvSpPr>
          <p:nvPr>
            <p:ph type="dt" sz="half" idx="10"/>
          </p:nvPr>
        </p:nvSpPr>
        <p:spPr/>
        <p:txBody>
          <a:bodyPr/>
          <a:lstStyle/>
          <a:p>
            <a:fld id="{FE997691-1228-4595-9D6F-501C033BA93A}" type="datetime1">
              <a:rPr lang="en-IN" smtClean="0"/>
              <a:t>15-04-2021</a:t>
            </a:fld>
            <a:endParaRPr lang="en-IN"/>
          </a:p>
        </p:txBody>
      </p:sp>
      <p:sp>
        <p:nvSpPr>
          <p:cNvPr id="6" name="Footer Placeholder 5"/>
          <p:cNvSpPr>
            <a:spLocks noGrp="1"/>
          </p:cNvSpPr>
          <p:nvPr>
            <p:ph type="ftr" sz="quarter" idx="11"/>
          </p:nvPr>
        </p:nvSpPr>
        <p:spPr/>
        <p:txBody>
          <a:bodyPr/>
          <a:lstStyle/>
          <a:p>
            <a:r>
              <a:rPr lang="en-IN" smtClean="0"/>
              <a:t>Department of Electronics &amp; Communication Engineering</a:t>
            </a:r>
            <a:endParaRPr lang="en-IN"/>
          </a:p>
        </p:txBody>
      </p:sp>
    </p:spTree>
    <p:extLst>
      <p:ext uri="{BB962C8B-B14F-4D97-AF65-F5344CB8AC3E}">
        <p14:creationId xmlns:p14="http://schemas.microsoft.com/office/powerpoint/2010/main" val="310449949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solidFill>
                  <a:schemeClr val="tx1"/>
                </a:solidFill>
              </a:rPr>
              <a:t>Working of center tapped FWR</a:t>
            </a:r>
            <a:endParaRPr lang="en-US" dirty="0"/>
          </a:p>
        </p:txBody>
      </p:sp>
      <p:sp>
        <p:nvSpPr>
          <p:cNvPr id="5" name="Content Placeholder 4"/>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20244839-A865-4F79-B529-224E55526C4E}"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4" name="Slide Number Placeholder 3"/>
          <p:cNvSpPr>
            <a:spLocks noGrp="1"/>
          </p:cNvSpPr>
          <p:nvPr>
            <p:ph type="sldNum" sz="quarter" idx="12"/>
          </p:nvPr>
        </p:nvSpPr>
        <p:spPr/>
        <p:txBody>
          <a:bodyPr/>
          <a:lstStyle/>
          <a:p>
            <a:fld id="{7DB72B6B-351E-47F5-8A9F-408C781D2328}" type="slidenum">
              <a:rPr lang="en-US" smtClean="0">
                <a:solidFill>
                  <a:schemeClr val="bg1"/>
                </a:solidFill>
              </a:rPr>
              <a:t>20</a:t>
            </a:fld>
            <a:endParaRPr lang="en-US" dirty="0">
              <a:solidFill>
                <a:schemeClr val="bg1"/>
              </a:solidFill>
            </a:endParaRPr>
          </a:p>
        </p:txBody>
      </p:sp>
      <p:grpSp>
        <p:nvGrpSpPr>
          <p:cNvPr id="6" name="Group 5"/>
          <p:cNvGrpSpPr/>
          <p:nvPr/>
        </p:nvGrpSpPr>
        <p:grpSpPr>
          <a:xfrm>
            <a:off x="865095" y="1775011"/>
            <a:ext cx="4566526" cy="3886201"/>
            <a:chOff x="-312420" y="-1197686"/>
            <a:chExt cx="4566526" cy="3887171"/>
          </a:xfrm>
        </p:grpSpPr>
        <p:sp>
          <p:nvSpPr>
            <p:cNvPr id="7" name="Text Box 4244"/>
            <p:cNvSpPr txBox="1"/>
            <p:nvPr/>
          </p:nvSpPr>
          <p:spPr>
            <a:xfrm>
              <a:off x="-7620" y="1617497"/>
              <a:ext cx="4038600" cy="1071988"/>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2400" dirty="0">
                  <a:solidFill>
                    <a:srgbClr val="000000"/>
                  </a:solidFill>
                  <a:latin typeface="Times New Roman"/>
                  <a:ea typeface="Times New Roman"/>
                  <a:cs typeface="Tunga"/>
                </a:rPr>
                <a:t>Fig. 14:  C</a:t>
              </a:r>
              <a:r>
                <a:rPr lang="en-US" sz="2400" dirty="0">
                  <a:latin typeface="Times New Roman"/>
                  <a:ea typeface="Calibri"/>
                  <a:cs typeface="Tunga"/>
                </a:rPr>
                <a:t>enter tapped FWR for  node A is positive w.r.t B</a:t>
              </a:r>
              <a:endParaRPr lang="en-GB" sz="2400" dirty="0">
                <a:latin typeface="Calibri"/>
                <a:ea typeface="Calibri"/>
                <a:cs typeface="Tunga"/>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 y="-1197686"/>
              <a:ext cx="4566526" cy="2817644"/>
            </a:xfrm>
            <a:prstGeom prst="rect">
              <a:avLst/>
            </a:prstGeom>
            <a:noFill/>
            <a:ln>
              <a:noFill/>
            </a:ln>
          </p:spPr>
        </p:pic>
      </p:gr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7131421" y="1818487"/>
            <a:ext cx="4183380" cy="2583180"/>
          </a:xfrm>
          <a:prstGeom prst="rect">
            <a:avLst/>
          </a:prstGeom>
          <a:noFill/>
          <a:ln>
            <a:noFill/>
          </a:ln>
        </p:spPr>
      </p:pic>
      <p:sp>
        <p:nvSpPr>
          <p:cNvPr id="12" name="Text Box 4244"/>
          <p:cNvSpPr txBox="1"/>
          <p:nvPr/>
        </p:nvSpPr>
        <p:spPr>
          <a:xfrm>
            <a:off x="7202147" y="4673724"/>
            <a:ext cx="4348874" cy="1071721"/>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2400" dirty="0">
                <a:solidFill>
                  <a:srgbClr val="000000"/>
                </a:solidFill>
                <a:latin typeface="Times New Roman"/>
                <a:ea typeface="Times New Roman"/>
                <a:cs typeface="Tunga"/>
              </a:rPr>
              <a:t>Fig. 15: C</a:t>
            </a:r>
            <a:r>
              <a:rPr lang="en-US" sz="2400" dirty="0">
                <a:latin typeface="Times New Roman"/>
                <a:ea typeface="Calibri"/>
                <a:cs typeface="Tunga"/>
              </a:rPr>
              <a:t>enter tapped FWR for  node B is positive w.r.t. A</a:t>
            </a:r>
            <a:endParaRPr lang="en-GB" sz="2400" dirty="0">
              <a:latin typeface="Calibri"/>
              <a:ea typeface="Calibri"/>
              <a:cs typeface="Tunga"/>
            </a:endParaRPr>
          </a:p>
        </p:txBody>
      </p:sp>
      <p:sp>
        <p:nvSpPr>
          <p:cNvPr id="13" name="Rectangle 12"/>
          <p:cNvSpPr/>
          <p:nvPr/>
        </p:nvSpPr>
        <p:spPr>
          <a:xfrm>
            <a:off x="0" y="5986360"/>
            <a:ext cx="12192000" cy="400110"/>
          </a:xfrm>
          <a:prstGeom prst="rect">
            <a:avLst/>
          </a:prstGeom>
          <a:solidFill>
            <a:srgbClr val="92D050"/>
          </a:solidFill>
          <a:ln>
            <a:solidFill>
              <a:schemeClr val="tx1"/>
            </a:solidFill>
          </a:ln>
        </p:spPr>
        <p:txBody>
          <a:bodyPr wrap="square">
            <a:spAutoFit/>
          </a:bodyPr>
          <a:lstStyle/>
          <a:p>
            <a:pPr algn="ctr">
              <a:defRPr/>
            </a:pPr>
            <a:r>
              <a:rPr lang="en-US" sz="2000" b="1" dirty="0">
                <a:solidFill>
                  <a:srgbClr val="000000"/>
                </a:solidFill>
                <a:latin typeface="Times New Roman"/>
                <a:ea typeface="Times New Roman"/>
                <a:cs typeface="Tunga"/>
              </a:rPr>
              <a:t>Note: Current through load during both cycles is in same direction  </a:t>
            </a:r>
            <a:r>
              <a:rPr lang="en-US" sz="2000" b="1" dirty="0">
                <a:latin typeface="Times New Roman" panose="02020603050405020304" pitchFamily="18" charset="0"/>
                <a:cs typeface="Times New Roman" panose="02020603050405020304" pitchFamily="18" charset="0"/>
              </a:rPr>
              <a:t>   (from node C to ground)</a:t>
            </a:r>
            <a:endParaRPr lang="en-GB" sz="2000" b="1" dirty="0"/>
          </a:p>
        </p:txBody>
      </p:sp>
    </p:spTree>
    <p:extLst>
      <p:ext uri="{BB962C8B-B14F-4D97-AF65-F5344CB8AC3E}">
        <p14:creationId xmlns:p14="http://schemas.microsoft.com/office/powerpoint/2010/main" val="861102217"/>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solidFill>
                  <a:schemeClr val="tx1"/>
                </a:solidFill>
              </a:rPr>
              <a:t>Center Tapped FWR</a:t>
            </a:r>
            <a:endParaRPr lang="en-US" dirty="0"/>
          </a:p>
        </p:txBody>
      </p:sp>
      <p:sp>
        <p:nvSpPr>
          <p:cNvPr id="5" name="Content Placeholder 4"/>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9F9DF64A-D9AB-47DC-A228-BE446CB0A8A6}"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0" name="Slide Number Placeholder 3"/>
          <p:cNvSpPr>
            <a:spLocks noGrp="1"/>
          </p:cNvSpPr>
          <p:nvPr>
            <p:ph type="sldNum" sz="quarter" idx="12"/>
          </p:nvPr>
        </p:nvSpPr>
        <p:spPr/>
        <p:txBody>
          <a:bodyPr/>
          <a:lstStyle/>
          <a:p>
            <a:fld id="{7DB72B6B-351E-47F5-8A9F-408C781D2328}" type="slidenum">
              <a:rPr lang="en-US" smtClean="0">
                <a:solidFill>
                  <a:schemeClr val="bg1"/>
                </a:solidFill>
              </a:rPr>
              <a:t>21</a:t>
            </a:fld>
            <a:endParaRPr lang="en-US" dirty="0">
              <a:solidFill>
                <a:schemeClr val="bg1"/>
              </a:solidFill>
            </a:endParaRPr>
          </a:p>
        </p:txBody>
      </p:sp>
      <p:sp>
        <p:nvSpPr>
          <p:cNvPr id="7" name="Text Box 391"/>
          <p:cNvSpPr txBox="1"/>
          <p:nvPr/>
        </p:nvSpPr>
        <p:spPr>
          <a:xfrm>
            <a:off x="3293068" y="5367401"/>
            <a:ext cx="6155732" cy="441727"/>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dirty="0">
                <a:solidFill>
                  <a:srgbClr val="000000"/>
                </a:solidFill>
                <a:latin typeface="Times New Roman"/>
                <a:ea typeface="Times New Roman"/>
                <a:cs typeface="Tunga"/>
              </a:rPr>
              <a:t>Fig. 16 : Input secondary and output waveforms</a:t>
            </a:r>
            <a:endParaRPr lang="en-GB" sz="2400" dirty="0">
              <a:latin typeface="Calibri"/>
              <a:ea typeface="Calibri"/>
              <a:cs typeface="Tunga"/>
            </a:endParaRPr>
          </a:p>
        </p:txBody>
      </p:sp>
      <p:pic>
        <p:nvPicPr>
          <p:cNvPr id="71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383665"/>
            <a:ext cx="6705600" cy="38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986360"/>
            <a:ext cx="12192000" cy="417871"/>
          </a:xfrm>
          <a:prstGeom prst="rect">
            <a:avLst/>
          </a:prstGeom>
          <a:solidFill>
            <a:srgbClr val="92D050"/>
          </a:solidFill>
          <a:ln>
            <a:solidFill>
              <a:schemeClr val="tx1"/>
            </a:solidFill>
          </a:ln>
        </p:spPr>
        <p:txBody>
          <a:bodyPr wrap="square">
            <a:spAutoFit/>
          </a:bodyPr>
          <a:lstStyle/>
          <a:p>
            <a:pPr algn="ctr">
              <a:lnSpc>
                <a:spcPct val="115000"/>
              </a:lnSpc>
              <a:spcAft>
                <a:spcPts val="1000"/>
              </a:spcAft>
            </a:pPr>
            <a:r>
              <a:rPr lang="en-US" sz="2000" b="1" dirty="0">
                <a:solidFill>
                  <a:srgbClr val="000000"/>
                </a:solidFill>
                <a:ea typeface="Times New Roman"/>
                <a:cs typeface="Tunga"/>
              </a:rPr>
              <a:t>Note: The frequency of the output signal =2 times the  input frequency</a:t>
            </a:r>
            <a:endParaRPr lang="en-GB" sz="2000" b="1" dirty="0">
              <a:ea typeface="Calibri"/>
              <a:cs typeface="Tunga"/>
            </a:endParaRPr>
          </a:p>
        </p:txBody>
      </p:sp>
    </p:spTree>
    <p:extLst>
      <p:ext uri="{BB962C8B-B14F-4D97-AF65-F5344CB8AC3E}">
        <p14:creationId xmlns:p14="http://schemas.microsoft.com/office/powerpoint/2010/main" val="27685956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smtClean="0">
                <a:solidFill>
                  <a:schemeClr val="tx1"/>
                </a:solidFill>
              </a:rPr>
              <a:t/>
            </a:r>
            <a:br>
              <a:rPr lang="en-US" i="0" dirty="0" smtClean="0">
                <a:solidFill>
                  <a:schemeClr val="tx1"/>
                </a:solidFill>
              </a:rPr>
            </a:br>
            <a:r>
              <a:rPr lang="en-US" i="0" dirty="0" smtClean="0">
                <a:solidFill>
                  <a:schemeClr val="tx1"/>
                </a:solidFill>
              </a:rPr>
              <a:t>Center </a:t>
            </a:r>
            <a:r>
              <a:rPr lang="en-US" i="0" dirty="0">
                <a:solidFill>
                  <a:schemeClr val="tx1"/>
                </a:solidFill>
              </a:rPr>
              <a:t>tapped FWR</a:t>
            </a:r>
            <a:r>
              <a:rPr lang="en-US" dirty="0"/>
              <a:t/>
            </a:r>
            <a:br>
              <a:rPr lang="en-US" dirty="0"/>
            </a:br>
            <a:endParaRPr lang="en-US" dirty="0"/>
          </a:p>
        </p:txBody>
      </p:sp>
      <p:sp>
        <p:nvSpPr>
          <p:cNvPr id="3" name="Date Placeholder 2"/>
          <p:cNvSpPr>
            <a:spLocks noGrp="1"/>
          </p:cNvSpPr>
          <p:nvPr>
            <p:ph type="dt" sz="half" idx="10"/>
          </p:nvPr>
        </p:nvSpPr>
        <p:spPr/>
        <p:txBody>
          <a:bodyPr/>
          <a:lstStyle/>
          <a:p>
            <a:fld id="{B01C2008-AAF1-4C47-871B-5976200A3D8F}"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1" name="Slide Number Placeholder 3"/>
          <p:cNvSpPr>
            <a:spLocks noGrp="1"/>
          </p:cNvSpPr>
          <p:nvPr>
            <p:ph type="sldNum" sz="quarter" idx="12"/>
          </p:nvPr>
        </p:nvSpPr>
        <p:spPr/>
        <p:txBody>
          <a:bodyPr/>
          <a:lstStyle/>
          <a:p>
            <a:fld id="{7DB72B6B-351E-47F5-8A9F-408C781D2328}" type="slidenum">
              <a:rPr lang="en-US" smtClean="0">
                <a:solidFill>
                  <a:schemeClr val="bg1"/>
                </a:solidFill>
              </a:rPr>
              <a:t>22</a:t>
            </a:fld>
            <a:endParaRPr lang="en-US" dirty="0">
              <a:solidFill>
                <a:schemeClr val="bg1"/>
              </a:solidFill>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4127657820"/>
              </p:ext>
            </p:extLst>
          </p:nvPr>
        </p:nvGraphicFramePr>
        <p:xfrm>
          <a:off x="8899712" y="5014903"/>
          <a:ext cx="1447800" cy="942996"/>
        </p:xfrm>
        <a:graphic>
          <a:graphicData uri="http://schemas.openxmlformats.org/presentationml/2006/ole">
            <mc:AlternateContent xmlns:mc="http://schemas.openxmlformats.org/markup-compatibility/2006">
              <mc:Choice xmlns:v="urn:schemas-microsoft-com:vml" Requires="v">
                <p:oleObj spid="_x0000_s6259" name="Equation" r:id="rId3" imgW="660113" imgH="431613" progId="Equation.3">
                  <p:embed/>
                </p:oleObj>
              </mc:Choice>
              <mc:Fallback>
                <p:oleObj name="Equation" r:id="rId3" imgW="660113"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9712" y="5014903"/>
                        <a:ext cx="1447800" cy="942996"/>
                      </a:xfrm>
                      <a:prstGeom prst="rect">
                        <a:avLst/>
                      </a:prstGeom>
                      <a:noFill/>
                    </p:spPr>
                  </p:pic>
                </p:oleObj>
              </mc:Fallback>
            </mc:AlternateContent>
          </a:graphicData>
        </a:graphic>
      </p:graphicFrame>
      <p:sp>
        <p:nvSpPr>
          <p:cNvPr id="28" name="Rectangle 21"/>
          <p:cNvSpPr>
            <a:spLocks noChangeArrowheads="1"/>
          </p:cNvSpPr>
          <p:nvPr/>
        </p:nvSpPr>
        <p:spPr bwMode="auto">
          <a:xfrm>
            <a:off x="396894" y="1978069"/>
            <a:ext cx="5631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457200" indent="-457200">
              <a:buFont typeface="Arial" panose="020B0604020202020204" pitchFamily="34" charset="0"/>
              <a:buChar char="•"/>
            </a:pPr>
            <a:r>
              <a:rPr lang="en-US" altLang="en-US" sz="3200" dirty="0">
                <a:solidFill>
                  <a:srgbClr val="000000"/>
                </a:solidFill>
                <a:latin typeface="Times New Roman" pitchFamily="18" charset="0"/>
                <a:ea typeface="SimSun" pitchFamily="2" charset="-122"/>
                <a:cs typeface="Times New Roman" pitchFamily="18" charset="0"/>
              </a:rPr>
              <a:t>The Average of output voltage</a:t>
            </a:r>
            <a:endParaRPr lang="en-GB" altLang="en-US" sz="3200" dirty="0"/>
          </a:p>
        </p:txBody>
      </p:sp>
      <p:sp>
        <p:nvSpPr>
          <p:cNvPr id="30" name="Rectangle 23"/>
          <p:cNvSpPr>
            <a:spLocks noChangeArrowheads="1"/>
          </p:cNvSpPr>
          <p:nvPr/>
        </p:nvSpPr>
        <p:spPr bwMode="auto">
          <a:xfrm>
            <a:off x="396894" y="4371768"/>
            <a:ext cx="72834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fontAlgn="base">
              <a:spcBef>
                <a:spcPct val="0"/>
              </a:spcBef>
              <a:spcAft>
                <a:spcPct val="0"/>
              </a:spcAft>
              <a:buFont typeface="Arial" panose="020B0604020202020204" pitchFamily="34" charset="0"/>
              <a:buChar char="•"/>
            </a:pPr>
            <a:r>
              <a:rPr lang="en-US" altLang="en-US" sz="3200" dirty="0">
                <a:latin typeface="Arial" pitchFamily="34" charset="0"/>
                <a:ea typeface="Calibri" pitchFamily="34" charset="0"/>
                <a:cs typeface="Tunga" pitchFamily="34" charset="0"/>
              </a:rPr>
              <a:t> </a:t>
            </a:r>
            <a:r>
              <a:rPr lang="en-US" altLang="en-US" sz="3200" dirty="0">
                <a:solidFill>
                  <a:srgbClr val="000000"/>
                </a:solidFill>
                <a:latin typeface="Times New Roman" pitchFamily="18" charset="0"/>
                <a:ea typeface="SimSun" pitchFamily="2" charset="-122"/>
                <a:cs typeface="Times New Roman" pitchFamily="18" charset="0"/>
              </a:rPr>
              <a:t>RMS value of the voltage at the load is</a:t>
            </a:r>
            <a:endParaRPr lang="en-US" altLang="en-US" sz="3200" dirty="0">
              <a:latin typeface="Arial" pitchFamily="34" charset="0"/>
              <a:cs typeface="Arial" pitchFamily="34" charset="0"/>
            </a:endParaRPr>
          </a:p>
        </p:txBody>
      </p:sp>
      <p:sp>
        <p:nvSpPr>
          <p:cNvPr id="32" name="Rectangle 21"/>
          <p:cNvSpPr>
            <a:spLocks noChangeArrowheads="1"/>
          </p:cNvSpPr>
          <p:nvPr/>
        </p:nvSpPr>
        <p:spPr bwMode="auto">
          <a:xfrm>
            <a:off x="408417" y="3028725"/>
            <a:ext cx="56875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457200" indent="-457200">
              <a:buFont typeface="Arial" panose="020B0604020202020204" pitchFamily="34" charset="0"/>
              <a:buChar char="•"/>
            </a:pPr>
            <a:r>
              <a:rPr lang="en-US" altLang="en-US" sz="3200" dirty="0">
                <a:solidFill>
                  <a:srgbClr val="000000"/>
                </a:solidFill>
                <a:latin typeface="Times New Roman" pitchFamily="18" charset="0"/>
                <a:ea typeface="SimSun" pitchFamily="2" charset="-122"/>
                <a:cs typeface="Times New Roman" pitchFamily="18" charset="0"/>
              </a:rPr>
              <a:t>The Average of output current </a:t>
            </a:r>
            <a:endParaRPr lang="en-GB" altLang="en-US" sz="3200" dirty="0"/>
          </a:p>
        </p:txBody>
      </p:sp>
      <p:pic>
        <p:nvPicPr>
          <p:cNvPr id="6" name="Picture 5"/>
          <p:cNvPicPr>
            <a:picLocks noChangeAspect="1"/>
          </p:cNvPicPr>
          <p:nvPr/>
        </p:nvPicPr>
        <p:blipFill rotWithShape="1">
          <a:blip r:embed="rId5"/>
          <a:srcRect r="71843"/>
          <a:stretch/>
        </p:blipFill>
        <p:spPr>
          <a:xfrm>
            <a:off x="6028372" y="1805840"/>
            <a:ext cx="1385888" cy="874881"/>
          </a:xfrm>
          <a:prstGeom prst="rect">
            <a:avLst/>
          </a:prstGeom>
        </p:spPr>
      </p:pic>
      <p:pic>
        <p:nvPicPr>
          <p:cNvPr id="15" name="Picture 14"/>
          <p:cNvPicPr>
            <a:picLocks noChangeAspect="1"/>
          </p:cNvPicPr>
          <p:nvPr/>
        </p:nvPicPr>
        <p:blipFill rotWithShape="1">
          <a:blip r:embed="rId5"/>
          <a:srcRect l="27537" r="11931"/>
          <a:stretch/>
        </p:blipFill>
        <p:spPr>
          <a:xfrm>
            <a:off x="7528560" y="1805839"/>
            <a:ext cx="2979420" cy="874881"/>
          </a:xfrm>
          <a:prstGeom prst="rect">
            <a:avLst/>
          </a:prstGeom>
        </p:spPr>
      </p:pic>
      <p:pic>
        <p:nvPicPr>
          <p:cNvPr id="16" name="Picture 15"/>
          <p:cNvPicPr>
            <a:picLocks noChangeAspect="1"/>
          </p:cNvPicPr>
          <p:nvPr/>
        </p:nvPicPr>
        <p:blipFill rotWithShape="1">
          <a:blip r:embed="rId5"/>
          <a:srcRect l="87141"/>
          <a:stretch/>
        </p:blipFill>
        <p:spPr>
          <a:xfrm>
            <a:off x="10622280" y="1805838"/>
            <a:ext cx="632932" cy="874881"/>
          </a:xfrm>
          <a:prstGeom prst="rect">
            <a:avLst/>
          </a:prstGeom>
        </p:spPr>
      </p:pic>
      <p:pic>
        <p:nvPicPr>
          <p:cNvPr id="7" name="Picture 6"/>
          <p:cNvPicPr>
            <a:picLocks noChangeAspect="1"/>
          </p:cNvPicPr>
          <p:nvPr/>
        </p:nvPicPr>
        <p:blipFill rotWithShape="1">
          <a:blip r:embed="rId6"/>
          <a:srcRect r="50381"/>
          <a:stretch/>
        </p:blipFill>
        <p:spPr>
          <a:xfrm>
            <a:off x="6153150" y="2896984"/>
            <a:ext cx="1756410" cy="1095649"/>
          </a:xfrm>
          <a:prstGeom prst="rect">
            <a:avLst/>
          </a:prstGeom>
        </p:spPr>
      </p:pic>
      <p:pic>
        <p:nvPicPr>
          <p:cNvPr id="18" name="Picture 17"/>
          <p:cNvPicPr>
            <a:picLocks noChangeAspect="1"/>
          </p:cNvPicPr>
          <p:nvPr/>
        </p:nvPicPr>
        <p:blipFill rotWithShape="1">
          <a:blip r:embed="rId6"/>
          <a:srcRect l="49027" r="21830"/>
          <a:stretch/>
        </p:blipFill>
        <p:spPr>
          <a:xfrm>
            <a:off x="8077583" y="2896984"/>
            <a:ext cx="1031597" cy="1095650"/>
          </a:xfrm>
          <a:prstGeom prst="rect">
            <a:avLst/>
          </a:prstGeom>
        </p:spPr>
      </p:pic>
      <p:pic>
        <p:nvPicPr>
          <p:cNvPr id="19" name="Picture 18"/>
          <p:cNvPicPr>
            <a:picLocks noChangeAspect="1"/>
          </p:cNvPicPr>
          <p:nvPr/>
        </p:nvPicPr>
        <p:blipFill rotWithShape="1">
          <a:blip r:embed="rId6"/>
          <a:srcRect l="78762"/>
          <a:stretch/>
        </p:blipFill>
        <p:spPr>
          <a:xfrm>
            <a:off x="9292443" y="2896984"/>
            <a:ext cx="759828" cy="1107373"/>
          </a:xfrm>
          <a:prstGeom prst="rect">
            <a:avLst/>
          </a:prstGeom>
        </p:spPr>
      </p:pic>
      <p:pic>
        <p:nvPicPr>
          <p:cNvPr id="8" name="Picture 7"/>
          <p:cNvPicPr>
            <a:picLocks noChangeAspect="1"/>
          </p:cNvPicPr>
          <p:nvPr/>
        </p:nvPicPr>
        <p:blipFill rotWithShape="1">
          <a:blip r:embed="rId7"/>
          <a:srcRect r="83062"/>
          <a:stretch/>
        </p:blipFill>
        <p:spPr>
          <a:xfrm>
            <a:off x="2744987" y="5063226"/>
            <a:ext cx="789714" cy="1066389"/>
          </a:xfrm>
          <a:prstGeom prst="rect">
            <a:avLst/>
          </a:prstGeom>
        </p:spPr>
      </p:pic>
      <p:pic>
        <p:nvPicPr>
          <p:cNvPr id="21" name="Picture 20"/>
          <p:cNvPicPr>
            <a:picLocks noChangeAspect="1"/>
          </p:cNvPicPr>
          <p:nvPr/>
        </p:nvPicPr>
        <p:blipFill rotWithShape="1">
          <a:blip r:embed="rId7"/>
          <a:srcRect l="17716" r="11619"/>
          <a:stretch/>
        </p:blipFill>
        <p:spPr>
          <a:xfrm>
            <a:off x="3730170" y="5063227"/>
            <a:ext cx="3294743" cy="1066389"/>
          </a:xfrm>
          <a:prstGeom prst="rect">
            <a:avLst/>
          </a:prstGeom>
        </p:spPr>
      </p:pic>
      <p:pic>
        <p:nvPicPr>
          <p:cNvPr id="22" name="Picture 21"/>
          <p:cNvPicPr>
            <a:picLocks noChangeAspect="1"/>
          </p:cNvPicPr>
          <p:nvPr/>
        </p:nvPicPr>
        <p:blipFill rotWithShape="1">
          <a:blip r:embed="rId7"/>
          <a:srcRect l="88848"/>
          <a:stretch/>
        </p:blipFill>
        <p:spPr>
          <a:xfrm>
            <a:off x="7219112" y="5063226"/>
            <a:ext cx="519974" cy="1066389"/>
          </a:xfrm>
          <a:prstGeom prst="rect">
            <a:avLst/>
          </a:prstGeom>
        </p:spPr>
      </p:pic>
    </p:spTree>
    <p:extLst>
      <p:ext uri="{BB962C8B-B14F-4D97-AF65-F5344CB8AC3E}">
        <p14:creationId xmlns:p14="http://schemas.microsoft.com/office/powerpoint/2010/main" val="163892852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inVertic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arn(inVertical)">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anim calcmode="lin" valueType="num">
                                      <p:cBhvr>
                                        <p:cTn id="56" dur="1000" fill="hold"/>
                                        <p:tgtEl>
                                          <p:spTgt spid="8"/>
                                        </p:tgtEl>
                                        <p:attrNameLst>
                                          <p:attrName>ppt_x</p:attrName>
                                        </p:attrNameLst>
                                      </p:cBhvr>
                                      <p:tavLst>
                                        <p:tav tm="0">
                                          <p:val>
                                            <p:strVal val="#ppt_x"/>
                                          </p:val>
                                        </p:tav>
                                        <p:tav tm="100000">
                                          <p:val>
                                            <p:strVal val="#ppt_x"/>
                                          </p:val>
                                        </p:tav>
                                      </p:tavLst>
                                    </p:anim>
                                    <p:anim calcmode="lin" valueType="num">
                                      <p:cBhvr>
                                        <p:cTn id="5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ppt_x"/>
                                          </p:val>
                                        </p:tav>
                                        <p:tav tm="100000">
                                          <p:val>
                                            <p:strVal val="#ppt_x"/>
                                          </p:val>
                                        </p:tav>
                                      </p:tavLst>
                                    </p:anim>
                                    <p:anim calcmode="lin" valueType="num">
                                      <p:cBhvr additive="base">
                                        <p:cTn id="7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Center tapped </a:t>
            </a:r>
            <a:r>
              <a:rPr lang="en-US" dirty="0" smtClean="0"/>
              <a:t>FWR</a:t>
            </a:r>
            <a:endParaRPr lang="en-US" dirty="0"/>
          </a:p>
        </p:txBody>
      </p:sp>
      <p:sp>
        <p:nvSpPr>
          <p:cNvPr id="10" name="Content Placeholder 9"/>
          <p:cNvSpPr>
            <a:spLocks noGrp="1"/>
          </p:cNvSpPr>
          <p:nvPr>
            <p:ph idx="1"/>
          </p:nvPr>
        </p:nvSpPr>
        <p:spPr>
          <a:xfrm>
            <a:off x="838199" y="1718050"/>
            <a:ext cx="10152529" cy="4351338"/>
          </a:xfrm>
        </p:spPr>
        <p:txBody>
          <a:bodyPr/>
          <a:lstStyle/>
          <a:p>
            <a:r>
              <a:rPr lang="en-US" i="1" dirty="0"/>
              <a:t>PIV</a:t>
            </a:r>
            <a:r>
              <a:rPr lang="en-US" dirty="0"/>
              <a:t> :  2</a:t>
            </a:r>
            <a:r>
              <a:rPr lang="en-US" i="1" dirty="0"/>
              <a:t>V</a:t>
            </a:r>
            <a:r>
              <a:rPr lang="en-US" i="1" baseline="-25000" dirty="0"/>
              <a:t>m </a:t>
            </a:r>
            <a:r>
              <a:rPr lang="en-US" i="1" dirty="0"/>
              <a:t>, where </a:t>
            </a:r>
            <a:r>
              <a:rPr lang="en-US" i="1" dirty="0" err="1"/>
              <a:t>V</a:t>
            </a:r>
            <a:r>
              <a:rPr lang="en-US" i="1" baseline="-25000" dirty="0" err="1"/>
              <a:t>m</a:t>
            </a:r>
            <a:r>
              <a:rPr lang="en-US" i="1" baseline="-25000" dirty="0"/>
              <a:t> </a:t>
            </a:r>
            <a:r>
              <a:rPr lang="en-US" i="1" dirty="0"/>
              <a:t>peak </a:t>
            </a:r>
            <a:r>
              <a:rPr lang="en-US" dirty="0"/>
              <a:t>of secondary voltage (between node A and ground or between node B and ground)</a:t>
            </a:r>
            <a:endParaRPr lang="en-GB" dirty="0"/>
          </a:p>
          <a:p>
            <a:endParaRPr lang="en-US" altLang="en-US" i="1" dirty="0"/>
          </a:p>
          <a:p>
            <a:r>
              <a:rPr lang="en-US" altLang="en-US" dirty="0" smtClean="0"/>
              <a:t>Ripple </a:t>
            </a:r>
            <a:r>
              <a:rPr lang="en-US" altLang="en-US" dirty="0"/>
              <a:t>factor is:  </a:t>
            </a:r>
          </a:p>
          <a:p>
            <a:endParaRPr lang="en-US" altLang="en-US" dirty="0"/>
          </a:p>
          <a:p>
            <a:endParaRPr lang="en-US" altLang="en-US" dirty="0"/>
          </a:p>
          <a:p>
            <a:endParaRPr lang="en-US" altLang="en-US" dirty="0"/>
          </a:p>
          <a:p>
            <a:r>
              <a:rPr lang="en-US" altLang="en-US" dirty="0"/>
              <a:t>Efficiency: </a:t>
            </a:r>
          </a:p>
          <a:p>
            <a:endParaRPr lang="en-US" altLang="en-US" dirty="0"/>
          </a:p>
          <a:p>
            <a:endParaRPr lang="en-US" dirty="0"/>
          </a:p>
        </p:txBody>
      </p:sp>
      <p:sp>
        <p:nvSpPr>
          <p:cNvPr id="2" name="Date Placeholder 1"/>
          <p:cNvSpPr>
            <a:spLocks noGrp="1"/>
          </p:cNvSpPr>
          <p:nvPr>
            <p:ph type="dt" sz="half" idx="10"/>
          </p:nvPr>
        </p:nvSpPr>
        <p:spPr/>
        <p:txBody>
          <a:bodyPr/>
          <a:lstStyle/>
          <a:p>
            <a:fld id="{F2A3B27F-52C5-4FB6-BCBE-5B1B1ECDAB26}" type="datetime1">
              <a:rPr lang="en-IN" smtClean="0"/>
              <a:t>15-04-2021</a:t>
            </a:fld>
            <a:endParaRPr lang="en-IN"/>
          </a:p>
        </p:txBody>
      </p:sp>
      <p:sp>
        <p:nvSpPr>
          <p:cNvPr id="3" name="Footer Placeholder 2"/>
          <p:cNvSpPr>
            <a:spLocks noGrp="1"/>
          </p:cNvSpPr>
          <p:nvPr>
            <p:ph type="ftr" sz="quarter" idx="11"/>
          </p:nvPr>
        </p:nvSpPr>
        <p:spPr/>
        <p:txBody>
          <a:bodyPr/>
          <a:lstStyle/>
          <a:p>
            <a:r>
              <a:rPr lang="en-IN" smtClean="0"/>
              <a:t>Department of Electronics &amp; Communication Engineering</a:t>
            </a:r>
            <a:endParaRPr lang="en-IN"/>
          </a:p>
        </p:txBody>
      </p:sp>
      <p:sp>
        <p:nvSpPr>
          <p:cNvPr id="9" name="Slide Number Placeholder 3"/>
          <p:cNvSpPr>
            <a:spLocks noGrp="1"/>
          </p:cNvSpPr>
          <p:nvPr>
            <p:ph type="sldNum" sz="quarter" idx="12"/>
          </p:nvPr>
        </p:nvSpPr>
        <p:spPr/>
        <p:txBody>
          <a:bodyPr/>
          <a:lstStyle/>
          <a:p>
            <a:fld id="{7DB72B6B-351E-47F5-8A9F-408C781D2328}" type="slidenum">
              <a:rPr lang="en-US" smtClean="0">
                <a:solidFill>
                  <a:schemeClr val="bg1"/>
                </a:solidFill>
              </a:rPr>
              <a:t>23</a:t>
            </a:fld>
            <a:endParaRPr lang="en-US" dirty="0">
              <a:solidFill>
                <a:schemeClr val="bg1"/>
              </a:solidFill>
            </a:endParaRPr>
          </a:p>
        </p:txBody>
      </p:sp>
      <p:pic>
        <p:nvPicPr>
          <p:cNvPr id="11" name="Picture 10"/>
          <p:cNvPicPr>
            <a:picLocks noChangeAspect="1"/>
          </p:cNvPicPr>
          <p:nvPr/>
        </p:nvPicPr>
        <p:blipFill rotWithShape="1">
          <a:blip r:embed="rId2"/>
          <a:srcRect r="84261"/>
          <a:stretch/>
        </p:blipFill>
        <p:spPr>
          <a:xfrm>
            <a:off x="3810396" y="2632385"/>
            <a:ext cx="510063" cy="1554480"/>
          </a:xfrm>
          <a:prstGeom prst="rect">
            <a:avLst/>
          </a:prstGeom>
        </p:spPr>
      </p:pic>
      <p:pic>
        <p:nvPicPr>
          <p:cNvPr id="12" name="Picture 11"/>
          <p:cNvPicPr>
            <a:picLocks noChangeAspect="1"/>
          </p:cNvPicPr>
          <p:nvPr/>
        </p:nvPicPr>
        <p:blipFill rotWithShape="1">
          <a:blip r:embed="rId3"/>
          <a:srcRect l="14104" r="42332"/>
          <a:stretch/>
        </p:blipFill>
        <p:spPr>
          <a:xfrm>
            <a:off x="4462180" y="4438899"/>
            <a:ext cx="1452283" cy="1714500"/>
          </a:xfrm>
          <a:prstGeom prst="rect">
            <a:avLst/>
          </a:prstGeom>
        </p:spPr>
      </p:pic>
      <p:pic>
        <p:nvPicPr>
          <p:cNvPr id="13" name="Picture 12"/>
          <p:cNvPicPr>
            <a:picLocks noChangeAspect="1"/>
          </p:cNvPicPr>
          <p:nvPr/>
        </p:nvPicPr>
        <p:blipFill rotWithShape="1">
          <a:blip r:embed="rId2"/>
          <a:srcRect l="14668" r="23876"/>
          <a:stretch/>
        </p:blipFill>
        <p:spPr>
          <a:xfrm>
            <a:off x="4447714" y="2632385"/>
            <a:ext cx="1991678" cy="1554480"/>
          </a:xfrm>
          <a:prstGeom prst="rect">
            <a:avLst/>
          </a:prstGeom>
        </p:spPr>
      </p:pic>
      <p:pic>
        <p:nvPicPr>
          <p:cNvPr id="14" name="Picture 13"/>
          <p:cNvPicPr>
            <a:picLocks noChangeAspect="1"/>
          </p:cNvPicPr>
          <p:nvPr/>
        </p:nvPicPr>
        <p:blipFill rotWithShape="1">
          <a:blip r:embed="rId2"/>
          <a:srcRect l="75696"/>
          <a:stretch/>
        </p:blipFill>
        <p:spPr>
          <a:xfrm>
            <a:off x="6720819" y="2632385"/>
            <a:ext cx="787651" cy="1554480"/>
          </a:xfrm>
          <a:prstGeom prst="rect">
            <a:avLst/>
          </a:prstGeom>
        </p:spPr>
      </p:pic>
      <p:pic>
        <p:nvPicPr>
          <p:cNvPr id="15" name="Picture 14"/>
          <p:cNvPicPr>
            <a:picLocks noChangeAspect="1"/>
          </p:cNvPicPr>
          <p:nvPr/>
        </p:nvPicPr>
        <p:blipFill rotWithShape="1">
          <a:blip r:embed="rId3"/>
          <a:srcRect r="86159"/>
          <a:stretch/>
        </p:blipFill>
        <p:spPr>
          <a:xfrm>
            <a:off x="3787852" y="4489381"/>
            <a:ext cx="461419" cy="1714500"/>
          </a:xfrm>
          <a:prstGeom prst="rect">
            <a:avLst/>
          </a:prstGeom>
        </p:spPr>
      </p:pic>
      <p:pic>
        <p:nvPicPr>
          <p:cNvPr id="16" name="Picture 15"/>
          <p:cNvPicPr>
            <a:picLocks noChangeAspect="1"/>
          </p:cNvPicPr>
          <p:nvPr/>
        </p:nvPicPr>
        <p:blipFill rotWithShape="1">
          <a:blip r:embed="rId3"/>
          <a:srcRect l="75954"/>
          <a:stretch/>
        </p:blipFill>
        <p:spPr>
          <a:xfrm>
            <a:off x="6964320" y="4473827"/>
            <a:ext cx="801649" cy="1714500"/>
          </a:xfrm>
          <a:prstGeom prst="rect">
            <a:avLst/>
          </a:prstGeom>
        </p:spPr>
      </p:pic>
      <p:pic>
        <p:nvPicPr>
          <p:cNvPr id="17" name="Picture 16"/>
          <p:cNvPicPr>
            <a:picLocks noChangeAspect="1"/>
          </p:cNvPicPr>
          <p:nvPr/>
        </p:nvPicPr>
        <p:blipFill rotWithShape="1">
          <a:blip r:embed="rId3"/>
          <a:srcRect l="58205" r="23509"/>
          <a:stretch/>
        </p:blipFill>
        <p:spPr>
          <a:xfrm>
            <a:off x="6134591" y="4464082"/>
            <a:ext cx="609601" cy="1714500"/>
          </a:xfrm>
          <a:prstGeom prst="rect">
            <a:avLst/>
          </a:prstGeom>
        </p:spPr>
      </p:pic>
    </p:spTree>
    <p:extLst>
      <p:ext uri="{BB962C8B-B14F-4D97-AF65-F5344CB8AC3E}">
        <p14:creationId xmlns:p14="http://schemas.microsoft.com/office/powerpoint/2010/main" val="190934701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Solved Exercise</a:t>
            </a:r>
            <a:endParaRPr lang="en-GB" dirty="0"/>
          </a:p>
        </p:txBody>
      </p:sp>
      <p:sp>
        <p:nvSpPr>
          <p:cNvPr id="9" name="Content Placeholder 8"/>
          <p:cNvSpPr>
            <a:spLocks noGrp="1"/>
          </p:cNvSpPr>
          <p:nvPr>
            <p:ph idx="1"/>
          </p:nvPr>
        </p:nvSpPr>
        <p:spPr/>
        <p:txBody>
          <a:bodyPr/>
          <a:lstStyle/>
          <a:p>
            <a:pPr marL="0" indent="0" algn="just">
              <a:lnSpc>
                <a:spcPct val="150000"/>
              </a:lnSpc>
              <a:buNone/>
            </a:pPr>
            <a:r>
              <a:rPr lang="en-US" altLang="en-US" sz="1800" dirty="0">
                <a:solidFill>
                  <a:srgbClr val="000000"/>
                </a:solidFill>
                <a:ea typeface="Calibri" pitchFamily="34" charset="0"/>
              </a:rPr>
              <a:t>A center-tapped FWR is supplied with 230V, 50 Hz AC mains through a step down transformer with turns ratio equal to 10. Find the </a:t>
            </a:r>
            <a:r>
              <a:rPr lang="en-US" altLang="en-US" sz="1800" b="1" dirty="0">
                <a:solidFill>
                  <a:srgbClr val="000000"/>
                </a:solidFill>
                <a:ea typeface="Calibri" pitchFamily="34" charset="0"/>
              </a:rPr>
              <a:t>average</a:t>
            </a:r>
            <a:r>
              <a:rPr lang="en-US" altLang="en-US" sz="1800" dirty="0">
                <a:solidFill>
                  <a:srgbClr val="000000"/>
                </a:solidFill>
                <a:ea typeface="Calibri" pitchFamily="34" charset="0"/>
              </a:rPr>
              <a:t> and </a:t>
            </a:r>
            <a:r>
              <a:rPr lang="en-US" altLang="en-US" sz="1800" b="1" dirty="0">
                <a:solidFill>
                  <a:srgbClr val="000000"/>
                </a:solidFill>
                <a:ea typeface="Calibri" pitchFamily="34" charset="0"/>
              </a:rPr>
              <a:t>RMS</a:t>
            </a:r>
            <a:r>
              <a:rPr lang="en-US" altLang="en-US" sz="1800" dirty="0">
                <a:solidFill>
                  <a:srgbClr val="000000"/>
                </a:solidFill>
                <a:ea typeface="Calibri" pitchFamily="34" charset="0"/>
              </a:rPr>
              <a:t> value of the load current, </a:t>
            </a:r>
            <a:r>
              <a:rPr lang="en-US" altLang="en-US" sz="1800" b="1" dirty="0">
                <a:solidFill>
                  <a:srgbClr val="000000"/>
                </a:solidFill>
                <a:ea typeface="Calibri" pitchFamily="34" charset="0"/>
              </a:rPr>
              <a:t>rating </a:t>
            </a:r>
            <a:r>
              <a:rPr lang="en-US" altLang="en-US" sz="1800" dirty="0">
                <a:solidFill>
                  <a:srgbClr val="000000"/>
                </a:solidFill>
                <a:ea typeface="Calibri" pitchFamily="34" charset="0"/>
              </a:rPr>
              <a:t>of the diode used for proper working. </a:t>
            </a:r>
            <a:r>
              <a:rPr lang="en-US" altLang="en-US" sz="1800" b="1" i="1" dirty="0">
                <a:solidFill>
                  <a:srgbClr val="000000"/>
                </a:solidFill>
                <a:ea typeface="Calibri" pitchFamily="34" charset="0"/>
              </a:rPr>
              <a:t>PIV </a:t>
            </a:r>
            <a:r>
              <a:rPr lang="en-US" altLang="en-US" sz="1800" b="1" i="1" dirty="0" smtClean="0">
                <a:solidFill>
                  <a:srgbClr val="000000"/>
                </a:solidFill>
                <a:ea typeface="Calibri" pitchFamily="34" charset="0"/>
              </a:rPr>
              <a:t>.</a:t>
            </a:r>
            <a:endParaRPr lang="en-GB" altLang="en-US" sz="1800" dirty="0"/>
          </a:p>
          <a:p>
            <a:pPr algn="just" eaLnBrk="0" hangingPunct="0">
              <a:lnSpc>
                <a:spcPct val="150000"/>
              </a:lnSpc>
            </a:pPr>
            <a:r>
              <a:rPr lang="en-GB" altLang="en-US" sz="1800" b="1" dirty="0">
                <a:solidFill>
                  <a:srgbClr val="000000"/>
                </a:solidFill>
                <a:ea typeface="Calibri" pitchFamily="34" charset="0"/>
              </a:rPr>
              <a:t>Given:</a:t>
            </a:r>
            <a:r>
              <a:rPr lang="en-GB" altLang="en-US" sz="1800" dirty="0">
                <a:solidFill>
                  <a:srgbClr val="000000"/>
                </a:solidFill>
                <a:ea typeface="Calibri" pitchFamily="34" charset="0"/>
              </a:rPr>
              <a:t> Input AC mains RMS voltage =230V, turns ratio=10, </a:t>
            </a:r>
          </a:p>
          <a:p>
            <a:pPr lvl="1" algn="just" eaLnBrk="0" hangingPunct="0">
              <a:lnSpc>
                <a:spcPct val="150000"/>
              </a:lnSpc>
            </a:pPr>
            <a:r>
              <a:rPr lang="en-GB" altLang="en-US" sz="1400" dirty="0" smtClean="0">
                <a:solidFill>
                  <a:srgbClr val="000000"/>
                </a:solidFill>
                <a:ea typeface="Calibri" pitchFamily="34" charset="0"/>
              </a:rPr>
              <a:t>Hence </a:t>
            </a:r>
            <a:r>
              <a:rPr lang="en-GB" altLang="en-US" sz="1400" dirty="0">
                <a:solidFill>
                  <a:srgbClr val="000000"/>
                </a:solidFill>
                <a:ea typeface="Calibri" pitchFamily="34" charset="0"/>
              </a:rPr>
              <a:t>Secondary RMS voltage  =230/10=23V </a:t>
            </a:r>
            <a:endParaRPr lang="en-GB" altLang="en-US" sz="1400" dirty="0"/>
          </a:p>
          <a:p>
            <a:pPr algn="just" eaLnBrk="0" hangingPunct="0">
              <a:lnSpc>
                <a:spcPct val="150000"/>
              </a:lnSpc>
            </a:pPr>
            <a:r>
              <a:rPr lang="en-GB" altLang="en-US" sz="1800" b="1" dirty="0" smtClean="0">
                <a:solidFill>
                  <a:srgbClr val="000000"/>
                </a:solidFill>
                <a:ea typeface="Calibri" pitchFamily="34" charset="0"/>
              </a:rPr>
              <a:t>Solution</a:t>
            </a:r>
            <a:r>
              <a:rPr lang="en-GB" altLang="en-US" sz="1800" b="1" dirty="0">
                <a:solidFill>
                  <a:srgbClr val="000000"/>
                </a:solidFill>
                <a:ea typeface="Calibri" pitchFamily="34" charset="0"/>
              </a:rPr>
              <a:t>:</a:t>
            </a:r>
            <a:r>
              <a:rPr lang="en-GB" altLang="en-US" sz="1800" dirty="0">
                <a:solidFill>
                  <a:srgbClr val="000000"/>
                </a:solidFill>
                <a:ea typeface="Calibri" pitchFamily="34" charset="0"/>
              </a:rPr>
              <a:t> ….</a:t>
            </a:r>
            <a:endParaRPr lang="en-GB" altLang="en-US" sz="1800" dirty="0"/>
          </a:p>
          <a:p>
            <a:endParaRPr lang="en-US" sz="1800" dirty="0"/>
          </a:p>
        </p:txBody>
      </p:sp>
      <p:sp>
        <p:nvSpPr>
          <p:cNvPr id="3" name="Date Placeholder 2"/>
          <p:cNvSpPr>
            <a:spLocks noGrp="1"/>
          </p:cNvSpPr>
          <p:nvPr>
            <p:ph type="dt" sz="half" idx="10"/>
          </p:nvPr>
        </p:nvSpPr>
        <p:spPr/>
        <p:txBody>
          <a:bodyPr/>
          <a:lstStyle/>
          <a:p>
            <a:fld id="{0A988477-172C-476E-B18A-55B67C399A59}" type="datetime1">
              <a:rPr lang="en-IN" smtClean="0"/>
              <a:t>15-04-2021</a:t>
            </a:fld>
            <a:endParaRPr lang="en-IN" dirty="0"/>
          </a:p>
        </p:txBody>
      </p:sp>
      <p:sp>
        <p:nvSpPr>
          <p:cNvPr id="4" name="Footer Placeholder 3"/>
          <p:cNvSpPr>
            <a:spLocks noGrp="1"/>
          </p:cNvSpPr>
          <p:nvPr>
            <p:ph type="ftr" sz="quarter" idx="11"/>
          </p:nvPr>
        </p:nvSpPr>
        <p:spPr/>
        <p:txBody>
          <a:bodyPr/>
          <a:lstStyle/>
          <a:p>
            <a:r>
              <a:rPr lang="en-IN" dirty="0" smtClean="0"/>
              <a:t>Department of Electronics &amp; Communication Engineering</a:t>
            </a:r>
            <a:endParaRPr lang="en-IN" dirty="0"/>
          </a:p>
        </p:txBody>
      </p:sp>
      <p:sp>
        <p:nvSpPr>
          <p:cNvPr id="8" name="Slide Number Placeholder 3"/>
          <p:cNvSpPr>
            <a:spLocks noGrp="1"/>
          </p:cNvSpPr>
          <p:nvPr>
            <p:ph type="sldNum" sz="quarter" idx="12"/>
          </p:nvPr>
        </p:nvSpPr>
        <p:spPr/>
        <p:txBody>
          <a:bodyPr/>
          <a:lstStyle/>
          <a:p>
            <a:fld id="{7DB72B6B-351E-47F5-8A9F-408C781D2328}" type="slidenum">
              <a:rPr lang="en-US" smtClean="0">
                <a:solidFill>
                  <a:schemeClr val="bg1"/>
                </a:solidFill>
              </a:rPr>
              <a:t>24</a:t>
            </a:fld>
            <a:endParaRPr lang="en-US" dirty="0">
              <a:solidFill>
                <a:schemeClr val="bg1"/>
              </a:solidFill>
            </a:endParaRPr>
          </a:p>
        </p:txBody>
      </p:sp>
      <p:sp>
        <p:nvSpPr>
          <p:cNvPr id="5" name="Rectangle 2"/>
          <p:cNvSpPr>
            <a:spLocks noChangeArrowheads="1"/>
          </p:cNvSpPr>
          <p:nvPr/>
        </p:nvSpPr>
        <p:spPr bwMode="auto">
          <a:xfrm>
            <a:off x="6003635"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fontAlgn="base">
              <a:spcBef>
                <a:spcPct val="0"/>
              </a:spcBef>
              <a:spcAft>
                <a:spcPct val="0"/>
              </a:spcAft>
            </a:pP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221682311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arn(inVertic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arn(inVertic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arn(inVertical)">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solidFill>
                  <a:schemeClr val="tx1"/>
                </a:solidFill>
              </a:rPr>
              <a:t>Center Tapped FWR</a:t>
            </a:r>
            <a:endParaRPr lang="en-US" dirty="0"/>
          </a:p>
        </p:txBody>
      </p:sp>
      <p:sp>
        <p:nvSpPr>
          <p:cNvPr id="7" name="Content Placeholder 6"/>
          <p:cNvSpPr>
            <a:spLocks noGrp="1"/>
          </p:cNvSpPr>
          <p:nvPr>
            <p:ph idx="1"/>
          </p:nvPr>
        </p:nvSpPr>
        <p:spPr/>
        <p:txBody>
          <a:bodyPr/>
          <a:lstStyle/>
          <a:p>
            <a:pPr marL="0" indent="0">
              <a:spcBef>
                <a:spcPts val="0"/>
              </a:spcBef>
              <a:buNone/>
            </a:pPr>
            <a:r>
              <a:rPr lang="en-US" sz="2000" b="1" dirty="0" smtClean="0">
                <a:solidFill>
                  <a:schemeClr val="accent2">
                    <a:lumMod val="75000"/>
                  </a:schemeClr>
                </a:solidFill>
              </a:rPr>
              <a:t>Choose </a:t>
            </a:r>
            <a:r>
              <a:rPr lang="en-US" sz="2000" b="1" dirty="0">
                <a:solidFill>
                  <a:schemeClr val="accent2">
                    <a:lumMod val="75000"/>
                  </a:schemeClr>
                </a:solidFill>
              </a:rPr>
              <a:t>the correct answer:  (T is the time period of the input signal)</a:t>
            </a:r>
          </a:p>
          <a:p>
            <a:pPr>
              <a:spcBef>
                <a:spcPts val="0"/>
              </a:spcBef>
            </a:pPr>
            <a:endParaRPr lang="en-GB" sz="700" dirty="0">
              <a:solidFill>
                <a:schemeClr val="accent2">
                  <a:lumMod val="75000"/>
                </a:schemeClr>
              </a:solidFill>
            </a:endParaRPr>
          </a:p>
          <a:p>
            <a:pPr marL="457200" lvl="0" indent="-457200">
              <a:spcBef>
                <a:spcPts val="0"/>
              </a:spcBef>
              <a:buFont typeface="+mj-lt"/>
              <a:buAutoNum type="arabicPeriod"/>
            </a:pPr>
            <a:r>
              <a:rPr lang="en-US" sz="2000" dirty="0" smtClean="0">
                <a:solidFill>
                  <a:schemeClr val="accent2">
                    <a:lumMod val="75000"/>
                  </a:schemeClr>
                </a:solidFill>
              </a:rPr>
              <a:t>In </a:t>
            </a:r>
            <a:r>
              <a:rPr lang="en-US" sz="2000" dirty="0">
                <a:solidFill>
                  <a:schemeClr val="accent2">
                    <a:lumMod val="75000"/>
                  </a:schemeClr>
                </a:solidFill>
              </a:rPr>
              <a:t>HWR, the diode is forward biased for what duration of the time period?</a:t>
            </a:r>
            <a:endParaRPr lang="en-GB" sz="2000" dirty="0">
              <a:solidFill>
                <a:schemeClr val="accent2">
                  <a:lumMod val="75000"/>
                </a:schemeClr>
              </a:solidFill>
            </a:endParaRPr>
          </a:p>
          <a:p>
            <a:pPr marL="0" indent="0">
              <a:spcBef>
                <a:spcPts val="0"/>
              </a:spcBef>
              <a:buNone/>
            </a:pPr>
            <a:r>
              <a:rPr lang="en-US" sz="2000" dirty="0" smtClean="0">
                <a:solidFill>
                  <a:schemeClr val="accent2">
                    <a:lumMod val="75000"/>
                  </a:schemeClr>
                </a:solidFill>
              </a:rPr>
              <a:t>	(</a:t>
            </a:r>
            <a:r>
              <a:rPr lang="en-US" sz="2000" dirty="0">
                <a:solidFill>
                  <a:schemeClr val="accent2">
                    <a:lumMod val="75000"/>
                  </a:schemeClr>
                </a:solidFill>
              </a:rPr>
              <a:t>a) T/2  	 	b) T/4  		 c) 3T/4      	d) T  </a:t>
            </a:r>
            <a:endParaRPr lang="en-GB" sz="2000" dirty="0" smtClean="0">
              <a:solidFill>
                <a:schemeClr val="accent2">
                  <a:lumMod val="75000"/>
                </a:schemeClr>
              </a:solidFill>
            </a:endParaRPr>
          </a:p>
          <a:p>
            <a:pPr>
              <a:spcBef>
                <a:spcPts val="0"/>
              </a:spcBef>
            </a:pPr>
            <a:endParaRPr lang="en-GB" sz="2000" dirty="0">
              <a:solidFill>
                <a:schemeClr val="accent2">
                  <a:lumMod val="75000"/>
                </a:schemeClr>
              </a:solidFill>
            </a:endParaRPr>
          </a:p>
          <a:p>
            <a:pPr marL="457200" lvl="0" indent="-457200">
              <a:spcBef>
                <a:spcPts val="0"/>
              </a:spcBef>
              <a:buFont typeface="+mj-lt"/>
              <a:buAutoNum type="arabicPeriod" startAt="2"/>
            </a:pPr>
            <a:r>
              <a:rPr lang="en-US" sz="2000" dirty="0" smtClean="0">
                <a:solidFill>
                  <a:schemeClr val="accent2">
                    <a:lumMod val="75000"/>
                  </a:schemeClr>
                </a:solidFill>
              </a:rPr>
              <a:t>In </a:t>
            </a:r>
            <a:r>
              <a:rPr lang="en-US" sz="2000" dirty="0">
                <a:solidFill>
                  <a:schemeClr val="accent2">
                    <a:lumMod val="75000"/>
                  </a:schemeClr>
                </a:solidFill>
              </a:rPr>
              <a:t>center tapped FWR, each diode is forward biased for what duration of the time period? </a:t>
            </a:r>
            <a:endParaRPr lang="en-GB" sz="2000" dirty="0">
              <a:solidFill>
                <a:schemeClr val="accent2">
                  <a:lumMod val="75000"/>
                </a:schemeClr>
              </a:solidFill>
            </a:endParaRPr>
          </a:p>
          <a:p>
            <a:pPr marL="0" indent="0">
              <a:spcBef>
                <a:spcPts val="0"/>
              </a:spcBef>
              <a:buNone/>
            </a:pPr>
            <a:r>
              <a:rPr lang="en-US" sz="2000" dirty="0" smtClean="0">
                <a:solidFill>
                  <a:schemeClr val="accent2">
                    <a:lumMod val="75000"/>
                  </a:schemeClr>
                </a:solidFill>
              </a:rPr>
              <a:t>	(</a:t>
            </a:r>
            <a:r>
              <a:rPr lang="en-US" sz="2000" dirty="0">
                <a:solidFill>
                  <a:schemeClr val="accent2">
                    <a:lumMod val="75000"/>
                  </a:schemeClr>
                </a:solidFill>
              </a:rPr>
              <a:t>a) T/2  	 	b) T/4  		 c) 3T/4      	d) T  </a:t>
            </a:r>
            <a:endParaRPr lang="en-US" sz="2000" dirty="0" smtClean="0">
              <a:solidFill>
                <a:schemeClr val="accent2">
                  <a:lumMod val="75000"/>
                </a:schemeClr>
              </a:solidFill>
            </a:endParaRPr>
          </a:p>
          <a:p>
            <a:pPr marL="0" indent="0">
              <a:spcBef>
                <a:spcPts val="0"/>
              </a:spcBef>
              <a:buNone/>
            </a:pPr>
            <a:endParaRPr lang="en-GB" sz="2000" dirty="0" smtClean="0">
              <a:solidFill>
                <a:schemeClr val="accent2">
                  <a:lumMod val="75000"/>
                </a:schemeClr>
              </a:solidFill>
            </a:endParaRPr>
          </a:p>
          <a:p>
            <a:pPr marL="457200" indent="-457200">
              <a:spcBef>
                <a:spcPts val="0"/>
              </a:spcBef>
              <a:buFont typeface="+mj-lt"/>
              <a:buAutoNum type="arabicPeriod" startAt="3"/>
            </a:pPr>
            <a:r>
              <a:rPr lang="en-US" sz="2000" dirty="0" smtClean="0">
                <a:solidFill>
                  <a:schemeClr val="accent2">
                    <a:lumMod val="75000"/>
                  </a:schemeClr>
                </a:solidFill>
              </a:rPr>
              <a:t>In </a:t>
            </a:r>
            <a:r>
              <a:rPr lang="en-US" sz="2000" dirty="0">
                <a:solidFill>
                  <a:schemeClr val="accent2">
                    <a:lumMod val="75000"/>
                  </a:schemeClr>
                </a:solidFill>
              </a:rPr>
              <a:t>a center tapped FWR , current through load resistor flows for what duration of the time period? </a:t>
            </a:r>
            <a:endParaRPr lang="en-GB" sz="2000" dirty="0" smtClean="0">
              <a:solidFill>
                <a:schemeClr val="accent2">
                  <a:lumMod val="75000"/>
                </a:schemeClr>
              </a:solidFill>
            </a:endParaRPr>
          </a:p>
          <a:p>
            <a:pPr marL="0" lvl="0" indent="0">
              <a:spcBef>
                <a:spcPts val="0"/>
              </a:spcBef>
              <a:buNone/>
            </a:pPr>
            <a:r>
              <a:rPr lang="en-GB" sz="2000" dirty="0" smtClean="0">
                <a:solidFill>
                  <a:schemeClr val="accent2">
                    <a:lumMod val="75000"/>
                  </a:schemeClr>
                </a:solidFill>
              </a:rPr>
              <a:t>	(a)</a:t>
            </a:r>
            <a:r>
              <a:rPr lang="en-US" sz="2000" dirty="0" smtClean="0">
                <a:solidFill>
                  <a:schemeClr val="accent2">
                    <a:lumMod val="75000"/>
                  </a:schemeClr>
                </a:solidFill>
              </a:rPr>
              <a:t>T/2  </a:t>
            </a:r>
            <a:r>
              <a:rPr lang="en-US" sz="2000" dirty="0">
                <a:solidFill>
                  <a:schemeClr val="accent2">
                    <a:lumMod val="75000"/>
                  </a:schemeClr>
                </a:solidFill>
              </a:rPr>
              <a:t>	 b) T/4  	 c) 3T/4      d) T   </a:t>
            </a:r>
          </a:p>
          <a:p>
            <a:pPr>
              <a:spcBef>
                <a:spcPts val="0"/>
              </a:spcBef>
            </a:pPr>
            <a:endParaRPr lang="en-US" sz="2000" dirty="0">
              <a:solidFill>
                <a:schemeClr val="accent2">
                  <a:lumMod val="75000"/>
                </a:schemeClr>
              </a:solidFill>
            </a:endParaRPr>
          </a:p>
          <a:p>
            <a:pPr marL="457200" indent="-457200">
              <a:spcBef>
                <a:spcPts val="0"/>
              </a:spcBef>
              <a:buAutoNum type="arabicPeriod" startAt="4"/>
            </a:pPr>
            <a:r>
              <a:rPr lang="en-US" sz="2000" dirty="0">
                <a:solidFill>
                  <a:schemeClr val="accent2">
                    <a:lumMod val="75000"/>
                  </a:schemeClr>
                </a:solidFill>
              </a:rPr>
              <a:t>The ripple factor of FWR is greater than HWR</a:t>
            </a:r>
          </a:p>
          <a:p>
            <a:pPr marL="0" indent="0">
              <a:spcBef>
                <a:spcPts val="0"/>
              </a:spcBef>
              <a:buNone/>
            </a:pPr>
            <a:r>
              <a:rPr lang="en-US" sz="2000" dirty="0" smtClean="0">
                <a:solidFill>
                  <a:schemeClr val="accent2">
                    <a:lumMod val="75000"/>
                  </a:schemeClr>
                </a:solidFill>
              </a:rPr>
              <a:t>	(</a:t>
            </a:r>
            <a:r>
              <a:rPr lang="en-US" sz="2000" dirty="0">
                <a:solidFill>
                  <a:schemeClr val="accent2">
                    <a:lumMod val="75000"/>
                  </a:schemeClr>
                </a:solidFill>
              </a:rPr>
              <a:t>a)  True	(b) </a:t>
            </a:r>
            <a:r>
              <a:rPr lang="en-US" sz="2000" dirty="0" smtClean="0">
                <a:solidFill>
                  <a:schemeClr val="accent2">
                    <a:lumMod val="75000"/>
                  </a:schemeClr>
                </a:solidFill>
              </a:rPr>
              <a:t>False</a:t>
            </a:r>
            <a:endParaRPr lang="en-GB" sz="2000" dirty="0">
              <a:solidFill>
                <a:schemeClr val="accent2">
                  <a:lumMod val="75000"/>
                </a:schemeClr>
              </a:solidFill>
            </a:endParaRPr>
          </a:p>
        </p:txBody>
      </p:sp>
      <p:sp>
        <p:nvSpPr>
          <p:cNvPr id="4" name="Date Placeholder 3"/>
          <p:cNvSpPr>
            <a:spLocks noGrp="1"/>
          </p:cNvSpPr>
          <p:nvPr>
            <p:ph type="dt" sz="half" idx="10"/>
          </p:nvPr>
        </p:nvSpPr>
        <p:spPr/>
        <p:txBody>
          <a:bodyPr/>
          <a:lstStyle/>
          <a:p>
            <a:fld id="{7DA68F6E-ED56-4905-BE0E-CE67252F83C9}" type="datetime1">
              <a:rPr lang="en-IN" smtClean="0"/>
              <a:t>15-04-2021</a:t>
            </a:fld>
            <a:endParaRPr lang="en-IN"/>
          </a:p>
        </p:txBody>
      </p:sp>
      <p:sp>
        <p:nvSpPr>
          <p:cNvPr id="5" name="Footer Placeholder 4"/>
          <p:cNvSpPr>
            <a:spLocks noGrp="1"/>
          </p:cNvSpPr>
          <p:nvPr>
            <p:ph type="ftr" sz="quarter" idx="11"/>
          </p:nvPr>
        </p:nvSpPr>
        <p:spPr/>
        <p:txBody>
          <a:bodyPr/>
          <a:lstStyle/>
          <a:p>
            <a:r>
              <a:rPr lang="en-IN" smtClean="0"/>
              <a:t>Department of Electronics &amp; Communication Engineering</a:t>
            </a:r>
            <a:endParaRPr lang="en-IN"/>
          </a:p>
        </p:txBody>
      </p:sp>
      <p:sp>
        <p:nvSpPr>
          <p:cNvPr id="6" name="Slide Number Placeholder 3"/>
          <p:cNvSpPr>
            <a:spLocks noGrp="1"/>
          </p:cNvSpPr>
          <p:nvPr>
            <p:ph type="sldNum" sz="quarter" idx="12"/>
          </p:nvPr>
        </p:nvSpPr>
        <p:spPr/>
        <p:txBody>
          <a:bodyPr/>
          <a:lstStyle/>
          <a:p>
            <a:fld id="{7DB72B6B-351E-47F5-8A9F-408C781D2328}" type="slidenum">
              <a:rPr lang="en-US" smtClean="0">
                <a:solidFill>
                  <a:schemeClr val="bg1"/>
                </a:solidFill>
              </a:rPr>
              <a:t>25</a:t>
            </a:fld>
            <a:endParaRPr lang="en-US" dirty="0">
              <a:solidFill>
                <a:schemeClr val="bg1"/>
              </a:solidFill>
            </a:endParaRPr>
          </a:p>
        </p:txBody>
      </p:sp>
    </p:spTree>
    <p:extLst>
      <p:ext uri="{BB962C8B-B14F-4D97-AF65-F5344CB8AC3E}">
        <p14:creationId xmlns:p14="http://schemas.microsoft.com/office/powerpoint/2010/main" val="4919670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arn(inVertic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arn(inVertic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arn(inVertical)">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barn(inVertical)">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barn(inVertical)">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barn(inVertical)">
                                      <p:cBhvr>
                                        <p:cTn id="37" dur="500"/>
                                        <p:tgtEl>
                                          <p:spTgt spid="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arn(inVertical)">
                                      <p:cBhvr>
                                        <p:cTn id="42" dur="500"/>
                                        <p:tgtEl>
                                          <p:spTgt spid="7">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animEffect transition="in" filter="barn(inVertical)">
                                      <p:cBhvr>
                                        <p:cTn id="47"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Comparison of HWR and </a:t>
            </a:r>
            <a:r>
              <a:rPr lang="en-US" dirty="0" smtClean="0"/>
              <a:t>FWR</a:t>
            </a:r>
            <a:endParaRPr lang="en-US" dirty="0"/>
          </a:p>
        </p:txBody>
      </p:sp>
      <p:sp>
        <p:nvSpPr>
          <p:cNvPr id="8" name="Content Placeholder 7"/>
          <p:cNvSpPr>
            <a:spLocks noGrp="1"/>
          </p:cNvSpPr>
          <p:nvPr>
            <p:ph idx="1"/>
          </p:nvPr>
        </p:nvSpPr>
        <p:spPr/>
        <p:txBody>
          <a:bodyPr/>
          <a:lstStyle/>
          <a:p>
            <a:r>
              <a:rPr lang="en-US" altLang="en-US" sz="2400" dirty="0"/>
              <a:t>Advantages of center tapped FWR over HWR</a:t>
            </a:r>
          </a:p>
          <a:p>
            <a:endParaRPr lang="en-US" altLang="en-US" sz="700" dirty="0"/>
          </a:p>
          <a:p>
            <a:pPr marL="914400" lvl="1" indent="-457200">
              <a:lnSpc>
                <a:spcPct val="150000"/>
              </a:lnSpc>
            </a:pPr>
            <a:r>
              <a:rPr lang="en-US" altLang="en-US" dirty="0"/>
              <a:t>High Efficiency </a:t>
            </a:r>
          </a:p>
          <a:p>
            <a:pPr marL="914400" lvl="1" indent="-457200">
              <a:lnSpc>
                <a:spcPct val="150000"/>
              </a:lnSpc>
            </a:pPr>
            <a:r>
              <a:rPr lang="en-US" altLang="en-US" dirty="0"/>
              <a:t>low ripple factor </a:t>
            </a:r>
          </a:p>
          <a:p>
            <a:endParaRPr lang="en-US" altLang="en-US" sz="2400" dirty="0"/>
          </a:p>
          <a:p>
            <a:r>
              <a:rPr lang="en-US" altLang="en-US" sz="2400" dirty="0"/>
              <a:t>Disadvantages of center tapped FWR over HWR</a:t>
            </a:r>
          </a:p>
          <a:p>
            <a:endParaRPr lang="en-US" altLang="en-US" sz="700" dirty="0"/>
          </a:p>
          <a:p>
            <a:pPr marL="914400" lvl="1" indent="-457200">
              <a:lnSpc>
                <a:spcPct val="150000"/>
              </a:lnSpc>
            </a:pPr>
            <a:r>
              <a:rPr lang="en-US" altLang="en-US" dirty="0"/>
              <a:t>Uses 2 diodes</a:t>
            </a:r>
          </a:p>
          <a:p>
            <a:pPr marL="914400" lvl="1" indent="-457200">
              <a:lnSpc>
                <a:spcPct val="150000"/>
              </a:lnSpc>
            </a:pPr>
            <a:r>
              <a:rPr lang="en-US" altLang="en-US" dirty="0"/>
              <a:t>Uses center tapped transformer</a:t>
            </a:r>
          </a:p>
          <a:p>
            <a:pPr marL="0" indent="0">
              <a:buNone/>
            </a:pPr>
            <a:endParaRPr lang="en-US" sz="2000" dirty="0"/>
          </a:p>
        </p:txBody>
      </p:sp>
      <p:sp>
        <p:nvSpPr>
          <p:cNvPr id="2" name="Date Placeholder 1"/>
          <p:cNvSpPr>
            <a:spLocks noGrp="1"/>
          </p:cNvSpPr>
          <p:nvPr>
            <p:ph type="dt" sz="half" idx="10"/>
          </p:nvPr>
        </p:nvSpPr>
        <p:spPr/>
        <p:txBody>
          <a:bodyPr/>
          <a:lstStyle/>
          <a:p>
            <a:fld id="{A1221EF7-753F-4080-8E80-D1AA3D27EB2A}" type="datetime1">
              <a:rPr lang="en-IN" smtClean="0"/>
              <a:t>15-04-2021</a:t>
            </a:fld>
            <a:endParaRPr lang="en-IN"/>
          </a:p>
        </p:txBody>
      </p:sp>
      <p:sp>
        <p:nvSpPr>
          <p:cNvPr id="3" name="Footer Placeholder 2"/>
          <p:cNvSpPr>
            <a:spLocks noGrp="1"/>
          </p:cNvSpPr>
          <p:nvPr>
            <p:ph type="ftr" sz="quarter" idx="11"/>
          </p:nvPr>
        </p:nvSpPr>
        <p:spPr/>
        <p:txBody>
          <a:bodyPr/>
          <a:lstStyle/>
          <a:p>
            <a:r>
              <a:rPr lang="en-IN" smtClean="0"/>
              <a:t>Department of Electronics &amp; Communication Engineering</a:t>
            </a:r>
            <a:endParaRPr lang="en-IN"/>
          </a:p>
        </p:txBody>
      </p:sp>
      <p:sp>
        <p:nvSpPr>
          <p:cNvPr id="4" name="Slide Number Placeholder 3"/>
          <p:cNvSpPr>
            <a:spLocks noGrp="1"/>
          </p:cNvSpPr>
          <p:nvPr>
            <p:ph type="sldNum" sz="quarter" idx="12"/>
          </p:nvPr>
        </p:nvSpPr>
        <p:spPr/>
        <p:txBody>
          <a:bodyPr/>
          <a:lstStyle/>
          <a:p>
            <a:fld id="{7DB72B6B-351E-47F5-8A9F-408C781D2328}" type="slidenum">
              <a:rPr lang="en-US" smtClean="0">
                <a:solidFill>
                  <a:schemeClr val="bg1"/>
                </a:solidFill>
              </a:rPr>
              <a:t>26</a:t>
            </a:fld>
            <a:endParaRPr lang="en-US" dirty="0">
              <a:solidFill>
                <a:schemeClr val="bg1"/>
              </a:solidFill>
            </a:endParaRPr>
          </a:p>
        </p:txBody>
      </p:sp>
    </p:spTree>
    <p:extLst>
      <p:ext uri="{BB962C8B-B14F-4D97-AF65-F5344CB8AC3E}">
        <p14:creationId xmlns:p14="http://schemas.microsoft.com/office/powerpoint/2010/main" val="101335717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 calcmode="lin" valueType="num">
                                      <p:cBhvr additive="base">
                                        <p:cTn id="37"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solidFill>
                  <a:schemeClr val="tx1"/>
                </a:solidFill>
              </a:rPr>
              <a:t>Bridge rectifier </a:t>
            </a:r>
            <a:endParaRPr lang="en-US" dirty="0"/>
          </a:p>
        </p:txBody>
      </p:sp>
      <p:sp>
        <p:nvSpPr>
          <p:cNvPr id="5" name="Content Placeholder 4"/>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0B38A3DE-D33E-4D90-8820-65F0D708674D}"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7" name="Slide Number Placeholder 3"/>
          <p:cNvSpPr>
            <a:spLocks noGrp="1"/>
          </p:cNvSpPr>
          <p:nvPr>
            <p:ph type="sldNum" sz="quarter" idx="12"/>
          </p:nvPr>
        </p:nvSpPr>
        <p:spPr/>
        <p:txBody>
          <a:bodyPr/>
          <a:lstStyle/>
          <a:p>
            <a:fld id="{7DB72B6B-351E-47F5-8A9F-408C781D2328}" type="slidenum">
              <a:rPr lang="en-US" smtClean="0">
                <a:solidFill>
                  <a:schemeClr val="bg1"/>
                </a:solidFill>
              </a:rPr>
              <a:t>27</a:t>
            </a:fld>
            <a:endParaRPr lang="en-US" dirty="0">
              <a:solidFill>
                <a:schemeClr val="bg1"/>
              </a:solidFill>
            </a:endParaRPr>
          </a:p>
        </p:txBody>
      </p:sp>
      <p:pic>
        <p:nvPicPr>
          <p:cNvPr id="14" name="Picture 13"/>
          <p:cNvPicPr/>
          <p:nvPr/>
        </p:nvPicPr>
        <p:blipFill rotWithShape="1">
          <a:blip r:embed="rId3">
            <a:extLst>
              <a:ext uri="{28A0092B-C50C-407E-A947-70E740481C1C}">
                <a14:useLocalDpi xmlns:a14="http://schemas.microsoft.com/office/drawing/2010/main" val="0"/>
              </a:ext>
            </a:extLst>
          </a:blip>
          <a:srcRect b="6920"/>
          <a:stretch/>
        </p:blipFill>
        <p:spPr bwMode="auto">
          <a:xfrm>
            <a:off x="2286000" y="2192664"/>
            <a:ext cx="7696200" cy="3617259"/>
          </a:xfrm>
          <a:prstGeom prst="rect">
            <a:avLst/>
          </a:prstGeom>
          <a:noFill/>
          <a:ln>
            <a:noFill/>
          </a:ln>
        </p:spPr>
      </p:pic>
    </p:spTree>
    <p:extLst>
      <p:ext uri="{BB962C8B-B14F-4D97-AF65-F5344CB8AC3E}">
        <p14:creationId xmlns:p14="http://schemas.microsoft.com/office/powerpoint/2010/main" val="19660912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solidFill>
                  <a:schemeClr val="tx1"/>
                </a:solidFill>
              </a:rPr>
              <a:t>Working of Bridge FWR</a:t>
            </a:r>
            <a:endParaRPr lang="en-US" dirty="0"/>
          </a:p>
        </p:txBody>
      </p:sp>
      <p:sp>
        <p:nvSpPr>
          <p:cNvPr id="5" name="Content Placeholder 4"/>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9E3FC1FD-9ABB-49A6-B939-83C148B7128A}"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5" name="Slide Number Placeholder 3"/>
          <p:cNvSpPr>
            <a:spLocks noGrp="1"/>
          </p:cNvSpPr>
          <p:nvPr>
            <p:ph type="sldNum" sz="quarter" idx="12"/>
          </p:nvPr>
        </p:nvSpPr>
        <p:spPr/>
        <p:txBody>
          <a:bodyPr/>
          <a:lstStyle/>
          <a:p>
            <a:fld id="{7DB72B6B-351E-47F5-8A9F-408C781D2328}" type="slidenum">
              <a:rPr lang="en-US" smtClean="0">
                <a:solidFill>
                  <a:schemeClr val="bg1"/>
                </a:solidFill>
              </a:rPr>
              <a:t>28</a:t>
            </a:fld>
            <a:endParaRPr lang="en-US" dirty="0">
              <a:solidFill>
                <a:schemeClr val="bg1"/>
              </a:solidFill>
            </a:endParaRPr>
          </a:p>
        </p:txBody>
      </p:sp>
      <p:sp>
        <p:nvSpPr>
          <p:cNvPr id="7" name="Text Box 4244"/>
          <p:cNvSpPr txBox="1"/>
          <p:nvPr/>
        </p:nvSpPr>
        <p:spPr>
          <a:xfrm>
            <a:off x="1066799" y="4571772"/>
            <a:ext cx="4038600" cy="107172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dirty="0">
                <a:solidFill>
                  <a:srgbClr val="000000"/>
                </a:solidFill>
                <a:latin typeface="Times New Roman"/>
                <a:ea typeface="Times New Roman"/>
                <a:cs typeface="Tunga"/>
              </a:rPr>
              <a:t>Fig. 18:  Bridge FWR </a:t>
            </a:r>
            <a:r>
              <a:rPr lang="en-US" sz="2400" dirty="0">
                <a:latin typeface="Times New Roman"/>
                <a:ea typeface="Calibri"/>
                <a:cs typeface="Tunga"/>
              </a:rPr>
              <a:t>when node A is positive w.r.t B</a:t>
            </a:r>
            <a:endParaRPr lang="en-GB" sz="2400" dirty="0">
              <a:latin typeface="Calibri"/>
              <a:ea typeface="Calibri"/>
              <a:cs typeface="Tunga"/>
            </a:endParaRPr>
          </a:p>
        </p:txBody>
      </p:sp>
      <p:sp>
        <p:nvSpPr>
          <p:cNvPr id="10" name="Text Box 4244"/>
          <p:cNvSpPr txBox="1"/>
          <p:nvPr/>
        </p:nvSpPr>
        <p:spPr>
          <a:xfrm>
            <a:off x="6460611" y="4571772"/>
            <a:ext cx="4348874" cy="107172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dirty="0">
                <a:solidFill>
                  <a:srgbClr val="000000"/>
                </a:solidFill>
                <a:latin typeface="Times New Roman"/>
                <a:ea typeface="Times New Roman"/>
                <a:cs typeface="Tunga"/>
              </a:rPr>
              <a:t>Fig. 19: Bridge FWR when </a:t>
            </a:r>
            <a:r>
              <a:rPr lang="en-US" sz="2400" dirty="0">
                <a:latin typeface="Times New Roman"/>
                <a:ea typeface="Calibri"/>
                <a:cs typeface="Tunga"/>
              </a:rPr>
              <a:t> node B is positive w.r.t. A</a:t>
            </a:r>
            <a:endParaRPr lang="en-GB" sz="2400" dirty="0">
              <a:latin typeface="Calibri"/>
              <a:ea typeface="Calibri"/>
              <a:cs typeface="Tunga"/>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1066799" y="2163725"/>
            <a:ext cx="3990975" cy="2376170"/>
          </a:xfrm>
          <a:prstGeom prst="rect">
            <a:avLst/>
          </a:prstGeom>
          <a:noFill/>
          <a:ln>
            <a:noFill/>
          </a:ln>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6460611" y="2079080"/>
            <a:ext cx="3745865" cy="2313305"/>
          </a:xfrm>
          <a:prstGeom prst="rect">
            <a:avLst/>
          </a:prstGeom>
          <a:noFill/>
          <a:ln>
            <a:noFill/>
          </a:ln>
        </p:spPr>
      </p:pic>
      <p:sp>
        <p:nvSpPr>
          <p:cNvPr id="13" name="Rectangle 12"/>
          <p:cNvSpPr/>
          <p:nvPr/>
        </p:nvSpPr>
        <p:spPr>
          <a:xfrm>
            <a:off x="0" y="5986360"/>
            <a:ext cx="12192000" cy="446276"/>
          </a:xfrm>
          <a:prstGeom prst="rect">
            <a:avLst/>
          </a:prstGeom>
          <a:solidFill>
            <a:srgbClr val="92D050"/>
          </a:solidFill>
          <a:ln>
            <a:solidFill>
              <a:schemeClr val="tx1"/>
            </a:solidFill>
          </a:ln>
        </p:spPr>
        <p:txBody>
          <a:bodyPr wrap="square">
            <a:spAutoFit/>
          </a:bodyPr>
          <a:lstStyle/>
          <a:p>
            <a:pPr algn="ctr">
              <a:lnSpc>
                <a:spcPct val="115000"/>
              </a:lnSpc>
              <a:spcAft>
                <a:spcPts val="1000"/>
              </a:spcAft>
            </a:pPr>
            <a:r>
              <a:rPr lang="en-US" sz="2000" b="1" dirty="0">
                <a:solidFill>
                  <a:srgbClr val="000000"/>
                </a:solidFill>
                <a:ea typeface="Times New Roman"/>
                <a:cs typeface="Tunga"/>
              </a:rPr>
              <a:t>Note: Current through load for both cycles is in same </a:t>
            </a:r>
            <a:r>
              <a:rPr lang="en-US" sz="2000" b="1" dirty="0" smtClean="0">
                <a:solidFill>
                  <a:srgbClr val="000000"/>
                </a:solidFill>
                <a:ea typeface="Times New Roman"/>
                <a:cs typeface="Tunga"/>
              </a:rPr>
              <a:t>direction (from </a:t>
            </a:r>
            <a:r>
              <a:rPr lang="en-US" sz="2000" b="1" dirty="0">
                <a:solidFill>
                  <a:srgbClr val="000000"/>
                </a:solidFill>
                <a:ea typeface="Times New Roman"/>
                <a:cs typeface="Tunga"/>
              </a:rPr>
              <a:t>node C to ground)</a:t>
            </a:r>
          </a:p>
        </p:txBody>
      </p:sp>
    </p:spTree>
    <p:extLst>
      <p:ext uri="{BB962C8B-B14F-4D97-AF65-F5344CB8AC3E}">
        <p14:creationId xmlns:p14="http://schemas.microsoft.com/office/powerpoint/2010/main" val="352588239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solidFill>
                  <a:schemeClr val="tx1"/>
                </a:solidFill>
              </a:rPr>
              <a:t>Bridge FWR</a:t>
            </a:r>
            <a:endParaRPr lang="en-US" dirty="0"/>
          </a:p>
        </p:txBody>
      </p:sp>
      <p:sp>
        <p:nvSpPr>
          <p:cNvPr id="5" name="Content Placeholder 4"/>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fld id="{F3A3DF11-B4F4-434F-A236-B9B6C4160405}"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2" name="Slide Number Placeholder 3"/>
          <p:cNvSpPr>
            <a:spLocks noGrp="1"/>
          </p:cNvSpPr>
          <p:nvPr>
            <p:ph type="sldNum" sz="quarter" idx="12"/>
          </p:nvPr>
        </p:nvSpPr>
        <p:spPr/>
        <p:txBody>
          <a:bodyPr/>
          <a:lstStyle/>
          <a:p>
            <a:fld id="{7DB72B6B-351E-47F5-8A9F-408C781D2328}" type="slidenum">
              <a:rPr lang="en-US" smtClean="0">
                <a:solidFill>
                  <a:schemeClr val="bg1"/>
                </a:solidFill>
              </a:rPr>
              <a:t>29</a:t>
            </a:fld>
            <a:endParaRPr lang="en-US" dirty="0">
              <a:solidFill>
                <a:schemeClr val="bg1"/>
              </a:solidFill>
            </a:endParaRPr>
          </a:p>
        </p:txBody>
      </p:sp>
      <p:sp>
        <p:nvSpPr>
          <p:cNvPr id="7" name="Text Box 391"/>
          <p:cNvSpPr txBox="1"/>
          <p:nvPr/>
        </p:nvSpPr>
        <p:spPr>
          <a:xfrm>
            <a:off x="2474260" y="5227389"/>
            <a:ext cx="7266913" cy="441727"/>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dirty="0">
                <a:solidFill>
                  <a:srgbClr val="000000"/>
                </a:solidFill>
                <a:latin typeface="Times New Roman"/>
                <a:ea typeface="Times New Roman"/>
                <a:cs typeface="Tunga"/>
              </a:rPr>
              <a:t>Fig. 20 : Input and output waveforms of bridge rectifier</a:t>
            </a:r>
            <a:endParaRPr lang="en-GB" sz="2400" dirty="0">
              <a:latin typeface="Calibri"/>
              <a:ea typeface="Calibri"/>
              <a:cs typeface="Tunga"/>
            </a:endParaRPr>
          </a:p>
        </p:txBody>
      </p:sp>
      <p:pic>
        <p:nvPicPr>
          <p:cNvPr id="72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503" y="1503114"/>
            <a:ext cx="568642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0" y="5986360"/>
            <a:ext cx="12192000" cy="417871"/>
          </a:xfrm>
          <a:prstGeom prst="rect">
            <a:avLst/>
          </a:prstGeom>
          <a:solidFill>
            <a:srgbClr val="92D050"/>
          </a:solidFill>
          <a:ln>
            <a:solidFill>
              <a:schemeClr val="tx1"/>
            </a:solidFill>
          </a:ln>
        </p:spPr>
        <p:txBody>
          <a:bodyPr wrap="square">
            <a:spAutoFit/>
          </a:bodyPr>
          <a:lstStyle/>
          <a:p>
            <a:pPr algn="ctr">
              <a:lnSpc>
                <a:spcPct val="115000"/>
              </a:lnSpc>
              <a:spcAft>
                <a:spcPts val="1000"/>
              </a:spcAft>
            </a:pPr>
            <a:r>
              <a:rPr lang="en-US" sz="2000" b="1" dirty="0">
                <a:solidFill>
                  <a:srgbClr val="000000"/>
                </a:solidFill>
                <a:ea typeface="Times New Roman"/>
                <a:cs typeface="Tunga"/>
              </a:rPr>
              <a:t>Note: The frequency of the output signal =2 times the  input frequency</a:t>
            </a:r>
          </a:p>
        </p:txBody>
      </p:sp>
    </p:spTree>
    <p:extLst>
      <p:ext uri="{BB962C8B-B14F-4D97-AF65-F5344CB8AC3E}">
        <p14:creationId xmlns:p14="http://schemas.microsoft.com/office/powerpoint/2010/main" val="106004918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ppt_x"/>
                                          </p:val>
                                        </p:tav>
                                        <p:tav tm="100000">
                                          <p:val>
                                            <p:strVal val="#ppt_x"/>
                                          </p:val>
                                        </p:tav>
                                      </p:tavLst>
                                    </p:anim>
                                    <p:anim calcmode="lin" valueType="num">
                                      <p:cBhvr additive="base">
                                        <p:cTn id="8" dur="500" fill="hold"/>
                                        <p:tgtEl>
                                          <p:spTgt spid="7270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t>INTRODUCTION</a:t>
            </a:r>
            <a:endParaRPr lang="en-US" i="0" dirty="0"/>
          </a:p>
        </p:txBody>
      </p:sp>
      <p:sp>
        <p:nvSpPr>
          <p:cNvPr id="8" name="Rectangle 3"/>
          <p:cNvSpPr>
            <a:spLocks noGrp="1" noChangeArrowheads="1"/>
          </p:cNvSpPr>
          <p:nvPr>
            <p:ph idx="1"/>
          </p:nvPr>
        </p:nvSpPr>
        <p:spPr>
          <a:xfrm>
            <a:off x="838200" y="1825625"/>
            <a:ext cx="5939118" cy="4351338"/>
          </a:xfrm>
          <a:extLst/>
        </p:spPr>
        <p:txBody>
          <a:bodyPr rtlCol="0">
            <a:noAutofit/>
          </a:bodyPr>
          <a:lstStyle/>
          <a:p>
            <a:pPr>
              <a:defRPr/>
            </a:pPr>
            <a:r>
              <a:rPr lang="en-US" altLang="en-US" sz="2400" dirty="0">
                <a:latin typeface="Times New Roman" pitchFamily="18" charset="0"/>
              </a:rPr>
              <a:t>What is an AC and an DC signal? </a:t>
            </a:r>
          </a:p>
          <a:p>
            <a:pPr>
              <a:defRPr/>
            </a:pPr>
            <a:r>
              <a:rPr lang="en-US" altLang="en-US" sz="2400" dirty="0" err="1">
                <a:latin typeface="Times New Roman" pitchFamily="18" charset="0"/>
              </a:rPr>
              <a:t>Eg</a:t>
            </a:r>
            <a:r>
              <a:rPr lang="en-US" altLang="en-US" sz="2400" dirty="0">
                <a:latin typeface="Times New Roman" pitchFamily="18" charset="0"/>
              </a:rPr>
              <a:t>. of AC signal </a:t>
            </a:r>
          </a:p>
          <a:p>
            <a:pPr marL="0" indent="0">
              <a:buNone/>
              <a:defRPr/>
            </a:pPr>
            <a:r>
              <a:rPr lang="en-US" altLang="en-US" sz="2400" dirty="0" smtClean="0">
                <a:latin typeface="Times New Roman" pitchFamily="18" charset="0"/>
              </a:rPr>
              <a:t>Define</a:t>
            </a:r>
            <a:endParaRPr lang="en-US" altLang="en-US" sz="2400" dirty="0">
              <a:latin typeface="Times New Roman" pitchFamily="18" charset="0"/>
            </a:endParaRPr>
          </a:p>
          <a:p>
            <a:pPr>
              <a:defRPr/>
            </a:pPr>
            <a:r>
              <a:rPr lang="en-US" altLang="en-US" sz="2400" dirty="0">
                <a:latin typeface="Times New Roman" pitchFamily="18" charset="0"/>
              </a:rPr>
              <a:t>Average value</a:t>
            </a:r>
          </a:p>
          <a:p>
            <a:pPr>
              <a:defRPr/>
            </a:pPr>
            <a:r>
              <a:rPr lang="en-US" altLang="en-US" sz="2400" dirty="0">
                <a:latin typeface="Times New Roman" pitchFamily="18" charset="0"/>
              </a:rPr>
              <a:t>RMS or effective value	</a:t>
            </a:r>
            <a:endParaRPr lang="en-US" altLang="en-US" sz="2400" dirty="0" smtClean="0">
              <a:latin typeface="Times New Roman" pitchFamily="18" charset="0"/>
            </a:endParaRPr>
          </a:p>
          <a:p>
            <a:pPr>
              <a:defRPr/>
            </a:pPr>
            <a:r>
              <a:rPr lang="en-US" altLang="en-US" sz="2400" dirty="0" smtClean="0">
                <a:latin typeface="Times New Roman" pitchFamily="18" charset="0"/>
              </a:rPr>
              <a:t>Electricity </a:t>
            </a:r>
            <a:r>
              <a:rPr lang="en-US" altLang="en-US" sz="2400" dirty="0">
                <a:latin typeface="Times New Roman" pitchFamily="18" charset="0"/>
              </a:rPr>
              <a:t>Distribution in INDIA: AC signal of 230V, </a:t>
            </a:r>
            <a:r>
              <a:rPr lang="en-US" altLang="en-US" sz="2400" dirty="0" smtClean="0">
                <a:latin typeface="Times New Roman" pitchFamily="18" charset="0"/>
              </a:rPr>
              <a:t>50HZ.</a:t>
            </a:r>
          </a:p>
          <a:p>
            <a:pPr>
              <a:defRPr/>
            </a:pPr>
            <a:r>
              <a:rPr lang="en-IN" altLang="en-US" sz="2400" dirty="0" smtClean="0">
                <a:latin typeface="Times New Roman" pitchFamily="18" charset="0"/>
              </a:rPr>
              <a:t>Necessity </a:t>
            </a:r>
            <a:r>
              <a:rPr lang="en-IN" altLang="en-US" sz="2400" dirty="0">
                <a:latin typeface="Times New Roman" pitchFamily="18" charset="0"/>
              </a:rPr>
              <a:t>of   DC power: Many electronic gadgets</a:t>
            </a:r>
            <a:endParaRPr lang="en-US" altLang="en-US" sz="2400" dirty="0">
              <a:latin typeface="Times New Roman" pitchFamily="18" charset="0"/>
            </a:endParaRPr>
          </a:p>
          <a:p>
            <a:pPr marL="0" indent="0">
              <a:buNone/>
              <a:defRPr/>
            </a:pPr>
            <a:endParaRPr lang="en-US" altLang="en-US" sz="2400" dirty="0">
              <a:latin typeface="Times New Roman" pitchFamily="18" charset="0"/>
            </a:endParaRPr>
          </a:p>
          <a:p>
            <a:pPr marL="0" indent="0">
              <a:buNone/>
              <a:defRPr/>
            </a:pPr>
            <a:endParaRPr lang="en-US" altLang="en-US" sz="2400" dirty="0">
              <a:latin typeface="Times New Roman" pitchFamily="18" charset="0"/>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3</a:t>
            </a:fld>
            <a:endParaRPr lang="en-US" dirty="0"/>
          </a:p>
        </p:txBody>
      </p:sp>
      <p:graphicFrame>
        <p:nvGraphicFramePr>
          <p:cNvPr id="9" name="Object 1"/>
          <p:cNvGraphicFramePr>
            <a:graphicFrameLocks noChangeAspect="1"/>
          </p:cNvGraphicFramePr>
          <p:nvPr>
            <p:extLst>
              <p:ext uri="{D42A27DB-BD31-4B8C-83A1-F6EECF244321}">
                <p14:modId xmlns:p14="http://schemas.microsoft.com/office/powerpoint/2010/main" val="2800881361"/>
              </p:ext>
            </p:extLst>
          </p:nvPr>
        </p:nvGraphicFramePr>
        <p:xfrm>
          <a:off x="3581400" y="2318909"/>
          <a:ext cx="3008041" cy="420743"/>
        </p:xfrm>
        <a:graphic>
          <a:graphicData uri="http://schemas.openxmlformats.org/presentationml/2006/ole">
            <mc:AlternateContent xmlns:mc="http://schemas.openxmlformats.org/markup-compatibility/2006">
              <mc:Choice xmlns:v="urn:schemas-microsoft-com:vml" Requires="v">
                <p:oleObj spid="_x0000_s1092" name="Equation" r:id="rId4" imgW="1028520" imgH="177480" progId="Equation.3">
                  <p:embed/>
                </p:oleObj>
              </mc:Choice>
              <mc:Fallback>
                <p:oleObj name="Equation" r:id="rId4" imgW="1028520" imgH="177480" progId="Equation.3">
                  <p:embed/>
                  <p:pic>
                    <p:nvPicPr>
                      <p:cNvPr id="0" name=""/>
                      <p:cNvPicPr>
                        <a:picLocks noChangeAspect="1" noChangeArrowheads="1"/>
                      </p:cNvPicPr>
                      <p:nvPr/>
                    </p:nvPicPr>
                    <p:blipFill>
                      <a:blip r:embed="rId5"/>
                      <a:srcRect/>
                      <a:stretch>
                        <a:fillRect/>
                      </a:stretch>
                    </p:blipFill>
                    <p:spPr bwMode="auto">
                      <a:xfrm>
                        <a:off x="3581400" y="2318909"/>
                        <a:ext cx="3008041" cy="420743"/>
                      </a:xfrm>
                      <a:prstGeom prst="rect">
                        <a:avLst/>
                      </a:prstGeom>
                      <a:solidFill>
                        <a:schemeClr val="bg1"/>
                      </a:solidFill>
                      <a:ln>
                        <a:noFill/>
                      </a:ln>
                      <a:extLst/>
                    </p:spPr>
                  </p:pic>
                </p:oleObj>
              </mc:Fallback>
            </mc:AlternateContent>
          </a:graphicData>
        </a:graphic>
      </p:graphicFrame>
      <p:graphicFrame>
        <p:nvGraphicFramePr>
          <p:cNvPr id="11" name="Object 1"/>
          <p:cNvGraphicFramePr>
            <a:graphicFrameLocks noChangeAspect="1"/>
          </p:cNvGraphicFramePr>
          <p:nvPr>
            <p:extLst>
              <p:ext uri="{D42A27DB-BD31-4B8C-83A1-F6EECF244321}">
                <p14:modId xmlns:p14="http://schemas.microsoft.com/office/powerpoint/2010/main" val="453187394"/>
              </p:ext>
            </p:extLst>
          </p:nvPr>
        </p:nvGraphicFramePr>
        <p:xfrm>
          <a:off x="6945176" y="2225328"/>
          <a:ext cx="3938586" cy="516792"/>
        </p:xfrm>
        <a:graphic>
          <a:graphicData uri="http://schemas.openxmlformats.org/presentationml/2006/ole">
            <mc:AlternateContent xmlns:mc="http://schemas.openxmlformats.org/markup-compatibility/2006">
              <mc:Choice xmlns:v="urn:schemas-microsoft-com:vml" Requires="v">
                <p:oleObj spid="_x0000_s1093" name="Equation" r:id="rId6" imgW="1409400" imgH="228600" progId="Equation.3">
                  <p:embed/>
                </p:oleObj>
              </mc:Choice>
              <mc:Fallback>
                <p:oleObj name="Equation" r:id="rId6" imgW="1409400" imgH="228600" progId="Equation.3">
                  <p:embed/>
                  <p:pic>
                    <p:nvPicPr>
                      <p:cNvPr id="0" name=""/>
                      <p:cNvPicPr>
                        <a:picLocks noChangeAspect="1" noChangeArrowheads="1"/>
                      </p:cNvPicPr>
                      <p:nvPr/>
                    </p:nvPicPr>
                    <p:blipFill>
                      <a:blip r:embed="rId7"/>
                      <a:srcRect/>
                      <a:stretch>
                        <a:fillRect/>
                      </a:stretch>
                    </p:blipFill>
                    <p:spPr bwMode="auto">
                      <a:xfrm>
                        <a:off x="6945176" y="2225328"/>
                        <a:ext cx="3938586" cy="516792"/>
                      </a:xfrm>
                      <a:prstGeom prst="rect">
                        <a:avLst/>
                      </a:prstGeom>
                      <a:solidFill>
                        <a:schemeClr val="bg1"/>
                      </a:solidFill>
                      <a:ln>
                        <a:noFill/>
                      </a:ln>
                      <a:extLst/>
                    </p:spPr>
                  </p:pic>
                </p:oleObj>
              </mc:Fallback>
            </mc:AlternateContent>
          </a:graphicData>
        </a:graphic>
      </p:graphicFrame>
      <p:grpSp>
        <p:nvGrpSpPr>
          <p:cNvPr id="5" name="Group 4"/>
          <p:cNvGrpSpPr/>
          <p:nvPr/>
        </p:nvGrpSpPr>
        <p:grpSpPr>
          <a:xfrm>
            <a:off x="6777318" y="3168644"/>
            <a:ext cx="5190558" cy="2263968"/>
            <a:chOff x="9145859" y="228600"/>
            <a:chExt cx="5334000" cy="2502932"/>
          </a:xfrm>
        </p:grpSpPr>
        <p:pic>
          <p:nvPicPr>
            <p:cNvPr id="14"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45859" y="228600"/>
              <a:ext cx="5334000" cy="2133600"/>
            </a:xfrm>
            <a:prstGeom prst="rect">
              <a:avLst/>
            </a:prstGeom>
            <a:noFill/>
            <a:ln>
              <a:noFill/>
            </a:ln>
          </p:spPr>
        </p:pic>
        <p:sp>
          <p:nvSpPr>
            <p:cNvPr id="3" name="TextBox 2"/>
            <p:cNvSpPr txBox="1"/>
            <p:nvPr/>
          </p:nvSpPr>
          <p:spPr>
            <a:xfrm>
              <a:off x="9448799" y="2362200"/>
              <a:ext cx="5031059" cy="369332"/>
            </a:xfrm>
            <a:prstGeom prst="rect">
              <a:avLst/>
            </a:prstGeom>
            <a:noFill/>
          </p:spPr>
          <p:txBody>
            <a:bodyPr wrap="square" rtlCol="0">
              <a:spAutoFit/>
            </a:bodyPr>
            <a:lstStyle/>
            <a:p>
              <a:r>
                <a:rPr lang="en-US" altLang="en-US" dirty="0">
                  <a:latin typeface="Times New Roman" pitchFamily="18" charset="0"/>
                </a:rPr>
                <a:t>Fig. 1: AC signal with </a:t>
              </a:r>
              <a:r>
                <a:rPr lang="en-US" altLang="en-US" i="1" dirty="0">
                  <a:latin typeface="Times New Roman" pitchFamily="18" charset="0"/>
                </a:rPr>
                <a:t>A=</a:t>
              </a:r>
              <a:r>
                <a:rPr lang="en-US" altLang="en-US" dirty="0">
                  <a:latin typeface="Times New Roman" pitchFamily="18" charset="0"/>
                </a:rPr>
                <a:t>230√2V</a:t>
              </a:r>
              <a:r>
                <a:rPr lang="en-US" altLang="en-US" i="1" dirty="0">
                  <a:latin typeface="Times New Roman" pitchFamily="18" charset="0"/>
                </a:rPr>
                <a:t>, f=</a:t>
              </a:r>
              <a:r>
                <a:rPr lang="en-US" altLang="en-US" dirty="0">
                  <a:latin typeface="Times New Roman" pitchFamily="18" charset="0"/>
                </a:rPr>
                <a:t>50Hz</a:t>
              </a:r>
              <a:endParaRPr lang="en-GB" dirty="0"/>
            </a:p>
          </p:txBody>
        </p:sp>
      </p:grpSp>
      <p:sp>
        <p:nvSpPr>
          <p:cNvPr id="7" name="Date Placeholder 6"/>
          <p:cNvSpPr>
            <a:spLocks noGrp="1"/>
          </p:cNvSpPr>
          <p:nvPr>
            <p:ph type="dt" sz="half" idx="10"/>
          </p:nvPr>
        </p:nvSpPr>
        <p:spPr/>
        <p:txBody>
          <a:bodyPr/>
          <a:lstStyle/>
          <a:p>
            <a:fld id="{0430E80E-E7C9-41E3-AAD2-59CC86DD6716}" type="datetime1">
              <a:rPr lang="en-IN" smtClean="0"/>
              <a:t>15-04-2021</a:t>
            </a:fld>
            <a:endParaRPr lang="en-IN"/>
          </a:p>
        </p:txBody>
      </p:sp>
      <p:sp>
        <p:nvSpPr>
          <p:cNvPr id="10" name="Footer Placeholder 9"/>
          <p:cNvSpPr>
            <a:spLocks noGrp="1"/>
          </p:cNvSpPr>
          <p:nvPr>
            <p:ph type="ftr" sz="quarter" idx="11"/>
          </p:nvPr>
        </p:nvSpPr>
        <p:spPr/>
        <p:txBody>
          <a:bodyPr/>
          <a:lstStyle/>
          <a:p>
            <a:r>
              <a:rPr lang="en-IN" smtClean="0"/>
              <a:t>Department of Electronics &amp; Communication Engineering</a:t>
            </a:r>
            <a:endParaRPr lang="en-IN"/>
          </a:p>
        </p:txBody>
      </p:sp>
      <p:sp>
        <p:nvSpPr>
          <p:cNvPr id="13" name="Rectangle 12"/>
          <p:cNvSpPr/>
          <p:nvPr/>
        </p:nvSpPr>
        <p:spPr>
          <a:xfrm>
            <a:off x="0" y="5986360"/>
            <a:ext cx="12192000" cy="400110"/>
          </a:xfrm>
          <a:prstGeom prst="rect">
            <a:avLst/>
          </a:prstGeom>
          <a:solidFill>
            <a:srgbClr val="92D050"/>
          </a:solidFill>
          <a:ln>
            <a:solidFill>
              <a:schemeClr val="tx1"/>
            </a:solidFill>
          </a:ln>
        </p:spPr>
        <p:txBody>
          <a:bodyPr wrap="square">
            <a:spAutoFit/>
          </a:bodyPr>
          <a:lstStyle/>
          <a:p>
            <a:pPr algn="ctr">
              <a:defRPr/>
            </a:pPr>
            <a:r>
              <a:rPr lang="en-US" altLang="en-US" sz="2000" dirty="0">
                <a:solidFill>
                  <a:srgbClr val="002060"/>
                </a:solidFill>
                <a:latin typeface="Times New Roman" pitchFamily="18" charset="0"/>
              </a:rPr>
              <a:t>Note: The </a:t>
            </a:r>
            <a:r>
              <a:rPr lang="en-US" altLang="en-US" sz="2000" b="1" dirty="0">
                <a:solidFill>
                  <a:srgbClr val="002060"/>
                </a:solidFill>
                <a:latin typeface="Times New Roman" pitchFamily="18" charset="0"/>
              </a:rPr>
              <a:t>average  </a:t>
            </a:r>
            <a:r>
              <a:rPr lang="en-US" altLang="en-US" sz="2000" dirty="0">
                <a:solidFill>
                  <a:srgbClr val="002060"/>
                </a:solidFill>
                <a:latin typeface="Times New Roman" pitchFamily="18" charset="0"/>
              </a:rPr>
              <a:t>or </a:t>
            </a:r>
            <a:r>
              <a:rPr lang="en-US" altLang="en-US" sz="2000" b="1" dirty="0">
                <a:solidFill>
                  <a:srgbClr val="002060"/>
                </a:solidFill>
                <a:latin typeface="Times New Roman" pitchFamily="18" charset="0"/>
              </a:rPr>
              <a:t>DC value  </a:t>
            </a:r>
            <a:r>
              <a:rPr lang="en-US" altLang="en-US" sz="2000" dirty="0">
                <a:solidFill>
                  <a:srgbClr val="002060"/>
                </a:solidFill>
                <a:latin typeface="Times New Roman" pitchFamily="18" charset="0"/>
              </a:rPr>
              <a:t>of this signal is equal to zero. </a:t>
            </a:r>
            <a:endParaRPr lang="en-GB" sz="2000" dirty="0"/>
          </a:p>
        </p:txBody>
      </p:sp>
    </p:spTree>
    <p:extLst>
      <p:ext uri="{BB962C8B-B14F-4D97-AF65-F5344CB8AC3E}">
        <p14:creationId xmlns:p14="http://schemas.microsoft.com/office/powerpoint/2010/main" val="27096105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arn(inVertic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barn(inVertical)">
                                      <p:cBhvr>
                                        <p:cTn id="32" dur="500"/>
                                        <p:tgtEl>
                                          <p:spTgt spid="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barn(inVertical)">
                                      <p:cBhvr>
                                        <p:cTn id="37" dur="500"/>
                                        <p:tgtEl>
                                          <p:spTgt spid="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barn(inVertical)">
                                      <p:cBhvr>
                                        <p:cTn id="42" dur="500"/>
                                        <p:tgtEl>
                                          <p:spTgt spid="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animEffect transition="in" filter="barn(inVertical)">
                                      <p:cBhvr>
                                        <p:cTn id="47" dur="500"/>
                                        <p:tgtEl>
                                          <p:spTgt spid="8">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8">
                                            <p:txEl>
                                              <p:pRg st="6" end="6"/>
                                            </p:txEl>
                                          </p:spTgt>
                                        </p:tgtEl>
                                        <p:attrNameLst>
                                          <p:attrName>style.visibility</p:attrName>
                                        </p:attrNameLst>
                                      </p:cBhvr>
                                      <p:to>
                                        <p:strVal val="visible"/>
                                      </p:to>
                                    </p:set>
                                    <p:animEffect transition="in" filter="barn(inVertical)">
                                      <p:cBhvr>
                                        <p:cTn id="52" dur="500"/>
                                        <p:tgtEl>
                                          <p:spTgt spid="8">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Bridge </a:t>
            </a:r>
            <a:r>
              <a:rPr lang="en-US" dirty="0" smtClean="0"/>
              <a:t>FWR</a:t>
            </a:r>
            <a:endParaRPr lang="en-US" dirty="0"/>
          </a:p>
        </p:txBody>
      </p:sp>
      <p:sp>
        <p:nvSpPr>
          <p:cNvPr id="10" name="Content Placeholder 9"/>
          <p:cNvSpPr>
            <a:spLocks noGrp="1"/>
          </p:cNvSpPr>
          <p:nvPr>
            <p:ph idx="1"/>
          </p:nvPr>
        </p:nvSpPr>
        <p:spPr>
          <a:xfrm>
            <a:off x="838200" y="1825625"/>
            <a:ext cx="10515599" cy="4351338"/>
          </a:xfrm>
        </p:spPr>
        <p:txBody>
          <a:bodyPr/>
          <a:lstStyle/>
          <a:p>
            <a:r>
              <a:rPr lang="en-US" i="1" dirty="0"/>
              <a:t>PIV</a:t>
            </a:r>
            <a:r>
              <a:rPr lang="en-US" dirty="0"/>
              <a:t> :  </a:t>
            </a:r>
            <a:r>
              <a:rPr lang="en-US" i="1" dirty="0" err="1"/>
              <a:t>V</a:t>
            </a:r>
            <a:r>
              <a:rPr lang="en-US" i="1" baseline="-25000" dirty="0" err="1"/>
              <a:t>m</a:t>
            </a:r>
            <a:r>
              <a:rPr lang="en-US" i="1" baseline="-25000" dirty="0"/>
              <a:t> </a:t>
            </a:r>
            <a:r>
              <a:rPr lang="en-US" i="1" dirty="0"/>
              <a:t>, where </a:t>
            </a:r>
            <a:r>
              <a:rPr lang="en-US" i="1" dirty="0" err="1"/>
              <a:t>V</a:t>
            </a:r>
            <a:r>
              <a:rPr lang="en-US" i="1" baseline="-25000" dirty="0" err="1"/>
              <a:t>m</a:t>
            </a:r>
            <a:r>
              <a:rPr lang="en-US" i="1" baseline="-25000" dirty="0"/>
              <a:t> </a:t>
            </a:r>
            <a:r>
              <a:rPr lang="en-US" i="1" dirty="0"/>
              <a:t>peak </a:t>
            </a:r>
            <a:r>
              <a:rPr lang="en-US" dirty="0"/>
              <a:t>of secondary voltage (between node A and node B).</a:t>
            </a:r>
            <a:endParaRPr lang="en-GB" dirty="0"/>
          </a:p>
          <a:p>
            <a:endParaRPr lang="en-US" altLang="en-US" i="1" dirty="0"/>
          </a:p>
          <a:p>
            <a:r>
              <a:rPr lang="en-US" altLang="en-US" i="1" dirty="0"/>
              <a:t>Other parameters same as Center tapped FWR:</a:t>
            </a:r>
          </a:p>
          <a:p>
            <a:endParaRPr lang="en-US" altLang="en-US" i="1" dirty="0"/>
          </a:p>
          <a:p>
            <a:r>
              <a:rPr lang="en-US" altLang="en-US" dirty="0"/>
              <a:t>Ripple factor is:  </a:t>
            </a:r>
          </a:p>
          <a:p>
            <a:endParaRPr lang="en-US" altLang="en-US" dirty="0"/>
          </a:p>
          <a:p>
            <a:r>
              <a:rPr lang="en-US" altLang="en-US" dirty="0"/>
              <a:t>Efficiency: </a:t>
            </a:r>
          </a:p>
          <a:p>
            <a:endParaRPr lang="en-US" altLang="en-US" dirty="0"/>
          </a:p>
          <a:p>
            <a:endParaRPr lang="en-US" dirty="0"/>
          </a:p>
        </p:txBody>
      </p:sp>
      <p:sp>
        <p:nvSpPr>
          <p:cNvPr id="2" name="Date Placeholder 1"/>
          <p:cNvSpPr>
            <a:spLocks noGrp="1"/>
          </p:cNvSpPr>
          <p:nvPr>
            <p:ph type="dt" sz="half" idx="10"/>
          </p:nvPr>
        </p:nvSpPr>
        <p:spPr/>
        <p:txBody>
          <a:bodyPr/>
          <a:lstStyle/>
          <a:p>
            <a:fld id="{2BC4404C-7076-4483-9673-8BA95C251E18}" type="datetime1">
              <a:rPr lang="en-IN" smtClean="0"/>
              <a:t>15-04-2021</a:t>
            </a:fld>
            <a:endParaRPr lang="en-IN"/>
          </a:p>
        </p:txBody>
      </p:sp>
      <p:sp>
        <p:nvSpPr>
          <p:cNvPr id="3" name="Footer Placeholder 2"/>
          <p:cNvSpPr>
            <a:spLocks noGrp="1"/>
          </p:cNvSpPr>
          <p:nvPr>
            <p:ph type="ftr" sz="quarter" idx="11"/>
          </p:nvPr>
        </p:nvSpPr>
        <p:spPr/>
        <p:txBody>
          <a:bodyPr/>
          <a:lstStyle/>
          <a:p>
            <a:r>
              <a:rPr lang="en-IN" smtClean="0"/>
              <a:t>Department of Electronics &amp; Communication Engineering</a:t>
            </a:r>
            <a:endParaRPr lang="en-IN"/>
          </a:p>
        </p:txBody>
      </p:sp>
      <p:sp>
        <p:nvSpPr>
          <p:cNvPr id="9" name="Slide Number Placeholder 3"/>
          <p:cNvSpPr>
            <a:spLocks noGrp="1"/>
          </p:cNvSpPr>
          <p:nvPr>
            <p:ph type="sldNum" sz="quarter" idx="12"/>
          </p:nvPr>
        </p:nvSpPr>
        <p:spPr/>
        <p:txBody>
          <a:bodyPr/>
          <a:lstStyle/>
          <a:p>
            <a:fld id="{7DB72B6B-351E-47F5-8A9F-408C781D2328}" type="slidenum">
              <a:rPr lang="en-US" smtClean="0">
                <a:solidFill>
                  <a:schemeClr val="bg1"/>
                </a:solidFill>
              </a:rPr>
              <a:t>30</a:t>
            </a:fld>
            <a:endParaRPr lang="en-US" dirty="0">
              <a:solidFill>
                <a:schemeClr val="bg1"/>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85568035"/>
              </p:ext>
            </p:extLst>
          </p:nvPr>
        </p:nvGraphicFramePr>
        <p:xfrm>
          <a:off x="2912218" y="5216383"/>
          <a:ext cx="1406009" cy="480687"/>
        </p:xfrm>
        <a:graphic>
          <a:graphicData uri="http://schemas.openxmlformats.org/presentationml/2006/ole">
            <mc:AlternateContent xmlns:mc="http://schemas.openxmlformats.org/markup-compatibility/2006">
              <mc:Choice xmlns:v="urn:schemas-microsoft-com:vml" Requires="v">
                <p:oleObj spid="_x0000_s8260" name="Equation" r:id="rId3" imgW="520560" imgH="177480" progId="Equation.3">
                  <p:embed/>
                </p:oleObj>
              </mc:Choice>
              <mc:Fallback>
                <p:oleObj name="Equation" r:id="rId3" imgW="520560" imgH="177480" progId="Equation.3">
                  <p:embed/>
                  <p:pic>
                    <p:nvPicPr>
                      <p:cNvPr id="0" name=""/>
                      <p:cNvPicPr/>
                      <p:nvPr/>
                    </p:nvPicPr>
                    <p:blipFill>
                      <a:blip r:embed="rId4"/>
                      <a:stretch>
                        <a:fillRect/>
                      </a:stretch>
                    </p:blipFill>
                    <p:spPr>
                      <a:xfrm>
                        <a:off x="2912218" y="5216383"/>
                        <a:ext cx="1406009" cy="48068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30964381"/>
              </p:ext>
            </p:extLst>
          </p:nvPr>
        </p:nvGraphicFramePr>
        <p:xfrm>
          <a:off x="3581400" y="4262436"/>
          <a:ext cx="1473654" cy="457200"/>
        </p:xfrm>
        <a:graphic>
          <a:graphicData uri="http://schemas.openxmlformats.org/presentationml/2006/ole">
            <mc:AlternateContent xmlns:mc="http://schemas.openxmlformats.org/markup-compatibility/2006">
              <mc:Choice xmlns:v="urn:schemas-microsoft-com:vml" Requires="v">
                <p:oleObj spid="_x0000_s8261" name="Equation" r:id="rId5" imgW="571320" imgH="177480" progId="Equation.3">
                  <p:embed/>
                </p:oleObj>
              </mc:Choice>
              <mc:Fallback>
                <p:oleObj name="Equation" r:id="rId5" imgW="571320" imgH="177480" progId="Equation.3">
                  <p:embed/>
                  <p:pic>
                    <p:nvPicPr>
                      <p:cNvPr id="0" name=""/>
                      <p:cNvPicPr/>
                      <p:nvPr/>
                    </p:nvPicPr>
                    <p:blipFill>
                      <a:blip r:embed="rId6"/>
                      <a:stretch>
                        <a:fillRect/>
                      </a:stretch>
                    </p:blipFill>
                    <p:spPr>
                      <a:xfrm>
                        <a:off x="3581400" y="4262436"/>
                        <a:ext cx="1473654" cy="457200"/>
                      </a:xfrm>
                      <a:prstGeom prst="rect">
                        <a:avLst/>
                      </a:prstGeom>
                    </p:spPr>
                  </p:pic>
                </p:oleObj>
              </mc:Fallback>
            </mc:AlternateContent>
          </a:graphicData>
        </a:graphic>
      </p:graphicFrame>
    </p:spTree>
    <p:extLst>
      <p:ext uri="{BB962C8B-B14F-4D97-AF65-F5344CB8AC3E}">
        <p14:creationId xmlns:p14="http://schemas.microsoft.com/office/powerpoint/2010/main" val="53607528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wipe(down)">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wipe(down)">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1563801"/>
              </p:ext>
            </p:extLst>
          </p:nvPr>
        </p:nvGraphicFramePr>
        <p:xfrm>
          <a:off x="2164976" y="1716419"/>
          <a:ext cx="7790549" cy="4685240"/>
        </p:xfrm>
        <a:graphic>
          <a:graphicData uri="http://schemas.openxmlformats.org/drawingml/2006/table">
            <a:tbl>
              <a:tblPr firstRow="1" firstCol="1" bandRow="1">
                <a:tableStyleId>{5C22544A-7EE6-4342-B048-85BDC9FD1C3A}</a:tableStyleId>
              </a:tblPr>
              <a:tblGrid>
                <a:gridCol w="1981666"/>
                <a:gridCol w="1723449"/>
                <a:gridCol w="2042717"/>
                <a:gridCol w="2042717"/>
              </a:tblGrid>
              <a:tr h="847482">
                <a:tc>
                  <a:txBody>
                    <a:bodyPr/>
                    <a:lstStyle/>
                    <a:p>
                      <a:pPr marL="0" marR="0" algn="ctr">
                        <a:lnSpc>
                          <a:spcPct val="150000"/>
                        </a:lnSpc>
                        <a:spcBef>
                          <a:spcPts val="600"/>
                        </a:spcBef>
                        <a:spcAft>
                          <a:spcPts val="0"/>
                        </a:spcAft>
                        <a:tabLst>
                          <a:tab pos="685800" algn="l"/>
                        </a:tabLst>
                      </a:pPr>
                      <a:r>
                        <a:rPr lang="en-US" sz="2000" dirty="0">
                          <a:effectLst/>
                        </a:rPr>
                        <a:t>Parameters of rectified signal</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000" dirty="0">
                          <a:effectLst/>
                        </a:rPr>
                        <a:t>HWR</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000" dirty="0">
                          <a:effectLst/>
                        </a:rPr>
                        <a:t>Center-tapped FWR</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r>
                        <a:rPr lang="en-US" sz="2000" dirty="0">
                          <a:effectLst/>
                        </a:rPr>
                        <a:t>Bridge FWR</a:t>
                      </a:r>
                      <a:endParaRPr lang="en-GB" sz="2000" dirty="0">
                        <a:effectLst/>
                        <a:latin typeface="Calibri"/>
                      </a:endParaRPr>
                    </a:p>
                  </a:txBody>
                  <a:tcPr marL="68580" marR="68580" marT="0" marB="0"/>
                </a:tc>
              </a:tr>
              <a:tr h="663295">
                <a:tc>
                  <a:txBody>
                    <a:bodyPr/>
                    <a:lstStyle/>
                    <a:p>
                      <a:pPr marL="0" marR="0" algn="ctr">
                        <a:lnSpc>
                          <a:spcPct val="150000"/>
                        </a:lnSpc>
                        <a:spcBef>
                          <a:spcPts val="600"/>
                        </a:spcBef>
                        <a:spcAft>
                          <a:spcPts val="0"/>
                        </a:spcAft>
                        <a:tabLst>
                          <a:tab pos="685800" algn="l"/>
                        </a:tabLst>
                      </a:pPr>
                      <a:r>
                        <a:rPr lang="en-US" sz="2000" dirty="0" err="1" smtClean="0">
                          <a:effectLst/>
                        </a:rPr>
                        <a:t>V</a:t>
                      </a:r>
                      <a:r>
                        <a:rPr lang="en-US" sz="2000" baseline="-25000" dirty="0" err="1" smtClean="0">
                          <a:effectLst/>
                        </a:rPr>
                        <a:t>dc</a:t>
                      </a:r>
                      <a:endParaRPr lang="en-US" sz="2000" baseline="-25000" dirty="0" smtClean="0">
                        <a:effectLst/>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r>
              <a:tr h="621509">
                <a:tc>
                  <a:txBody>
                    <a:bodyPr/>
                    <a:lstStyle/>
                    <a:p>
                      <a:pPr marL="0" marR="0" algn="ctr">
                        <a:lnSpc>
                          <a:spcPct val="150000"/>
                        </a:lnSpc>
                        <a:spcBef>
                          <a:spcPts val="600"/>
                        </a:spcBef>
                        <a:spcAft>
                          <a:spcPts val="0"/>
                        </a:spcAft>
                        <a:tabLst>
                          <a:tab pos="685800" algn="l"/>
                        </a:tabLst>
                      </a:pPr>
                      <a:r>
                        <a:rPr lang="en-US" sz="2000" dirty="0">
                          <a:effectLst/>
                        </a:rPr>
                        <a:t>V</a:t>
                      </a:r>
                      <a:r>
                        <a:rPr lang="en-US" sz="2000" baseline="-25000" dirty="0">
                          <a:effectLst/>
                        </a:rPr>
                        <a:t>RMS</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dirty="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a:effectLst/>
                        <a:latin typeface="Times New Roman"/>
                      </a:endParaRPr>
                    </a:p>
                  </a:txBody>
                  <a:tcPr marL="68580" marR="68580" marT="0" marB="0"/>
                </a:tc>
                <a:tc>
                  <a:txBody>
                    <a:bodyPr/>
                    <a:lstStyle/>
                    <a:p>
                      <a:pPr marL="0" marR="0" algn="ctr">
                        <a:lnSpc>
                          <a:spcPct val="150000"/>
                        </a:lnSpc>
                        <a:spcBef>
                          <a:spcPts val="600"/>
                        </a:spcBef>
                        <a:spcAft>
                          <a:spcPts val="0"/>
                        </a:spcAft>
                        <a:tabLst>
                          <a:tab pos="685800" algn="l"/>
                        </a:tabLst>
                      </a:pPr>
                      <a:endParaRPr lang="en-US" sz="2000">
                        <a:effectLst/>
                        <a:latin typeface="Times New Roman"/>
                      </a:endParaRPr>
                    </a:p>
                  </a:txBody>
                  <a:tcPr marL="68580" marR="68580" marT="0" marB="0"/>
                </a:tc>
              </a:tr>
              <a:tr h="621509">
                <a:tc>
                  <a:txBody>
                    <a:bodyPr/>
                    <a:lstStyle/>
                    <a:p>
                      <a:pPr marL="0" marR="0" algn="ctr">
                        <a:lnSpc>
                          <a:spcPct val="150000"/>
                        </a:lnSpc>
                        <a:spcBef>
                          <a:spcPts val="600"/>
                        </a:spcBef>
                        <a:spcAft>
                          <a:spcPts val="0"/>
                        </a:spcAft>
                        <a:tabLst>
                          <a:tab pos="685800" algn="l"/>
                        </a:tabLst>
                      </a:pPr>
                      <a:r>
                        <a:rPr lang="en-US" sz="2000" dirty="0">
                          <a:effectLst/>
                        </a:rPr>
                        <a:t>PIV</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r>
              <a:tr h="621509">
                <a:tc>
                  <a:txBody>
                    <a:bodyPr/>
                    <a:lstStyle/>
                    <a:p>
                      <a:pPr marL="0" marR="0" algn="ctr">
                        <a:lnSpc>
                          <a:spcPct val="150000"/>
                        </a:lnSpc>
                        <a:spcBef>
                          <a:spcPts val="600"/>
                        </a:spcBef>
                        <a:spcAft>
                          <a:spcPts val="0"/>
                        </a:spcAft>
                        <a:tabLst>
                          <a:tab pos="685800" algn="l"/>
                        </a:tabLst>
                      </a:pPr>
                      <a:r>
                        <a:rPr lang="en-US" sz="2000" dirty="0">
                          <a:effectLst/>
                        </a:rPr>
                        <a:t>Ripple factor</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r>
              <a:tr h="621509">
                <a:tc>
                  <a:txBody>
                    <a:bodyPr/>
                    <a:lstStyle/>
                    <a:p>
                      <a:pPr marL="0" marR="0" algn="ctr">
                        <a:lnSpc>
                          <a:spcPct val="150000"/>
                        </a:lnSpc>
                        <a:spcBef>
                          <a:spcPts val="600"/>
                        </a:spcBef>
                        <a:spcAft>
                          <a:spcPts val="0"/>
                        </a:spcAft>
                        <a:tabLst>
                          <a:tab pos="685800" algn="l"/>
                        </a:tabLst>
                      </a:pPr>
                      <a:r>
                        <a:rPr lang="en-US" sz="2000" dirty="0">
                          <a:effectLst/>
                        </a:rPr>
                        <a:t>Efficiency</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0" dirty="0">
                        <a:effectLst/>
                        <a:latin typeface="Calibri"/>
                      </a:endParaRPr>
                    </a:p>
                  </a:txBody>
                  <a:tcPr marL="68580" marR="68580" marT="0" marB="0"/>
                </a:tc>
              </a:tr>
              <a:tr h="621509">
                <a:tc>
                  <a:txBody>
                    <a:bodyPr/>
                    <a:lstStyle/>
                    <a:p>
                      <a:pPr marL="0" marR="0" algn="ctr">
                        <a:lnSpc>
                          <a:spcPct val="150000"/>
                        </a:lnSpc>
                        <a:spcBef>
                          <a:spcPts val="600"/>
                        </a:spcBef>
                        <a:spcAft>
                          <a:spcPts val="0"/>
                        </a:spcAft>
                        <a:tabLst>
                          <a:tab pos="685800" algn="l"/>
                        </a:tabLst>
                      </a:pPr>
                      <a:r>
                        <a:rPr lang="en-US" sz="2000" dirty="0">
                          <a:effectLst/>
                        </a:rPr>
                        <a:t>Frequency </a:t>
                      </a:r>
                      <a:r>
                        <a:rPr lang="en-US" sz="2000" dirty="0" err="1">
                          <a:effectLst/>
                        </a:rPr>
                        <a:t>f</a:t>
                      </a:r>
                      <a:r>
                        <a:rPr lang="en-US" sz="2000" baseline="-25000" dirty="0" err="1">
                          <a:effectLst/>
                        </a:rPr>
                        <a:t>o</a:t>
                      </a:r>
                      <a:endParaRPr lang="en-GB" sz="2000"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c>
                  <a:txBody>
                    <a:bodyPr/>
                    <a:lstStyle/>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tc>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866781473"/>
              </p:ext>
            </p:extLst>
          </p:nvPr>
        </p:nvGraphicFramePr>
        <p:xfrm>
          <a:off x="4800600" y="2502136"/>
          <a:ext cx="533400" cy="707224"/>
        </p:xfrm>
        <a:graphic>
          <a:graphicData uri="http://schemas.openxmlformats.org/presentationml/2006/ole">
            <mc:AlternateContent xmlns:mc="http://schemas.openxmlformats.org/markup-compatibility/2006">
              <mc:Choice xmlns:v="urn:schemas-microsoft-com:vml" Requires="v">
                <p:oleObj spid="_x0000_s9614" name="Equation" r:id="rId4" imgW="241195" imgH="406224" progId="Equation.3">
                  <p:embed/>
                </p:oleObj>
              </mc:Choice>
              <mc:Fallback>
                <p:oleObj name="Equation" r:id="rId4" imgW="241195" imgH="4062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502136"/>
                        <a:ext cx="533400" cy="707224"/>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36853507"/>
              </p:ext>
            </p:extLst>
          </p:nvPr>
        </p:nvGraphicFramePr>
        <p:xfrm>
          <a:off x="6553200" y="2447361"/>
          <a:ext cx="609600" cy="806451"/>
        </p:xfrm>
        <a:graphic>
          <a:graphicData uri="http://schemas.openxmlformats.org/presentationml/2006/ole">
            <mc:AlternateContent xmlns:mc="http://schemas.openxmlformats.org/markup-compatibility/2006">
              <mc:Choice xmlns:v="urn:schemas-microsoft-com:vml" Requires="v">
                <p:oleObj spid="_x0000_s9615" name="Equation" r:id="rId6" imgW="304536" imgH="406048" progId="Equation.3">
                  <p:embed/>
                </p:oleObj>
              </mc:Choice>
              <mc:Fallback>
                <p:oleObj name="Equation" r:id="rId6" imgW="304536" imgH="40604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2447361"/>
                        <a:ext cx="609600" cy="806451"/>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6913864"/>
              </p:ext>
            </p:extLst>
          </p:nvPr>
        </p:nvGraphicFramePr>
        <p:xfrm>
          <a:off x="8686801" y="2411503"/>
          <a:ext cx="650399" cy="860425"/>
        </p:xfrm>
        <a:graphic>
          <a:graphicData uri="http://schemas.openxmlformats.org/presentationml/2006/ole">
            <mc:AlternateContent xmlns:mc="http://schemas.openxmlformats.org/markup-compatibility/2006">
              <mc:Choice xmlns:v="urn:schemas-microsoft-com:vml" Requires="v">
                <p:oleObj spid="_x0000_s9616" name="Equation" r:id="rId8" imgW="304536" imgH="406048" progId="Equation.3">
                  <p:embed/>
                </p:oleObj>
              </mc:Choice>
              <mc:Fallback>
                <p:oleObj name="Equation" r:id="rId8" imgW="304536" imgH="40604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86801" y="2411503"/>
                        <a:ext cx="650399" cy="860425"/>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26378639"/>
              </p:ext>
            </p:extLst>
          </p:nvPr>
        </p:nvGraphicFramePr>
        <p:xfrm>
          <a:off x="4876800" y="3181144"/>
          <a:ext cx="381000" cy="736431"/>
        </p:xfrm>
        <a:graphic>
          <a:graphicData uri="http://schemas.openxmlformats.org/presentationml/2006/ole">
            <mc:AlternateContent xmlns:mc="http://schemas.openxmlformats.org/markup-compatibility/2006">
              <mc:Choice xmlns:v="urn:schemas-microsoft-com:vml" Requires="v">
                <p:oleObj spid="_x0000_s9617" name="Equation" r:id="rId10" imgW="241200" imgH="406080" progId="Equation.3">
                  <p:embed/>
                </p:oleObj>
              </mc:Choice>
              <mc:Fallback>
                <p:oleObj name="Equation" r:id="rId10" imgW="241200" imgH="406080" progId="Equation.3">
                  <p:embed/>
                  <p:pic>
                    <p:nvPicPr>
                      <p:cNvPr id="0" name=""/>
                      <p:cNvPicPr>
                        <a:picLocks noChangeAspect="1" noChangeArrowheads="1"/>
                      </p:cNvPicPr>
                      <p:nvPr/>
                    </p:nvPicPr>
                    <p:blipFill>
                      <a:blip r:embed="rId11"/>
                      <a:srcRect/>
                      <a:stretch>
                        <a:fillRect/>
                      </a:stretch>
                    </p:blipFill>
                    <p:spPr bwMode="auto">
                      <a:xfrm>
                        <a:off x="4876800" y="3181144"/>
                        <a:ext cx="381000" cy="736431"/>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479877915"/>
              </p:ext>
            </p:extLst>
          </p:nvPr>
        </p:nvGraphicFramePr>
        <p:xfrm>
          <a:off x="6705601" y="3155575"/>
          <a:ext cx="415763" cy="764559"/>
        </p:xfrm>
        <a:graphic>
          <a:graphicData uri="http://schemas.openxmlformats.org/presentationml/2006/ole">
            <mc:AlternateContent xmlns:mc="http://schemas.openxmlformats.org/markup-compatibility/2006">
              <mc:Choice xmlns:v="urn:schemas-microsoft-com:vml" Requires="v">
                <p:oleObj spid="_x0000_s9618" name="Equation" r:id="rId12" imgW="241195" imgH="431613" progId="Equation.3">
                  <p:embed/>
                </p:oleObj>
              </mc:Choice>
              <mc:Fallback>
                <p:oleObj name="Equation" r:id="rId12" imgW="241195" imgH="4316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5601" y="3155575"/>
                        <a:ext cx="415763" cy="764559"/>
                      </a:xfrm>
                      <a:prstGeom prst="rect">
                        <a:avLst/>
                      </a:prstGeom>
                      <a:no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109651737"/>
              </p:ext>
            </p:extLst>
          </p:nvPr>
        </p:nvGraphicFramePr>
        <p:xfrm>
          <a:off x="8804438" y="3155575"/>
          <a:ext cx="415763" cy="764559"/>
        </p:xfrm>
        <a:graphic>
          <a:graphicData uri="http://schemas.openxmlformats.org/presentationml/2006/ole">
            <mc:AlternateContent xmlns:mc="http://schemas.openxmlformats.org/markup-compatibility/2006">
              <mc:Choice xmlns:v="urn:schemas-microsoft-com:vml" Requires="v">
                <p:oleObj spid="_x0000_s9619" name="Equation" r:id="rId14" imgW="241195" imgH="431613" progId="Equation.3">
                  <p:embed/>
                </p:oleObj>
              </mc:Choice>
              <mc:Fallback>
                <p:oleObj name="Equation" r:id="rId14" imgW="241195" imgH="4316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04438" y="3155575"/>
                        <a:ext cx="415763" cy="764559"/>
                      </a:xfrm>
                      <a:prstGeom prst="rect">
                        <a:avLst/>
                      </a:prstGeom>
                      <a:noFill/>
                    </p:spPr>
                  </p:pic>
                </p:oleObj>
              </mc:Fallback>
            </mc:AlternateContent>
          </a:graphicData>
        </a:graphic>
      </p:graphicFrame>
      <p:sp>
        <p:nvSpPr>
          <p:cNvPr id="21" name="Title 20"/>
          <p:cNvSpPr>
            <a:spLocks noGrp="1"/>
          </p:cNvSpPr>
          <p:nvPr>
            <p:ph type="title"/>
          </p:nvPr>
        </p:nvSpPr>
        <p:spPr/>
        <p:txBody>
          <a:bodyPr/>
          <a:lstStyle/>
          <a:p>
            <a:r>
              <a:rPr lang="en-US" dirty="0"/>
              <a:t>Comparison of </a:t>
            </a:r>
            <a:r>
              <a:rPr lang="en-US" dirty="0" smtClean="0"/>
              <a:t>Rectifiers</a:t>
            </a:r>
            <a:endParaRPr lang="en-US" dirty="0"/>
          </a:p>
        </p:txBody>
      </p:sp>
      <p:sp>
        <p:nvSpPr>
          <p:cNvPr id="16" name="Date Placeholder 15"/>
          <p:cNvSpPr>
            <a:spLocks noGrp="1"/>
          </p:cNvSpPr>
          <p:nvPr>
            <p:ph type="dt" sz="half" idx="10"/>
          </p:nvPr>
        </p:nvSpPr>
        <p:spPr/>
        <p:txBody>
          <a:bodyPr/>
          <a:lstStyle/>
          <a:p>
            <a:fld id="{58482F3F-E73E-4D37-B61B-17729BFA5653}" type="datetime1">
              <a:rPr lang="en-IN" smtClean="0"/>
              <a:t>15-04-2021</a:t>
            </a:fld>
            <a:endParaRPr lang="en-IN"/>
          </a:p>
        </p:txBody>
      </p:sp>
      <p:sp>
        <p:nvSpPr>
          <p:cNvPr id="20" name="Footer Placeholder 19"/>
          <p:cNvSpPr>
            <a:spLocks noGrp="1"/>
          </p:cNvSpPr>
          <p:nvPr>
            <p:ph type="ftr" sz="quarter" idx="11"/>
          </p:nvPr>
        </p:nvSpPr>
        <p:spPr/>
        <p:txBody>
          <a:bodyPr/>
          <a:lstStyle/>
          <a:p>
            <a:r>
              <a:rPr lang="en-IN" smtClean="0"/>
              <a:t>Department of Electronics &amp; Communication Engineering</a:t>
            </a:r>
            <a:endParaRPr lang="en-IN"/>
          </a:p>
        </p:txBody>
      </p:sp>
      <p:sp>
        <p:nvSpPr>
          <p:cNvPr id="11" name="Slide Number Placeholder 3"/>
          <p:cNvSpPr>
            <a:spLocks noGrp="1"/>
          </p:cNvSpPr>
          <p:nvPr>
            <p:ph type="sldNum" sz="quarter" idx="12"/>
          </p:nvPr>
        </p:nvSpPr>
        <p:spPr/>
        <p:txBody>
          <a:bodyPr/>
          <a:lstStyle/>
          <a:p>
            <a:fld id="{7DB72B6B-351E-47F5-8A9F-408C781D2328}" type="slidenum">
              <a:rPr lang="en-US" smtClean="0">
                <a:solidFill>
                  <a:schemeClr val="bg1"/>
                </a:solidFill>
              </a:rPr>
              <a:t>31</a:t>
            </a:fld>
            <a:endParaRPr lang="en-US" dirty="0">
              <a:solidFill>
                <a:schemeClr val="bg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102463295"/>
              </p:ext>
            </p:extLst>
          </p:nvPr>
        </p:nvGraphicFramePr>
        <p:xfrm>
          <a:off x="4876801" y="3872756"/>
          <a:ext cx="320675" cy="460375"/>
        </p:xfrm>
        <a:graphic>
          <a:graphicData uri="http://schemas.openxmlformats.org/presentationml/2006/ole">
            <mc:AlternateContent xmlns:mc="http://schemas.openxmlformats.org/markup-compatibility/2006">
              <mc:Choice xmlns:v="urn:schemas-microsoft-com:vml" Requires="v">
                <p:oleObj spid="_x0000_s9620" name="Equation" r:id="rId15" imgW="203040" imgH="253800" progId="Equation.3">
                  <p:embed/>
                </p:oleObj>
              </mc:Choice>
              <mc:Fallback>
                <p:oleObj name="Equation" r:id="rId15" imgW="203040" imgH="253800" progId="Equation.3">
                  <p:embed/>
                  <p:pic>
                    <p:nvPicPr>
                      <p:cNvPr id="0" name=""/>
                      <p:cNvPicPr>
                        <a:picLocks noChangeAspect="1" noChangeArrowheads="1"/>
                      </p:cNvPicPr>
                      <p:nvPr/>
                    </p:nvPicPr>
                    <p:blipFill>
                      <a:blip r:embed="rId16"/>
                      <a:srcRect/>
                      <a:stretch>
                        <a:fillRect/>
                      </a:stretch>
                    </p:blipFill>
                    <p:spPr bwMode="auto">
                      <a:xfrm>
                        <a:off x="4876801" y="3872756"/>
                        <a:ext cx="320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0381259"/>
              </p:ext>
            </p:extLst>
          </p:nvPr>
        </p:nvGraphicFramePr>
        <p:xfrm>
          <a:off x="6580189" y="3890685"/>
          <a:ext cx="420687" cy="460375"/>
        </p:xfrm>
        <a:graphic>
          <a:graphicData uri="http://schemas.openxmlformats.org/presentationml/2006/ole">
            <mc:AlternateContent xmlns:mc="http://schemas.openxmlformats.org/markup-compatibility/2006">
              <mc:Choice xmlns:v="urn:schemas-microsoft-com:vml" Requires="v">
                <p:oleObj spid="_x0000_s9621" name="Equation" r:id="rId17" imgW="266400" imgH="253800" progId="Equation.3">
                  <p:embed/>
                </p:oleObj>
              </mc:Choice>
              <mc:Fallback>
                <p:oleObj name="Equation" r:id="rId17" imgW="266400" imgH="253800" progId="Equation.3">
                  <p:embed/>
                  <p:pic>
                    <p:nvPicPr>
                      <p:cNvPr id="0" name=""/>
                      <p:cNvPicPr>
                        <a:picLocks noChangeAspect="1" noChangeArrowheads="1"/>
                      </p:cNvPicPr>
                      <p:nvPr/>
                    </p:nvPicPr>
                    <p:blipFill>
                      <a:blip r:embed="rId18"/>
                      <a:srcRect/>
                      <a:stretch>
                        <a:fillRect/>
                      </a:stretch>
                    </p:blipFill>
                    <p:spPr bwMode="auto">
                      <a:xfrm>
                        <a:off x="6580189" y="3890685"/>
                        <a:ext cx="4206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nvPr>
        </p:nvGraphicFramePr>
        <p:xfrm>
          <a:off x="8772526" y="3948113"/>
          <a:ext cx="320675" cy="438150"/>
        </p:xfrm>
        <a:graphic>
          <a:graphicData uri="http://schemas.openxmlformats.org/presentationml/2006/ole">
            <mc:AlternateContent xmlns:mc="http://schemas.openxmlformats.org/markup-compatibility/2006">
              <mc:Choice xmlns:v="urn:schemas-microsoft-com:vml" Requires="v">
                <p:oleObj spid="_x0000_s9622" name="Equation" r:id="rId19" imgW="203040" imgH="241200" progId="Equation.3">
                  <p:embed/>
                </p:oleObj>
              </mc:Choice>
              <mc:Fallback>
                <p:oleObj name="Equation" r:id="rId19" imgW="203040" imgH="241200" progId="Equation.3">
                  <p:embed/>
                  <p:pic>
                    <p:nvPicPr>
                      <p:cNvPr id="0" name=""/>
                      <p:cNvPicPr>
                        <a:picLocks noChangeAspect="1" noChangeArrowheads="1"/>
                      </p:cNvPicPr>
                      <p:nvPr/>
                    </p:nvPicPr>
                    <p:blipFill>
                      <a:blip r:embed="rId20"/>
                      <a:srcRect/>
                      <a:stretch>
                        <a:fillRect/>
                      </a:stretch>
                    </p:blipFill>
                    <p:spPr bwMode="auto">
                      <a:xfrm>
                        <a:off x="8772526" y="3948113"/>
                        <a:ext cx="3206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4572000" y="4567517"/>
            <a:ext cx="5029200" cy="461665"/>
          </a:xfrm>
          <a:prstGeom prst="rect">
            <a:avLst/>
          </a:prstGeom>
          <a:noFill/>
        </p:spPr>
        <p:txBody>
          <a:bodyPr wrap="square" rtlCol="0">
            <a:spAutoFit/>
          </a:bodyPr>
          <a:lstStyle/>
          <a:p>
            <a:r>
              <a:rPr lang="en-US" sz="2400" dirty="0"/>
              <a:t>1.21		0.483		0.483</a:t>
            </a:r>
            <a:endParaRPr lang="en-GB" sz="2400" dirty="0"/>
          </a:p>
        </p:txBody>
      </p:sp>
      <p:sp>
        <p:nvSpPr>
          <p:cNvPr id="15" name="TextBox 14"/>
          <p:cNvSpPr txBox="1"/>
          <p:nvPr/>
        </p:nvSpPr>
        <p:spPr>
          <a:xfrm>
            <a:off x="4572000" y="5157077"/>
            <a:ext cx="5029200" cy="461665"/>
          </a:xfrm>
          <a:prstGeom prst="rect">
            <a:avLst/>
          </a:prstGeom>
          <a:noFill/>
        </p:spPr>
        <p:txBody>
          <a:bodyPr wrap="square" rtlCol="0">
            <a:spAutoFit/>
          </a:bodyPr>
          <a:lstStyle/>
          <a:p>
            <a:r>
              <a:rPr lang="en-US" sz="2400" dirty="0"/>
              <a:t>40.6%		81.2%		81.2%</a:t>
            </a:r>
            <a:endParaRPr lang="en-GB" sz="2400" dirty="0"/>
          </a:p>
        </p:txBody>
      </p:sp>
      <p:graphicFrame>
        <p:nvGraphicFramePr>
          <p:cNvPr id="17" name="Object 16"/>
          <p:cNvGraphicFramePr>
            <a:graphicFrameLocks noChangeAspect="1"/>
          </p:cNvGraphicFramePr>
          <p:nvPr>
            <p:extLst/>
          </p:nvPr>
        </p:nvGraphicFramePr>
        <p:xfrm>
          <a:off x="4764088" y="5924551"/>
          <a:ext cx="241300" cy="346075"/>
        </p:xfrm>
        <a:graphic>
          <a:graphicData uri="http://schemas.openxmlformats.org/presentationml/2006/ole">
            <mc:AlternateContent xmlns:mc="http://schemas.openxmlformats.org/markup-compatibility/2006">
              <mc:Choice xmlns:v="urn:schemas-microsoft-com:vml" Requires="v">
                <p:oleObj spid="_x0000_s9623" name="Equation" r:id="rId21" imgW="152280" imgH="190440" progId="Equation.3">
                  <p:embed/>
                </p:oleObj>
              </mc:Choice>
              <mc:Fallback>
                <p:oleObj name="Equation" r:id="rId21" imgW="152280" imgH="190440" progId="Equation.3">
                  <p:embed/>
                  <p:pic>
                    <p:nvPicPr>
                      <p:cNvPr id="0" name=""/>
                      <p:cNvPicPr>
                        <a:picLocks noChangeAspect="1" noChangeArrowheads="1"/>
                      </p:cNvPicPr>
                      <p:nvPr/>
                    </p:nvPicPr>
                    <p:blipFill>
                      <a:blip r:embed="rId22"/>
                      <a:srcRect/>
                      <a:stretch>
                        <a:fillRect/>
                      </a:stretch>
                    </p:blipFill>
                    <p:spPr bwMode="auto">
                      <a:xfrm>
                        <a:off x="4764088" y="5924551"/>
                        <a:ext cx="2413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extLst/>
          </p:nvPr>
        </p:nvGraphicFramePr>
        <p:xfrm>
          <a:off x="6765925" y="5867401"/>
          <a:ext cx="342900" cy="346075"/>
        </p:xfrm>
        <a:graphic>
          <a:graphicData uri="http://schemas.openxmlformats.org/presentationml/2006/ole">
            <mc:AlternateContent xmlns:mc="http://schemas.openxmlformats.org/markup-compatibility/2006">
              <mc:Choice xmlns:v="urn:schemas-microsoft-com:vml" Requires="v">
                <p:oleObj spid="_x0000_s9624" name="Equation" r:id="rId23" imgW="215640" imgH="190440" progId="Equation.3">
                  <p:embed/>
                </p:oleObj>
              </mc:Choice>
              <mc:Fallback>
                <p:oleObj name="Equation" r:id="rId23" imgW="215640" imgH="190440" progId="Equation.3">
                  <p:embed/>
                  <p:pic>
                    <p:nvPicPr>
                      <p:cNvPr id="0" name=""/>
                      <p:cNvPicPr>
                        <a:picLocks noChangeAspect="1" noChangeArrowheads="1"/>
                      </p:cNvPicPr>
                      <p:nvPr/>
                    </p:nvPicPr>
                    <p:blipFill>
                      <a:blip r:embed="rId24"/>
                      <a:srcRect/>
                      <a:stretch>
                        <a:fillRect/>
                      </a:stretch>
                    </p:blipFill>
                    <p:spPr bwMode="auto">
                      <a:xfrm>
                        <a:off x="6765925" y="5867401"/>
                        <a:ext cx="342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nvPr>
        </p:nvGraphicFramePr>
        <p:xfrm>
          <a:off x="8534400" y="5867401"/>
          <a:ext cx="342900" cy="346075"/>
        </p:xfrm>
        <a:graphic>
          <a:graphicData uri="http://schemas.openxmlformats.org/presentationml/2006/ole">
            <mc:AlternateContent xmlns:mc="http://schemas.openxmlformats.org/markup-compatibility/2006">
              <mc:Choice xmlns:v="urn:schemas-microsoft-com:vml" Requires="v">
                <p:oleObj spid="_x0000_s9625" name="Equation" r:id="rId25" imgW="215640" imgH="190440" progId="Equation.3">
                  <p:embed/>
                </p:oleObj>
              </mc:Choice>
              <mc:Fallback>
                <p:oleObj name="Equation" r:id="rId25" imgW="215640" imgH="190440" progId="Equation.3">
                  <p:embed/>
                  <p:pic>
                    <p:nvPicPr>
                      <p:cNvPr id="0" name=""/>
                      <p:cNvPicPr>
                        <a:picLocks noChangeAspect="1" noChangeArrowheads="1"/>
                      </p:cNvPicPr>
                      <p:nvPr/>
                    </p:nvPicPr>
                    <p:blipFill>
                      <a:blip r:embed="rId26"/>
                      <a:srcRect/>
                      <a:stretch>
                        <a:fillRect/>
                      </a:stretch>
                    </p:blipFill>
                    <p:spPr bwMode="auto">
                      <a:xfrm>
                        <a:off x="8534400" y="5867401"/>
                        <a:ext cx="342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694371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Capacitor Filter </a:t>
            </a:r>
          </a:p>
        </p:txBody>
      </p:sp>
      <p:sp>
        <p:nvSpPr>
          <p:cNvPr id="7" name="Content Placeholder 6"/>
          <p:cNvSpPr>
            <a:spLocks noGrp="1"/>
          </p:cNvSpPr>
          <p:nvPr>
            <p:ph idx="1"/>
          </p:nvPr>
        </p:nvSpPr>
        <p:spPr/>
        <p:txBody>
          <a:bodyPr/>
          <a:lstStyle/>
          <a:p>
            <a:pPr marL="457200" indent="-457200"/>
            <a:r>
              <a:rPr lang="en-US" dirty="0"/>
              <a:t>Commonly referred as C type </a:t>
            </a:r>
            <a:r>
              <a:rPr lang="en-US" dirty="0" smtClean="0"/>
              <a:t>filter</a:t>
            </a:r>
            <a:endParaRPr lang="en-US" dirty="0"/>
          </a:p>
          <a:p>
            <a:pPr marL="457200" indent="-457200"/>
            <a:r>
              <a:rPr lang="en-US" dirty="0"/>
              <a:t>Key component of filter is the energy storing elements. Example: </a:t>
            </a:r>
            <a:r>
              <a:rPr lang="en-US" dirty="0" smtClean="0"/>
              <a:t>Capacitor</a:t>
            </a:r>
            <a:endParaRPr lang="en-US" dirty="0"/>
          </a:p>
          <a:p>
            <a:pPr marL="457200" indent="-457200"/>
            <a:r>
              <a:rPr lang="en-US" dirty="0"/>
              <a:t>Capacitor helps to hold the output voltage to its maximum or peak value</a:t>
            </a:r>
            <a:r>
              <a:rPr lang="en-US" dirty="0" smtClean="0"/>
              <a:t>.</a:t>
            </a:r>
            <a:endParaRPr lang="en-US" dirty="0"/>
          </a:p>
          <a:p>
            <a:pPr marL="457200" indent="-457200"/>
            <a:r>
              <a:rPr lang="en-US" dirty="0"/>
              <a:t>It can be used with HWR as well as with FWR </a:t>
            </a:r>
            <a:endParaRPr lang="en-GB" dirty="0"/>
          </a:p>
        </p:txBody>
      </p:sp>
      <p:sp>
        <p:nvSpPr>
          <p:cNvPr id="2" name="Date Placeholder 1"/>
          <p:cNvSpPr>
            <a:spLocks noGrp="1"/>
          </p:cNvSpPr>
          <p:nvPr>
            <p:ph type="dt" sz="half" idx="10"/>
          </p:nvPr>
        </p:nvSpPr>
        <p:spPr/>
        <p:txBody>
          <a:bodyPr/>
          <a:lstStyle/>
          <a:p>
            <a:fld id="{90BB5F28-BEC6-4BEA-91ED-C2D31DDA45D5}" type="datetime1">
              <a:rPr lang="en-IN" smtClean="0"/>
              <a:t>15-04-2021</a:t>
            </a:fld>
            <a:endParaRPr lang="en-IN"/>
          </a:p>
        </p:txBody>
      </p:sp>
      <p:sp>
        <p:nvSpPr>
          <p:cNvPr id="3" name="Footer Placeholder 2"/>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3"/>
          <p:cNvSpPr>
            <a:spLocks noGrp="1"/>
          </p:cNvSpPr>
          <p:nvPr>
            <p:ph type="sldNum" sz="quarter" idx="12"/>
          </p:nvPr>
        </p:nvSpPr>
        <p:spPr/>
        <p:txBody>
          <a:bodyPr/>
          <a:lstStyle/>
          <a:p>
            <a:fld id="{7DB72B6B-351E-47F5-8A9F-408C781D2328}" type="slidenum">
              <a:rPr lang="en-US" smtClean="0">
                <a:solidFill>
                  <a:schemeClr val="bg1"/>
                </a:solidFill>
              </a:rPr>
              <a:t>32</a:t>
            </a:fld>
            <a:endParaRPr lang="en-US" dirty="0">
              <a:solidFill>
                <a:schemeClr val="bg1"/>
              </a:solidFill>
            </a:endParaRPr>
          </a:p>
        </p:txBody>
      </p:sp>
    </p:spTree>
    <p:extLst>
      <p:ext uri="{BB962C8B-B14F-4D97-AF65-F5344CB8AC3E}">
        <p14:creationId xmlns:p14="http://schemas.microsoft.com/office/powerpoint/2010/main" val="915265995"/>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79375" y="2151534"/>
            <a:ext cx="5647690" cy="3524468"/>
            <a:chOff x="1447800" y="1065944"/>
            <a:chExt cx="5647690" cy="4807279"/>
          </a:xfrm>
        </p:grpSpPr>
        <p:sp>
          <p:nvSpPr>
            <p:cNvPr id="8" name="Rectangle 7"/>
            <p:cNvSpPr/>
            <p:nvPr/>
          </p:nvSpPr>
          <p:spPr>
            <a:xfrm>
              <a:off x="1447800" y="5288448"/>
              <a:ext cx="564769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Fig 21: C type filter with HWR</a:t>
              </a:r>
            </a:p>
          </p:txBody>
        </p:sp>
        <p:pic>
          <p:nvPicPr>
            <p:cNvPr id="7" name="Picture 6"/>
            <p:cNvPicPr/>
            <p:nvPr/>
          </p:nvPicPr>
          <p:blipFill rotWithShape="1">
            <a:blip r:embed="rId3">
              <a:extLst>
                <a:ext uri="{28A0092B-C50C-407E-A947-70E740481C1C}">
                  <a14:useLocalDpi xmlns:a14="http://schemas.microsoft.com/office/drawing/2010/main" val="0"/>
                </a:ext>
              </a:extLst>
            </a:blip>
            <a:srcRect r="20405"/>
            <a:stretch/>
          </p:blipFill>
          <p:spPr bwMode="auto">
            <a:xfrm>
              <a:off x="1788456" y="1065944"/>
              <a:ext cx="4737849" cy="4051320"/>
            </a:xfrm>
            <a:prstGeom prst="rect">
              <a:avLst/>
            </a:prstGeom>
            <a:noFill/>
            <a:ln>
              <a:noFill/>
            </a:ln>
          </p:spPr>
        </p:pic>
      </p:grpSp>
      <p:sp>
        <p:nvSpPr>
          <p:cNvPr id="5" name="Title 4"/>
          <p:cNvSpPr>
            <a:spLocks noGrp="1"/>
          </p:cNvSpPr>
          <p:nvPr>
            <p:ph type="title"/>
          </p:nvPr>
        </p:nvSpPr>
        <p:spPr/>
        <p:txBody>
          <a:bodyPr/>
          <a:lstStyle/>
          <a:p>
            <a:r>
              <a:rPr lang="en-US" dirty="0"/>
              <a:t>Capacitor Filter </a:t>
            </a:r>
          </a:p>
        </p:txBody>
      </p:sp>
      <p:sp>
        <p:nvSpPr>
          <p:cNvPr id="3" name="Date Placeholder 2"/>
          <p:cNvSpPr>
            <a:spLocks noGrp="1"/>
          </p:cNvSpPr>
          <p:nvPr>
            <p:ph type="dt" sz="half" idx="10"/>
          </p:nvPr>
        </p:nvSpPr>
        <p:spPr/>
        <p:txBody>
          <a:bodyPr/>
          <a:lstStyle/>
          <a:p>
            <a:fld id="{F6360CF0-FC52-4D68-8A25-7A0DD98ACBD8}"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0" name="Slide Number Placeholder 3"/>
          <p:cNvSpPr>
            <a:spLocks noGrp="1"/>
          </p:cNvSpPr>
          <p:nvPr>
            <p:ph type="sldNum" sz="quarter" idx="12"/>
          </p:nvPr>
        </p:nvSpPr>
        <p:spPr/>
        <p:txBody>
          <a:bodyPr/>
          <a:lstStyle/>
          <a:p>
            <a:fld id="{7DB72B6B-351E-47F5-8A9F-408C781D2328}" type="slidenum">
              <a:rPr lang="en-US" smtClean="0">
                <a:solidFill>
                  <a:schemeClr val="bg1"/>
                </a:solidFill>
              </a:rPr>
              <a:t>33</a:t>
            </a:fld>
            <a:endParaRPr lang="en-US" dirty="0">
              <a:solidFill>
                <a:schemeClr val="bg1"/>
              </a:solidFill>
            </a:endParaRPr>
          </a:p>
        </p:txBody>
      </p:sp>
    </p:spTree>
    <p:extLst>
      <p:ext uri="{BB962C8B-B14F-4D97-AF65-F5344CB8AC3E}">
        <p14:creationId xmlns:p14="http://schemas.microsoft.com/office/powerpoint/2010/main" val="82648968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Capacitor Filter </a:t>
            </a:r>
          </a:p>
        </p:txBody>
      </p:sp>
      <p:sp>
        <p:nvSpPr>
          <p:cNvPr id="3" name="Date Placeholder 2"/>
          <p:cNvSpPr>
            <a:spLocks noGrp="1"/>
          </p:cNvSpPr>
          <p:nvPr>
            <p:ph type="dt" sz="half" idx="10"/>
          </p:nvPr>
        </p:nvSpPr>
        <p:spPr/>
        <p:txBody>
          <a:bodyPr/>
          <a:lstStyle/>
          <a:p>
            <a:fld id="{F6360CF0-FC52-4D68-8A25-7A0DD98ACBD8}"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0" name="Slide Number Placeholder 3"/>
          <p:cNvSpPr>
            <a:spLocks noGrp="1"/>
          </p:cNvSpPr>
          <p:nvPr>
            <p:ph type="sldNum" sz="quarter" idx="12"/>
          </p:nvPr>
        </p:nvSpPr>
        <p:spPr/>
        <p:txBody>
          <a:bodyPr/>
          <a:lstStyle/>
          <a:p>
            <a:fld id="{7DB72B6B-351E-47F5-8A9F-408C781D2328}" type="slidenum">
              <a:rPr lang="en-US" smtClean="0">
                <a:solidFill>
                  <a:schemeClr val="bg1"/>
                </a:solidFill>
              </a:rPr>
              <a:t>34</a:t>
            </a:fld>
            <a:endParaRPr lang="en-US" dirty="0">
              <a:solidFill>
                <a:schemeClr val="bg1"/>
              </a:solidFill>
            </a:endParaRPr>
          </a:p>
        </p:txBody>
      </p:sp>
    </p:spTree>
    <p:extLst>
      <p:ext uri="{BB962C8B-B14F-4D97-AF65-F5344CB8AC3E}">
        <p14:creationId xmlns:p14="http://schemas.microsoft.com/office/powerpoint/2010/main" val="410413401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Capacitor Filter </a:t>
            </a:r>
          </a:p>
        </p:txBody>
      </p:sp>
      <p:sp>
        <p:nvSpPr>
          <p:cNvPr id="3" name="Date Placeholder 2"/>
          <p:cNvSpPr>
            <a:spLocks noGrp="1"/>
          </p:cNvSpPr>
          <p:nvPr>
            <p:ph type="dt" sz="half" idx="10"/>
          </p:nvPr>
        </p:nvSpPr>
        <p:spPr/>
        <p:txBody>
          <a:bodyPr/>
          <a:lstStyle/>
          <a:p>
            <a:fld id="{F6360CF0-FC52-4D68-8A25-7A0DD98ACBD8}"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0" name="Slide Number Placeholder 3"/>
          <p:cNvSpPr>
            <a:spLocks noGrp="1"/>
          </p:cNvSpPr>
          <p:nvPr>
            <p:ph type="sldNum" sz="quarter" idx="12"/>
          </p:nvPr>
        </p:nvSpPr>
        <p:spPr/>
        <p:txBody>
          <a:bodyPr/>
          <a:lstStyle/>
          <a:p>
            <a:fld id="{7DB72B6B-351E-47F5-8A9F-408C781D2328}" type="slidenum">
              <a:rPr lang="en-US" smtClean="0">
                <a:solidFill>
                  <a:schemeClr val="bg1"/>
                </a:solidFill>
              </a:rPr>
              <a:t>35</a:t>
            </a:fld>
            <a:endParaRPr lang="en-US" dirty="0">
              <a:solidFill>
                <a:schemeClr val="bg1"/>
              </a:solidFill>
            </a:endParaRPr>
          </a:p>
        </p:txBody>
      </p:sp>
      <p:sp>
        <p:nvSpPr>
          <p:cNvPr id="9" name="Rectangle 8"/>
          <p:cNvSpPr/>
          <p:nvPr/>
        </p:nvSpPr>
        <p:spPr>
          <a:xfrm>
            <a:off x="2133600" y="5428122"/>
            <a:ext cx="8534400"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Fig 22: C type filter with Bridge </a:t>
            </a:r>
            <a:r>
              <a:rPr lang="en-US" sz="3200" dirty="0" smtClean="0">
                <a:latin typeface="Times New Roman" panose="02020603050405020304" pitchFamily="18" charset="0"/>
                <a:cs typeface="Times New Roman" panose="02020603050405020304" pitchFamily="18" charset="0"/>
              </a:rPr>
              <a:t>FWR</a:t>
            </a:r>
            <a:endParaRPr lang="en-US" sz="3200" dirty="0">
              <a:latin typeface="Times New Roman" panose="02020603050405020304" pitchFamily="18" charset="0"/>
              <a:cs typeface="Times New Roman" panose="02020603050405020304"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3249697" y="1638068"/>
            <a:ext cx="6096000" cy="3754195"/>
          </a:xfrm>
          <a:prstGeom prst="rect">
            <a:avLst/>
          </a:prstGeom>
          <a:noFill/>
          <a:ln>
            <a:noFill/>
          </a:ln>
        </p:spPr>
      </p:pic>
    </p:spTree>
    <p:extLst>
      <p:ext uri="{BB962C8B-B14F-4D97-AF65-F5344CB8AC3E}">
        <p14:creationId xmlns:p14="http://schemas.microsoft.com/office/powerpoint/2010/main" val="159696567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Capacitor Filter </a:t>
            </a:r>
          </a:p>
        </p:txBody>
      </p:sp>
      <p:sp>
        <p:nvSpPr>
          <p:cNvPr id="3" name="Date Placeholder 2"/>
          <p:cNvSpPr>
            <a:spLocks noGrp="1"/>
          </p:cNvSpPr>
          <p:nvPr>
            <p:ph type="dt" sz="half" idx="10"/>
          </p:nvPr>
        </p:nvSpPr>
        <p:spPr/>
        <p:txBody>
          <a:bodyPr/>
          <a:lstStyle/>
          <a:p>
            <a:fld id="{F6360CF0-FC52-4D68-8A25-7A0DD98ACBD8}"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0" name="Slide Number Placeholder 3"/>
          <p:cNvSpPr>
            <a:spLocks noGrp="1"/>
          </p:cNvSpPr>
          <p:nvPr>
            <p:ph type="sldNum" sz="quarter" idx="12"/>
          </p:nvPr>
        </p:nvSpPr>
        <p:spPr/>
        <p:txBody>
          <a:bodyPr/>
          <a:lstStyle/>
          <a:p>
            <a:fld id="{7DB72B6B-351E-47F5-8A9F-408C781D2328}" type="slidenum">
              <a:rPr lang="en-US" smtClean="0">
                <a:solidFill>
                  <a:schemeClr val="bg1"/>
                </a:solidFill>
              </a:rPr>
              <a:t>36</a:t>
            </a:fld>
            <a:endParaRPr lang="en-US" dirty="0">
              <a:solidFill>
                <a:schemeClr val="bg1"/>
              </a:solidFill>
            </a:endParaRPr>
          </a:p>
        </p:txBody>
      </p:sp>
    </p:spTree>
    <p:extLst>
      <p:ext uri="{BB962C8B-B14F-4D97-AF65-F5344CB8AC3E}">
        <p14:creationId xmlns:p14="http://schemas.microsoft.com/office/powerpoint/2010/main" val="361558369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Capacitor Filter </a:t>
            </a:r>
          </a:p>
        </p:txBody>
      </p:sp>
      <p:sp>
        <p:nvSpPr>
          <p:cNvPr id="3" name="Date Placeholder 2"/>
          <p:cNvSpPr>
            <a:spLocks noGrp="1"/>
          </p:cNvSpPr>
          <p:nvPr>
            <p:ph type="dt" sz="half" idx="10"/>
          </p:nvPr>
        </p:nvSpPr>
        <p:spPr/>
        <p:txBody>
          <a:bodyPr/>
          <a:lstStyle/>
          <a:p>
            <a:fld id="{F6360CF0-FC52-4D68-8A25-7A0DD98ACBD8}"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0" name="Slide Number Placeholder 3"/>
          <p:cNvSpPr>
            <a:spLocks noGrp="1"/>
          </p:cNvSpPr>
          <p:nvPr>
            <p:ph type="sldNum" sz="quarter" idx="12"/>
          </p:nvPr>
        </p:nvSpPr>
        <p:spPr/>
        <p:txBody>
          <a:bodyPr/>
          <a:lstStyle/>
          <a:p>
            <a:fld id="{7DB72B6B-351E-47F5-8A9F-408C781D2328}" type="slidenum">
              <a:rPr lang="en-US" smtClean="0">
                <a:solidFill>
                  <a:schemeClr val="bg1"/>
                </a:solidFill>
              </a:rPr>
              <a:t>37</a:t>
            </a:fld>
            <a:endParaRPr lang="en-US" dirty="0">
              <a:solidFill>
                <a:schemeClr val="bg1"/>
              </a:solidFill>
            </a:endParaRPr>
          </a:p>
        </p:txBody>
      </p:sp>
      <p:sp>
        <p:nvSpPr>
          <p:cNvPr id="8" name="Rectangle 7"/>
          <p:cNvSpPr/>
          <p:nvPr/>
        </p:nvSpPr>
        <p:spPr>
          <a:xfrm>
            <a:off x="1828800" y="5818207"/>
            <a:ext cx="883920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Fig. 23 Filtered output waveform using C type filter</a:t>
            </a:r>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64962"/>
            <a:ext cx="8839200" cy="4314172"/>
          </a:xfrm>
          <a:prstGeom prst="rect">
            <a:avLst/>
          </a:prstGeom>
          <a:noFill/>
          <a:ln>
            <a:noFill/>
          </a:ln>
        </p:spPr>
      </p:pic>
    </p:spTree>
    <p:extLst>
      <p:ext uri="{BB962C8B-B14F-4D97-AF65-F5344CB8AC3E}">
        <p14:creationId xmlns:p14="http://schemas.microsoft.com/office/powerpoint/2010/main" val="348604530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0955" y="2070695"/>
            <a:ext cx="2680448" cy="830997"/>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a:solidFill>
                  <a:srgbClr val="000000"/>
                </a:solidFill>
                <a:latin typeface="Times New Roman"/>
                <a:ea typeface="SimSun"/>
                <a:cs typeface="Times New Roman"/>
              </a:rPr>
              <a:t>For  HWR</a:t>
            </a:r>
            <a:endParaRPr lang="en-GB" sz="3200" dirty="0">
              <a:ea typeface="Calibri"/>
              <a:cs typeface="Times New Roman"/>
            </a:endParaRPr>
          </a:p>
        </p:txBody>
      </p:sp>
      <p:sp>
        <p:nvSpPr>
          <p:cNvPr id="5" name="Rectangle 3"/>
          <p:cNvSpPr>
            <a:spLocks noChangeArrowheads="1"/>
          </p:cNvSpPr>
          <p:nvPr/>
        </p:nvSpPr>
        <p:spPr bwMode="auto">
          <a:xfrm>
            <a:off x="6003635"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endParaRPr lang="en-US" altLang="en-US">
              <a:latin typeface="Arial" pitchFamily="34" charset="0"/>
              <a:cs typeface="Arial" pitchFamily="34" charset="0"/>
            </a:endParaRPr>
          </a:p>
        </p:txBody>
      </p:sp>
      <p:sp>
        <p:nvSpPr>
          <p:cNvPr id="7" name="Rectangle 4"/>
          <p:cNvSpPr>
            <a:spLocks noChangeArrowheads="1"/>
          </p:cNvSpPr>
          <p:nvPr/>
        </p:nvSpPr>
        <p:spPr bwMode="auto">
          <a:xfrm>
            <a:off x="1798639" y="393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74638" algn="l"/>
              </a:tabLst>
              <a:defRPr>
                <a:solidFill>
                  <a:schemeClr val="tx1"/>
                </a:solidFill>
                <a:latin typeface="Arial" pitchFamily="34" charset="0"/>
                <a:cs typeface="Arial" pitchFamily="34" charset="0"/>
              </a:defRPr>
            </a:lvl1pPr>
            <a:lvl2pPr fontAlgn="base">
              <a:spcBef>
                <a:spcPct val="0"/>
              </a:spcBef>
              <a:spcAft>
                <a:spcPct val="0"/>
              </a:spcAft>
              <a:tabLst>
                <a:tab pos="274638" algn="l"/>
              </a:tabLst>
              <a:defRPr>
                <a:solidFill>
                  <a:schemeClr val="tx1"/>
                </a:solidFill>
                <a:latin typeface="Arial" pitchFamily="34" charset="0"/>
                <a:cs typeface="Arial" pitchFamily="34" charset="0"/>
              </a:defRPr>
            </a:lvl2pPr>
            <a:lvl3pPr fontAlgn="base">
              <a:spcBef>
                <a:spcPct val="0"/>
              </a:spcBef>
              <a:spcAft>
                <a:spcPct val="0"/>
              </a:spcAft>
              <a:tabLst>
                <a:tab pos="274638" algn="l"/>
              </a:tabLst>
              <a:defRPr>
                <a:solidFill>
                  <a:schemeClr val="tx1"/>
                </a:solidFill>
                <a:latin typeface="Arial" pitchFamily="34" charset="0"/>
                <a:cs typeface="Arial" pitchFamily="34" charset="0"/>
              </a:defRPr>
            </a:lvl3pPr>
            <a:lvl4pPr fontAlgn="base">
              <a:spcBef>
                <a:spcPct val="0"/>
              </a:spcBef>
              <a:spcAft>
                <a:spcPct val="0"/>
              </a:spcAft>
              <a:tabLst>
                <a:tab pos="274638" algn="l"/>
              </a:tabLst>
              <a:defRPr>
                <a:solidFill>
                  <a:schemeClr val="tx1"/>
                </a:solidFill>
                <a:latin typeface="Arial" pitchFamily="34" charset="0"/>
                <a:cs typeface="Arial" pitchFamily="34" charset="0"/>
              </a:defRPr>
            </a:lvl4pPr>
            <a:lvl5pPr fontAlgn="base">
              <a:spcBef>
                <a:spcPct val="0"/>
              </a:spcBef>
              <a:spcAft>
                <a:spcPct val="0"/>
              </a:spcAft>
              <a:tabLst>
                <a:tab pos="274638" algn="l"/>
              </a:tabLst>
              <a:defRPr>
                <a:solidFill>
                  <a:schemeClr val="tx1"/>
                </a:solidFill>
                <a:latin typeface="Arial" pitchFamily="34" charset="0"/>
                <a:cs typeface="Arial" pitchFamily="34" charset="0"/>
              </a:defRPr>
            </a:lvl5pPr>
            <a:lvl6pPr fontAlgn="base">
              <a:spcBef>
                <a:spcPct val="0"/>
              </a:spcBef>
              <a:spcAft>
                <a:spcPct val="0"/>
              </a:spcAft>
              <a:tabLst>
                <a:tab pos="274638" algn="l"/>
              </a:tabLst>
              <a:defRPr>
                <a:solidFill>
                  <a:schemeClr val="tx1"/>
                </a:solidFill>
                <a:latin typeface="Arial" pitchFamily="34" charset="0"/>
                <a:cs typeface="Arial" pitchFamily="34" charset="0"/>
              </a:defRPr>
            </a:lvl6pPr>
            <a:lvl7pPr fontAlgn="base">
              <a:spcBef>
                <a:spcPct val="0"/>
              </a:spcBef>
              <a:spcAft>
                <a:spcPct val="0"/>
              </a:spcAft>
              <a:tabLst>
                <a:tab pos="274638" algn="l"/>
              </a:tabLst>
              <a:defRPr>
                <a:solidFill>
                  <a:schemeClr val="tx1"/>
                </a:solidFill>
                <a:latin typeface="Arial" pitchFamily="34" charset="0"/>
                <a:cs typeface="Arial" pitchFamily="34" charset="0"/>
              </a:defRPr>
            </a:lvl7pPr>
            <a:lvl8pPr fontAlgn="base">
              <a:spcBef>
                <a:spcPct val="0"/>
              </a:spcBef>
              <a:spcAft>
                <a:spcPct val="0"/>
              </a:spcAft>
              <a:tabLst>
                <a:tab pos="274638" algn="l"/>
              </a:tabLst>
              <a:defRPr>
                <a:solidFill>
                  <a:schemeClr val="tx1"/>
                </a:solidFill>
                <a:latin typeface="Arial" pitchFamily="34" charset="0"/>
                <a:cs typeface="Arial" pitchFamily="34" charset="0"/>
              </a:defRPr>
            </a:lvl8pPr>
            <a:lvl9pPr fontAlgn="base">
              <a:spcBef>
                <a:spcPct val="0"/>
              </a:spcBef>
              <a:spcAft>
                <a:spcPct val="0"/>
              </a:spcAft>
              <a:tabLst>
                <a:tab pos="274638" algn="l"/>
              </a:tabLst>
              <a:defRPr>
                <a:solidFill>
                  <a:schemeClr val="tx1"/>
                </a:solidFill>
                <a:latin typeface="Arial" pitchFamily="34" charset="0"/>
                <a:cs typeface="Arial" pitchFamily="34" charset="0"/>
              </a:defRPr>
            </a:lvl9pPr>
          </a:lstStyle>
          <a:p>
            <a:endParaRPr lang="en-US" altLang="en-US"/>
          </a:p>
        </p:txBody>
      </p:sp>
      <p:sp>
        <p:nvSpPr>
          <p:cNvPr id="15" name="Rectangle 14"/>
          <p:cNvSpPr/>
          <p:nvPr/>
        </p:nvSpPr>
        <p:spPr>
          <a:xfrm>
            <a:off x="1170955" y="3883967"/>
            <a:ext cx="3117594" cy="830997"/>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a:solidFill>
                  <a:srgbClr val="000000"/>
                </a:solidFill>
                <a:latin typeface="Times New Roman"/>
                <a:ea typeface="SimSun"/>
                <a:cs typeface="Times New Roman"/>
              </a:rPr>
              <a:t>For FWR </a:t>
            </a:r>
            <a:endParaRPr lang="en-GB" sz="3200" dirty="0">
              <a:ea typeface="Calibri"/>
              <a:cs typeface="Times New Roman"/>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846602852"/>
              </p:ext>
            </p:extLst>
          </p:nvPr>
        </p:nvGraphicFramePr>
        <p:xfrm>
          <a:off x="3851403" y="3712081"/>
          <a:ext cx="2833243" cy="1393376"/>
        </p:xfrm>
        <a:graphic>
          <a:graphicData uri="http://schemas.openxmlformats.org/presentationml/2006/ole">
            <mc:AlternateContent xmlns:mc="http://schemas.openxmlformats.org/markup-compatibility/2006">
              <mc:Choice xmlns:v="urn:schemas-microsoft-com:vml" Requires="v">
                <p:oleObj spid="_x0000_s10308" name="Equation" r:id="rId4" imgW="774360" imgH="380880" progId="Equation.3">
                  <p:embed/>
                </p:oleObj>
              </mc:Choice>
              <mc:Fallback>
                <p:oleObj name="Equation" r:id="rId4" imgW="774360" imgH="380880" progId="Equation.3">
                  <p:embed/>
                  <p:pic>
                    <p:nvPicPr>
                      <p:cNvPr id="0" name=""/>
                      <p:cNvPicPr/>
                      <p:nvPr/>
                    </p:nvPicPr>
                    <p:blipFill>
                      <a:blip r:embed="rId5"/>
                      <a:stretch>
                        <a:fillRect/>
                      </a:stretch>
                    </p:blipFill>
                    <p:spPr>
                      <a:xfrm>
                        <a:off x="3851403" y="3712081"/>
                        <a:ext cx="2833243" cy="139337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102657270"/>
              </p:ext>
            </p:extLst>
          </p:nvPr>
        </p:nvGraphicFramePr>
        <p:xfrm>
          <a:off x="3861019" y="1883262"/>
          <a:ext cx="2945963" cy="1448812"/>
        </p:xfrm>
        <a:graphic>
          <a:graphicData uri="http://schemas.openxmlformats.org/presentationml/2006/ole">
            <mc:AlternateContent xmlns:mc="http://schemas.openxmlformats.org/markup-compatibility/2006">
              <mc:Choice xmlns:v="urn:schemas-microsoft-com:vml" Requires="v">
                <p:oleObj spid="_x0000_s10309" name="Equation" r:id="rId6" imgW="774360" imgH="380880" progId="Equation.3">
                  <p:embed/>
                </p:oleObj>
              </mc:Choice>
              <mc:Fallback>
                <p:oleObj name="Equation" r:id="rId6" imgW="774360" imgH="380880" progId="Equation.3">
                  <p:embed/>
                  <p:pic>
                    <p:nvPicPr>
                      <p:cNvPr id="0" name=""/>
                      <p:cNvPicPr/>
                      <p:nvPr/>
                    </p:nvPicPr>
                    <p:blipFill>
                      <a:blip r:embed="rId7"/>
                      <a:stretch>
                        <a:fillRect/>
                      </a:stretch>
                    </p:blipFill>
                    <p:spPr>
                      <a:xfrm>
                        <a:off x="3861019" y="1883262"/>
                        <a:ext cx="2945963" cy="1448812"/>
                      </a:xfrm>
                      <a:prstGeom prst="rect">
                        <a:avLst/>
                      </a:prstGeom>
                    </p:spPr>
                  </p:pic>
                </p:oleObj>
              </mc:Fallback>
            </mc:AlternateContent>
          </a:graphicData>
        </a:graphic>
      </p:graphicFrame>
      <p:sp>
        <p:nvSpPr>
          <p:cNvPr id="8" name="Title 7"/>
          <p:cNvSpPr>
            <a:spLocks noGrp="1"/>
          </p:cNvSpPr>
          <p:nvPr>
            <p:ph type="title"/>
          </p:nvPr>
        </p:nvSpPr>
        <p:spPr/>
        <p:txBody>
          <a:bodyPr/>
          <a:lstStyle/>
          <a:p>
            <a:r>
              <a:rPr lang="en-US" dirty="0"/>
              <a:t>Ripple factor with Capacitor Filter </a:t>
            </a:r>
          </a:p>
        </p:txBody>
      </p:sp>
      <p:sp>
        <p:nvSpPr>
          <p:cNvPr id="3" name="Date Placeholder 2"/>
          <p:cNvSpPr>
            <a:spLocks noGrp="1"/>
          </p:cNvSpPr>
          <p:nvPr>
            <p:ph type="dt" sz="half" idx="10"/>
          </p:nvPr>
        </p:nvSpPr>
        <p:spPr/>
        <p:txBody>
          <a:bodyPr/>
          <a:lstStyle/>
          <a:p>
            <a:fld id="{5A1FB271-D499-4A33-B05C-1D995447EE31}"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10" name="Slide Number Placeholder 3"/>
          <p:cNvSpPr>
            <a:spLocks noGrp="1"/>
          </p:cNvSpPr>
          <p:nvPr>
            <p:ph type="sldNum" sz="quarter" idx="12"/>
          </p:nvPr>
        </p:nvSpPr>
        <p:spPr/>
        <p:txBody>
          <a:bodyPr/>
          <a:lstStyle/>
          <a:p>
            <a:fld id="{7DB72B6B-351E-47F5-8A9F-408C781D2328}" type="slidenum">
              <a:rPr lang="en-US" smtClean="0">
                <a:solidFill>
                  <a:schemeClr val="bg1"/>
                </a:solidFill>
              </a:rPr>
              <a:t>38</a:t>
            </a:fld>
            <a:endParaRPr lang="en-US" dirty="0">
              <a:solidFill>
                <a:schemeClr val="bg1"/>
              </a:solidFill>
            </a:endParaRPr>
          </a:p>
        </p:txBody>
      </p:sp>
    </p:spTree>
    <p:extLst>
      <p:ext uri="{BB962C8B-B14F-4D97-AF65-F5344CB8AC3E}">
        <p14:creationId xmlns:p14="http://schemas.microsoft.com/office/powerpoint/2010/main" val="343674713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637295"/>
            <a:ext cx="7404847" cy="830997"/>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a:solidFill>
                  <a:srgbClr val="000000"/>
                </a:solidFill>
                <a:latin typeface="Times New Roman"/>
                <a:ea typeface="SimSun"/>
                <a:cs typeface="Times New Roman"/>
              </a:rPr>
              <a:t>DC value of filtered output for HWR</a:t>
            </a:r>
            <a:endParaRPr lang="en-GB" sz="3200" dirty="0">
              <a:ea typeface="Calibri"/>
              <a:cs typeface="Times New Roman"/>
            </a:endParaRPr>
          </a:p>
        </p:txBody>
      </p:sp>
      <p:sp>
        <p:nvSpPr>
          <p:cNvPr id="5" name="Rectangle 3"/>
          <p:cNvSpPr>
            <a:spLocks noChangeArrowheads="1"/>
          </p:cNvSpPr>
          <p:nvPr/>
        </p:nvSpPr>
        <p:spPr bwMode="auto">
          <a:xfrm>
            <a:off x="6003635"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endParaRPr lang="en-US" altLang="en-US">
              <a:latin typeface="Arial" pitchFamily="34" charset="0"/>
              <a:cs typeface="Arial" pitchFamily="34" charset="0"/>
            </a:endParaRPr>
          </a:p>
        </p:txBody>
      </p:sp>
      <p:sp>
        <p:nvSpPr>
          <p:cNvPr id="7" name="Rectangle 4"/>
          <p:cNvSpPr>
            <a:spLocks noChangeArrowheads="1"/>
          </p:cNvSpPr>
          <p:nvPr/>
        </p:nvSpPr>
        <p:spPr bwMode="auto">
          <a:xfrm>
            <a:off x="1798639" y="393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74638" algn="l"/>
              </a:tabLst>
              <a:defRPr>
                <a:solidFill>
                  <a:schemeClr val="tx1"/>
                </a:solidFill>
                <a:latin typeface="Arial" pitchFamily="34" charset="0"/>
                <a:cs typeface="Arial" pitchFamily="34" charset="0"/>
              </a:defRPr>
            </a:lvl1pPr>
            <a:lvl2pPr fontAlgn="base">
              <a:spcBef>
                <a:spcPct val="0"/>
              </a:spcBef>
              <a:spcAft>
                <a:spcPct val="0"/>
              </a:spcAft>
              <a:tabLst>
                <a:tab pos="274638" algn="l"/>
              </a:tabLst>
              <a:defRPr>
                <a:solidFill>
                  <a:schemeClr val="tx1"/>
                </a:solidFill>
                <a:latin typeface="Arial" pitchFamily="34" charset="0"/>
                <a:cs typeface="Arial" pitchFamily="34" charset="0"/>
              </a:defRPr>
            </a:lvl2pPr>
            <a:lvl3pPr fontAlgn="base">
              <a:spcBef>
                <a:spcPct val="0"/>
              </a:spcBef>
              <a:spcAft>
                <a:spcPct val="0"/>
              </a:spcAft>
              <a:tabLst>
                <a:tab pos="274638" algn="l"/>
              </a:tabLst>
              <a:defRPr>
                <a:solidFill>
                  <a:schemeClr val="tx1"/>
                </a:solidFill>
                <a:latin typeface="Arial" pitchFamily="34" charset="0"/>
                <a:cs typeface="Arial" pitchFamily="34" charset="0"/>
              </a:defRPr>
            </a:lvl3pPr>
            <a:lvl4pPr fontAlgn="base">
              <a:spcBef>
                <a:spcPct val="0"/>
              </a:spcBef>
              <a:spcAft>
                <a:spcPct val="0"/>
              </a:spcAft>
              <a:tabLst>
                <a:tab pos="274638" algn="l"/>
              </a:tabLst>
              <a:defRPr>
                <a:solidFill>
                  <a:schemeClr val="tx1"/>
                </a:solidFill>
                <a:latin typeface="Arial" pitchFamily="34" charset="0"/>
                <a:cs typeface="Arial" pitchFamily="34" charset="0"/>
              </a:defRPr>
            </a:lvl4pPr>
            <a:lvl5pPr fontAlgn="base">
              <a:spcBef>
                <a:spcPct val="0"/>
              </a:spcBef>
              <a:spcAft>
                <a:spcPct val="0"/>
              </a:spcAft>
              <a:tabLst>
                <a:tab pos="274638" algn="l"/>
              </a:tabLst>
              <a:defRPr>
                <a:solidFill>
                  <a:schemeClr val="tx1"/>
                </a:solidFill>
                <a:latin typeface="Arial" pitchFamily="34" charset="0"/>
                <a:cs typeface="Arial" pitchFamily="34" charset="0"/>
              </a:defRPr>
            </a:lvl5pPr>
            <a:lvl6pPr fontAlgn="base">
              <a:spcBef>
                <a:spcPct val="0"/>
              </a:spcBef>
              <a:spcAft>
                <a:spcPct val="0"/>
              </a:spcAft>
              <a:tabLst>
                <a:tab pos="274638" algn="l"/>
              </a:tabLst>
              <a:defRPr>
                <a:solidFill>
                  <a:schemeClr val="tx1"/>
                </a:solidFill>
                <a:latin typeface="Arial" pitchFamily="34" charset="0"/>
                <a:cs typeface="Arial" pitchFamily="34" charset="0"/>
              </a:defRPr>
            </a:lvl6pPr>
            <a:lvl7pPr fontAlgn="base">
              <a:spcBef>
                <a:spcPct val="0"/>
              </a:spcBef>
              <a:spcAft>
                <a:spcPct val="0"/>
              </a:spcAft>
              <a:tabLst>
                <a:tab pos="274638" algn="l"/>
              </a:tabLst>
              <a:defRPr>
                <a:solidFill>
                  <a:schemeClr val="tx1"/>
                </a:solidFill>
                <a:latin typeface="Arial" pitchFamily="34" charset="0"/>
                <a:cs typeface="Arial" pitchFamily="34" charset="0"/>
              </a:defRPr>
            </a:lvl7pPr>
            <a:lvl8pPr fontAlgn="base">
              <a:spcBef>
                <a:spcPct val="0"/>
              </a:spcBef>
              <a:spcAft>
                <a:spcPct val="0"/>
              </a:spcAft>
              <a:tabLst>
                <a:tab pos="274638" algn="l"/>
              </a:tabLst>
              <a:defRPr>
                <a:solidFill>
                  <a:schemeClr val="tx1"/>
                </a:solidFill>
                <a:latin typeface="Arial" pitchFamily="34" charset="0"/>
                <a:cs typeface="Arial" pitchFamily="34" charset="0"/>
              </a:defRPr>
            </a:lvl8pPr>
            <a:lvl9pPr fontAlgn="base">
              <a:spcBef>
                <a:spcPct val="0"/>
              </a:spcBef>
              <a:spcAft>
                <a:spcPct val="0"/>
              </a:spcAft>
              <a:tabLst>
                <a:tab pos="274638" algn="l"/>
              </a:tabLst>
              <a:defRPr>
                <a:solidFill>
                  <a:schemeClr val="tx1"/>
                </a:solidFill>
                <a:latin typeface="Arial" pitchFamily="34" charset="0"/>
                <a:cs typeface="Arial" pitchFamily="34" charset="0"/>
              </a:defRPr>
            </a:lvl9pPr>
          </a:lstStyle>
          <a:p>
            <a:endParaRPr lang="en-US" altLang="en-US"/>
          </a:p>
        </p:txBody>
      </p:sp>
      <p:sp>
        <p:nvSpPr>
          <p:cNvPr id="13" name="Rectangle 12"/>
          <p:cNvSpPr/>
          <p:nvPr/>
        </p:nvSpPr>
        <p:spPr>
          <a:xfrm>
            <a:off x="1752600" y="5638801"/>
            <a:ext cx="8686800" cy="830997"/>
          </a:xfrm>
          <a:prstGeom prst="rect">
            <a:avLst/>
          </a:prstGeom>
        </p:spPr>
        <p:txBody>
          <a:bodyPr wrap="square">
            <a:spAutoFit/>
          </a:bodyPr>
          <a:lstStyle/>
          <a:p>
            <a:pPr algn="just">
              <a:lnSpc>
                <a:spcPct val="150000"/>
              </a:lnSpc>
              <a:spcBef>
                <a:spcPts val="600"/>
              </a:spcBef>
            </a:pPr>
            <a:r>
              <a:rPr lang="en-IN" sz="3200" dirty="0">
                <a:solidFill>
                  <a:srgbClr val="000000"/>
                </a:solidFill>
                <a:latin typeface="Times New Roman"/>
                <a:ea typeface="SimSun"/>
                <a:cs typeface="Times New Roman"/>
              </a:rPr>
              <a:t>Note: here </a:t>
            </a:r>
            <a:r>
              <a:rPr lang="en-IN" sz="3200" i="1" dirty="0">
                <a:solidFill>
                  <a:srgbClr val="000000"/>
                </a:solidFill>
                <a:latin typeface="Times New Roman"/>
                <a:ea typeface="SimSun"/>
                <a:cs typeface="Times New Roman"/>
              </a:rPr>
              <a:t>f</a:t>
            </a:r>
            <a:r>
              <a:rPr lang="en-IN" sz="3200" dirty="0">
                <a:solidFill>
                  <a:srgbClr val="000000"/>
                </a:solidFill>
                <a:latin typeface="Times New Roman"/>
                <a:ea typeface="SimSun"/>
                <a:cs typeface="Times New Roman"/>
              </a:rPr>
              <a:t> is the frequency of the input signal</a:t>
            </a:r>
            <a:endParaRPr lang="en-GB" sz="3200" dirty="0">
              <a:ea typeface="Calibri"/>
              <a:cs typeface="Times New Roman"/>
            </a:endParaRPr>
          </a:p>
        </p:txBody>
      </p:sp>
      <p:sp>
        <p:nvSpPr>
          <p:cNvPr id="3" name="Rectangle 7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546202679"/>
              </p:ext>
            </p:extLst>
          </p:nvPr>
        </p:nvGraphicFramePr>
        <p:xfrm>
          <a:off x="7953615" y="1606357"/>
          <a:ext cx="3295170" cy="1112173"/>
        </p:xfrm>
        <a:graphic>
          <a:graphicData uri="http://schemas.openxmlformats.org/presentationml/2006/ole">
            <mc:AlternateContent xmlns:mc="http://schemas.openxmlformats.org/markup-compatibility/2006">
              <mc:Choice xmlns:v="urn:schemas-microsoft-com:vml" Requires="v">
                <p:oleObj spid="_x0000_s11332" name="Equation" r:id="rId4" imgW="1282700" imgH="431800" progId="Equation.3">
                  <p:embed/>
                </p:oleObj>
              </mc:Choice>
              <mc:Fallback>
                <p:oleObj name="Equation" r:id="rId4" imgW="1282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615" y="1606357"/>
                        <a:ext cx="3295170" cy="1112173"/>
                      </a:xfrm>
                      <a:prstGeom prst="rect">
                        <a:avLst/>
                      </a:prstGeom>
                      <a:noFill/>
                    </p:spPr>
                  </p:pic>
                </p:oleObj>
              </mc:Fallback>
            </mc:AlternateContent>
          </a:graphicData>
        </a:graphic>
      </p:graphicFrame>
      <p:sp>
        <p:nvSpPr>
          <p:cNvPr id="14" name="Rectangle 13"/>
          <p:cNvSpPr/>
          <p:nvPr/>
        </p:nvSpPr>
        <p:spPr>
          <a:xfrm>
            <a:off x="838199" y="3347668"/>
            <a:ext cx="7404847" cy="830997"/>
          </a:xfrm>
          <a:prstGeom prst="rect">
            <a:avLst/>
          </a:prstGeom>
        </p:spPr>
        <p:txBody>
          <a:bodyPr wrap="square">
            <a:spAutoFit/>
          </a:bodyPr>
          <a:lstStyle/>
          <a:p>
            <a:pPr marL="457200" indent="-457200" algn="just">
              <a:lnSpc>
                <a:spcPct val="150000"/>
              </a:lnSpc>
              <a:spcBef>
                <a:spcPts val="600"/>
              </a:spcBef>
              <a:buFont typeface="Arial" panose="020B0604020202020204" pitchFamily="34" charset="0"/>
              <a:buChar char="•"/>
            </a:pPr>
            <a:r>
              <a:rPr lang="en-IN" sz="3200" dirty="0">
                <a:solidFill>
                  <a:srgbClr val="000000"/>
                </a:solidFill>
                <a:latin typeface="Times New Roman"/>
                <a:ea typeface="SimSun"/>
                <a:cs typeface="Times New Roman"/>
              </a:rPr>
              <a:t>DC value of filtered output for FWR</a:t>
            </a:r>
            <a:endParaRPr lang="en-GB" sz="3200" dirty="0">
              <a:ea typeface="Calibri"/>
              <a:cs typeface="Times New Roman"/>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1259132593"/>
              </p:ext>
            </p:extLst>
          </p:nvPr>
        </p:nvGraphicFramePr>
        <p:xfrm>
          <a:off x="7953615" y="3411831"/>
          <a:ext cx="3195897" cy="1033194"/>
        </p:xfrm>
        <a:graphic>
          <a:graphicData uri="http://schemas.openxmlformats.org/presentationml/2006/ole">
            <mc:AlternateContent xmlns:mc="http://schemas.openxmlformats.org/markup-compatibility/2006">
              <mc:Choice xmlns:v="urn:schemas-microsoft-com:vml" Requires="v">
                <p:oleObj spid="_x0000_s11333" name="Equation" r:id="rId6" imgW="1143000" imgH="368280" progId="Equation.3">
                  <p:embed/>
                </p:oleObj>
              </mc:Choice>
              <mc:Fallback>
                <p:oleObj name="Equation" r:id="rId6" imgW="1143000" imgH="368280" progId="Equation.3">
                  <p:embed/>
                  <p:pic>
                    <p:nvPicPr>
                      <p:cNvPr id="0" name=""/>
                      <p:cNvPicPr>
                        <a:picLocks noChangeAspect="1" noChangeArrowheads="1"/>
                      </p:cNvPicPr>
                      <p:nvPr/>
                    </p:nvPicPr>
                    <p:blipFill>
                      <a:blip r:embed="rId7"/>
                      <a:srcRect/>
                      <a:stretch>
                        <a:fillRect/>
                      </a:stretch>
                    </p:blipFill>
                    <p:spPr bwMode="auto">
                      <a:xfrm>
                        <a:off x="7953615" y="3411831"/>
                        <a:ext cx="3195897" cy="1033194"/>
                      </a:xfrm>
                      <a:prstGeom prst="rect">
                        <a:avLst/>
                      </a:prstGeom>
                      <a:noFill/>
                    </p:spPr>
                  </p:pic>
                </p:oleObj>
              </mc:Fallback>
            </mc:AlternateContent>
          </a:graphicData>
        </a:graphic>
      </p:graphicFrame>
      <p:sp>
        <p:nvSpPr>
          <p:cNvPr id="10" name="Title 9"/>
          <p:cNvSpPr>
            <a:spLocks noGrp="1"/>
          </p:cNvSpPr>
          <p:nvPr>
            <p:ph type="title"/>
          </p:nvPr>
        </p:nvSpPr>
        <p:spPr/>
        <p:txBody>
          <a:bodyPr/>
          <a:lstStyle/>
          <a:p>
            <a:r>
              <a:rPr lang="en-IN" dirty="0" smtClean="0">
                <a:solidFill>
                  <a:srgbClr val="000000"/>
                </a:solidFill>
                <a:latin typeface="Times New Roman"/>
                <a:ea typeface="SimSun"/>
                <a:cs typeface="Times New Roman"/>
              </a:rPr>
              <a:t>Output DC Voltage </a:t>
            </a:r>
            <a:r>
              <a:rPr lang="en-US" dirty="0" smtClean="0"/>
              <a:t>with </a:t>
            </a:r>
            <a:r>
              <a:rPr lang="en-US" dirty="0"/>
              <a:t>Capacitor Filter </a:t>
            </a:r>
          </a:p>
        </p:txBody>
      </p:sp>
      <p:sp>
        <p:nvSpPr>
          <p:cNvPr id="4" name="Date Placeholder 3"/>
          <p:cNvSpPr>
            <a:spLocks noGrp="1"/>
          </p:cNvSpPr>
          <p:nvPr>
            <p:ph type="dt" sz="half" idx="10"/>
          </p:nvPr>
        </p:nvSpPr>
        <p:spPr/>
        <p:txBody>
          <a:bodyPr/>
          <a:lstStyle/>
          <a:p>
            <a:fld id="{7A8AF153-4DAC-4FE8-8EAE-38B6EF3DA543}" type="datetime1">
              <a:rPr lang="en-IN" smtClean="0"/>
              <a:t>15-04-2021</a:t>
            </a:fld>
            <a:endParaRPr lang="en-IN"/>
          </a:p>
        </p:txBody>
      </p:sp>
      <p:sp>
        <p:nvSpPr>
          <p:cNvPr id="9" name="Footer Placeholder 8"/>
          <p:cNvSpPr>
            <a:spLocks noGrp="1"/>
          </p:cNvSpPr>
          <p:nvPr>
            <p:ph type="ftr" sz="quarter" idx="11"/>
          </p:nvPr>
        </p:nvSpPr>
        <p:spPr/>
        <p:txBody>
          <a:bodyPr/>
          <a:lstStyle/>
          <a:p>
            <a:r>
              <a:rPr lang="en-IN" smtClean="0"/>
              <a:t>Department of Electronics &amp; Communication Engineering</a:t>
            </a:r>
            <a:endParaRPr lang="en-IN"/>
          </a:p>
        </p:txBody>
      </p:sp>
      <p:sp>
        <p:nvSpPr>
          <p:cNvPr id="12" name="Slide Number Placeholder 3"/>
          <p:cNvSpPr>
            <a:spLocks noGrp="1"/>
          </p:cNvSpPr>
          <p:nvPr>
            <p:ph type="sldNum" sz="quarter" idx="12"/>
          </p:nvPr>
        </p:nvSpPr>
        <p:spPr/>
        <p:txBody>
          <a:bodyPr/>
          <a:lstStyle/>
          <a:p>
            <a:fld id="{7DB72B6B-351E-47F5-8A9F-408C781D2328}" type="slidenum">
              <a:rPr lang="en-US" smtClean="0">
                <a:solidFill>
                  <a:schemeClr val="bg1"/>
                </a:solidFill>
              </a:rPr>
              <a:t>39</a:t>
            </a:fld>
            <a:endParaRPr lang="en-US" dirty="0">
              <a:solidFill>
                <a:schemeClr val="bg1"/>
              </a:solidFill>
            </a:endParaRPr>
          </a:p>
        </p:txBody>
      </p:sp>
    </p:spTree>
    <p:extLst>
      <p:ext uri="{BB962C8B-B14F-4D97-AF65-F5344CB8AC3E}">
        <p14:creationId xmlns:p14="http://schemas.microsoft.com/office/powerpoint/2010/main" val="402989804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t>INTRODUCTION</a:t>
            </a:r>
            <a:endParaRPr lang="en-US" dirty="0"/>
          </a:p>
        </p:txBody>
      </p:sp>
      <p:sp>
        <p:nvSpPr>
          <p:cNvPr id="7" name="Rectangle 3"/>
          <p:cNvSpPr>
            <a:spLocks noGrp="1" noChangeArrowheads="1"/>
          </p:cNvSpPr>
          <p:nvPr>
            <p:ph idx="1"/>
          </p:nvPr>
        </p:nvSpPr>
        <p:spPr>
          <a:xfrm>
            <a:off x="2139588" y="5791200"/>
            <a:ext cx="8229600" cy="762000"/>
          </a:xfrm>
          <a:extLst/>
        </p:spPr>
        <p:txBody>
          <a:bodyPr rtlCol="0">
            <a:noAutofit/>
          </a:bodyPr>
          <a:lstStyle/>
          <a:p>
            <a:pPr marL="0" indent="0" algn="just">
              <a:buNone/>
              <a:defRPr/>
            </a:pPr>
            <a:r>
              <a:rPr lang="en-US" altLang="en-US" dirty="0" smtClean="0">
                <a:latin typeface="Times New Roman" pitchFamily="18" charset="0"/>
              </a:rPr>
              <a:t>Fig. 2 </a:t>
            </a:r>
            <a:r>
              <a:rPr lang="en-US" dirty="0" smtClean="0">
                <a:latin typeface="Times New Roman" pitchFamily="18" charset="0"/>
              </a:rPr>
              <a:t>: Block </a:t>
            </a:r>
            <a:r>
              <a:rPr lang="en-US" dirty="0">
                <a:latin typeface="Times New Roman" pitchFamily="18" charset="0"/>
              </a:rPr>
              <a:t>Diagram of Basic DC power supply</a:t>
            </a:r>
            <a:endParaRPr lang="en-GB" dirty="0">
              <a:latin typeface="Times New Roman" pitchFamily="18" charset="0"/>
            </a:endParaRPr>
          </a:p>
          <a:p>
            <a:pPr marL="0" indent="0" algn="just">
              <a:buNone/>
              <a:defRPr/>
            </a:pPr>
            <a:endParaRPr lang="en-US" altLang="en-US" dirty="0">
              <a:latin typeface="Times New Roman" pitchFamily="18" charset="0"/>
            </a:endParaRPr>
          </a:p>
        </p:txBody>
      </p:sp>
      <p:sp>
        <p:nvSpPr>
          <p:cNvPr id="4" name="Slide Number Placeholder 3"/>
          <p:cNvSpPr>
            <a:spLocks noGrp="1"/>
          </p:cNvSpPr>
          <p:nvPr>
            <p:ph type="sldNum" sz="quarter" idx="4294967295"/>
          </p:nvPr>
        </p:nvSpPr>
        <p:spPr>
          <a:xfrm>
            <a:off x="8703733" y="6367457"/>
            <a:ext cx="2844800" cy="365125"/>
          </a:xfrm>
        </p:spPr>
        <p:txBody>
          <a:bodyPr/>
          <a:lstStyle/>
          <a:p>
            <a:fld id="{7DB72B6B-351E-47F5-8A9F-408C781D2328}" type="slidenum">
              <a:rPr lang="en-US" smtClean="0">
                <a:solidFill>
                  <a:schemeClr val="tx1">
                    <a:lumMod val="50000"/>
                    <a:lumOff val="50000"/>
                  </a:schemeClr>
                </a:solidFill>
              </a:rPr>
              <a:t>4</a:t>
            </a:fld>
            <a:endParaRPr lang="en-US" dirty="0">
              <a:solidFill>
                <a:schemeClr val="tx1">
                  <a:lumMod val="50000"/>
                  <a:lumOff val="50000"/>
                </a:schemeClr>
              </a:solidFill>
            </a:endParaRPr>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24329"/>
            <a:ext cx="8553450" cy="4443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5F8B6B53-35CB-4C4C-99A7-776EDEA8E416}" type="datetime1">
              <a:rPr lang="en-IN" smtClean="0"/>
              <a:t>15-04-2021</a:t>
            </a:fld>
            <a:endParaRPr lang="en-IN"/>
          </a:p>
        </p:txBody>
      </p:sp>
      <p:sp>
        <p:nvSpPr>
          <p:cNvPr id="5" name="Footer Placeholder 4"/>
          <p:cNvSpPr>
            <a:spLocks noGrp="1"/>
          </p:cNvSpPr>
          <p:nvPr>
            <p:ph type="ftr" sz="quarter" idx="11"/>
          </p:nvPr>
        </p:nvSpPr>
        <p:spPr/>
        <p:txBody>
          <a:bodyPr/>
          <a:lstStyle/>
          <a:p>
            <a:r>
              <a:rPr lang="en-IN" smtClean="0"/>
              <a:t>Department of Electronics &amp; Communication Engineering</a:t>
            </a:r>
            <a:endParaRPr lang="en-IN"/>
          </a:p>
        </p:txBody>
      </p:sp>
      <p:sp>
        <p:nvSpPr>
          <p:cNvPr id="6" name="Rectangle 5"/>
          <p:cNvSpPr/>
          <p:nvPr/>
        </p:nvSpPr>
        <p:spPr>
          <a:xfrm>
            <a:off x="2139588" y="1690687"/>
            <a:ext cx="2813412" cy="153828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4953000" y="1595439"/>
            <a:ext cx="3028950" cy="153828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7896225" y="1710535"/>
            <a:ext cx="1995487" cy="153828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1885950" y="4348162"/>
            <a:ext cx="1933575" cy="1423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3819525" y="4368010"/>
            <a:ext cx="1933575" cy="1423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5815012" y="4368010"/>
            <a:ext cx="2700338" cy="1423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9315450" y="3648075"/>
            <a:ext cx="819150" cy="17355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0684399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68830205"/>
              </p:ext>
            </p:extLst>
          </p:nvPr>
        </p:nvGraphicFramePr>
        <p:xfrm>
          <a:off x="1809253" y="2054691"/>
          <a:ext cx="8525510" cy="3378112"/>
        </p:xfrm>
        <a:graphic>
          <a:graphicData uri="http://schemas.openxmlformats.org/drawingml/2006/table">
            <a:tbl>
              <a:tblPr firstRow="1" firstCol="1" bandRow="1">
                <a:tableStyleId>{5C22544A-7EE6-4342-B048-85BDC9FD1C3A}</a:tableStyleId>
              </a:tblPr>
              <a:tblGrid>
                <a:gridCol w="2939319"/>
                <a:gridCol w="2556317"/>
                <a:gridCol w="3029874"/>
              </a:tblGrid>
              <a:tr h="1031666">
                <a:tc>
                  <a:txBody>
                    <a:bodyPr/>
                    <a:lstStyle/>
                    <a:p>
                      <a:pPr marL="0" marR="0" algn="ctr">
                        <a:lnSpc>
                          <a:spcPct val="150000"/>
                        </a:lnSpc>
                        <a:spcBef>
                          <a:spcPts val="600"/>
                        </a:spcBef>
                        <a:spcAft>
                          <a:spcPts val="0"/>
                        </a:spcAft>
                        <a:tabLst>
                          <a:tab pos="685800" algn="l"/>
                        </a:tabLst>
                      </a:pPr>
                      <a:r>
                        <a:rPr lang="en-US" sz="2400" dirty="0">
                          <a:effectLst/>
                        </a:rPr>
                        <a:t>Parameters of rectified signal</a:t>
                      </a:r>
                      <a:endParaRPr lang="en-GB" sz="2400" dirty="0">
                        <a:effectLst/>
                        <a:latin typeface="Calibri"/>
                      </a:endParaRPr>
                    </a:p>
                  </a:txBody>
                  <a:tcPr marL="68580" marR="68580" marT="0" marB="0" anchor="ctr"/>
                </a:tc>
                <a:tc>
                  <a:txBody>
                    <a:bodyPr/>
                    <a:lstStyle/>
                    <a:p>
                      <a:pPr marL="0" marR="0" algn="ctr">
                        <a:lnSpc>
                          <a:spcPct val="150000"/>
                        </a:lnSpc>
                        <a:spcBef>
                          <a:spcPts val="600"/>
                        </a:spcBef>
                        <a:spcAft>
                          <a:spcPts val="0"/>
                        </a:spcAft>
                        <a:tabLst>
                          <a:tab pos="685800" algn="l"/>
                        </a:tabLst>
                      </a:pPr>
                      <a:r>
                        <a:rPr lang="en-US" sz="2400" dirty="0">
                          <a:effectLst/>
                        </a:rPr>
                        <a:t>HWR</a:t>
                      </a:r>
                      <a:endParaRPr lang="en-GB" sz="2400" dirty="0">
                        <a:effectLst/>
                        <a:latin typeface="Calibri"/>
                      </a:endParaRPr>
                    </a:p>
                  </a:txBody>
                  <a:tcPr marL="68580" marR="68580" marT="0" marB="0" anchor="ctr"/>
                </a:tc>
                <a:tc>
                  <a:txBody>
                    <a:bodyPr/>
                    <a:lstStyle/>
                    <a:p>
                      <a:pPr marL="0" marR="0" algn="ctr">
                        <a:lnSpc>
                          <a:spcPct val="150000"/>
                        </a:lnSpc>
                        <a:spcBef>
                          <a:spcPts val="600"/>
                        </a:spcBef>
                        <a:spcAft>
                          <a:spcPts val="0"/>
                        </a:spcAft>
                        <a:tabLst>
                          <a:tab pos="685800" algn="l"/>
                        </a:tabLst>
                      </a:pPr>
                      <a:r>
                        <a:rPr lang="en-US" sz="2400">
                          <a:effectLst/>
                        </a:rPr>
                        <a:t>FWR</a:t>
                      </a:r>
                      <a:endParaRPr lang="en-GB" sz="2400">
                        <a:effectLst/>
                        <a:latin typeface="Calibri"/>
                      </a:endParaRPr>
                    </a:p>
                  </a:txBody>
                  <a:tcPr marL="68580" marR="68580" marT="0" marB="0" anchor="ctr"/>
                </a:tc>
              </a:tr>
              <a:tr h="1107352">
                <a:tc>
                  <a:txBody>
                    <a:bodyPr/>
                    <a:lstStyle/>
                    <a:p>
                      <a:pPr marL="0" marR="0" algn="ctr">
                        <a:lnSpc>
                          <a:spcPct val="150000"/>
                        </a:lnSpc>
                        <a:spcBef>
                          <a:spcPts val="600"/>
                        </a:spcBef>
                        <a:spcAft>
                          <a:spcPts val="0"/>
                        </a:spcAft>
                        <a:tabLst>
                          <a:tab pos="685800" algn="l"/>
                        </a:tabLst>
                      </a:pPr>
                      <a:r>
                        <a:rPr lang="en-US" sz="2400" i="1" dirty="0" err="1" smtClean="0">
                          <a:effectLst/>
                        </a:rPr>
                        <a:t>V</a:t>
                      </a:r>
                      <a:r>
                        <a:rPr lang="en-US" sz="2400" i="1" baseline="-25000" dirty="0" err="1" smtClean="0">
                          <a:effectLst/>
                        </a:rPr>
                        <a:t>dc</a:t>
                      </a:r>
                      <a:endParaRPr lang="en-GB" sz="2400" i="1" dirty="0">
                        <a:effectLst/>
                        <a:latin typeface="Calibri"/>
                      </a:endParaRPr>
                    </a:p>
                  </a:txBody>
                  <a:tcPr marL="68580" marR="68580" marT="0" marB="0" anchor="ctr"/>
                </a:tc>
                <a:tc>
                  <a:txBody>
                    <a:bodyPr/>
                    <a:lstStyle/>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ndParaRPr>
                    </a:p>
                  </a:txBody>
                  <a:tcPr marL="68580" marR="68580" marT="0" marB="0" anchor="ctr"/>
                </a:tc>
                <a:tc>
                  <a:txBody>
                    <a:bodyPr/>
                    <a:lstStyle/>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ndParaRPr>
                    </a:p>
                  </a:txBody>
                  <a:tcPr marL="68580" marR="68580" marT="0" marB="0" anchor="ctr"/>
                </a:tc>
              </a:tr>
              <a:tr h="1107352">
                <a:tc>
                  <a:txBody>
                    <a:bodyPr/>
                    <a:lstStyle/>
                    <a:p>
                      <a:pPr marL="0" marR="0" lvl="0" indent="0" algn="ctr" defTabSz="914400" rtl="0" eaLnBrk="1" fontAlgn="auto" latinLnBrk="0" hangingPunct="1">
                        <a:lnSpc>
                          <a:spcPct val="150000"/>
                        </a:lnSpc>
                        <a:spcBef>
                          <a:spcPts val="600"/>
                        </a:spcBef>
                        <a:spcAft>
                          <a:spcPts val="0"/>
                        </a:spcAft>
                        <a:buClrTx/>
                        <a:buSzTx/>
                        <a:buFontTx/>
                        <a:buNone/>
                        <a:tabLst>
                          <a:tab pos="685800" algn="l"/>
                        </a:tabLst>
                        <a:defRPr/>
                      </a:pPr>
                      <a:r>
                        <a:rPr lang="en-US" sz="2400" dirty="0" smtClean="0">
                          <a:effectLst/>
                        </a:rPr>
                        <a:t>Ripple factor</a:t>
                      </a:r>
                      <a:endParaRPr lang="en-GB" sz="2400" dirty="0" smtClean="0">
                        <a:effectLst/>
                        <a:latin typeface="Calibri"/>
                      </a:endParaRPr>
                    </a:p>
                    <a:p>
                      <a:pPr marL="0" marR="0" algn="ctr">
                        <a:lnSpc>
                          <a:spcPct val="150000"/>
                        </a:lnSpc>
                        <a:spcBef>
                          <a:spcPts val="600"/>
                        </a:spcBef>
                        <a:spcAft>
                          <a:spcPts val="0"/>
                        </a:spcAft>
                        <a:tabLst>
                          <a:tab pos="685800" algn="l"/>
                        </a:tabLst>
                      </a:pPr>
                      <a:endParaRPr lang="en-GB" sz="2400" i="1" dirty="0">
                        <a:effectLst/>
                        <a:latin typeface="Calibri"/>
                      </a:endParaRPr>
                    </a:p>
                  </a:txBody>
                  <a:tcPr marL="68580" marR="68580" marT="0" marB="0" anchor="ctr"/>
                </a:tc>
                <a:tc>
                  <a:txBody>
                    <a:bodyPr/>
                    <a:lstStyle/>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ndParaRPr>
                    </a:p>
                  </a:txBody>
                  <a:tcPr marL="68580" marR="68580" marT="0" marB="0" anchor="ctr"/>
                </a:tc>
                <a:tc>
                  <a:txBody>
                    <a:bodyPr/>
                    <a:lstStyle/>
                    <a:p>
                      <a:pPr marL="0" marR="0" algn="ctr">
                        <a:lnSpc>
                          <a:spcPct val="150000"/>
                        </a:lnSpc>
                        <a:spcBef>
                          <a:spcPts val="600"/>
                        </a:spcBef>
                        <a:spcAft>
                          <a:spcPts val="0"/>
                        </a:spcAft>
                        <a:tabLst>
                          <a:tab pos="685800" algn="l"/>
                        </a:tabLst>
                      </a:pPr>
                      <a:endParaRPr lang="en-US" sz="2400" dirty="0">
                        <a:solidFill>
                          <a:srgbClr val="000000"/>
                        </a:solidFill>
                        <a:effectLst/>
                        <a:latin typeface="Times New Roman"/>
                      </a:endParaRPr>
                    </a:p>
                  </a:txBody>
                  <a:tcPr marL="68580" marR="68580" marT="0" marB="0" anchor="ctr"/>
                </a:tc>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1150490"/>
              </p:ext>
            </p:extLst>
          </p:nvPr>
        </p:nvGraphicFramePr>
        <p:xfrm>
          <a:off x="5070283" y="3262225"/>
          <a:ext cx="1815502" cy="838200"/>
        </p:xfrm>
        <a:graphic>
          <a:graphicData uri="http://schemas.openxmlformats.org/presentationml/2006/ole">
            <mc:AlternateContent xmlns:mc="http://schemas.openxmlformats.org/markup-compatibility/2006">
              <mc:Choice xmlns:v="urn:schemas-microsoft-com:vml" Requires="v">
                <p:oleObj spid="_x0000_s12426" name="Equation" r:id="rId4" imgW="812447" imgH="380835" progId="Equation.3">
                  <p:embed/>
                </p:oleObj>
              </mc:Choice>
              <mc:Fallback>
                <p:oleObj name="Equation" r:id="rId4" imgW="812447" imgH="38083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283" y="3262225"/>
                        <a:ext cx="1815502" cy="838200"/>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976317167"/>
              </p:ext>
            </p:extLst>
          </p:nvPr>
        </p:nvGraphicFramePr>
        <p:xfrm>
          <a:off x="7772401" y="3262225"/>
          <a:ext cx="1980548" cy="914400"/>
        </p:xfrm>
        <a:graphic>
          <a:graphicData uri="http://schemas.openxmlformats.org/presentationml/2006/ole">
            <mc:AlternateContent xmlns:mc="http://schemas.openxmlformats.org/markup-compatibility/2006">
              <mc:Choice xmlns:v="urn:schemas-microsoft-com:vml" Requires="v">
                <p:oleObj spid="_x0000_s12427" name="Equation" r:id="rId6" imgW="812447" imgH="380835" progId="Equation.3">
                  <p:embed/>
                </p:oleObj>
              </mc:Choice>
              <mc:Fallback>
                <p:oleObj name="Equation" r:id="rId6" imgW="812447" imgH="38083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1" y="3262225"/>
                        <a:ext cx="1980548" cy="914400"/>
                      </a:xfrm>
                      <a:prstGeom prst="rect">
                        <a:avLst/>
                      </a:prstGeom>
                      <a:noFill/>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93782904"/>
              </p:ext>
            </p:extLst>
          </p:nvPr>
        </p:nvGraphicFramePr>
        <p:xfrm>
          <a:off x="5011426" y="4339584"/>
          <a:ext cx="1933215" cy="968375"/>
        </p:xfrm>
        <a:graphic>
          <a:graphicData uri="http://schemas.openxmlformats.org/presentationml/2006/ole">
            <mc:AlternateContent xmlns:mc="http://schemas.openxmlformats.org/markup-compatibility/2006">
              <mc:Choice xmlns:v="urn:schemas-microsoft-com:vml" Requires="v">
                <p:oleObj spid="_x0000_s12428" name="Equation" r:id="rId8" imgW="787058" imgH="393529" progId="Equation.3">
                  <p:embed/>
                </p:oleObj>
              </mc:Choice>
              <mc:Fallback>
                <p:oleObj name="Equation" r:id="rId8" imgW="787058"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1426" y="4339584"/>
                        <a:ext cx="1933215" cy="968375"/>
                      </a:xfrm>
                      <a:prstGeom prst="rect">
                        <a:avLst/>
                      </a:prstGeom>
                      <a:no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329666980"/>
              </p:ext>
            </p:extLst>
          </p:nvPr>
        </p:nvGraphicFramePr>
        <p:xfrm>
          <a:off x="7795657" y="4353119"/>
          <a:ext cx="1688089" cy="865195"/>
        </p:xfrm>
        <a:graphic>
          <a:graphicData uri="http://schemas.openxmlformats.org/presentationml/2006/ole">
            <mc:AlternateContent xmlns:mc="http://schemas.openxmlformats.org/markup-compatibility/2006">
              <mc:Choice xmlns:v="urn:schemas-microsoft-com:vml" Requires="v">
                <p:oleObj spid="_x0000_s12429" name="Equation" r:id="rId10" imgW="799753" imgH="380835" progId="Equation.3">
                  <p:embed/>
                </p:oleObj>
              </mc:Choice>
              <mc:Fallback>
                <p:oleObj name="Equation" r:id="rId10" imgW="799753" imgH="38083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95657" y="4353119"/>
                        <a:ext cx="1688089" cy="865195"/>
                      </a:xfrm>
                      <a:prstGeom prst="rect">
                        <a:avLst/>
                      </a:prstGeom>
                      <a:noFill/>
                    </p:spPr>
                  </p:pic>
                </p:oleObj>
              </mc:Fallback>
            </mc:AlternateContent>
          </a:graphicData>
        </a:graphic>
      </p:graphicFrame>
      <p:sp>
        <p:nvSpPr>
          <p:cNvPr id="4" name="Title 3"/>
          <p:cNvSpPr>
            <a:spLocks noGrp="1"/>
          </p:cNvSpPr>
          <p:nvPr>
            <p:ph type="title"/>
          </p:nvPr>
        </p:nvSpPr>
        <p:spPr/>
        <p:txBody>
          <a:bodyPr/>
          <a:lstStyle/>
          <a:p>
            <a:r>
              <a:rPr lang="en-US" dirty="0"/>
              <a:t>Comparison of </a:t>
            </a:r>
            <a:r>
              <a:rPr lang="en-US" dirty="0" smtClean="0"/>
              <a:t>Rectifiers</a:t>
            </a:r>
            <a:endParaRPr lang="en-US" dirty="0"/>
          </a:p>
        </p:txBody>
      </p:sp>
      <p:sp>
        <p:nvSpPr>
          <p:cNvPr id="2" name="Date Placeholder 1"/>
          <p:cNvSpPr>
            <a:spLocks noGrp="1"/>
          </p:cNvSpPr>
          <p:nvPr>
            <p:ph type="dt" sz="half" idx="10"/>
          </p:nvPr>
        </p:nvSpPr>
        <p:spPr/>
        <p:txBody>
          <a:bodyPr/>
          <a:lstStyle/>
          <a:p>
            <a:fld id="{C5578719-370F-417F-A829-72AADAF5963A}" type="datetime1">
              <a:rPr lang="en-IN" smtClean="0"/>
              <a:t>15-04-2021</a:t>
            </a:fld>
            <a:endParaRPr lang="en-IN"/>
          </a:p>
        </p:txBody>
      </p:sp>
      <p:sp>
        <p:nvSpPr>
          <p:cNvPr id="3" name="Footer Placeholder 2"/>
          <p:cNvSpPr>
            <a:spLocks noGrp="1"/>
          </p:cNvSpPr>
          <p:nvPr>
            <p:ph type="ftr" sz="quarter" idx="11"/>
          </p:nvPr>
        </p:nvSpPr>
        <p:spPr/>
        <p:txBody>
          <a:bodyPr/>
          <a:lstStyle/>
          <a:p>
            <a:r>
              <a:rPr lang="en-IN" smtClean="0"/>
              <a:t>Department of Electronics &amp; Communication Engineering</a:t>
            </a:r>
            <a:endParaRPr lang="en-IN"/>
          </a:p>
        </p:txBody>
      </p:sp>
      <p:sp>
        <p:nvSpPr>
          <p:cNvPr id="9" name="Slide Number Placeholder 3"/>
          <p:cNvSpPr>
            <a:spLocks noGrp="1"/>
          </p:cNvSpPr>
          <p:nvPr>
            <p:ph type="sldNum" sz="quarter" idx="12"/>
          </p:nvPr>
        </p:nvSpPr>
        <p:spPr/>
        <p:txBody>
          <a:bodyPr/>
          <a:lstStyle/>
          <a:p>
            <a:fld id="{7DB72B6B-351E-47F5-8A9F-408C781D2328}" type="slidenum">
              <a:rPr lang="en-US" smtClean="0">
                <a:solidFill>
                  <a:schemeClr val="bg1"/>
                </a:solidFill>
              </a:rPr>
              <a:t>40</a:t>
            </a:fld>
            <a:endParaRPr lang="en-US" dirty="0">
              <a:solidFill>
                <a:schemeClr val="bg1"/>
              </a:solidFill>
            </a:endParaRPr>
          </a:p>
        </p:txBody>
      </p:sp>
    </p:spTree>
    <p:extLst>
      <p:ext uri="{BB962C8B-B14F-4D97-AF65-F5344CB8AC3E}">
        <p14:creationId xmlns:p14="http://schemas.microsoft.com/office/powerpoint/2010/main" val="254187486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GB" dirty="0"/>
          </a:p>
        </p:txBody>
      </p:sp>
      <p:sp>
        <p:nvSpPr>
          <p:cNvPr id="6" name="Content Placeholder 5"/>
          <p:cNvSpPr>
            <a:spLocks noGrp="1"/>
          </p:cNvSpPr>
          <p:nvPr>
            <p:ph idx="1"/>
          </p:nvPr>
        </p:nvSpPr>
        <p:spPr/>
        <p:txBody>
          <a:bodyPr/>
          <a:lstStyle/>
          <a:p>
            <a:pPr marL="111125" indent="0">
              <a:buNone/>
            </a:pPr>
            <a:r>
              <a:rPr lang="en-GB" altLang="en-US" b="1" dirty="0">
                <a:solidFill>
                  <a:srgbClr val="000000"/>
                </a:solidFill>
                <a:ea typeface="Calibri" pitchFamily="34" charset="0"/>
              </a:rPr>
              <a:t>At the end of this module, students will be able to</a:t>
            </a:r>
            <a:r>
              <a:rPr lang="en-GB" altLang="en-US" b="1" dirty="0" smtClean="0">
                <a:solidFill>
                  <a:srgbClr val="000000"/>
                </a:solidFill>
                <a:ea typeface="Calibri" pitchFamily="34" charset="0"/>
              </a:rPr>
              <a:t>:</a:t>
            </a:r>
            <a:endParaRPr lang="en-GB" altLang="en-US" b="1" dirty="0"/>
          </a:p>
          <a:p>
            <a:pPr marL="512763" indent="-401638" eaLnBrk="0" hangingPunct="0">
              <a:lnSpc>
                <a:spcPct val="150000"/>
              </a:lnSpc>
              <a:buFontTx/>
              <a:buChar char="•"/>
            </a:pPr>
            <a:r>
              <a:rPr lang="en-US" altLang="en-US" dirty="0">
                <a:solidFill>
                  <a:srgbClr val="000000"/>
                </a:solidFill>
              </a:rPr>
              <a:t>Discuss block diagram of a basic DC power supply unit. </a:t>
            </a:r>
            <a:endParaRPr lang="en-GB" altLang="en-US" dirty="0"/>
          </a:p>
          <a:p>
            <a:pPr marL="512763" indent="-401638" eaLnBrk="0" hangingPunct="0">
              <a:lnSpc>
                <a:spcPct val="150000"/>
              </a:lnSpc>
              <a:buFontTx/>
              <a:buChar char="•"/>
            </a:pPr>
            <a:r>
              <a:rPr lang="en-US" altLang="en-US" dirty="0">
                <a:solidFill>
                  <a:srgbClr val="000000"/>
                </a:solidFill>
              </a:rPr>
              <a:t>Explain and analyze the working of  various rectifier circuits.</a:t>
            </a:r>
            <a:endParaRPr lang="en-GB" altLang="en-US" dirty="0"/>
          </a:p>
          <a:p>
            <a:pPr marL="512763" indent="-401638" eaLnBrk="0" hangingPunct="0">
              <a:lnSpc>
                <a:spcPct val="150000"/>
              </a:lnSpc>
              <a:buFontTx/>
              <a:buChar char="•"/>
            </a:pPr>
            <a:r>
              <a:rPr lang="en-US" altLang="en-US" dirty="0">
                <a:solidFill>
                  <a:srgbClr val="000000"/>
                </a:solidFill>
              </a:rPr>
              <a:t>Evaluate Output DC value, ripple factor, efficiency and </a:t>
            </a:r>
            <a:r>
              <a:rPr lang="en-US" altLang="en-US" i="1" dirty="0">
                <a:solidFill>
                  <a:srgbClr val="000000"/>
                </a:solidFill>
              </a:rPr>
              <a:t>PIV</a:t>
            </a:r>
            <a:r>
              <a:rPr lang="en-US" altLang="en-US" dirty="0">
                <a:solidFill>
                  <a:srgbClr val="000000"/>
                </a:solidFill>
              </a:rPr>
              <a:t>, of different rectifier circuits.</a:t>
            </a:r>
          </a:p>
          <a:p>
            <a:pPr marL="512763" indent="-401638" eaLnBrk="0" hangingPunct="0">
              <a:lnSpc>
                <a:spcPct val="150000"/>
              </a:lnSpc>
              <a:buFontTx/>
              <a:buChar char="•"/>
            </a:pPr>
            <a:r>
              <a:rPr lang="en-GB" altLang="en-US" dirty="0">
                <a:solidFill>
                  <a:srgbClr val="000000"/>
                </a:solidFill>
                <a:ea typeface="Calibri" pitchFamily="34" charset="0"/>
              </a:rPr>
              <a:t>Explain the working of rectifier circuits with capacitor </a:t>
            </a:r>
            <a:r>
              <a:rPr lang="en-GB" altLang="en-US" dirty="0" smtClean="0">
                <a:solidFill>
                  <a:srgbClr val="000000"/>
                </a:solidFill>
                <a:ea typeface="Calibri" pitchFamily="34" charset="0"/>
              </a:rPr>
              <a:t>filter</a:t>
            </a:r>
            <a:endParaRPr lang="en-US" altLang="en-US" dirty="0"/>
          </a:p>
        </p:txBody>
      </p:sp>
      <p:sp>
        <p:nvSpPr>
          <p:cNvPr id="3" name="Date Placeholder 2"/>
          <p:cNvSpPr>
            <a:spLocks noGrp="1"/>
          </p:cNvSpPr>
          <p:nvPr>
            <p:ph type="dt" sz="half" idx="10"/>
          </p:nvPr>
        </p:nvSpPr>
        <p:spPr/>
        <p:txBody>
          <a:bodyPr/>
          <a:lstStyle/>
          <a:p>
            <a:fld id="{1BFD228C-54F0-4756-9D04-5BF1509E6AA6}" type="datetime1">
              <a:rPr lang="en-IN" smtClean="0"/>
              <a:t>15-04-2021</a:t>
            </a:fld>
            <a:endParaRPr lang="en-IN"/>
          </a:p>
        </p:txBody>
      </p:sp>
      <p:sp>
        <p:nvSpPr>
          <p:cNvPr id="5" name="Footer Placeholder 4"/>
          <p:cNvSpPr>
            <a:spLocks noGrp="1"/>
          </p:cNvSpPr>
          <p:nvPr>
            <p:ph type="ftr" sz="quarter" idx="11"/>
          </p:nvPr>
        </p:nvSpPr>
        <p:spPr/>
        <p:txBody>
          <a:bodyPr/>
          <a:lstStyle/>
          <a:p>
            <a:r>
              <a:rPr lang="en-IN" smtClean="0"/>
              <a:t>Department of Electronics &amp; Communication Engineering</a:t>
            </a:r>
            <a:endParaRPr lang="en-IN"/>
          </a:p>
        </p:txBody>
      </p:sp>
      <p:sp>
        <p:nvSpPr>
          <p:cNvPr id="4" name="Slide Number Placeholder 3"/>
          <p:cNvSpPr>
            <a:spLocks noGrp="1"/>
          </p:cNvSpPr>
          <p:nvPr>
            <p:ph type="sldNum" sz="quarter" idx="12"/>
          </p:nvPr>
        </p:nvSpPr>
        <p:spPr/>
        <p:txBody>
          <a:bodyPr/>
          <a:lstStyle/>
          <a:p>
            <a:fld id="{7DB72B6B-351E-47F5-8A9F-408C781D2328}" type="slidenum">
              <a:rPr lang="en-US" smtClean="0"/>
              <a:t>41</a:t>
            </a:fld>
            <a:endParaRPr lang="en-US" dirty="0"/>
          </a:p>
        </p:txBody>
      </p:sp>
    </p:spTree>
    <p:extLst>
      <p:ext uri="{BB962C8B-B14F-4D97-AF65-F5344CB8AC3E}">
        <p14:creationId xmlns:p14="http://schemas.microsoft.com/office/powerpoint/2010/main" val="4022260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 Problems</a:t>
            </a:r>
            <a:endParaRPr lang="en-GB" dirty="0">
              <a:solidFill>
                <a:schemeClr val="tx1"/>
              </a:solidFill>
            </a:endParaRPr>
          </a:p>
        </p:txBody>
      </p:sp>
      <p:sp>
        <p:nvSpPr>
          <p:cNvPr id="7" name="Content Placeholder 6"/>
          <p:cNvSpPr>
            <a:spLocks noGrp="1"/>
          </p:cNvSpPr>
          <p:nvPr>
            <p:ph idx="1"/>
          </p:nvPr>
        </p:nvSpPr>
        <p:spPr/>
        <p:txBody>
          <a:bodyPr/>
          <a:lstStyle/>
          <a:p>
            <a:pPr marL="457200" lvl="1" indent="-457200" algn="just" fontAlgn="base">
              <a:spcBef>
                <a:spcPct val="0"/>
              </a:spcBef>
              <a:spcAft>
                <a:spcPct val="0"/>
              </a:spcAft>
              <a:buClr>
                <a:srgbClr val="000000"/>
              </a:buClr>
              <a:buFont typeface="+mj-lt"/>
              <a:buAutoNum type="arabicPeriod"/>
            </a:pPr>
            <a:r>
              <a:rPr lang="en-US" altLang="en-US" dirty="0" smtClean="0">
                <a:solidFill>
                  <a:srgbClr val="000000"/>
                </a:solidFill>
                <a:cs typeface="Arial" pitchFamily="34" charset="0"/>
              </a:rPr>
              <a:t>Primary </a:t>
            </a:r>
            <a:r>
              <a:rPr lang="en-US" altLang="en-US" dirty="0">
                <a:solidFill>
                  <a:srgbClr val="000000"/>
                </a:solidFill>
                <a:cs typeface="Arial" pitchFamily="34" charset="0"/>
              </a:rPr>
              <a:t>voltage is 120V, 60Hz.  Turns ratio is 5:1.  This transformer supplies to bridge rectifier employing 4 identical ideal diodes.  The load resistance is 1kΩ.  Calculate average and </a:t>
            </a:r>
            <a:r>
              <a:rPr lang="en-US" altLang="en-US" dirty="0" err="1">
                <a:solidFill>
                  <a:srgbClr val="000000"/>
                </a:solidFill>
                <a:cs typeface="Arial" pitchFamily="34" charset="0"/>
              </a:rPr>
              <a:t>rms</a:t>
            </a:r>
            <a:r>
              <a:rPr lang="en-US" altLang="en-US" dirty="0">
                <a:solidFill>
                  <a:srgbClr val="000000"/>
                </a:solidFill>
                <a:cs typeface="Arial" pitchFamily="34" charset="0"/>
              </a:rPr>
              <a:t> load voltage, efficiency, ripple factor, PIV rating and frequency of output waveform.      </a:t>
            </a:r>
            <a:endParaRPr lang="en-US" altLang="en-US" dirty="0" smtClean="0">
              <a:solidFill>
                <a:srgbClr val="000000"/>
              </a:solidFill>
              <a:cs typeface="Arial" pitchFamily="34" charset="0"/>
            </a:endParaRPr>
          </a:p>
          <a:p>
            <a:pPr marL="457200" lvl="1" indent="-457200" algn="just" fontAlgn="base">
              <a:spcBef>
                <a:spcPct val="0"/>
              </a:spcBef>
              <a:spcAft>
                <a:spcPct val="0"/>
              </a:spcAft>
              <a:buClr>
                <a:srgbClr val="000000"/>
              </a:buClr>
              <a:buFont typeface="+mj-lt"/>
              <a:buAutoNum type="arabicPeriod"/>
            </a:pPr>
            <a:endParaRPr lang="en-US" altLang="en-US" dirty="0">
              <a:solidFill>
                <a:srgbClr val="000000"/>
              </a:solidFill>
              <a:cs typeface="Arial" pitchFamily="34" charset="0"/>
            </a:endParaRPr>
          </a:p>
          <a:p>
            <a:pPr marL="457200" lvl="1" indent="-457200" algn="just" fontAlgn="base">
              <a:spcBef>
                <a:spcPct val="0"/>
              </a:spcBef>
              <a:spcAft>
                <a:spcPct val="0"/>
              </a:spcAft>
              <a:buClr>
                <a:srgbClr val="000000"/>
              </a:buClr>
              <a:buFont typeface="+mj-lt"/>
              <a:buAutoNum type="arabicPeriod"/>
            </a:pPr>
            <a:endParaRPr lang="en-US" altLang="en-US" dirty="0" smtClean="0">
              <a:solidFill>
                <a:srgbClr val="000000"/>
              </a:solidFill>
              <a:cs typeface="Arial" pitchFamily="34" charset="0"/>
            </a:endParaRPr>
          </a:p>
          <a:p>
            <a:pPr marL="457200" lvl="1" indent="-457200" algn="just" fontAlgn="base">
              <a:spcBef>
                <a:spcPct val="0"/>
              </a:spcBef>
              <a:spcAft>
                <a:spcPct val="0"/>
              </a:spcAft>
              <a:buClr>
                <a:srgbClr val="000000"/>
              </a:buClr>
              <a:buFont typeface="+mj-lt"/>
              <a:buAutoNum type="arabicPeriod"/>
            </a:pPr>
            <a:r>
              <a:rPr lang="en-US" altLang="en-US" dirty="0" smtClean="0">
                <a:solidFill>
                  <a:srgbClr val="000000"/>
                </a:solidFill>
                <a:cs typeface="Arial" pitchFamily="34" charset="0"/>
              </a:rPr>
              <a:t>Repeat </a:t>
            </a:r>
            <a:r>
              <a:rPr lang="en-US" altLang="en-US" dirty="0">
                <a:solidFill>
                  <a:srgbClr val="000000"/>
                </a:solidFill>
                <a:cs typeface="Arial" pitchFamily="34" charset="0"/>
              </a:rPr>
              <a:t>this problem for center tapped FWR. Comment on the results comparing with results of exercise 1</a:t>
            </a:r>
            <a:r>
              <a:rPr lang="en-US" altLang="en-US" dirty="0" smtClean="0">
                <a:solidFill>
                  <a:srgbClr val="000000"/>
                </a:solidFill>
                <a:cs typeface="Arial" pitchFamily="34" charset="0"/>
              </a:rPr>
              <a:t>.</a:t>
            </a:r>
            <a:endParaRPr lang="en-US" altLang="en-US"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FA587A94-CA6D-41AE-9059-9D1E79C7A18B}" type="datetime1">
              <a:rPr lang="en-IN" smtClean="0"/>
              <a:t>15-04-2021</a:t>
            </a:fld>
            <a:endParaRPr lang="en-IN"/>
          </a:p>
        </p:txBody>
      </p:sp>
      <p:sp>
        <p:nvSpPr>
          <p:cNvPr id="6" name="Footer Placeholder 5"/>
          <p:cNvSpPr>
            <a:spLocks noGrp="1"/>
          </p:cNvSpPr>
          <p:nvPr>
            <p:ph type="ftr" sz="quarter" idx="11"/>
          </p:nvPr>
        </p:nvSpPr>
        <p:spPr/>
        <p:txBody>
          <a:bodyPr/>
          <a:lstStyle/>
          <a:p>
            <a:r>
              <a:rPr lang="en-IN" smtClean="0"/>
              <a:t>Department of Electronics &amp; Communication Engineering</a:t>
            </a:r>
            <a:endParaRPr lang="en-IN"/>
          </a:p>
        </p:txBody>
      </p:sp>
      <p:sp>
        <p:nvSpPr>
          <p:cNvPr id="5" name="Slide Number Placeholder 3"/>
          <p:cNvSpPr>
            <a:spLocks noGrp="1"/>
          </p:cNvSpPr>
          <p:nvPr>
            <p:ph type="sldNum" sz="quarter" idx="12"/>
          </p:nvPr>
        </p:nvSpPr>
        <p:spPr/>
        <p:txBody>
          <a:bodyPr/>
          <a:lstStyle/>
          <a:p>
            <a:fld id="{7DB72B6B-351E-47F5-8A9F-408C781D2328}" type="slidenum">
              <a:rPr lang="en-US" smtClean="0">
                <a:solidFill>
                  <a:schemeClr val="bg1"/>
                </a:solidFill>
              </a:rPr>
              <a:t>42</a:t>
            </a:fld>
            <a:endParaRPr lang="en-US" dirty="0">
              <a:solidFill>
                <a:schemeClr val="bg1"/>
              </a:solidFill>
            </a:endParaRPr>
          </a:p>
        </p:txBody>
      </p:sp>
    </p:spTree>
    <p:extLst>
      <p:ext uri="{BB962C8B-B14F-4D97-AF65-F5344CB8AC3E}">
        <p14:creationId xmlns:p14="http://schemas.microsoft.com/office/powerpoint/2010/main" val="62270240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Problems</a:t>
            </a:r>
            <a:endParaRPr lang="en-GB" dirty="0"/>
          </a:p>
        </p:txBody>
      </p:sp>
      <p:sp>
        <p:nvSpPr>
          <p:cNvPr id="7" name="Content Placeholder 6"/>
          <p:cNvSpPr>
            <a:spLocks noGrp="1"/>
          </p:cNvSpPr>
          <p:nvPr>
            <p:ph idx="1"/>
          </p:nvPr>
        </p:nvSpPr>
        <p:spPr/>
        <p:txBody>
          <a:bodyPr/>
          <a:lstStyle/>
          <a:p>
            <a:pPr marL="457200" lvl="1" indent="-457200" algn="just" fontAlgn="base">
              <a:spcBef>
                <a:spcPct val="0"/>
              </a:spcBef>
              <a:spcAft>
                <a:spcPts val="1000"/>
              </a:spcAft>
              <a:buClr>
                <a:srgbClr val="000000"/>
              </a:buClr>
              <a:buFont typeface="+mj-lt"/>
              <a:buAutoNum type="arabicPeriod" startAt="3"/>
            </a:pPr>
            <a:r>
              <a:rPr lang="en-US" altLang="en-US" dirty="0" smtClean="0">
                <a:solidFill>
                  <a:srgbClr val="000000"/>
                </a:solidFill>
                <a:cs typeface="Arial" pitchFamily="34" charset="0"/>
              </a:rPr>
              <a:t>A </a:t>
            </a:r>
            <a:r>
              <a:rPr lang="en-US" altLang="en-US" dirty="0">
                <a:solidFill>
                  <a:srgbClr val="000000"/>
                </a:solidFill>
                <a:cs typeface="Arial" pitchFamily="34" charset="0"/>
              </a:rPr>
              <a:t>half wave rectifier with capacitor filter is supplied from transformer having peak secondary voltage 20V and </a:t>
            </a:r>
            <a:r>
              <a:rPr lang="en-US" altLang="en-US" dirty="0" err="1">
                <a:solidFill>
                  <a:srgbClr val="000000"/>
                </a:solidFill>
                <a:cs typeface="Arial" pitchFamily="34" charset="0"/>
              </a:rPr>
              <a:t>freq</a:t>
            </a:r>
            <a:r>
              <a:rPr lang="en-US" altLang="en-US" dirty="0">
                <a:solidFill>
                  <a:srgbClr val="000000"/>
                </a:solidFill>
                <a:cs typeface="Arial" pitchFamily="34" charset="0"/>
              </a:rPr>
              <a:t> 50Hz.  The load resistance is 560Ω and capacitor used is 1000μF.  Calculate ripple factor and dc output voltage. Draw the filtered output  and label peak and dc value. </a:t>
            </a:r>
            <a:endParaRPr lang="en-US" altLang="en-US" dirty="0" smtClean="0">
              <a:solidFill>
                <a:srgbClr val="000000"/>
              </a:solidFill>
              <a:cs typeface="Arial" pitchFamily="34" charset="0"/>
            </a:endParaRPr>
          </a:p>
          <a:p>
            <a:pPr marL="457200" lvl="1" indent="-457200" algn="just" fontAlgn="base">
              <a:spcBef>
                <a:spcPct val="0"/>
              </a:spcBef>
              <a:spcAft>
                <a:spcPts val="1000"/>
              </a:spcAft>
              <a:buClr>
                <a:srgbClr val="000000"/>
              </a:buClr>
              <a:buNone/>
            </a:pPr>
            <a:r>
              <a:rPr lang="en-US" altLang="en-US" dirty="0" smtClean="0">
                <a:solidFill>
                  <a:srgbClr val="000000"/>
                </a:solidFill>
                <a:cs typeface="Arial" pitchFamily="34" charset="0"/>
              </a:rPr>
              <a:t>(</a:t>
            </a:r>
            <a:r>
              <a:rPr lang="en-US" altLang="en-US" dirty="0">
                <a:solidFill>
                  <a:srgbClr val="000000"/>
                </a:solidFill>
                <a:cs typeface="Arial" pitchFamily="34" charset="0"/>
              </a:rPr>
              <a:t>Ans. for part a: 0.0103, 19.65V) </a:t>
            </a:r>
            <a:endParaRPr lang="en-US" altLang="en-US" dirty="0">
              <a:latin typeface="Arial" pitchFamily="34" charset="0"/>
              <a:cs typeface="Arial" pitchFamily="34" charset="0"/>
            </a:endParaRPr>
          </a:p>
          <a:p>
            <a:endParaRPr lang="en-US" dirty="0"/>
          </a:p>
        </p:txBody>
      </p:sp>
      <p:sp>
        <p:nvSpPr>
          <p:cNvPr id="3" name="Date Placeholder 2"/>
          <p:cNvSpPr>
            <a:spLocks noGrp="1"/>
          </p:cNvSpPr>
          <p:nvPr>
            <p:ph type="dt" sz="half" idx="10"/>
          </p:nvPr>
        </p:nvSpPr>
        <p:spPr/>
        <p:txBody>
          <a:bodyPr/>
          <a:lstStyle/>
          <a:p>
            <a:fld id="{89499CFE-2E7A-4E37-A6BD-F033C30019A4}" type="datetime1">
              <a:rPr lang="en-IN" smtClean="0"/>
              <a:t>15-04-2021</a:t>
            </a:fld>
            <a:endParaRPr lang="en-IN"/>
          </a:p>
        </p:txBody>
      </p:sp>
      <p:sp>
        <p:nvSpPr>
          <p:cNvPr id="4" name="Footer Placeholder 3"/>
          <p:cNvSpPr>
            <a:spLocks noGrp="1"/>
          </p:cNvSpPr>
          <p:nvPr>
            <p:ph type="ftr" sz="quarter" idx="11"/>
          </p:nvPr>
        </p:nvSpPr>
        <p:spPr/>
        <p:txBody>
          <a:bodyPr/>
          <a:lstStyle/>
          <a:p>
            <a:r>
              <a:rPr lang="en-IN" smtClean="0"/>
              <a:t>Department of Electronics &amp; Communication Engineering</a:t>
            </a:r>
            <a:endParaRPr lang="en-IN"/>
          </a:p>
        </p:txBody>
      </p:sp>
      <p:sp>
        <p:nvSpPr>
          <p:cNvPr id="6" name="Slide Number Placeholder 3"/>
          <p:cNvSpPr>
            <a:spLocks noGrp="1"/>
          </p:cNvSpPr>
          <p:nvPr>
            <p:ph type="sldNum" sz="quarter" idx="12"/>
          </p:nvPr>
        </p:nvSpPr>
        <p:spPr/>
        <p:txBody>
          <a:bodyPr/>
          <a:lstStyle/>
          <a:p>
            <a:fld id="{7DB72B6B-351E-47F5-8A9F-408C781D2328}" type="slidenum">
              <a:rPr lang="en-US" smtClean="0">
                <a:solidFill>
                  <a:schemeClr val="bg1"/>
                </a:solidFill>
              </a:rPr>
              <a:t>43</a:t>
            </a:fld>
            <a:endParaRPr lang="en-US" dirty="0">
              <a:solidFill>
                <a:schemeClr val="bg1"/>
              </a:solidFill>
            </a:endParaRPr>
          </a:p>
        </p:txBody>
      </p:sp>
      <p:pic>
        <p:nvPicPr>
          <p:cNvPr id="71683" name="Picture 4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834" y="3702777"/>
            <a:ext cx="7308166" cy="276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233945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683"/>
                                        </p:tgtEl>
                                        <p:attrNameLst>
                                          <p:attrName>style.visibility</p:attrName>
                                        </p:attrNameLst>
                                      </p:cBhvr>
                                      <p:to>
                                        <p:strVal val="visible"/>
                                      </p:to>
                                    </p:set>
                                    <p:anim calcmode="lin" valueType="num">
                                      <p:cBhvr additive="base">
                                        <p:cTn id="19" dur="500" fill="hold"/>
                                        <p:tgtEl>
                                          <p:spTgt spid="71683"/>
                                        </p:tgtEl>
                                        <p:attrNameLst>
                                          <p:attrName>ppt_x</p:attrName>
                                        </p:attrNameLst>
                                      </p:cBhvr>
                                      <p:tavLst>
                                        <p:tav tm="0">
                                          <p:val>
                                            <p:strVal val="#ppt_x"/>
                                          </p:val>
                                        </p:tav>
                                        <p:tav tm="100000">
                                          <p:val>
                                            <p:strVal val="#ppt_x"/>
                                          </p:val>
                                        </p:tav>
                                      </p:tavLst>
                                    </p:anim>
                                    <p:anim calcmode="lin" valueType="num">
                                      <p:cBhvr additive="base">
                                        <p:cTn id="20" dur="500" fill="hold"/>
                                        <p:tgtEl>
                                          <p:spTgt spid="71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ormAutofit/>
          </a:bodyPr>
          <a:lstStyle/>
          <a:p>
            <a:pPr eaLnBrk="1" hangingPunct="1"/>
            <a:r>
              <a:rPr lang="en-US" altLang="en-US" dirty="0"/>
              <a:t>Activity</a:t>
            </a:r>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List </a:t>
            </a:r>
            <a:r>
              <a:rPr lang="en-US" dirty="0"/>
              <a:t>in a table the names of  at least six  products/applications that we use in daily life that require dc power supply along with the range of </a:t>
            </a:r>
            <a:r>
              <a:rPr lang="en-US" dirty="0" smtClean="0"/>
              <a:t>values.</a:t>
            </a:r>
          </a:p>
          <a:p>
            <a:pPr marL="514350" indent="-514350">
              <a:buFont typeface="+mj-lt"/>
              <a:buAutoNum type="arabicPeriod"/>
            </a:pPr>
            <a:r>
              <a:rPr lang="en-US" dirty="0" smtClean="0"/>
              <a:t>List </a:t>
            </a:r>
            <a:r>
              <a:rPr lang="en-US" dirty="0"/>
              <a:t>the appliances or products around us that need power supply. Classify them under the umbrella of dc or ac power supply that is used for its working</a:t>
            </a:r>
            <a:r>
              <a:rPr lang="en-US" dirty="0" smtClean="0"/>
              <a:t>.</a:t>
            </a:r>
            <a:endParaRPr lang="en-US" dirty="0"/>
          </a:p>
        </p:txBody>
      </p:sp>
      <p:sp>
        <p:nvSpPr>
          <p:cNvPr id="2" name="Date Placeholder 1"/>
          <p:cNvSpPr>
            <a:spLocks noGrp="1"/>
          </p:cNvSpPr>
          <p:nvPr>
            <p:ph type="dt" sz="half" idx="10"/>
          </p:nvPr>
        </p:nvSpPr>
        <p:spPr/>
        <p:txBody>
          <a:bodyPr/>
          <a:lstStyle/>
          <a:p>
            <a:fld id="{5BB97015-5966-4C78-95F3-6BDD5465E534}" type="datetime1">
              <a:rPr lang="en-IN" smtClean="0"/>
              <a:t>15-04-2021</a:t>
            </a:fld>
            <a:endParaRPr lang="en-IN"/>
          </a:p>
        </p:txBody>
      </p:sp>
      <p:sp>
        <p:nvSpPr>
          <p:cNvPr id="3" name="Footer Placeholder 2"/>
          <p:cNvSpPr>
            <a:spLocks noGrp="1"/>
          </p:cNvSpPr>
          <p:nvPr>
            <p:ph type="ftr" sz="quarter" idx="11"/>
          </p:nvPr>
        </p:nvSpPr>
        <p:spPr/>
        <p:txBody>
          <a:bodyPr/>
          <a:lstStyle/>
          <a:p>
            <a:r>
              <a:rPr lang="en-IN" smtClean="0"/>
              <a:t>Department of Electronics &amp; Communication Engineering</a:t>
            </a:r>
            <a:endParaRPr lang="en-IN"/>
          </a:p>
        </p:txBody>
      </p:sp>
      <p:sp>
        <p:nvSpPr>
          <p:cNvPr id="6" name="Slide Number Placeholder 3"/>
          <p:cNvSpPr>
            <a:spLocks noGrp="1"/>
          </p:cNvSpPr>
          <p:nvPr>
            <p:ph type="sldNum" sz="quarter" idx="12"/>
          </p:nvPr>
        </p:nvSpPr>
        <p:spPr/>
        <p:txBody>
          <a:bodyPr/>
          <a:lstStyle/>
          <a:p>
            <a:fld id="{7DB72B6B-351E-47F5-8A9F-408C781D2328}" type="slidenum">
              <a:rPr lang="en-US" smtClean="0"/>
              <a:t>5</a:t>
            </a:fld>
            <a:endParaRPr lang="en-US" dirty="0"/>
          </a:p>
        </p:txBody>
      </p:sp>
    </p:spTree>
    <p:extLst>
      <p:ext uri="{BB962C8B-B14F-4D97-AF65-F5344CB8AC3E}">
        <p14:creationId xmlns:p14="http://schemas.microsoft.com/office/powerpoint/2010/main" val="168408256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solidFill>
                  <a:schemeClr val="tx1"/>
                </a:solidFill>
              </a:rPr>
              <a:t>CONTENT</a:t>
            </a:r>
            <a:endParaRPr lang="en-US" i="0" dirty="0">
              <a:solidFill>
                <a:schemeClr val="tx1"/>
              </a:solidFill>
            </a:endParaRPr>
          </a:p>
        </p:txBody>
      </p:sp>
      <p:sp>
        <p:nvSpPr>
          <p:cNvPr id="7" name="Content Placeholder 6"/>
          <p:cNvSpPr>
            <a:spLocks noGrp="1"/>
          </p:cNvSpPr>
          <p:nvPr>
            <p:ph idx="1"/>
          </p:nvPr>
        </p:nvSpPr>
        <p:spPr/>
        <p:txBody>
          <a:bodyPr/>
          <a:lstStyle/>
          <a:p>
            <a:r>
              <a:rPr lang="en-US" altLang="en-US" sz="3600" dirty="0"/>
              <a:t>Introduction: Basic DC power supply</a:t>
            </a:r>
          </a:p>
          <a:p>
            <a:r>
              <a:rPr lang="en-US" altLang="en-US" sz="3600" dirty="0" smtClean="0"/>
              <a:t>Half </a:t>
            </a:r>
            <a:r>
              <a:rPr lang="en-US" altLang="en-US" sz="3600" dirty="0"/>
              <a:t>wave rectifier (HWR)</a:t>
            </a:r>
          </a:p>
          <a:p>
            <a:r>
              <a:rPr lang="en-US" altLang="en-US" sz="3600" dirty="0" smtClean="0"/>
              <a:t>Full </a:t>
            </a:r>
            <a:r>
              <a:rPr lang="en-US" altLang="en-US" sz="3600" dirty="0"/>
              <a:t>wave rectifiers: </a:t>
            </a:r>
          </a:p>
          <a:p>
            <a:pPr marL="3714750" lvl="7" indent="-514350">
              <a:buAutoNum type="arabicParenR"/>
            </a:pPr>
            <a:r>
              <a:rPr lang="en-US" altLang="en-US" sz="2800" dirty="0">
                <a:latin typeface="Times New Roman" pitchFamily="18" charset="0"/>
                <a:cs typeface="Times New Roman" pitchFamily="18" charset="0"/>
              </a:rPr>
              <a:t>Center tapped FWR</a:t>
            </a:r>
          </a:p>
          <a:p>
            <a:pPr marL="3714750" lvl="7" indent="-514350">
              <a:buAutoNum type="arabicParenR"/>
            </a:pPr>
            <a:r>
              <a:rPr lang="en-US" altLang="en-US" sz="2800" dirty="0">
                <a:latin typeface="Times New Roman" pitchFamily="18" charset="0"/>
                <a:cs typeface="Times New Roman" pitchFamily="18" charset="0"/>
              </a:rPr>
              <a:t>Bridge Rectifier</a:t>
            </a:r>
          </a:p>
          <a:p>
            <a:r>
              <a:rPr lang="en-US" altLang="en-US" sz="3600" dirty="0" smtClean="0"/>
              <a:t>Capacitor </a:t>
            </a:r>
            <a:r>
              <a:rPr lang="en-US" altLang="en-US" sz="3600" dirty="0"/>
              <a:t>filter</a:t>
            </a:r>
            <a:endParaRPr lang="el-GR" altLang="en-US" sz="3600" dirty="0"/>
          </a:p>
          <a:p>
            <a:endParaRPr lang="en-US" dirty="0"/>
          </a:p>
        </p:txBody>
      </p:sp>
      <p:sp>
        <p:nvSpPr>
          <p:cNvPr id="3" name="Date Placeholder 2"/>
          <p:cNvSpPr>
            <a:spLocks noGrp="1"/>
          </p:cNvSpPr>
          <p:nvPr>
            <p:ph type="dt" sz="half" idx="10"/>
          </p:nvPr>
        </p:nvSpPr>
        <p:spPr/>
        <p:txBody>
          <a:bodyPr/>
          <a:lstStyle/>
          <a:p>
            <a:fld id="{868460B5-9022-4524-AB81-59BC118C1DA4}" type="datetime1">
              <a:rPr lang="en-IN" smtClean="0"/>
              <a:t>15-04-2021</a:t>
            </a:fld>
            <a:endParaRPr lang="en-IN"/>
          </a:p>
        </p:txBody>
      </p:sp>
      <p:sp>
        <p:nvSpPr>
          <p:cNvPr id="6" name="Footer Placeholder 5"/>
          <p:cNvSpPr>
            <a:spLocks noGrp="1"/>
          </p:cNvSpPr>
          <p:nvPr>
            <p:ph type="ftr" sz="quarter" idx="11"/>
          </p:nvPr>
        </p:nvSpPr>
        <p:spPr/>
        <p:txBody>
          <a:bodyPr/>
          <a:lstStyle/>
          <a:p>
            <a:r>
              <a:rPr lang="en-IN" smtClean="0"/>
              <a:t>Department of Electronics &amp; Communication Engineering</a:t>
            </a:r>
            <a:endParaRPr lang="en-IN"/>
          </a:p>
        </p:txBody>
      </p:sp>
      <p:sp>
        <p:nvSpPr>
          <p:cNvPr id="4" name="Slide Number Placeholder 3"/>
          <p:cNvSpPr>
            <a:spLocks noGrp="1"/>
          </p:cNvSpPr>
          <p:nvPr>
            <p:ph type="sldNum" sz="quarter" idx="12"/>
          </p:nvPr>
        </p:nvSpPr>
        <p:spPr/>
        <p:txBody>
          <a:bodyPr/>
          <a:lstStyle/>
          <a:p>
            <a:fld id="{7DB72B6B-351E-47F5-8A9F-408C781D2328}" type="slidenum">
              <a:rPr lang="en-US" smtClean="0"/>
              <a:t>6</a:t>
            </a:fld>
            <a:endParaRPr lang="en-US" dirty="0"/>
          </a:p>
        </p:txBody>
      </p:sp>
    </p:spTree>
    <p:extLst>
      <p:ext uri="{BB962C8B-B14F-4D97-AF65-F5344CB8AC3E}">
        <p14:creationId xmlns:p14="http://schemas.microsoft.com/office/powerpoint/2010/main" val="1155500105"/>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i="0" dirty="0" smtClean="0">
                <a:solidFill>
                  <a:schemeClr val="tx1"/>
                </a:solidFill>
              </a:rPr>
              <a:t>RECTIFIER</a:t>
            </a:r>
            <a:endParaRPr lang="en-US" dirty="0"/>
          </a:p>
        </p:txBody>
      </p:sp>
      <p:sp>
        <p:nvSpPr>
          <p:cNvPr id="6147" name="Rectangle 3"/>
          <p:cNvSpPr>
            <a:spLocks noGrp="1" noChangeArrowheads="1"/>
          </p:cNvSpPr>
          <p:nvPr>
            <p:ph idx="1"/>
          </p:nvPr>
        </p:nvSpPr>
        <p:spPr/>
        <p:txBody>
          <a:bodyPr/>
          <a:lstStyle/>
          <a:p>
            <a:pPr eaLnBrk="1" hangingPunct="1"/>
            <a:r>
              <a:rPr lang="en-US" altLang="en-US" sz="2800" dirty="0">
                <a:latin typeface="Times New Roman" pitchFamily="18" charset="0"/>
              </a:rPr>
              <a:t>Converts AC signal to pulsating DC</a:t>
            </a:r>
          </a:p>
          <a:p>
            <a:pPr eaLnBrk="1" hangingPunct="1"/>
            <a:r>
              <a:rPr lang="en-US" altLang="en-US" sz="2800" dirty="0" smtClean="0">
                <a:latin typeface="Times New Roman" pitchFamily="18" charset="0"/>
              </a:rPr>
              <a:t>Primary </a:t>
            </a:r>
            <a:r>
              <a:rPr lang="en-US" altLang="en-US" sz="2800" dirty="0">
                <a:latin typeface="Times New Roman" pitchFamily="18" charset="0"/>
              </a:rPr>
              <a:t>element:  Diode</a:t>
            </a:r>
          </a:p>
          <a:p>
            <a:pPr eaLnBrk="1" hangingPunct="1"/>
            <a:r>
              <a:rPr lang="en-US" altLang="en-US" sz="2800" dirty="0" smtClean="0">
                <a:latin typeface="Times New Roman" pitchFamily="18" charset="0"/>
              </a:rPr>
              <a:t>Two </a:t>
            </a:r>
            <a:r>
              <a:rPr lang="en-US" altLang="en-US" sz="2800" dirty="0">
                <a:latin typeface="Times New Roman" pitchFamily="18" charset="0"/>
              </a:rPr>
              <a:t>types of rectifiers are: 	</a:t>
            </a:r>
            <a:endParaRPr lang="en-US" altLang="en-US" sz="2800" dirty="0" smtClean="0">
              <a:latin typeface="Times New Roman" pitchFamily="18" charset="0"/>
            </a:endParaRPr>
          </a:p>
          <a:p>
            <a:pPr lvl="1"/>
            <a:r>
              <a:rPr lang="en-US" altLang="en-US" sz="2000" dirty="0" smtClean="0">
                <a:latin typeface="Times New Roman" pitchFamily="18" charset="0"/>
              </a:rPr>
              <a:t>Half </a:t>
            </a:r>
            <a:r>
              <a:rPr lang="en-US" altLang="en-US" sz="2000" dirty="0">
                <a:latin typeface="Times New Roman" pitchFamily="18" charset="0"/>
              </a:rPr>
              <a:t>wave </a:t>
            </a:r>
            <a:r>
              <a:rPr lang="en-US" altLang="en-US" sz="2000" dirty="0" smtClean="0">
                <a:latin typeface="Times New Roman" pitchFamily="18" charset="0"/>
              </a:rPr>
              <a:t>rectifier</a:t>
            </a:r>
          </a:p>
          <a:p>
            <a:pPr lvl="1"/>
            <a:r>
              <a:rPr lang="en-US" altLang="en-US" dirty="0" smtClean="0">
                <a:latin typeface="Times New Roman" pitchFamily="18" charset="0"/>
              </a:rPr>
              <a:t>Full </a:t>
            </a:r>
            <a:r>
              <a:rPr lang="en-US" altLang="en-US" dirty="0">
                <a:latin typeface="Times New Roman" pitchFamily="18" charset="0"/>
              </a:rPr>
              <a:t>wave rectifier</a:t>
            </a:r>
            <a:endParaRPr lang="en-US" altLang="en-US" sz="2800" dirty="0">
              <a:latin typeface="Times New Roman" pitchFamily="18" charset="0"/>
            </a:endParaRPr>
          </a:p>
          <a:p>
            <a:pPr eaLnBrk="1" hangingPunct="1"/>
            <a:r>
              <a:rPr lang="en-US" altLang="en-US" sz="2800" dirty="0">
                <a:latin typeface="Times New Roman" pitchFamily="18" charset="0"/>
              </a:rPr>
              <a:t>Full wave rectifier</a:t>
            </a:r>
          </a:p>
          <a:p>
            <a:pPr lvl="1" eaLnBrk="1" hangingPunct="1"/>
            <a:r>
              <a:rPr lang="en-US" altLang="en-US" sz="2000" dirty="0">
                <a:latin typeface="Times New Roman" pitchFamily="18" charset="0"/>
              </a:rPr>
              <a:t>Center-tapped transformer FWR</a:t>
            </a:r>
          </a:p>
          <a:p>
            <a:pPr lvl="1" eaLnBrk="1" hangingPunct="1"/>
            <a:r>
              <a:rPr lang="en-US" altLang="en-US" sz="2000" dirty="0">
                <a:latin typeface="Times New Roman" pitchFamily="18" charset="0"/>
              </a:rPr>
              <a:t>Bridge FWR</a:t>
            </a:r>
          </a:p>
        </p:txBody>
      </p:sp>
      <p:sp>
        <p:nvSpPr>
          <p:cNvPr id="2" name="Date Placeholder 1"/>
          <p:cNvSpPr>
            <a:spLocks noGrp="1"/>
          </p:cNvSpPr>
          <p:nvPr>
            <p:ph type="dt" sz="half" idx="10"/>
          </p:nvPr>
        </p:nvSpPr>
        <p:spPr/>
        <p:txBody>
          <a:bodyPr/>
          <a:lstStyle/>
          <a:p>
            <a:fld id="{3E94D3B0-D058-4AC6-8B28-03F9376F6805}" type="datetime1">
              <a:rPr lang="en-IN" smtClean="0"/>
              <a:t>15-04-2021</a:t>
            </a:fld>
            <a:endParaRPr lang="en-IN"/>
          </a:p>
        </p:txBody>
      </p:sp>
      <p:sp>
        <p:nvSpPr>
          <p:cNvPr id="3" name="Footer Placeholder 2"/>
          <p:cNvSpPr>
            <a:spLocks noGrp="1"/>
          </p:cNvSpPr>
          <p:nvPr>
            <p:ph type="ftr" sz="quarter" idx="11"/>
          </p:nvPr>
        </p:nvSpPr>
        <p:spPr/>
        <p:txBody>
          <a:bodyPr/>
          <a:lstStyle/>
          <a:p>
            <a:r>
              <a:rPr lang="en-IN" smtClean="0"/>
              <a:t>Department of Electronics &amp; Communication Engineering</a:t>
            </a:r>
            <a:endParaRPr lang="en-IN"/>
          </a:p>
        </p:txBody>
      </p:sp>
      <p:sp>
        <p:nvSpPr>
          <p:cNvPr id="4" name="Slide Number Placeholder 3"/>
          <p:cNvSpPr>
            <a:spLocks noGrp="1"/>
          </p:cNvSpPr>
          <p:nvPr>
            <p:ph type="sldNum" sz="quarter" idx="12"/>
          </p:nvPr>
        </p:nvSpPr>
        <p:spPr/>
        <p:txBody>
          <a:bodyPr/>
          <a:lstStyle/>
          <a:p>
            <a:fld id="{7DB72B6B-351E-47F5-8A9F-408C781D2328}"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102136301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arn(inVertic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arn(inVertic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arn(inVertical)">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arn(inVertical)">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arn(inVertical)">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barn(inVertical)">
                                      <p:cBhvr>
                                        <p:cTn id="32" dur="500"/>
                                        <p:tgtEl>
                                          <p:spTgt spid="6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barn(inVertical)">
                                      <p:cBhvr>
                                        <p:cTn id="37" dur="500"/>
                                        <p:tgtEl>
                                          <p:spTgt spid="61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147">
                                            <p:txEl>
                                              <p:pRg st="7" end="7"/>
                                            </p:txEl>
                                          </p:spTgt>
                                        </p:tgtEl>
                                        <p:attrNameLst>
                                          <p:attrName>style.visibility</p:attrName>
                                        </p:attrNameLst>
                                      </p:cBhvr>
                                      <p:to>
                                        <p:strVal val="visible"/>
                                      </p:to>
                                    </p:set>
                                    <p:animEffect transition="in" filter="barn(inVertical)">
                                      <p:cBhvr>
                                        <p:cTn id="42" dur="5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i="0" dirty="0" smtClean="0">
                <a:solidFill>
                  <a:schemeClr val="tx1"/>
                </a:solidFill>
                <a:latin typeface="+mj-lt"/>
              </a:rPr>
              <a:t>HALF WAVE RECTIFIER (HWR)</a:t>
            </a:r>
            <a:endParaRPr lang="en-US" dirty="0">
              <a:latin typeface="+mj-lt"/>
            </a:endParaRPr>
          </a:p>
        </p:txBody>
      </p:sp>
      <p:sp>
        <p:nvSpPr>
          <p:cNvPr id="6" name="Content Placeholder 5"/>
          <p:cNvSpPr>
            <a:spLocks noGrp="1"/>
          </p:cNvSpPr>
          <p:nvPr>
            <p:ph idx="1"/>
          </p:nvPr>
        </p:nvSpPr>
        <p:spPr/>
        <p:txBody>
          <a:bodyPr/>
          <a:lstStyle/>
          <a:p>
            <a:r>
              <a:rPr lang="en-US" dirty="0"/>
              <a:t>Diode passes only for half of the signal time period  Hence the name HWR. </a:t>
            </a:r>
          </a:p>
          <a:p>
            <a:endParaRPr lang="en-US" dirty="0"/>
          </a:p>
        </p:txBody>
      </p:sp>
      <p:sp>
        <p:nvSpPr>
          <p:cNvPr id="3" name="Date Placeholder 2"/>
          <p:cNvSpPr>
            <a:spLocks noGrp="1"/>
          </p:cNvSpPr>
          <p:nvPr>
            <p:ph type="dt" sz="half" idx="10"/>
          </p:nvPr>
        </p:nvSpPr>
        <p:spPr/>
        <p:txBody>
          <a:bodyPr/>
          <a:lstStyle/>
          <a:p>
            <a:fld id="{0C6312DE-AFA1-4E77-A403-70BA2F9CEDA4}" type="datetime1">
              <a:rPr lang="en-IN" smtClean="0">
                <a:latin typeface="+mj-lt"/>
              </a:rPr>
              <a:t>15-04-2021</a:t>
            </a:fld>
            <a:endParaRPr lang="en-IN">
              <a:latin typeface="+mj-lt"/>
            </a:endParaRPr>
          </a:p>
        </p:txBody>
      </p:sp>
      <p:sp>
        <p:nvSpPr>
          <p:cNvPr id="4" name="Footer Placeholder 3"/>
          <p:cNvSpPr>
            <a:spLocks noGrp="1"/>
          </p:cNvSpPr>
          <p:nvPr>
            <p:ph type="ftr" sz="quarter" idx="11"/>
          </p:nvPr>
        </p:nvSpPr>
        <p:spPr/>
        <p:txBody>
          <a:bodyPr/>
          <a:lstStyle/>
          <a:p>
            <a:r>
              <a:rPr lang="en-IN" smtClean="0">
                <a:latin typeface="+mj-lt"/>
              </a:rPr>
              <a:t>Department of Electronics &amp; Communication Engineering</a:t>
            </a:r>
            <a:endParaRPr lang="en-IN">
              <a:latin typeface="+mj-lt"/>
            </a:endParaRPr>
          </a:p>
        </p:txBody>
      </p:sp>
      <p:sp>
        <p:nvSpPr>
          <p:cNvPr id="7" name="Slide Number Placeholder 3"/>
          <p:cNvSpPr>
            <a:spLocks noGrp="1"/>
          </p:cNvSpPr>
          <p:nvPr>
            <p:ph type="sldNum" sz="quarter" idx="12"/>
          </p:nvPr>
        </p:nvSpPr>
        <p:spPr/>
        <p:txBody>
          <a:bodyPr/>
          <a:lstStyle/>
          <a:p>
            <a:fld id="{7DB72B6B-351E-47F5-8A9F-408C781D2328}" type="slidenum">
              <a:rPr lang="en-US" smtClean="0">
                <a:latin typeface="+mj-lt"/>
              </a:rPr>
              <a:t>8</a:t>
            </a:fld>
            <a:endParaRPr lang="en-US" dirty="0">
              <a:latin typeface="+mj-lt"/>
            </a:endParaRPr>
          </a:p>
        </p:txBody>
      </p:sp>
      <p:sp>
        <p:nvSpPr>
          <p:cNvPr id="9" name="Rectangle 8"/>
          <p:cNvSpPr/>
          <p:nvPr/>
        </p:nvSpPr>
        <p:spPr>
          <a:xfrm>
            <a:off x="3467102" y="5562665"/>
            <a:ext cx="4676776" cy="461665"/>
          </a:xfrm>
          <a:prstGeom prst="rect">
            <a:avLst/>
          </a:prstGeom>
        </p:spPr>
        <p:txBody>
          <a:bodyPr wrap="square">
            <a:spAutoFit/>
          </a:bodyPr>
          <a:lstStyle/>
          <a:p>
            <a:pPr eaLnBrk="1" hangingPunct="1"/>
            <a:r>
              <a:rPr lang="en-US" sz="2400" dirty="0">
                <a:latin typeface="+mj-lt"/>
              </a:rPr>
              <a:t>	Fig 7: Circuit of HWR</a:t>
            </a:r>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513" y="2943248"/>
            <a:ext cx="4991447"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6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929" y="3993251"/>
            <a:ext cx="3060492"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66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50832" y="4006093"/>
            <a:ext cx="3117310" cy="64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633674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0658"/>
                                        </p:tgtEl>
                                        <p:attrNameLst>
                                          <p:attrName>style.visibility</p:attrName>
                                        </p:attrNameLst>
                                      </p:cBhvr>
                                      <p:to>
                                        <p:strVal val="visible"/>
                                      </p:to>
                                    </p:set>
                                    <p:animEffect transition="in" filter="barn(inVertical)">
                                      <p:cBhvr>
                                        <p:cTn id="12" dur="500"/>
                                        <p:tgtEl>
                                          <p:spTgt spid="7065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0659"/>
                                        </p:tgtEl>
                                        <p:attrNameLst>
                                          <p:attrName>style.visibility</p:attrName>
                                        </p:attrNameLst>
                                      </p:cBhvr>
                                      <p:to>
                                        <p:strVal val="visible"/>
                                      </p:to>
                                    </p:set>
                                    <p:animEffect transition="in" filter="fade">
                                      <p:cBhvr>
                                        <p:cTn id="20" dur="500"/>
                                        <p:tgtEl>
                                          <p:spTgt spid="7065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0660"/>
                                        </p:tgtEl>
                                        <p:attrNameLst>
                                          <p:attrName>style.visibility</p:attrName>
                                        </p:attrNameLst>
                                      </p:cBhvr>
                                      <p:to>
                                        <p:strVal val="visible"/>
                                      </p:to>
                                    </p:set>
                                    <p:animEffect transition="in" filter="fade">
                                      <p:cBhvr>
                                        <p:cTn id="25"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rotWithShape="1">
          <a:blip r:embed="rId3">
            <a:extLst>
              <a:ext uri="{28A0092B-C50C-407E-A947-70E740481C1C}">
                <a14:useLocalDpi xmlns:a14="http://schemas.microsoft.com/office/drawing/2010/main" val="0"/>
              </a:ext>
            </a:extLst>
          </a:blip>
          <a:srcRect r="56332"/>
          <a:stretch/>
        </p:blipFill>
        <p:spPr bwMode="auto">
          <a:xfrm>
            <a:off x="1966908" y="2339455"/>
            <a:ext cx="3333748" cy="2432569"/>
          </a:xfrm>
          <a:prstGeom prst="rect">
            <a:avLst/>
          </a:prstGeom>
          <a:noFill/>
          <a:ln>
            <a:noFill/>
          </a:ln>
        </p:spPr>
      </p:pic>
      <p:sp>
        <p:nvSpPr>
          <p:cNvPr id="9" name="Title 1"/>
          <p:cNvSpPr>
            <a:spLocks noGrp="1"/>
          </p:cNvSpPr>
          <p:nvPr>
            <p:ph type="title"/>
          </p:nvPr>
        </p:nvSpPr>
        <p:spPr/>
        <p:txBody>
          <a:bodyPr/>
          <a:lstStyle/>
          <a:p>
            <a:r>
              <a:rPr lang="en-US" i="0" dirty="0" smtClean="0">
                <a:solidFill>
                  <a:schemeClr val="tx1"/>
                </a:solidFill>
                <a:latin typeface="+mj-lt"/>
              </a:rPr>
              <a:t>Working HWR</a:t>
            </a:r>
            <a:endParaRPr lang="en-US" dirty="0">
              <a:latin typeface="+mj-lt"/>
            </a:endParaRPr>
          </a:p>
        </p:txBody>
      </p:sp>
      <p:sp>
        <p:nvSpPr>
          <p:cNvPr id="5" name="Content Placeholder 4"/>
          <p:cNvSpPr>
            <a:spLocks noGrp="1"/>
          </p:cNvSpPr>
          <p:nvPr>
            <p:ph idx="1"/>
          </p:nvPr>
        </p:nvSpPr>
        <p:spPr/>
        <p:txBody>
          <a:bodyPr/>
          <a:lstStyle/>
          <a:p>
            <a:r>
              <a:rPr lang="en-US" dirty="0" smtClean="0"/>
              <a:t>During Positive half Cycle of input signal</a:t>
            </a:r>
            <a:endParaRPr lang="en-US" dirty="0"/>
          </a:p>
        </p:txBody>
      </p:sp>
      <p:sp>
        <p:nvSpPr>
          <p:cNvPr id="2" name="Date Placeholder 1"/>
          <p:cNvSpPr>
            <a:spLocks noGrp="1"/>
          </p:cNvSpPr>
          <p:nvPr>
            <p:ph type="dt" sz="half" idx="10"/>
          </p:nvPr>
        </p:nvSpPr>
        <p:spPr/>
        <p:txBody>
          <a:bodyPr/>
          <a:lstStyle/>
          <a:p>
            <a:fld id="{8AAD71CF-30B0-4B8B-B320-04C8B00312D8}" type="datetime1">
              <a:rPr lang="en-IN" smtClean="0">
                <a:latin typeface="+mj-lt"/>
              </a:rPr>
              <a:t>15-04-2021</a:t>
            </a:fld>
            <a:endParaRPr lang="en-IN">
              <a:latin typeface="+mj-lt"/>
            </a:endParaRPr>
          </a:p>
        </p:txBody>
      </p:sp>
      <p:sp>
        <p:nvSpPr>
          <p:cNvPr id="3" name="Footer Placeholder 2"/>
          <p:cNvSpPr>
            <a:spLocks noGrp="1"/>
          </p:cNvSpPr>
          <p:nvPr>
            <p:ph type="ftr" sz="quarter" idx="11"/>
          </p:nvPr>
        </p:nvSpPr>
        <p:spPr/>
        <p:txBody>
          <a:bodyPr/>
          <a:lstStyle/>
          <a:p>
            <a:r>
              <a:rPr lang="en-IN" smtClean="0">
                <a:latin typeface="+mj-lt"/>
              </a:rPr>
              <a:t>Department of Electronics &amp; Communication Engineering</a:t>
            </a:r>
            <a:endParaRPr lang="en-IN">
              <a:latin typeface="+mj-lt"/>
            </a:endParaRPr>
          </a:p>
        </p:txBody>
      </p:sp>
      <p:sp>
        <p:nvSpPr>
          <p:cNvPr id="12" name="Slide Number Placeholder 3"/>
          <p:cNvSpPr>
            <a:spLocks noGrp="1"/>
          </p:cNvSpPr>
          <p:nvPr>
            <p:ph type="sldNum" sz="quarter" idx="12"/>
          </p:nvPr>
        </p:nvSpPr>
        <p:spPr/>
        <p:txBody>
          <a:bodyPr/>
          <a:lstStyle/>
          <a:p>
            <a:fld id="{7DB72B6B-351E-47F5-8A9F-408C781D2328}" type="slidenum">
              <a:rPr lang="en-US" smtClean="0">
                <a:latin typeface="+mj-lt"/>
              </a:rPr>
              <a:t>9</a:t>
            </a:fld>
            <a:endParaRPr lang="en-US" dirty="0">
              <a:latin typeface="+mj-lt"/>
            </a:endParaRPr>
          </a:p>
        </p:txBody>
      </p:sp>
      <p:sp>
        <p:nvSpPr>
          <p:cNvPr id="11" name="Rectangle 10"/>
          <p:cNvSpPr/>
          <p:nvPr/>
        </p:nvSpPr>
        <p:spPr>
          <a:xfrm>
            <a:off x="2057400" y="5448319"/>
            <a:ext cx="8458200" cy="400110"/>
          </a:xfrm>
          <a:prstGeom prst="rect">
            <a:avLst/>
          </a:prstGeom>
        </p:spPr>
        <p:txBody>
          <a:bodyPr wrap="square">
            <a:spAutoFit/>
          </a:bodyPr>
          <a:lstStyle/>
          <a:p>
            <a:pPr eaLnBrk="1" hangingPunct="1"/>
            <a:r>
              <a:rPr lang="en-US" sz="2000" dirty="0" smtClean="0">
                <a:latin typeface="+mj-lt"/>
              </a:rPr>
              <a:t>Equivalent </a:t>
            </a:r>
            <a:r>
              <a:rPr lang="en-US" sz="2000" dirty="0">
                <a:latin typeface="+mj-lt"/>
              </a:rPr>
              <a:t>Circuit of HWR, when node A is positive w.r.t node B</a:t>
            </a:r>
          </a:p>
        </p:txBody>
      </p:sp>
      <p:pic>
        <p:nvPicPr>
          <p:cNvPr id="14" name="Picture 13"/>
          <p:cNvPicPr/>
          <p:nvPr/>
        </p:nvPicPr>
        <p:blipFill rotWithShape="1">
          <a:blip r:embed="rId3">
            <a:extLst>
              <a:ext uri="{28A0092B-C50C-407E-A947-70E740481C1C}">
                <a14:useLocalDpi xmlns:a14="http://schemas.microsoft.com/office/drawing/2010/main" val="0"/>
              </a:ext>
            </a:extLst>
          </a:blip>
          <a:srcRect l="43730" r="8734"/>
          <a:stretch/>
        </p:blipFill>
        <p:spPr bwMode="auto">
          <a:xfrm>
            <a:off x="5457819" y="2306115"/>
            <a:ext cx="3629026" cy="2432569"/>
          </a:xfrm>
          <a:prstGeom prst="rect">
            <a:avLst/>
          </a:prstGeom>
          <a:noFill/>
          <a:ln>
            <a:noFill/>
          </a:ln>
        </p:spPr>
      </p:pic>
      <p:pic>
        <p:nvPicPr>
          <p:cNvPr id="15" name="Picture 14"/>
          <p:cNvPicPr/>
          <p:nvPr/>
        </p:nvPicPr>
        <p:blipFill rotWithShape="1">
          <a:blip r:embed="rId3">
            <a:extLst>
              <a:ext uri="{28A0092B-C50C-407E-A947-70E740481C1C}">
                <a14:useLocalDpi xmlns:a14="http://schemas.microsoft.com/office/drawing/2010/main" val="0"/>
              </a:ext>
            </a:extLst>
          </a:blip>
          <a:srcRect l="90768"/>
          <a:stretch/>
        </p:blipFill>
        <p:spPr bwMode="auto">
          <a:xfrm>
            <a:off x="9201144" y="2272775"/>
            <a:ext cx="704849" cy="2432569"/>
          </a:xfrm>
          <a:prstGeom prst="rect">
            <a:avLst/>
          </a:prstGeom>
          <a:noFill/>
          <a:ln>
            <a:noFill/>
          </a:ln>
        </p:spPr>
      </p:pic>
    </p:spTree>
    <p:extLst>
      <p:ext uri="{BB962C8B-B14F-4D97-AF65-F5344CB8AC3E}">
        <p14:creationId xmlns:p14="http://schemas.microsoft.com/office/powerpoint/2010/main" val="1696586809"/>
      </p:ext>
    </p:extLst>
  </p:cSld>
  <p:clrMapOvr>
    <a:masterClrMapping/>
  </p:clrMapOvr>
  <mc:AlternateContent xmlns:mc="http://schemas.openxmlformats.org/markup-compatibility/2006" xmlns:p14="http://schemas.microsoft.com/office/powerpoint/2010/main">
    <mc:Choice Requires="p14">
      <p:transition p14:dur="10" advTm="4000"/>
    </mc:Choice>
    <mc:Fallback xmlns="">
      <p:transition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AEC83931A742488AB51265266C5B7B" ma:contentTypeVersion="0" ma:contentTypeDescription="Create a new document." ma:contentTypeScope="" ma:versionID="9e4560b69eb01e6096dd28f05b21d1d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8612C3-1533-4327-AE21-12DF05DA4516}">
  <ds:schemaRefs>
    <ds:schemaRef ds:uri="http://schemas.microsoft.com/sharepoint/v3/contenttype/forms"/>
  </ds:schemaRefs>
</ds:datastoreItem>
</file>

<file path=customXml/itemProps2.xml><?xml version="1.0" encoding="utf-8"?>
<ds:datastoreItem xmlns:ds="http://schemas.openxmlformats.org/officeDocument/2006/customXml" ds:itemID="{3F72E1EA-C557-4DBC-A74B-5286EB4BAA4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C0F3E7D-34EB-43A0-9040-FDEC26CD26C7}"/>
</file>

<file path=docProps/app.xml><?xml version="1.0" encoding="utf-8"?>
<Properties xmlns="http://schemas.openxmlformats.org/officeDocument/2006/extended-properties" xmlns:vt="http://schemas.openxmlformats.org/officeDocument/2006/docPropsVTypes">
  <TotalTime>2322</TotalTime>
  <Words>3052</Words>
  <Application>Microsoft Office PowerPoint</Application>
  <PresentationFormat>Widescreen</PresentationFormat>
  <Paragraphs>460</Paragraphs>
  <Slides>43</Slides>
  <Notes>29</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SimSun</vt:lpstr>
      <vt:lpstr>Arial</vt:lpstr>
      <vt:lpstr>Calibri</vt:lpstr>
      <vt:lpstr>Cambria Math</vt:lpstr>
      <vt:lpstr>Times New Roman</vt:lpstr>
      <vt:lpstr>Tunga</vt:lpstr>
      <vt:lpstr>Office Theme</vt:lpstr>
      <vt:lpstr>Equation</vt:lpstr>
      <vt:lpstr>Module – 2 : Applications of Diodes</vt:lpstr>
      <vt:lpstr>Application of Diodes</vt:lpstr>
      <vt:lpstr>INTRODUCTION</vt:lpstr>
      <vt:lpstr>INTRODUCTION</vt:lpstr>
      <vt:lpstr>Activity</vt:lpstr>
      <vt:lpstr>CONTENT</vt:lpstr>
      <vt:lpstr>RECTIFIER</vt:lpstr>
      <vt:lpstr>HALF WAVE RECTIFIER (HWR)</vt:lpstr>
      <vt:lpstr>Working HWR</vt:lpstr>
      <vt:lpstr>HWR Working </vt:lpstr>
      <vt:lpstr>HALF WAVE RECTIFIER</vt:lpstr>
      <vt:lpstr>HALF WAVE RECTIFIER</vt:lpstr>
      <vt:lpstr>HALF WAVE RECTIFIER</vt:lpstr>
      <vt:lpstr>HALF WAVE RECTIFIER</vt:lpstr>
      <vt:lpstr>HALF WAVE RECTIFIER</vt:lpstr>
      <vt:lpstr>HALF WAVE RECTIFIER</vt:lpstr>
      <vt:lpstr>HALF WAVE RECTIFIER</vt:lpstr>
      <vt:lpstr>HALF WAVE RECTIFIER</vt:lpstr>
      <vt:lpstr>Center Tapped FWR</vt:lpstr>
      <vt:lpstr>Working of center tapped FWR</vt:lpstr>
      <vt:lpstr>Center Tapped FWR</vt:lpstr>
      <vt:lpstr> Center tapped FWR </vt:lpstr>
      <vt:lpstr>Center tapped FWR</vt:lpstr>
      <vt:lpstr>Solved Exercise</vt:lpstr>
      <vt:lpstr>Center Tapped FWR</vt:lpstr>
      <vt:lpstr>Comparison of HWR and FWR</vt:lpstr>
      <vt:lpstr>Bridge rectifier </vt:lpstr>
      <vt:lpstr>Working of Bridge FWR</vt:lpstr>
      <vt:lpstr>Bridge FWR</vt:lpstr>
      <vt:lpstr>Bridge FWR</vt:lpstr>
      <vt:lpstr>Comparison of Rectifiers</vt:lpstr>
      <vt:lpstr>Capacitor Filter </vt:lpstr>
      <vt:lpstr>Capacitor Filter </vt:lpstr>
      <vt:lpstr>Capacitor Filter </vt:lpstr>
      <vt:lpstr>Capacitor Filter </vt:lpstr>
      <vt:lpstr>Capacitor Filter </vt:lpstr>
      <vt:lpstr>Capacitor Filter </vt:lpstr>
      <vt:lpstr>Ripple factor with Capacitor Filter </vt:lpstr>
      <vt:lpstr>Output DC Voltage with Capacitor Filter </vt:lpstr>
      <vt:lpstr>Comparison of Rectifiers</vt:lpstr>
      <vt:lpstr>Summary</vt:lpstr>
      <vt:lpstr>Exercise Problems</vt:lpstr>
      <vt:lpstr>Exercise Problems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K [MAHE-MIT]</dc:creator>
  <cp:lastModifiedBy>Suhas M. V. [MAHE-MIT]</cp:lastModifiedBy>
  <cp:revision>146</cp:revision>
  <dcterms:created xsi:type="dcterms:W3CDTF">2020-10-21T13:34:50Z</dcterms:created>
  <dcterms:modified xsi:type="dcterms:W3CDTF">2021-04-15T06:11:39Z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0x0101000CAEC83931A742488AB51265266C5B7B</vt:lpwstr>
  </property>
</Properties>
</file>