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96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97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8" r:id="rId46"/>
    <p:sldId id="2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B32F7-4713-4EFC-81F6-DCBF7F6C8BF9}" v="1" dt="2021-03-28T11:08:44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. Vinoth [MAHE-MIT]" userId="S::vinoth.nair@manipal.edu::2a5f5543-8afd-424a-8159-93b26975b668" providerId="AD" clId="Web-{9CCB32F7-4713-4EFC-81F6-DCBF7F6C8BF9}"/>
    <pc:docChg chg="modSld">
      <pc:chgData name="R. Vinoth [MAHE-MIT]" userId="S::vinoth.nair@manipal.edu::2a5f5543-8afd-424a-8159-93b26975b668" providerId="AD" clId="Web-{9CCB32F7-4713-4EFC-81F6-DCBF7F6C8BF9}" dt="2021-03-28T11:08:44.487" v="0"/>
      <pc:docMkLst>
        <pc:docMk/>
      </pc:docMkLst>
      <pc:sldChg chg="delSp">
        <pc:chgData name="R. Vinoth [MAHE-MIT]" userId="S::vinoth.nair@manipal.edu::2a5f5543-8afd-424a-8159-93b26975b668" providerId="AD" clId="Web-{9CCB32F7-4713-4EFC-81F6-DCBF7F6C8BF9}" dt="2021-03-28T11:08:44.487" v="0"/>
        <pc:sldMkLst>
          <pc:docMk/>
          <pc:sldMk cId="2442632400" sldId="257"/>
        </pc:sldMkLst>
        <pc:spChg chg="del">
          <ac:chgData name="R. Vinoth [MAHE-MIT]" userId="S::vinoth.nair@manipal.edu::2a5f5543-8afd-424a-8159-93b26975b668" providerId="AD" clId="Web-{9CCB32F7-4713-4EFC-81F6-DCBF7F6C8BF9}" dt="2021-03-28T11:08:44.487" v="0"/>
          <ac:spMkLst>
            <pc:docMk/>
            <pc:sldMk cId="2442632400" sldId="257"/>
            <ac:spMk id="2" creationId="{3E79C56E-833B-4ABC-90EC-F531E1C768B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04AA7-F0D5-4484-AB95-488B01AC02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DC29-876C-4195-92C4-8074E583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1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02122"/>
            <a:ext cx="2743200" cy="365125"/>
          </a:xfrm>
        </p:spPr>
        <p:txBody>
          <a:bodyPr/>
          <a:lstStyle/>
          <a:p>
            <a:fld id="{C006AD1C-FA99-4F94-97FA-ED9B8556F802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2122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02122"/>
            <a:ext cx="2743200" cy="365125"/>
          </a:xfrm>
        </p:spPr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02122"/>
            <a:ext cx="2743200" cy="365125"/>
          </a:xfrm>
        </p:spPr>
        <p:txBody>
          <a:bodyPr/>
          <a:lstStyle/>
          <a:p>
            <a:fld id="{F2074DDC-24E4-478F-A654-D50064B5C798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2122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02122"/>
            <a:ext cx="2743200" cy="365125"/>
          </a:xfrm>
        </p:spPr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502124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02FC6E-94EC-4834-BE64-B5459D655D77}" type="datetime1">
              <a:rPr lang="en-IN" smtClean="0"/>
              <a:pPr/>
              <a:t>08-04-2021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02124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02124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7AB18A3-9443-42CE-83B9-DF240F8D62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://hyperphysics.phy-astr.gsu.edu/hbase/solids/imgsol/band3.gif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ustincc.edu/HongXiao/overview/basic-semi/sld007.htm" TargetMode="External"/><Relationship Id="rId4" Type="http://schemas.openxmlformats.org/officeDocument/2006/relationships/hyperlink" Target="http://fourier.eng.hmc.edu/e84/lectures/ch4/node1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0.wmf"/><Relationship Id="rId9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8.emf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5.wmf"/><Relationship Id="rId10" Type="http://schemas.openxmlformats.org/officeDocument/2006/relationships/image" Target="../media/image39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9943AB-34CB-4DE6-8D59-9FF3118C0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ELECTRONICS</a:t>
            </a:r>
            <a:b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1051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CF1264-E2B8-409A-832D-7F8B1E05D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7F31BD-D6BF-4CA1-8BE3-D72EDEB6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1ABA2C-DA1F-4B30-95FA-964094EB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967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this module, students will be able to: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operation of PN junction diode under different biasing condition.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I-V characteristic of diode and differentiate between ideal and practical diodes 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 the  concept of static and dynamic resistance of the diode.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 various breakdown phenomenon observed in diodes.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working of  Zener diode  and its I-V characteristic.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operation of diode as capacitor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6801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Materials Based on Energy Band Theory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materials based on Electrical property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Insulator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8" descr="http://hyperphysics.phy-astr.gsu.edu/hbase/solids/imgsol/band3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63" y="2767263"/>
            <a:ext cx="6410236" cy="3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4078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12</a:t>
            </a:fld>
            <a:endParaRPr lang="en-IN"/>
          </a:p>
        </p:txBody>
      </p:sp>
      <p:pic>
        <p:nvPicPr>
          <p:cNvPr id="14" name="Picture 2" descr="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24" y="1556082"/>
            <a:ext cx="3657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23" y="1479882"/>
            <a:ext cx="44513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379624" y="4680282"/>
            <a:ext cx="3614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Common semiconducting materials </a:t>
            </a:r>
            <a:endParaRPr lang="en-US" altLang="en-US" sz="1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287123" y="4680282"/>
            <a:ext cx="3276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 of silicon</a:t>
            </a:r>
            <a:endParaRPr lang="en-US" altLang="en-US" sz="1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379624" y="5366082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http://fourier.eng.hmc.edu/e84/lectures/ch4/node1.html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525123" y="5366082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http://www.austincc.edu/HongXiao/overview/basic-semi/sld007.htm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168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Doping in Semiconductors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44365"/>
            <a:ext cx="10515600" cy="4351338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Characteristics of semiconductor materials can be altered significantly </a:t>
            </a:r>
          </a:p>
          <a:p>
            <a:pPr lvl="1" algn="just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By the addition of certain impurity atoms (doping)</a:t>
            </a:r>
          </a:p>
          <a:p>
            <a:pPr lvl="1" algn="just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Into the relatively pure semiconductor material.</a:t>
            </a:r>
          </a:p>
          <a:p>
            <a:pPr algn="just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Although only added to 1 part in 10 million, </a:t>
            </a:r>
          </a:p>
          <a:p>
            <a:pPr lvl="1" algn="just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Can alter the band structure sufficiently </a:t>
            </a:r>
          </a:p>
          <a:p>
            <a:pPr lvl="1" algn="just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To totally change the electrical properties of the material.</a:t>
            </a:r>
            <a:endParaRPr lang="en-US" alt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7" descr="http://www.pveducation.org/sites/default/files/PVCDROM/PN-Junction/Images/DOPING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76"/>
          <a:stretch/>
        </p:blipFill>
        <p:spPr bwMode="auto">
          <a:xfrm>
            <a:off x="5367339" y="3057682"/>
            <a:ext cx="2419350" cy="2539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pveducation.org/sites/default/files/PVCDROM/PN-Junction/Images/DOPING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5"/>
          <a:stretch/>
        </p:blipFill>
        <p:spPr bwMode="auto">
          <a:xfrm>
            <a:off x="8976309" y="3057681"/>
            <a:ext cx="2716435" cy="26380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37647" y="5770315"/>
            <a:ext cx="800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of a silicon crystal lattice doped with impurities to produce n-type and p-type semiconductor material.</a:t>
            </a:r>
            <a:endParaRPr lang="en-IN" alt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[http://www.pveducation.org/pvcdrom/pn-junction/dopingl].</a:t>
            </a:r>
            <a:endParaRPr lang="en-US" alt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09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44365"/>
            <a:ext cx="10515600" cy="4351338"/>
          </a:xfrm>
        </p:spPr>
        <p:txBody>
          <a:bodyPr/>
          <a:lstStyle/>
          <a:p>
            <a:pPr marL="288925" indent="-288925" algn="just">
              <a:defRPr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1.Why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 is preferred over germanium for semiconductor devices?</a:t>
            </a:r>
          </a:p>
          <a:p>
            <a:pPr algn="just"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925" indent="-288925" algn="just">
              <a:defRPr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2.List different elemental and compound semiconductors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975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 Junction Diode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2" descr="ANd9GcQ53zzavZXGF9U99v0Cpvx-OUzDf3F5sIgp3Q_pKrUZdpL-c8ir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4905457"/>
            <a:ext cx="30067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24000" y="4991182"/>
            <a:ext cx="5410200" cy="990600"/>
            <a:chOff x="4876800" y="1676400"/>
            <a:chExt cx="5410200" cy="990600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4876800" y="1676400"/>
              <a:ext cx="5410200" cy="990600"/>
              <a:chOff x="1008" y="1104"/>
              <a:chExt cx="3408" cy="624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2016" y="1104"/>
                <a:ext cx="768" cy="62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2784" y="1104"/>
                <a:ext cx="768" cy="62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H="1">
                <a:off x="3552" y="144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1008" y="1152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1248" y="1104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Anode</a:t>
                </a:r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3648" y="1104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Cathode</a:t>
                </a: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5791200" y="21336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915400" y="21336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4" descr="diode-stri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079707"/>
            <a:ext cx="26273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033669"/>
            <a:ext cx="2133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7"/>
          <a:stretch>
            <a:fillRect/>
          </a:stretch>
        </p:blipFill>
        <p:spPr bwMode="auto">
          <a:xfrm>
            <a:off x="8113713" y="2065419"/>
            <a:ext cx="21145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2814638" y="1587582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Common practical diodes available in market</a:t>
            </a:r>
          </a:p>
        </p:txBody>
      </p:sp>
    </p:spTree>
    <p:extLst>
      <p:ext uri="{BB962C8B-B14F-4D97-AF65-F5344CB8AC3E}">
        <p14:creationId xmlns:p14="http://schemas.microsoft.com/office/powerpoint/2010/main" val="2018594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 Junction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numerous applications </a:t>
            </a:r>
          </a:p>
          <a:p>
            <a:pPr marL="914400" indent="-450850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Switch, </a:t>
            </a:r>
          </a:p>
          <a:p>
            <a:pPr marL="914400" indent="-450850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Rectifier, </a:t>
            </a:r>
          </a:p>
          <a:p>
            <a:pPr marL="914400" indent="-450850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Regulator, </a:t>
            </a:r>
          </a:p>
          <a:p>
            <a:pPr marL="914400" indent="-450850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multiplier, </a:t>
            </a:r>
          </a:p>
          <a:p>
            <a:pPr marL="914400" indent="-450850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Clipping,</a:t>
            </a:r>
          </a:p>
          <a:p>
            <a:pPr marL="914400" indent="-450850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Clamping, etc.</a:t>
            </a: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047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 Junction Diode under biasing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17</a:t>
            </a:fld>
            <a:endParaRPr lang="en-I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52621" y="5059696"/>
            <a:ext cx="2808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P-N junction in contact </a:t>
            </a:r>
            <a:endParaRPr lang="en-US" altLang="en-US" sz="18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10424" y="5059696"/>
            <a:ext cx="3313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formation of depletion region</a:t>
            </a:r>
          </a:p>
        </p:txBody>
      </p:sp>
      <p:pic>
        <p:nvPicPr>
          <p:cNvPr id="9" name="Picture 130" descr="Didode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51" y="2545096"/>
            <a:ext cx="39322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2" descr="Didode 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85" y="2545096"/>
            <a:ext cx="39322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1795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 Junction Diode under biasing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70258"/>
            <a:ext cx="4381165" cy="431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376488" y="5913584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under zero bias conditions</a:t>
            </a:r>
          </a:p>
        </p:txBody>
      </p:sp>
    </p:spTree>
    <p:extLst>
      <p:ext uri="{BB962C8B-B14F-4D97-AF65-F5344CB8AC3E}">
        <p14:creationId xmlns:p14="http://schemas.microsoft.com/office/powerpoint/2010/main" val="1889997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of battery connected to p-type (anode)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of battery connected to n-type (cathode)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1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5"/>
          <a:stretch/>
        </p:blipFill>
        <p:spPr bwMode="auto">
          <a:xfrm>
            <a:off x="3729048" y="2347778"/>
            <a:ext cx="6557952" cy="368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381252" y="6100772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under forward biasing conditions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5" r="17493" b="38339"/>
          <a:stretch/>
        </p:blipFill>
        <p:spPr bwMode="auto">
          <a:xfrm flipH="1">
            <a:off x="5286374" y="3006260"/>
            <a:ext cx="2500311" cy="145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67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course, student will be able to: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the characteristics of various electronic devices.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the working of rectifier, voltage regulator and R-C coupled amplifier.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Explain the concept of Op-Amp and its basic applications using suitable circuits.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Simplify Boolean expressions and implement simple digital circuits using logic gates.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the principles of analog and digital communication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324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bias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of battery connected to n-type material (cathode)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of battery connected to p-type material (anode)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154" descr="Didode 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t="4387" r="4082" b="3473"/>
          <a:stretch>
            <a:fillRect/>
          </a:stretch>
        </p:blipFill>
        <p:spPr bwMode="auto">
          <a:xfrm>
            <a:off x="3581402" y="3375029"/>
            <a:ext cx="54292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81272" y="608648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under reverse biasing conditions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5" r="17493" b="38339"/>
          <a:stretch/>
        </p:blipFill>
        <p:spPr bwMode="auto">
          <a:xfrm flipH="1">
            <a:off x="4645814" y="3529012"/>
            <a:ext cx="2383636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671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I-V characteristic of practical diode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  <a:defRPr/>
            </a:pPr>
            <a:endParaRPr lang="en-US" altLang="en-US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2" descr="Diode characteristics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4" y="1366919"/>
            <a:ext cx="4114800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8153400" y="3100387"/>
            <a:ext cx="2590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V</a:t>
            </a:r>
            <a:r>
              <a:rPr lang="el-GR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0.7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</a:t>
            </a:r>
            <a:endParaRPr lang="el-G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0.3 V for  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12800" y="5607050"/>
            <a:ext cx="6096000" cy="5207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I-V characteristic of  Practical  diode</a:t>
            </a:r>
          </a:p>
        </p:txBody>
      </p:sp>
    </p:spTree>
    <p:extLst>
      <p:ext uri="{BB962C8B-B14F-4D97-AF65-F5344CB8AC3E}">
        <p14:creationId xmlns:p14="http://schemas.microsoft.com/office/powerpoint/2010/main" val="8663714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test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arrow direction in the diode symbol indicates</a:t>
            </a:r>
          </a:p>
          <a:p>
            <a:pPr marL="465138">
              <a:spcBef>
                <a:spcPct val="0"/>
              </a:spcBef>
              <a:buNone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Direction of electron flow.</a:t>
            </a:r>
          </a:p>
          <a:p>
            <a:pPr marL="465138">
              <a:spcBef>
                <a:spcPct val="0"/>
              </a:spcBef>
              <a:buNone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Direction of hole flow (Direction of conventional current)</a:t>
            </a:r>
          </a:p>
          <a:p>
            <a:pPr marL="465138">
              <a:spcBef>
                <a:spcPct val="0"/>
              </a:spcBef>
              <a:buNone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Opposite to the direction of hole flow</a:t>
            </a:r>
          </a:p>
          <a:p>
            <a:pPr marL="465138">
              <a:spcBef>
                <a:spcPct val="0"/>
              </a:spcBef>
              <a:buNone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None of the above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en-US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diode is forward biased, it is equivalent to</a:t>
            </a:r>
          </a:p>
          <a:p>
            <a:pPr marL="465138">
              <a:spcBef>
                <a:spcPct val="0"/>
              </a:spcBef>
              <a:buNone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An off switch                                 b. An On switch</a:t>
            </a:r>
          </a:p>
          <a:p>
            <a:pPr marL="465138">
              <a:spcBef>
                <a:spcPct val="0"/>
              </a:spcBef>
              <a:buNone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A high resistance                          d. None of the </a:t>
            </a:r>
            <a:r>
              <a:rPr lang="en-US" alt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endParaRPr lang="en-US" altLang="en-US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11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 vs. Germanium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23</a:t>
            </a:fld>
            <a:endParaRPr lang="en-IN" dirty="0"/>
          </a:p>
        </p:txBody>
      </p:sp>
      <p:pic>
        <p:nvPicPr>
          <p:cNvPr id="7" name="Picture 2" descr="http://www.technologyuk.net/physics/electrical_principles/images/diode_1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30999"/>
            <a:ext cx="5829300" cy="373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38400" y="5767394"/>
            <a:ext cx="723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I-V characteristic of silicon and germanium  practical diode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09800" y="6119815"/>
            <a:ext cx="822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http://www.technologyuk.net/physics/electrical_principles/the_diode.shtml</a:t>
            </a:r>
          </a:p>
        </p:txBody>
      </p:sp>
    </p:spTree>
    <p:extLst>
      <p:ext uri="{BB962C8B-B14F-4D97-AF65-F5344CB8AC3E}">
        <p14:creationId xmlns:p14="http://schemas.microsoft.com/office/powerpoint/2010/main" val="721384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current equation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24</a:t>
            </a:fld>
            <a:endParaRPr lang="en-I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43574" y="2209800"/>
            <a:ext cx="4467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diode current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reverse saturation current</a:t>
            </a: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voltage across diode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thermal voltage = T / 11600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constant = 1 for Ge and 2 for Si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16480"/>
              </p:ext>
            </p:extLst>
          </p:nvPr>
        </p:nvGraphicFramePr>
        <p:xfrm>
          <a:off x="1628763" y="2314575"/>
          <a:ext cx="3124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1155700" imgH="241300" progId="Equation.3">
                  <p:embed/>
                </p:oleObj>
              </mc:Choice>
              <mc:Fallback>
                <p:oleObj name="Equation" r:id="rId3" imgW="1155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63" y="2314575"/>
                        <a:ext cx="3124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82121"/>
              </p:ext>
            </p:extLst>
          </p:nvPr>
        </p:nvGraphicFramePr>
        <p:xfrm>
          <a:off x="2193913" y="3000375"/>
          <a:ext cx="22240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5" imgW="939392" imgH="241195" progId="Equation.3">
                  <p:embed/>
                </p:oleObj>
              </mc:Choice>
              <mc:Fallback>
                <p:oleObj name="Equation" r:id="rId5" imgW="93939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13" y="3000375"/>
                        <a:ext cx="22240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28800" y="4191000"/>
            <a:ext cx="8229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positive values of V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(forward bias),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large negative values of V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(reverse bias),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–I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7162800" y="4114800"/>
          <a:ext cx="1852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7" imgW="838200" imgH="241300" progId="Equation.3">
                  <p:embed/>
                </p:oleObj>
              </mc:Choice>
              <mc:Fallback>
                <p:oleObj name="Equation" r:id="rId7" imgW="838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114800"/>
                        <a:ext cx="18526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3441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Temperature on the Reverse current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25</a:t>
            </a:fld>
            <a:endParaRPr lang="en-IN" dirty="0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276726"/>
              </p:ext>
            </p:extLst>
          </p:nvPr>
        </p:nvGraphicFramePr>
        <p:xfrm>
          <a:off x="4495800" y="1981208"/>
          <a:ext cx="29670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1040948" imgH="241195" progId="Equation.3">
                  <p:embed/>
                </p:oleObj>
              </mc:Choice>
              <mc:Fallback>
                <p:oleObj name="Equation" r:id="rId3" imgW="104094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1208"/>
                        <a:ext cx="2967038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981200" y="1524008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Reverse current 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doubles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every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10 degree rise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temperature.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667000" y="2697171"/>
            <a:ext cx="6883400" cy="3676650"/>
            <a:chOff x="2362200" y="1219200"/>
            <a:chExt cx="7162800" cy="4651177"/>
          </a:xfrm>
        </p:grpSpPr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2362200" y="1295400"/>
              <a:ext cx="7010400" cy="4574977"/>
              <a:chOff x="838200" y="1295400"/>
              <a:chExt cx="7010400" cy="4574977"/>
            </a:xfrm>
          </p:grpSpPr>
          <p:sp>
            <p:nvSpPr>
              <p:cNvPr id="17" name="Line 4"/>
              <p:cNvSpPr>
                <a:spLocks noChangeShapeType="1"/>
              </p:cNvSpPr>
              <p:nvPr/>
            </p:nvSpPr>
            <p:spPr bwMode="auto">
              <a:xfrm>
                <a:off x="838200" y="3810000"/>
                <a:ext cx="609600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4343400" y="3810000"/>
                <a:ext cx="76200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5105400" y="1295400"/>
                <a:ext cx="685800" cy="2514600"/>
              </a:xfrm>
              <a:custGeom>
                <a:avLst/>
                <a:gdLst>
                  <a:gd name="T0" fmla="*/ 0 w 432"/>
                  <a:gd name="T1" fmla="*/ 2147483646 h 1584"/>
                  <a:gd name="T2" fmla="*/ 2147483646 w 432"/>
                  <a:gd name="T3" fmla="*/ 2147483646 h 1584"/>
                  <a:gd name="T4" fmla="*/ 2147483646 w 432"/>
                  <a:gd name="T5" fmla="*/ 2147483646 h 1584"/>
                  <a:gd name="T6" fmla="*/ 2147483646 w 432"/>
                  <a:gd name="T7" fmla="*/ 0 h 15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1584"/>
                  <a:gd name="T14" fmla="*/ 432 w 432"/>
                  <a:gd name="T15" fmla="*/ 1584 h 15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1584">
                    <a:moveTo>
                      <a:pt x="0" y="1584"/>
                    </a:moveTo>
                    <a:cubicBezTo>
                      <a:pt x="72" y="1568"/>
                      <a:pt x="144" y="1552"/>
                      <a:pt x="192" y="1488"/>
                    </a:cubicBezTo>
                    <a:cubicBezTo>
                      <a:pt x="240" y="1424"/>
                      <a:pt x="248" y="1448"/>
                      <a:pt x="288" y="1200"/>
                    </a:cubicBezTo>
                    <a:cubicBezTo>
                      <a:pt x="328" y="952"/>
                      <a:pt x="408" y="200"/>
                      <a:pt x="432" y="0"/>
                    </a:cubicBezTo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H="1">
                <a:off x="4191000" y="3810000"/>
                <a:ext cx="152400" cy="60960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581400" y="4419600"/>
                <a:ext cx="609600" cy="304800"/>
              </a:xfrm>
              <a:custGeom>
                <a:avLst/>
                <a:gdLst>
                  <a:gd name="T0" fmla="*/ 2147483646 w 384"/>
                  <a:gd name="T1" fmla="*/ 0 h 192"/>
                  <a:gd name="T2" fmla="*/ 2147483646 w 384"/>
                  <a:gd name="T3" fmla="*/ 2147483646 h 192"/>
                  <a:gd name="T4" fmla="*/ 0 w 384"/>
                  <a:gd name="T5" fmla="*/ 2147483646 h 192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192"/>
                  <a:gd name="T11" fmla="*/ 384 w 38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192">
                    <a:moveTo>
                      <a:pt x="384" y="0"/>
                    </a:moveTo>
                    <a:cubicBezTo>
                      <a:pt x="368" y="56"/>
                      <a:pt x="352" y="112"/>
                      <a:pt x="288" y="144"/>
                    </a:cubicBezTo>
                    <a:cubicBezTo>
                      <a:pt x="224" y="176"/>
                      <a:pt x="48" y="184"/>
                      <a:pt x="0" y="192"/>
                    </a:cubicBezTo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143000" y="4724400"/>
                <a:ext cx="243840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5562600" y="1295400"/>
                <a:ext cx="685800" cy="2514600"/>
              </a:xfrm>
              <a:custGeom>
                <a:avLst/>
                <a:gdLst>
                  <a:gd name="T0" fmla="*/ 0 w 432"/>
                  <a:gd name="T1" fmla="*/ 2147483646 h 1584"/>
                  <a:gd name="T2" fmla="*/ 2147483646 w 432"/>
                  <a:gd name="T3" fmla="*/ 2147483646 h 1584"/>
                  <a:gd name="T4" fmla="*/ 2147483646 w 432"/>
                  <a:gd name="T5" fmla="*/ 2147483646 h 1584"/>
                  <a:gd name="T6" fmla="*/ 2147483646 w 432"/>
                  <a:gd name="T7" fmla="*/ 0 h 15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1584"/>
                  <a:gd name="T14" fmla="*/ 432 w 432"/>
                  <a:gd name="T15" fmla="*/ 1584 h 15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1584">
                    <a:moveTo>
                      <a:pt x="0" y="1584"/>
                    </a:moveTo>
                    <a:cubicBezTo>
                      <a:pt x="72" y="1568"/>
                      <a:pt x="144" y="1552"/>
                      <a:pt x="192" y="1488"/>
                    </a:cubicBezTo>
                    <a:cubicBezTo>
                      <a:pt x="240" y="1424"/>
                      <a:pt x="248" y="1448"/>
                      <a:pt x="288" y="1200"/>
                    </a:cubicBezTo>
                    <a:cubicBezTo>
                      <a:pt x="328" y="952"/>
                      <a:pt x="408" y="200"/>
                      <a:pt x="432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4648200" y="1295400"/>
                <a:ext cx="685800" cy="2514600"/>
              </a:xfrm>
              <a:custGeom>
                <a:avLst/>
                <a:gdLst>
                  <a:gd name="T0" fmla="*/ 0 w 432"/>
                  <a:gd name="T1" fmla="*/ 2147483646 h 1584"/>
                  <a:gd name="T2" fmla="*/ 2147483646 w 432"/>
                  <a:gd name="T3" fmla="*/ 2147483646 h 1584"/>
                  <a:gd name="T4" fmla="*/ 2147483646 w 432"/>
                  <a:gd name="T5" fmla="*/ 2147483646 h 1584"/>
                  <a:gd name="T6" fmla="*/ 2147483646 w 432"/>
                  <a:gd name="T7" fmla="*/ 0 h 15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1584"/>
                  <a:gd name="T14" fmla="*/ 432 w 432"/>
                  <a:gd name="T15" fmla="*/ 1584 h 15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1584">
                    <a:moveTo>
                      <a:pt x="0" y="1584"/>
                    </a:moveTo>
                    <a:cubicBezTo>
                      <a:pt x="72" y="1568"/>
                      <a:pt x="144" y="1552"/>
                      <a:pt x="192" y="1488"/>
                    </a:cubicBezTo>
                    <a:cubicBezTo>
                      <a:pt x="240" y="1424"/>
                      <a:pt x="248" y="1448"/>
                      <a:pt x="288" y="1200"/>
                    </a:cubicBezTo>
                    <a:cubicBezTo>
                      <a:pt x="328" y="952"/>
                      <a:pt x="408" y="200"/>
                      <a:pt x="432" y="0"/>
                    </a:cubicBezTo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flipH="1">
                <a:off x="1143000" y="3886200"/>
                <a:ext cx="3124200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flipH="1">
                <a:off x="4219575" y="3810000"/>
                <a:ext cx="152400" cy="7620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H="1">
                <a:off x="5105400" y="3810000"/>
                <a:ext cx="457200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 flipH="1">
                <a:off x="4191000" y="3810000"/>
                <a:ext cx="152400" cy="167640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9"/>
              <p:cNvSpPr>
                <a:spLocks/>
              </p:cNvSpPr>
              <p:nvPr/>
            </p:nvSpPr>
            <p:spPr bwMode="auto">
              <a:xfrm>
                <a:off x="3581400" y="5486400"/>
                <a:ext cx="609600" cy="381000"/>
              </a:xfrm>
              <a:custGeom>
                <a:avLst/>
                <a:gdLst>
                  <a:gd name="T0" fmla="*/ 2147483646 w 384"/>
                  <a:gd name="T1" fmla="*/ 0 h 240"/>
                  <a:gd name="T2" fmla="*/ 2147483646 w 384"/>
                  <a:gd name="T3" fmla="*/ 2147483646 h 240"/>
                  <a:gd name="T4" fmla="*/ 0 w 384"/>
                  <a:gd name="T5" fmla="*/ 2147483646 h 240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40"/>
                  <a:gd name="T11" fmla="*/ 384 w 384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40">
                    <a:moveTo>
                      <a:pt x="384" y="0"/>
                    </a:moveTo>
                    <a:cubicBezTo>
                      <a:pt x="368" y="76"/>
                      <a:pt x="352" y="152"/>
                      <a:pt x="288" y="192"/>
                    </a:cubicBezTo>
                    <a:cubicBezTo>
                      <a:pt x="224" y="232"/>
                      <a:pt x="48" y="232"/>
                      <a:pt x="0" y="240"/>
                    </a:cubicBezTo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 flipH="1">
                <a:off x="1219200" y="5867400"/>
                <a:ext cx="236220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3505200" y="1363663"/>
                <a:ext cx="8382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(mA)</a:t>
                </a:r>
              </a:p>
            </p:txBody>
          </p:sp>
          <p:sp>
            <p:nvSpPr>
              <p:cNvPr id="32" name="Text Box 22"/>
              <p:cNvSpPr txBox="1">
                <a:spLocks noChangeArrowheads="1"/>
              </p:cNvSpPr>
              <p:nvPr/>
            </p:nvSpPr>
            <p:spPr bwMode="auto">
              <a:xfrm>
                <a:off x="6629400" y="3886200"/>
                <a:ext cx="12192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(volts)</a:t>
                </a:r>
              </a:p>
            </p:txBody>
          </p:sp>
          <p:sp>
            <p:nvSpPr>
              <p:cNvPr id="33" name="Text Box 23"/>
              <p:cNvSpPr txBox="1">
                <a:spLocks noChangeArrowheads="1"/>
              </p:cNvSpPr>
              <p:nvPr/>
            </p:nvSpPr>
            <p:spPr bwMode="auto">
              <a:xfrm>
                <a:off x="4572000" y="5562600"/>
                <a:ext cx="8382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(</a:t>
                </a:r>
                <a:r>
                  <a:rPr lang="el-GR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 </a:t>
                </a: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auto">
              <a:xfrm>
                <a:off x="6477000" y="1752600"/>
                <a:ext cx="1371600" cy="381000"/>
              </a:xfrm>
              <a:prstGeom prst="wedgeEllipseCallout">
                <a:avLst>
                  <a:gd name="adj1" fmla="val -71250"/>
                  <a:gd name="adj2" fmla="val -9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–75</a:t>
                </a:r>
                <a:r>
                  <a:rPr lang="en-US" altLang="en-US" sz="1400" b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5" name="AutoShape 25"/>
              <p:cNvSpPr>
                <a:spLocks noChangeArrowheads="1"/>
              </p:cNvSpPr>
              <p:nvPr/>
            </p:nvSpPr>
            <p:spPr bwMode="auto">
              <a:xfrm>
                <a:off x="6553200" y="2514600"/>
                <a:ext cx="1143000" cy="381000"/>
              </a:xfrm>
              <a:prstGeom prst="wedgeEllipseCallout">
                <a:avLst>
                  <a:gd name="adj1" fmla="val -118333"/>
                  <a:gd name="adj2" fmla="val -230833"/>
                </a:avLst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altLang="en-US" sz="1400" b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6" name="AutoShape 26"/>
              <p:cNvSpPr>
                <a:spLocks noChangeArrowheads="1"/>
              </p:cNvSpPr>
              <p:nvPr/>
            </p:nvSpPr>
            <p:spPr bwMode="auto">
              <a:xfrm>
                <a:off x="3124200" y="2514600"/>
                <a:ext cx="1143000" cy="457200"/>
              </a:xfrm>
              <a:prstGeom prst="wedgeEllipseCallout">
                <a:avLst>
                  <a:gd name="adj1" fmla="val 133194"/>
                  <a:gd name="adj2" fmla="val -130903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125</a:t>
                </a:r>
                <a:r>
                  <a:rPr lang="en-US" altLang="en-US" sz="1400" b="1" baseline="3000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en-US" sz="14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2667809" y="3809881"/>
              <a:ext cx="6857191" cy="20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3581022" y="3505789"/>
              <a:ext cx="4649168" cy="759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667000" y="3886200"/>
              <a:ext cx="3124200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58271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Temperature on the Reverse current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26</a:t>
            </a:fld>
            <a:endParaRPr lang="en-I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1587511"/>
            <a:ext cx="1051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Silicon diode has a saturation current of 1pA at 20</a:t>
            </a:r>
            <a:r>
              <a:rPr lang="en-IN" alt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Determine (a) Diode bias voltage when diode current is 3mA (b) Diode bias current when the temperature changes to 100</a:t>
            </a:r>
            <a:r>
              <a:rPr lang="en-IN" alt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for the same bias voltage.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-9906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489200" y="2455863"/>
          <a:ext cx="17256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3" imgW="1054100" imgH="533400" progId="Equation.3">
                  <p:embed/>
                </p:oleObj>
              </mc:Choice>
              <mc:Fallback>
                <p:oleObj name="Equation" r:id="rId3" imgW="10541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455863"/>
                        <a:ext cx="17256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70150"/>
            <a:ext cx="3152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2819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81600"/>
            <a:ext cx="4475163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6019800" y="3886200"/>
          <a:ext cx="4443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8" imgW="2679700" imgH="508000" progId="Equation.3">
                  <p:embed/>
                </p:oleObj>
              </mc:Choice>
              <mc:Fallback>
                <p:oleObj name="Equation" r:id="rId8" imgW="2679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86200"/>
                        <a:ext cx="4443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366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resistances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27</a:t>
            </a:fld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28800" y="1252547"/>
            <a:ext cx="4114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or DC resistance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diode voltage and diode current</a:t>
            </a:r>
          </a:p>
          <a:p>
            <a:pPr eaLnBrk="1" hangingPunct="1"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56979"/>
            <a:ext cx="3128963" cy="334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948488" y="1300166"/>
            <a:ext cx="1681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resistance: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979665"/>
              </p:ext>
            </p:extLst>
          </p:nvPr>
        </p:nvGraphicFramePr>
        <p:xfrm>
          <a:off x="6248400" y="1676405"/>
          <a:ext cx="1219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4" imgW="609336" imgH="431613" progId="Equation.3">
                  <p:embed/>
                </p:oleObj>
              </mc:Choice>
              <mc:Fallback>
                <p:oleObj name="Equation" r:id="rId4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5"/>
                        <a:ext cx="1219200" cy="863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879230"/>
              </p:ext>
            </p:extLst>
          </p:nvPr>
        </p:nvGraphicFramePr>
        <p:xfrm>
          <a:off x="8001000" y="1676405"/>
          <a:ext cx="18526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6" imgW="1028254" imgH="431613" progId="Equation.3">
                  <p:embed/>
                </p:oleObj>
              </mc:Choice>
              <mc:Fallback>
                <p:oleObj name="Equation" r:id="rId6" imgW="102825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676405"/>
                        <a:ext cx="1852613" cy="776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227038"/>
              </p:ext>
            </p:extLst>
          </p:nvPr>
        </p:nvGraphicFramePr>
        <p:xfrm>
          <a:off x="3857625" y="2174087"/>
          <a:ext cx="1066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8" imgW="571252" imgH="431613" progId="Equation.3">
                  <p:embed/>
                </p:oleObj>
              </mc:Choice>
              <mc:Fallback>
                <p:oleObj name="Equation" r:id="rId8" imgW="57125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174087"/>
                        <a:ext cx="10668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3043156"/>
            <a:ext cx="2828925" cy="31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1416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Equivalent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during circuit analysis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curve replaced by straight-line segments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28</a:t>
            </a:fld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908300"/>
            <a:ext cx="2609850" cy="92392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3720227"/>
            <a:ext cx="4171950" cy="155257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325" y="5395913"/>
            <a:ext cx="4191000" cy="6858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417888"/>
            <a:ext cx="32766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202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Equivalent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further approximation, we can neglect the slope of the characteristic i.e., R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29</a:t>
            </a:fld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42" y="2533650"/>
            <a:ext cx="2562225" cy="10287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99" y="3576637"/>
            <a:ext cx="3838575" cy="14382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199" y="5036343"/>
            <a:ext cx="3990975" cy="6953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430" y="2533650"/>
            <a:ext cx="3476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914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the characteristics of various electronic devices and analyze simple circuit applications using them.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8" descr="Diode: Definition, Symbol, and Types of Diodes | Electrical4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2317750"/>
            <a:ext cx="265747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Zener Di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1" t="22861" r="13348" b="28706"/>
          <a:stretch>
            <a:fillRect/>
          </a:stretch>
        </p:blipFill>
        <p:spPr bwMode="auto">
          <a:xfrm>
            <a:off x="6400800" y="3384550"/>
            <a:ext cx="32004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7" b="24129"/>
          <a:stretch>
            <a:fillRect/>
          </a:stretch>
        </p:blipFill>
        <p:spPr bwMode="auto">
          <a:xfrm>
            <a:off x="2668588" y="5081588"/>
            <a:ext cx="3657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85875" y="23177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45538" y="3746500"/>
            <a:ext cx="227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Zener Diode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9013" y="5438775"/>
            <a:ext cx="2009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</a:p>
        </p:txBody>
      </p:sp>
    </p:spTree>
    <p:extLst>
      <p:ext uri="{BB962C8B-B14F-4D97-AF65-F5344CB8AC3E}">
        <p14:creationId xmlns:p14="http://schemas.microsoft.com/office/powerpoint/2010/main" val="3632780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Equivalent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third approximation, even the cut-in voltage can be neglected (Ideal diode)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30</a:t>
            </a:fld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618113"/>
            <a:ext cx="3341688" cy="304122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93" y="2831798"/>
            <a:ext cx="2600325" cy="914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3" y="3881135"/>
            <a:ext cx="4048125" cy="1066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38" y="5082872"/>
            <a:ext cx="40195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89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diode :   I-V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31</a:t>
            </a:fld>
            <a:endParaRPr lang="en-IN" dirty="0"/>
          </a:p>
        </p:txBody>
      </p:sp>
      <p:pic>
        <p:nvPicPr>
          <p:cNvPr id="7" name="Picture 1" descr="Description: http://conceptselectronics.com/wp-content/uploads/2014/04/ideal-characteristics-of-diode-and-its-equivalent-mode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6"/>
          <a:stretch/>
        </p:blipFill>
        <p:spPr bwMode="auto">
          <a:xfrm>
            <a:off x="2293143" y="1825625"/>
            <a:ext cx="34909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057400" y="5181600"/>
            <a:ext cx="8229600" cy="827088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I-V characteristic of Ideal diode and ideal models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57400" y="5791200"/>
            <a:ext cx="822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[http://conceptselectronics.com/diodes/diode-equivalent-models/].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" descr="Description: http://conceptselectronics.com/wp-content/uploads/2014/04/ideal-characteristics-of-diode-and-its-equivalent-mode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8"/>
          <a:stretch/>
        </p:blipFill>
        <p:spPr bwMode="auto">
          <a:xfrm>
            <a:off x="6499225" y="1825625"/>
            <a:ext cx="33083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5050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test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break-point voltage of Si diode is</a:t>
            </a:r>
          </a:p>
          <a:p>
            <a:pPr marL="465138">
              <a:spcBef>
                <a:spcPct val="0"/>
              </a:spcBef>
              <a:buNone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0.2V   b. 0.7V    c. 0.8V     d. 1.0V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en-US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would you use silicon diodes instead of germanium diodes?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644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phenomenon in diodes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breakdown mechanisms: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Avalanche breakdown : </a:t>
            </a:r>
          </a:p>
          <a:p>
            <a:pPr lvl="1" algn="just">
              <a:spcBef>
                <a:spcPts val="0"/>
              </a:spcBef>
              <a:buFontTx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in Lightly doped diodes, </a:t>
            </a:r>
          </a:p>
          <a:p>
            <a:pPr lvl="1" algn="just">
              <a:spcBef>
                <a:spcPts val="0"/>
              </a:spcBef>
              <a:buFontTx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at high reverse Voltage.</a:t>
            </a:r>
          </a:p>
          <a:p>
            <a:pPr lvl="1" algn="just">
              <a:spcBef>
                <a:spcPts val="0"/>
              </a:spcBef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Zener Breakdown: </a:t>
            </a:r>
          </a:p>
          <a:p>
            <a:pPr lvl="1" algn="just">
              <a:spcBef>
                <a:spcPts val="0"/>
              </a:spcBef>
              <a:buFontTx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in heavily doped diodes.</a:t>
            </a:r>
          </a:p>
          <a:p>
            <a:pPr lvl="1" algn="just">
              <a:spcBef>
                <a:spcPts val="0"/>
              </a:spcBef>
              <a:buFontTx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lower reverse bias voltages.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993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Avalanche Breakdown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34</a:t>
            </a:fld>
            <a:endParaRPr lang="en-IN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60356"/>
            <a:ext cx="7486650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2057400" y="5426238"/>
            <a:ext cx="82296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of Avalanche phenomenon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28800" y="6135685"/>
            <a:ext cx="868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http://shrdocs.com/presentations/12656/index.html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816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Zener Breakdown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35</a:t>
            </a:fld>
            <a:endParaRPr lang="en-IN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40038"/>
            <a:ext cx="76962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2057400" y="5542547"/>
            <a:ext cx="82296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of Zener phenomenon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48000" y="6228347"/>
            <a:ext cx="617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http://shrdocs.com/presentations/12656/index.html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16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Zener Diode and its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36</a:t>
            </a:fld>
            <a:endParaRPr lang="en-IN" dirty="0"/>
          </a:p>
        </p:txBody>
      </p:sp>
      <p:pic>
        <p:nvPicPr>
          <p:cNvPr id="18" name="Picture 33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00216"/>
            <a:ext cx="464820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115060" y="6048372"/>
            <a:ext cx="384048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I-V characteristics of Zener diode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514600" y="3352797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Zmin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590800" y="3962397"/>
            <a:ext cx="180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or I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ZMax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90800" y="4648197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or P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ZMax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132013" y="5333997"/>
            <a:ext cx="22955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P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</a:p>
        </p:txBody>
      </p: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2025650" y="1881181"/>
            <a:ext cx="2743200" cy="1054100"/>
            <a:chOff x="762000" y="1295400"/>
            <a:chExt cx="2743200" cy="1054100"/>
          </a:xfrm>
        </p:grpSpPr>
        <p:sp>
          <p:nvSpPr>
            <p:cNvPr id="25" name="AutoShape 4"/>
            <p:cNvSpPr>
              <a:spLocks noChangeArrowheads="1"/>
            </p:cNvSpPr>
            <p:nvPr/>
          </p:nvSpPr>
          <p:spPr bwMode="auto">
            <a:xfrm rot="5400000">
              <a:off x="1733550" y="1416050"/>
              <a:ext cx="838200" cy="800100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2527300" y="14351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 flipV="1">
              <a:off x="2311400" y="1295400"/>
              <a:ext cx="2286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 flipV="1">
              <a:off x="2514600" y="2197100"/>
              <a:ext cx="2286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2514600" y="181610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762000" y="181610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762000" y="143510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124200" y="143510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1704970" y="2320923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371970" y="233521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</a:p>
        </p:txBody>
      </p:sp>
    </p:spTree>
    <p:extLst>
      <p:ext uri="{BB962C8B-B14F-4D97-AF65-F5344CB8AC3E}">
        <p14:creationId xmlns:p14="http://schemas.microsoft.com/office/powerpoint/2010/main" val="960274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circuits of Zener diode</a:t>
            </a:r>
          </a:p>
          <a:p>
            <a:pPr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Forward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Reverse	Breakdown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usually very small, can be neglected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37</a:t>
            </a:fld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2" r="56977"/>
          <a:stretch/>
        </p:blipFill>
        <p:spPr bwMode="auto">
          <a:xfrm>
            <a:off x="3986212" y="2452691"/>
            <a:ext cx="16144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78"/>
          <a:stretch/>
        </p:blipFill>
        <p:spPr bwMode="auto">
          <a:xfrm>
            <a:off x="2698750" y="2505075"/>
            <a:ext cx="11445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3" r="24643"/>
          <a:stretch/>
        </p:blipFill>
        <p:spPr bwMode="auto">
          <a:xfrm>
            <a:off x="5455445" y="2466979"/>
            <a:ext cx="25574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10"/>
          <a:stretch/>
        </p:blipFill>
        <p:spPr bwMode="auto">
          <a:xfrm>
            <a:off x="8153400" y="2457453"/>
            <a:ext cx="19161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773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as capacitor- Varactor </a:t>
            </a:r>
            <a:r>
              <a:rPr lang="pt-B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38</a:t>
            </a:fld>
            <a:endParaRPr lang="en-IN" dirty="0"/>
          </a:p>
        </p:txBody>
      </p:sp>
      <p:pic>
        <p:nvPicPr>
          <p:cNvPr id="7" name="Picture 1" descr="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39"/>
          <a:stretch>
            <a:fillRect/>
          </a:stretch>
        </p:blipFill>
        <p:spPr bwMode="auto">
          <a:xfrm>
            <a:off x="3505200" y="2252670"/>
            <a:ext cx="42672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737039"/>
              </p:ext>
            </p:extLst>
          </p:nvPr>
        </p:nvGraphicFramePr>
        <p:xfrm>
          <a:off x="5189538" y="5434020"/>
          <a:ext cx="17367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647419" imgH="393529" progId="Equation.3">
                  <p:embed/>
                </p:oleObj>
              </mc:Choice>
              <mc:Fallback>
                <p:oleObj name="Equation" r:id="rId4" imgW="64741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5434020"/>
                        <a:ext cx="17367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C:\Users\ACER\Desktop\140px-Varicap_symbol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223970"/>
            <a:ext cx="231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6209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test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spcAft>
                <a:spcPts val="1000"/>
              </a:spcAft>
              <a:defRPr/>
            </a:pPr>
            <a:r>
              <a:rPr lang="en-US" alt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Explain the principle of PIN diode.</a:t>
            </a:r>
          </a:p>
          <a:p>
            <a:pPr lvl="1" algn="just">
              <a:spcAft>
                <a:spcPts val="1000"/>
              </a:spcAft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2.What is the difference between PN diode and 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Schottky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diode.</a:t>
            </a:r>
          </a:p>
          <a:p>
            <a:pPr lvl="1" algn="just">
              <a:spcAft>
                <a:spcPts val="1000"/>
              </a:spcAft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3.Which type of diode exhibits negative resistance and why? </a:t>
            </a:r>
          </a:p>
          <a:p>
            <a:pPr lvl="1" algn="just">
              <a:spcAft>
                <a:spcPts val="1000"/>
              </a:spcAft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Which of the following is not an essential element of a dc power supply</a:t>
            </a:r>
          </a:p>
          <a:p>
            <a:pPr marL="808038" lvl="1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Rectifier</a:t>
            </a:r>
          </a:p>
          <a:p>
            <a:pPr marL="808038" lvl="1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Filter</a:t>
            </a:r>
          </a:p>
          <a:p>
            <a:pPr marL="808038" lvl="1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Voltage regulator</a:t>
            </a:r>
          </a:p>
          <a:p>
            <a:pPr marL="808038" lvl="1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Voltage </a:t>
            </a:r>
            <a:r>
              <a:rPr lang="en-US" alt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  <a:endParaRPr lang="en-US" alt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15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the working of rectifier, voltage regulator and R-C coupled amplifier.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</a:t>
            </a:fld>
            <a:endParaRPr lang="en-IN"/>
          </a:p>
        </p:txBody>
      </p:sp>
      <p:pic>
        <p:nvPicPr>
          <p:cNvPr id="13" name="Picture 8" descr="Unregulated Power Supply Design and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556379"/>
            <a:ext cx="30003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2.11 Voltage regulators | Electronic Circu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3285042"/>
            <a:ext cx="3598863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 descr="Inverting amplifier using opamp. Practical opamp amplifier circuit and  wavefor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" t="12794" r="51295" b="12857"/>
          <a:stretch>
            <a:fillRect/>
          </a:stretch>
        </p:blipFill>
        <p:spPr bwMode="auto">
          <a:xfrm>
            <a:off x="9210675" y="1916617"/>
            <a:ext cx="2514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 descr="Inverting amplifier using opamp. Practical opamp amplifier circuit and  wavefor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4" t="12794" r="2148" b="12857"/>
          <a:stretch>
            <a:fillRect/>
          </a:stretch>
        </p:blipFill>
        <p:spPr bwMode="auto">
          <a:xfrm>
            <a:off x="9067800" y="3705729"/>
            <a:ext cx="2514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95413" y="5592346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29213" y="5626269"/>
            <a:ext cx="208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regulator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299575" y="5652004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 coupled amplifier. </a:t>
            </a:r>
          </a:p>
        </p:txBody>
      </p:sp>
    </p:spTree>
    <p:extLst>
      <p:ext uri="{BB962C8B-B14F-4D97-AF65-F5344CB8AC3E}">
        <p14:creationId xmlns:p14="http://schemas.microsoft.com/office/powerpoint/2010/main" val="32912684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test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US" alt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What is true about the breakdown voltage in a Zener diode?</a:t>
            </a:r>
          </a:p>
          <a:p>
            <a:pPr lvl="1" indent="288925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It decreases when current increases.</a:t>
            </a:r>
          </a:p>
          <a:p>
            <a:pPr lvl="1" indent="288925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It destroys the diode.</a:t>
            </a:r>
          </a:p>
          <a:p>
            <a:pPr lvl="1" indent="288925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It equals the current times the resistance.</a:t>
            </a:r>
          </a:p>
          <a:p>
            <a:pPr lvl="1" indent="288925" algn="just">
              <a:spcAft>
                <a:spcPts val="1000"/>
              </a:spcAft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It is approximately constant</a:t>
            </a:r>
          </a:p>
          <a:p>
            <a:pPr lvl="1" algn="just">
              <a:spcAft>
                <a:spcPts val="1000"/>
              </a:spcAft>
              <a:defRPr/>
            </a:pPr>
            <a:endParaRPr lang="en-US" alt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Which of these is the best description of a Zener diode?</a:t>
            </a:r>
          </a:p>
          <a:p>
            <a:pPr lvl="1" indent="288925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It is a rectifier diode.</a:t>
            </a:r>
          </a:p>
          <a:p>
            <a:pPr lvl="1" indent="288925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It is a constant voltage device.</a:t>
            </a:r>
          </a:p>
          <a:p>
            <a:pPr lvl="1" indent="288925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It is a constant current device.     </a:t>
            </a:r>
          </a:p>
          <a:p>
            <a:pPr lvl="1" indent="288925" algn="just">
              <a:defRPr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It works in the forward </a:t>
            </a:r>
            <a:r>
              <a:rPr lang="en-US" alt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3356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39821"/>
            <a:ext cx="10515600" cy="4351338"/>
          </a:xfrm>
        </p:spPr>
        <p:txBody>
          <a:bodyPr/>
          <a:lstStyle/>
          <a:p>
            <a:pPr marL="457200" indent="-457200" algn="just">
              <a:spcBef>
                <a:spcPct val="0"/>
              </a:spcBef>
              <a:buFont typeface="+mj-lt"/>
              <a:buAutoNum type="arabicPeriod"/>
              <a:defRPr/>
            </a:pP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germanium diode has reverse saturation current of 0.19μA.  Assuming η=1, find the current in the diode when it is forward biased with 0.3 V </a:t>
            </a:r>
            <a:r>
              <a:rPr lang="en-I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algn="r">
              <a:spcBef>
                <a:spcPct val="0"/>
              </a:spcBef>
              <a:buNone/>
              <a:defRPr/>
            </a:pPr>
            <a:r>
              <a:rPr lang="en-I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IN" altLang="en-US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(</a:t>
            </a:r>
            <a:r>
              <a:rPr lang="en-IN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I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19.5mA)</a:t>
            </a:r>
          </a:p>
          <a:p>
            <a:pPr algn="r">
              <a:spcBef>
                <a:spcPct val="0"/>
              </a:spcBef>
              <a:buNone/>
              <a:defRPr/>
            </a:pPr>
            <a:endParaRPr lang="en-US" alt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397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39817"/>
            <a:ext cx="10515600" cy="4351338"/>
          </a:xfrm>
        </p:spPr>
        <p:txBody>
          <a:bodyPr/>
          <a:lstStyle/>
          <a:p>
            <a:pPr marL="457200" indent="-457200" algn="just">
              <a:spcBef>
                <a:spcPct val="0"/>
              </a:spcBef>
              <a:buFont typeface="+mj-lt"/>
              <a:buAutoNum type="arabicPeriod" startAt="2"/>
              <a:defRPr/>
            </a:pPr>
            <a:r>
              <a:rPr lang="en-I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current in a Si diode </a:t>
            </a:r>
            <a:r>
              <a:rPr lang="en-I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mA at 27</a:t>
            </a:r>
            <a:r>
              <a:rPr lang="en-IN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If reverse </a:t>
            </a:r>
            <a:r>
              <a:rPr lang="en-I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current 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0.24nA, what is the forward bias voltage?</a:t>
            </a:r>
          </a:p>
          <a:p>
            <a:pPr algn="r">
              <a:spcBef>
                <a:spcPct val="0"/>
              </a:spcBef>
              <a:buNone/>
              <a:defRPr/>
            </a:pP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0.93V</a:t>
            </a:r>
            <a:r>
              <a:rPr lang="en-I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9413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39815"/>
            <a:ext cx="10515600" cy="4351338"/>
          </a:xfrm>
        </p:spPr>
        <p:txBody>
          <a:bodyPr/>
          <a:lstStyle/>
          <a:p>
            <a:pPr marL="457200" indent="-457200" algn="just">
              <a:spcBef>
                <a:spcPct val="0"/>
              </a:spcBef>
              <a:buFont typeface="+mj-lt"/>
              <a:buAutoNum type="arabicPeriod" startAt="3"/>
              <a:defRPr/>
            </a:pPr>
            <a:r>
              <a:rPr lang="en-I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germanium diode carries a current of 10mA when it is forward biased with 0.2V at 27</a:t>
            </a:r>
            <a:r>
              <a:rPr lang="en-IN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(a) Find reverse sat current.  (b) Find the bias voltage required to get a current of 100mA.</a:t>
            </a:r>
          </a:p>
          <a:p>
            <a:pPr algn="r">
              <a:spcBef>
                <a:spcPct val="0"/>
              </a:spcBef>
              <a:buNone/>
              <a:defRPr/>
            </a:pP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4.42μA, 0.259V</a:t>
            </a:r>
            <a:r>
              <a:rPr lang="en-I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749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Explain the concept of Op-Amp and its basic applications using suitable circuits.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Inverting and non-inverting amplifier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  <a:p>
            <a:pPr lvl="1"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Subtractor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Integrator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Differentiator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wave generator.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</a:t>
            </a:fld>
            <a:endParaRPr lang="en-IN"/>
          </a:p>
        </p:txBody>
      </p:sp>
      <p:pic>
        <p:nvPicPr>
          <p:cNvPr id="20" name="Picture 8" descr="An introduction to electronics: 3.3 Operational amplifier circuits -  OpenLearn - Open University - T212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1768467"/>
            <a:ext cx="39338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9383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Simplify Boolean expressions and implement simple digital circuits using logic gates.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algebraic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gates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Boolean expressions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 of Boolean expressions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 flop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10" descr="1.3.1 Logic Gates - CompS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742657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160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CO5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the principles of analog and digital communication.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Modulation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Modulation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and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8" descr="Signal | communications | Britan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61" y="1593850"/>
            <a:ext cx="5827713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162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 P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Malvino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J Bates – Electronic Principles,7</a:t>
            </a:r>
            <a:r>
              <a:rPr lang="en-IN" alt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edition, TMH,2007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L.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Boylestad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Louis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Nashelsky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Electronic Devices &amp; Circuit Theory, 11</a:t>
            </a:r>
            <a:r>
              <a:rPr lang="en-IN" alt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PHI, 2012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Malvino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Leach- Digital Principles &amp; applications, 7</a:t>
            </a:r>
            <a:r>
              <a:rPr lang="en-IN" alt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TMH, 2010.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Morris Mano- Digital design, Prentice Hall of India, Third Edition.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 Kennedy,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Bernad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Davis- Electronic Communication Systems, 4</a:t>
            </a:r>
            <a:r>
              <a:rPr lang="en-IN" alt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edition, TMH, 2004.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 Roddy  &amp; John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Coolen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"Electronic Communications" ,4th edition, Pearson Education,2009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Garcia and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Widjaja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“Communication Networks”, McGraw Hill, 2006 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 Pandya, “Mobile and Personal Communication Services and Systems”, Wiley-IEEE  Press, 1999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92225-5BB6-4944-BE37-81EA54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7B82EA-56D1-4028-9D8A-3439F2C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361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9943AB-34CB-4DE6-8D59-9FF3118C0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3829"/>
            <a:ext cx="9144000" cy="2387600"/>
          </a:xfrm>
        </p:spPr>
        <p:txBody>
          <a:bodyPr/>
          <a:lstStyle/>
          <a:p>
            <a:r>
              <a:rPr lang="en-US" altLang="en-US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CHAPTER-1: DIODES AND APPLICATONS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CF1264-E2B8-409A-832D-7F8B1E05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2146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Boylestad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Louis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Nashelsky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Electronic Devices &amp; Circuit Theory, 11th Edition, PHI,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7F31BD-D6BF-4CA1-8BE3-D72EDEB6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1ABA2C-DA1F-4B30-95FA-964094EB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9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0" y="560550"/>
            <a:ext cx="8991600" cy="827088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 – I : Analog Electronics</a:t>
            </a:r>
            <a:endParaRPr lang="en-US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7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AEC83931A742488AB51265266C5B7B" ma:contentTypeVersion="0" ma:contentTypeDescription="Create a new document." ma:contentTypeScope="" ma:versionID="9e4560b69eb01e6096dd28f05b21d1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8612C3-1533-4327-AE21-12DF05DA45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72E1EA-C557-4DBC-A74B-5286EB4BAA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BFCAE6-FB73-44FD-8209-6BB727F16570}"/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1733</Words>
  <Application>Microsoft Office PowerPoint</Application>
  <PresentationFormat>Widescreen</PresentationFormat>
  <Paragraphs>329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BASIC ELECTRONICS ECE 1051</vt:lpstr>
      <vt:lpstr>Course Outcomes:</vt:lpstr>
      <vt:lpstr>CO1: Describe the characteristics of various electronic devices and analyze simple circuit applications using them.</vt:lpstr>
      <vt:lpstr>CO2: Describe the working of rectifier, voltage regulator and R-C coupled amplifier. </vt:lpstr>
      <vt:lpstr>CO3: Explain the concept of Op-Amp and its basic applications using suitable circuits.</vt:lpstr>
      <vt:lpstr>CO4: Simplify Boolean expressions and implement simple digital circuits using logic gates.</vt:lpstr>
      <vt:lpstr>CO5: Describe the principles of analog and digital communication.</vt:lpstr>
      <vt:lpstr>References</vt:lpstr>
      <vt:lpstr>CHAPTER-1: DIODES AND APPLICATONS </vt:lpstr>
      <vt:lpstr>Learning outcomes</vt:lpstr>
      <vt:lpstr>Classification of Materials Based on Energy Band Theory</vt:lpstr>
      <vt:lpstr>Semiconductors</vt:lpstr>
      <vt:lpstr>Doping in Semiconductors</vt:lpstr>
      <vt:lpstr>Self test</vt:lpstr>
      <vt:lpstr>P-N Junction Diode</vt:lpstr>
      <vt:lpstr>P-N Junction Diode</vt:lpstr>
      <vt:lpstr>P-N Junction Diode under biasing</vt:lpstr>
      <vt:lpstr>P-N Junction Diode under biasing condition</vt:lpstr>
      <vt:lpstr>Forward bias</vt:lpstr>
      <vt:lpstr>Reverse bias</vt:lpstr>
      <vt:lpstr>I-V characteristic of practical diode</vt:lpstr>
      <vt:lpstr> Self test </vt:lpstr>
      <vt:lpstr>Silicon vs. Germanium</vt:lpstr>
      <vt:lpstr>Diode current equation</vt:lpstr>
      <vt:lpstr>Effect of Temperature on the Reverse current</vt:lpstr>
      <vt:lpstr>Effect of Temperature on the Reverse current</vt:lpstr>
      <vt:lpstr>Diode resistances</vt:lpstr>
      <vt:lpstr>Diode Equivalent Circuit</vt:lpstr>
      <vt:lpstr>Diode Equivalent Circuit</vt:lpstr>
      <vt:lpstr>Diode Equivalent Circuit</vt:lpstr>
      <vt:lpstr>Ideal diode :   I-V characteristics</vt:lpstr>
      <vt:lpstr>Self test</vt:lpstr>
      <vt:lpstr>Breakdown phenomenon in diodes</vt:lpstr>
      <vt:lpstr>Avalanche Breakdown</vt:lpstr>
      <vt:lpstr>Zener Breakdown</vt:lpstr>
      <vt:lpstr>Zener Diode and its characteristics</vt:lpstr>
      <vt:lpstr>Equivalent circuit</vt:lpstr>
      <vt:lpstr>Diode as capacitor- Varactor diode</vt:lpstr>
      <vt:lpstr>Self test</vt:lpstr>
      <vt:lpstr>Self test</vt:lpstr>
      <vt:lpstr>Exercises</vt:lpstr>
      <vt:lpstr>Exercises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Suhas M. V. [MAHE-MIT]</cp:lastModifiedBy>
  <cp:revision>147</cp:revision>
  <dcterms:created xsi:type="dcterms:W3CDTF">2020-10-21T13:34:50Z</dcterms:created>
  <dcterms:modified xsi:type="dcterms:W3CDTF">2021-04-08T04:24:20Z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0x0101000CAEC83931A742488AB51265266C5B7B</vt:lpwstr>
  </property>
</Properties>
</file>