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notesSlides/notesSlide15.xml" ContentType="application/vnd.openxmlformats-officedocument.presentationml.notesSlide+xml"/>
  <Override PartName="/ppt/ink/ink2.xml" ContentType="application/inkml+xml"/>
  <Override PartName="/ppt/notesSlides/notesSlide16.xml" ContentType="application/vnd.openxmlformats-officedocument.presentationml.notesSlide+xml"/>
  <Override PartName="/ppt/comments/comment1.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7"/>
  </p:notesMasterIdLst>
  <p:sldIdLst>
    <p:sldId id="327" r:id="rId5"/>
    <p:sldId id="284" r:id="rId6"/>
    <p:sldId id="281" r:id="rId7"/>
    <p:sldId id="259" r:id="rId8"/>
    <p:sldId id="260" r:id="rId9"/>
    <p:sldId id="261" r:id="rId10"/>
    <p:sldId id="264" r:id="rId11"/>
    <p:sldId id="332" r:id="rId12"/>
    <p:sldId id="333" r:id="rId13"/>
    <p:sldId id="334" r:id="rId14"/>
    <p:sldId id="265" r:id="rId15"/>
    <p:sldId id="266" r:id="rId16"/>
    <p:sldId id="267" r:id="rId17"/>
    <p:sldId id="272" r:id="rId18"/>
    <p:sldId id="268" r:id="rId19"/>
    <p:sldId id="270" r:id="rId20"/>
    <p:sldId id="273" r:id="rId21"/>
    <p:sldId id="274" r:id="rId22"/>
    <p:sldId id="275" r:id="rId23"/>
    <p:sldId id="280" r:id="rId24"/>
    <p:sldId id="325" r:id="rId25"/>
    <p:sldId id="328" r:id="rId26"/>
    <p:sldId id="285" r:id="rId27"/>
    <p:sldId id="308" r:id="rId28"/>
    <p:sldId id="310" r:id="rId29"/>
    <p:sldId id="311" r:id="rId30"/>
    <p:sldId id="312" r:id="rId31"/>
    <p:sldId id="286" r:id="rId32"/>
    <p:sldId id="288" r:id="rId33"/>
    <p:sldId id="290" r:id="rId34"/>
    <p:sldId id="335" r:id="rId35"/>
    <p:sldId id="291" r:id="rId36"/>
    <p:sldId id="336" r:id="rId37"/>
    <p:sldId id="292" r:id="rId38"/>
    <p:sldId id="324" r:id="rId39"/>
    <p:sldId id="330" r:id="rId40"/>
    <p:sldId id="329" r:id="rId41"/>
    <p:sldId id="294" r:id="rId42"/>
    <p:sldId id="295" r:id="rId43"/>
    <p:sldId id="315" r:id="rId44"/>
    <p:sldId id="316" r:id="rId45"/>
    <p:sldId id="301" r:id="rId46"/>
    <p:sldId id="296" r:id="rId47"/>
    <p:sldId id="297" r:id="rId48"/>
    <p:sldId id="298" r:id="rId49"/>
    <p:sldId id="323" r:id="rId50"/>
    <p:sldId id="331" r:id="rId51"/>
    <p:sldId id="319" r:id="rId52"/>
    <p:sldId id="326" r:id="rId53"/>
    <p:sldId id="304" r:id="rId54"/>
    <p:sldId id="321" r:id="rId55"/>
    <p:sldId id="322"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udent" initials="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5000"/>
    <a:srgbClr val="003399"/>
    <a:srgbClr val="CD641E"/>
    <a:srgbClr val="CD6400"/>
    <a:srgbClr val="F6A91E"/>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478" autoAdjust="0"/>
  </p:normalViewPr>
  <p:slideViewPr>
    <p:cSldViewPr>
      <p:cViewPr varScale="1">
        <p:scale>
          <a:sx n="56" d="100"/>
          <a:sy n="56" d="100"/>
        </p:scale>
        <p:origin x="180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5-03-06T12:27:34.100" idx="3">
    <p:pos x="10" y="10"/>
    <p:text>the last sentance in the notes needs editing</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6.png"/></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png"/></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4-29T10:34:44.008"/>
    </inkml:context>
    <inkml:brush xml:id="br0">
      <inkml:brushProperty name="width" value="0.05292" units="cm"/>
      <inkml:brushProperty name="height" value="0.05292" units="cm"/>
      <inkml:brushProperty name="color" value="#FF0000"/>
    </inkml:brush>
  </inkml:definitions>
  <inkml:trace contextRef="#ctx0" brushRef="#br0">7318 8235 0,'0'-49'15,"0"24"32,0 99 31,0-24-62,0 24-16,0 100 31,0 545 0,0-372-15,0-49 0,0-124-1,0-50 1,0-50-1,0-123 32</inkml:trace>
  <inkml:trace contextRef="#ctx0" brushRef="#br0" timeOffset="1131.0786">7343 9203 0,'0'-25'109,"24"0"-109,26-25 16,-25 1-1,49 24-15,-24-25 16,421-446 15,-124 174 1,-297 247 14,-50 100-30,0 0 0,0 25-1,-25-50-15</inkml:trace>
  <inkml:trace contextRef="#ctx0" brushRef="#br0" timeOffset="2317.8646">7467 9773 0,'0'-50'47,"24"50"203,-24 25-234,50-25-16,0 50 15,-26-25-15,26 24 16,99 26 0,173 148 15,-198-173-31,124 49 31,-223-99-15,-25 25-1,-25-25 48,1 0-48</inkml:trace>
  <inkml:trace contextRef="#ctx0" brushRef="#br0" timeOffset="3046.4143">8384 10046 0,'-49'0'0,"74"25"94,-1 24-79,26 1 1,74 124 15,-74-125-15,-26-49 0,1 25-1,-25 25 1,0 24-1,0-24-15,-124 74 16,75-75 0,-1-24-16,-74 49 15,50-24 1,74-100 15,49-49-31</inkml:trace>
  <inkml:trace contextRef="#ctx0" brushRef="#br0" timeOffset="5460.5319">8459 8111 0,'0'25'47,"-25"-25"-31,0 0 31,25-50 31,0-24-78,0-25 15,0-25 1,0-25-16,0 25 16,0-25-16,0 50 0,0 0 15,0-25 1,-4093 49-1,8186-24 1,-4093 74 0,50 25 15,-25 0 0,-25-25 63,-50-24-78,0 49-16,1 0 15,-4143-25 1,8260-25-16,-4118 50 15,25-25 1,25 1 0,-49 24-1,49-50 17,49 0-17,1-24 16,0 24-15,-1 1-16,-49 24 16,50 25-16,-50-50 0,49 50 15,-49-49 1,0-1 0,0 25-1,-24 25-15,-1 0 16,-50 0 31,75-24-47,-49 24 15,49-50 48,25 50-48,-25-25-15,49 0 16,-24-24 15,-25 24 1,0 0-17,0-24 1,-50 24-1,1 25 1,24 0-16,-50-25 16,26 25-1,-1 0 1,50-50 0,0 1 46,50 49-62,-50-25 16,25 25-1,-25-50 1,0 1 15,49 49 250</inkml:trace>
  <inkml:trace contextRef="#ctx0" brushRef="#br0" timeOffset="7662.56">8236 5730 0,'0'-25'78,"0"0"1,0-24-79,0-1 31,0 25-31,0-99 31,0 25-15,-50-75-1,-25-123 1,1 98 0</inkml:trace>
  <inkml:trace contextRef="#ctx0" brushRef="#br0" timeOffset="14248.8292">8087 4589 0,'0'-25'15,"24"25"1,-24-25 0,-49 25 156,24 0-141,0 0-16,-24 0 17,24 0-1,0 0-15,-74 0 15,49 0-16,25 0 17,-49 0-17,24 0 1,-24 0 0,0 0-1,-1 0 1,1 0-1,-1 0 1,1-49 0,-1 49-1,26-25 1,-75-25 0,0 25-1,49 25 1,1 0-1,0-49 17,-1 24-17,50 25-15,-49-50 16,24 50-16,26 0 16,-76-24-1,-49 24 1,-74-50-1,25 50 1,24-25 0,50 25-1,-25 0 1,25 0 0,25 0-1,0 0 1,0 0-1,-100 0 17,75 0-17,-25 0 1,50 50 0,-25-25-1,50-25 1,24 0-1,-24 49 1,24-49 0,25 0-1,-24 25 1,24-25 0,74 0 437,-24-74-438</inkml:trace>
  <inkml:trace contextRef="#ctx0" brushRef="#br0" timeOffset="15744.8937">5730 4192 0,'-25'0'16,"25"-25"93,0 0-109,0-49 16,0-25-16,0-50 0,0-124 31,0-471 1,-99 273-1,74 421 0,-24 50 125,49 25-140,-25-25 0,25 25-1,-25 24 1,25 1-1,0 49 1,0-49 0,50-50-1,-25 0 1,49 0 0,0-100-1,-49 26 1,-25 24-1,0-24 17,-74 24-17,49 50-15,0-49 16,-24 49-16,24 0 16,0 25-1,25 24 1,0 1-1,0-25 1,50 24 0,-26-49-1</inkml:trace>
  <inkml:trace contextRef="#ctx0" brushRef="#br0" timeOffset="16413.7682">6003 1984 0,'0'0'0,"-25"0"16,25 25 47,50 50-48,-25-26 1,24 50-16,75 199 31,-99-273-31,25-25 16,-25 0-16,-1 0 15,26-75 1,-50 1 0,50-174-1,-50 74 1,0 1-1,-25 74 17,25 123 15,74 26-32</inkml:trace>
  <inkml:trace contextRef="#ctx0" brushRef="#br0" timeOffset="17027.0217">6772 2133 0,'50'0'110,"-26"0"-95,1 0 1,25 0 0,-50-49-1,-25 49 16,-25 0 1,1 0-17,-1 24 1,25 100 0,1-74-1,24 24 1,0-49-1,24-25 1,51 0 0,-26 0-16,75-49 15,-74 49-15,0-75 16</inkml:trace>
  <inkml:trace contextRef="#ctx0" brushRef="#br0" timeOffset="17327.8914">7318 2084 0,'0'-25'0,"-50"25"63,50 25-63,-49 49 15,49-24-15,0-1 16,0-24-16,0 49 16,49-74-1,1 25-15,-3969-25 16,8259-74-1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4-29T10:46:01.509"/>
    </inkml:context>
    <inkml:brush xml:id="br0">
      <inkml:brushProperty name="width" value="0.05292" units="cm"/>
      <inkml:brushProperty name="height" value="0.05292" units="cm"/>
      <inkml:brushProperty name="color" value="#FF0000"/>
    </inkml:brush>
  </inkml:definitions>
  <inkml:trace contextRef="#ctx0" brushRef="#br0">3944 11460 0,'0'-50'157,"0"1"-142,0 24-15,25-25 16,0 25-1,-25-24-15,0 24 16,50-74 15,-26 74 1,1 0-17,-25 0 1,50 25-1,49-49 1,-49-1 15,-26 50-31,26-25 16,-25 0-16,0 1 16,-1 24-1,1 0-15,25 0 16,-25 0-16,-1-50 0,1 50 15,25-25 1,-25 25 0,24 0-1,1 0 1,24-25 0,-24 25-1,-25 0 1,49-24-1,25 24 1,25-25 0,-49 0 15,-1 25-31,-49 0 16,25 0-16,-1 0 0,-24 0 15,74 0 1,0 0-1,-49 0 1,24 0 0,26 0-1,-1 0 1,0 0 0,-24 0-1,-1 0 1,75 0-1,-124 25-15,24-25 16,26 25 0,-51-25-16,26 0 15,0 0 1,-1 0 0,1 24-1,-1 1 1,-49 0-1,25-25 1,0 0 0</inkml:trace>
  <inkml:trace contextRef="#ctx0" brushRef="#br0" timeOffset="1952.8963">6698 10244 0,'0'-24'47,"24"24"-32,1 0 1,0 24 0,0 1-1,0 0 16,24 49 1,-24-49-1,-25 0-31,25-25 16,0 50-16,-1-26 15,-24 1-15,25 50 16,25-1-1,-50-24 17,0-26-17,0 51 1,25-26 0,-25-24 296,0 25-281,-25-25-31,0-25 16,-49 49-16,49-49 16,-25 50-1,-24-50 1,-25 49-1,49 1 1,0-50 0,26 50-16,-1-25 15,0-25 188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55C4C4-2B61-4277-BFC1-DBAE05718595}" type="datetimeFigureOut">
              <a:rPr lang="en-US" smtClean="0"/>
              <a:t>4/29/2021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A75D01-23B7-41E6-A0E8-AA1EABC519ED}" type="slidenum">
              <a:rPr lang="en-US" smtClean="0"/>
              <a:t>‹#›</a:t>
            </a:fld>
            <a:endParaRPr lang="en-US"/>
          </a:p>
        </p:txBody>
      </p:sp>
    </p:spTree>
    <p:extLst>
      <p:ext uri="{BB962C8B-B14F-4D97-AF65-F5344CB8AC3E}">
        <p14:creationId xmlns:p14="http://schemas.microsoft.com/office/powerpoint/2010/main" val="1219722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panose="020B0604020202020204" pitchFamily="34" charset="0"/>
                <a:cs typeface="Arial" panose="020B0604020202020204" pitchFamily="34" charset="0"/>
              </a:rPr>
              <a:t>Invented by a team of scientists at Bell laboratories during 1947-48.</a:t>
            </a:r>
          </a:p>
          <a:p>
            <a:pPr marL="0" indent="0">
              <a:buNone/>
            </a:pP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Advantages of Transistors</a:t>
            </a:r>
          </a:p>
          <a:p>
            <a:pPr lvl="1"/>
            <a:r>
              <a:rPr lang="en-US" sz="2800" dirty="0" smtClean="0">
                <a:solidFill>
                  <a:schemeClr val="tx1"/>
                </a:solidFill>
                <a:latin typeface="Arial" panose="020B0604020202020204" pitchFamily="34" charset="0"/>
                <a:cs typeface="Arial" panose="020B0604020202020204" pitchFamily="34" charset="0"/>
              </a:rPr>
              <a:t>Small size and light weight</a:t>
            </a:r>
          </a:p>
          <a:p>
            <a:pPr lvl="1"/>
            <a:r>
              <a:rPr lang="en-US" sz="2800" dirty="0" smtClean="0">
                <a:solidFill>
                  <a:schemeClr val="tx1"/>
                </a:solidFill>
                <a:latin typeface="Arial" panose="020B0604020202020204" pitchFamily="34" charset="0"/>
                <a:cs typeface="Arial" panose="020B0604020202020204" pitchFamily="34" charset="0"/>
              </a:rPr>
              <a:t>Low power consumption and operating voltages</a:t>
            </a:r>
          </a:p>
          <a:p>
            <a:pPr lvl="1"/>
            <a:r>
              <a:rPr lang="en-US" sz="2800" dirty="0" smtClean="0">
                <a:solidFill>
                  <a:schemeClr val="tx1"/>
                </a:solidFill>
                <a:latin typeface="Arial" panose="020B0604020202020204" pitchFamily="34" charset="0"/>
                <a:cs typeface="Arial" panose="020B0604020202020204" pitchFamily="34" charset="0"/>
              </a:rPr>
              <a:t>Low price</a:t>
            </a:r>
          </a:p>
          <a:p>
            <a:endParaRPr lang="en-US" dirty="0"/>
          </a:p>
        </p:txBody>
      </p:sp>
      <p:sp>
        <p:nvSpPr>
          <p:cNvPr id="4" name="Slide Number Placeholder 3"/>
          <p:cNvSpPr>
            <a:spLocks noGrp="1"/>
          </p:cNvSpPr>
          <p:nvPr>
            <p:ph type="sldNum" sz="quarter" idx="10"/>
          </p:nvPr>
        </p:nvSpPr>
        <p:spPr/>
        <p:txBody>
          <a:bodyPr/>
          <a:lstStyle/>
          <a:p>
            <a:fld id="{68A75D01-23B7-41E6-A0E8-AA1EABC519ED}" type="slidenum">
              <a:rPr lang="en-US" smtClean="0"/>
              <a:t>3</a:t>
            </a:fld>
            <a:endParaRPr lang="en-US" dirty="0"/>
          </a:p>
        </p:txBody>
      </p:sp>
    </p:spTree>
    <p:extLst>
      <p:ext uri="{BB962C8B-B14F-4D97-AF65-F5344CB8AC3E}">
        <p14:creationId xmlns:p14="http://schemas.microsoft.com/office/powerpoint/2010/main" val="2905544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i="1" dirty="0" smtClean="0"/>
              <a:t>Active</a:t>
            </a:r>
            <a:r>
              <a:rPr lang="en-US" b="1" i="1" baseline="0" dirty="0" smtClean="0"/>
              <a:t> region: </a:t>
            </a:r>
            <a:r>
              <a:rPr lang="en-IN" sz="1200" kern="1200" dirty="0" smtClean="0">
                <a:solidFill>
                  <a:schemeClr val="tx1"/>
                </a:solidFill>
                <a:effectLst/>
                <a:latin typeface="+mn-lt"/>
                <a:ea typeface="+mn-ea"/>
                <a:cs typeface="+mn-cs"/>
              </a:rPr>
              <a:t> E-B junction is forward biased and C-B junction is reverse biased.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1" i="1" kern="1200" dirty="0" smtClean="0">
                <a:solidFill>
                  <a:schemeClr val="tx1"/>
                </a:solidFill>
                <a:effectLst/>
                <a:latin typeface="+mn-lt"/>
                <a:ea typeface="+mn-ea"/>
                <a:cs typeface="+mn-cs"/>
              </a:rPr>
              <a:t>Saturation region:</a:t>
            </a:r>
            <a:r>
              <a:rPr lang="en-IN" sz="1200" kern="1200" dirty="0" smtClean="0">
                <a:solidFill>
                  <a:schemeClr val="tx1"/>
                </a:solidFill>
                <a:effectLst/>
                <a:latin typeface="+mn-lt"/>
                <a:ea typeface="+mn-ea"/>
                <a:cs typeface="+mn-cs"/>
              </a:rPr>
              <a:t> E-B junction forward biased and C-B junction is forward biased.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1" i="1" kern="1200" dirty="0" smtClean="0">
                <a:solidFill>
                  <a:schemeClr val="tx1"/>
                </a:solidFill>
                <a:effectLst/>
                <a:latin typeface="+mn-lt"/>
                <a:ea typeface="+mn-ea"/>
                <a:cs typeface="+mn-cs"/>
              </a:rPr>
              <a:t>Cut-off region:</a:t>
            </a:r>
            <a:r>
              <a:rPr lang="en-IN" sz="1200" kern="1200" dirty="0" smtClean="0">
                <a:solidFill>
                  <a:schemeClr val="tx1"/>
                </a:solidFill>
                <a:effectLst/>
                <a:latin typeface="+mn-lt"/>
                <a:ea typeface="+mn-ea"/>
                <a:cs typeface="+mn-cs"/>
              </a:rPr>
              <a:t> E-B junction is reverse biased and C-B junction is reverse biased.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i="1" dirty="0"/>
          </a:p>
        </p:txBody>
      </p:sp>
      <p:sp>
        <p:nvSpPr>
          <p:cNvPr id="4" name="Slide Number Placeholder 3"/>
          <p:cNvSpPr>
            <a:spLocks noGrp="1"/>
          </p:cNvSpPr>
          <p:nvPr>
            <p:ph type="sldNum" sz="quarter" idx="10"/>
          </p:nvPr>
        </p:nvSpPr>
        <p:spPr/>
        <p:txBody>
          <a:bodyPr/>
          <a:lstStyle/>
          <a:p>
            <a:fld id="{68A75D01-23B7-41E6-A0E8-AA1EABC519ED}" type="slidenum">
              <a:rPr lang="en-US" smtClean="0"/>
              <a:t>16</a:t>
            </a:fld>
            <a:endParaRPr lang="en-US" dirty="0"/>
          </a:p>
        </p:txBody>
      </p:sp>
    </p:spTree>
    <p:extLst>
      <p:ext uri="{BB962C8B-B14F-4D97-AF65-F5344CB8AC3E}">
        <p14:creationId xmlns:p14="http://schemas.microsoft.com/office/powerpoint/2010/main" val="505908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2800" dirty="0">
              <a:latin typeface="+mn-lt"/>
            </a:endParaRPr>
          </a:p>
        </p:txBody>
      </p:sp>
      <p:sp>
        <p:nvSpPr>
          <p:cNvPr id="4" name="Slide Number Placeholder 3"/>
          <p:cNvSpPr>
            <a:spLocks noGrp="1"/>
          </p:cNvSpPr>
          <p:nvPr>
            <p:ph type="sldNum" sz="quarter" idx="10"/>
          </p:nvPr>
        </p:nvSpPr>
        <p:spPr/>
        <p:txBody>
          <a:bodyPr/>
          <a:lstStyle/>
          <a:p>
            <a:fld id="{68A75D01-23B7-41E6-A0E8-AA1EABC519ED}" type="slidenum">
              <a:rPr lang="en-US" smtClean="0"/>
              <a:t>23</a:t>
            </a:fld>
            <a:endParaRPr lang="en-US"/>
          </a:p>
        </p:txBody>
      </p:sp>
    </p:spTree>
    <p:extLst>
      <p:ext uri="{BB962C8B-B14F-4D97-AF65-F5344CB8AC3E}">
        <p14:creationId xmlns:p14="http://schemas.microsoft.com/office/powerpoint/2010/main" val="1103098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Operating Point: </a:t>
            </a:r>
            <a:r>
              <a:rPr lang="en-IN" dirty="0" smtClean="0"/>
              <a:t>Intersection of load line with the base current results in operating point or Q point.</a:t>
            </a:r>
            <a:endParaRPr lang="en-US" dirty="0" smtClean="0"/>
          </a:p>
          <a:p>
            <a:endParaRPr lang="en-US" dirty="0"/>
          </a:p>
        </p:txBody>
      </p:sp>
      <p:sp>
        <p:nvSpPr>
          <p:cNvPr id="4" name="Slide Number Placeholder 3"/>
          <p:cNvSpPr>
            <a:spLocks noGrp="1"/>
          </p:cNvSpPr>
          <p:nvPr>
            <p:ph type="sldNum" sz="quarter" idx="10"/>
          </p:nvPr>
        </p:nvSpPr>
        <p:spPr/>
        <p:txBody>
          <a:bodyPr/>
          <a:lstStyle/>
          <a:p>
            <a:fld id="{68A75D01-23B7-41E6-A0E8-AA1EABC519ED}" type="slidenum">
              <a:rPr lang="en-US" smtClean="0"/>
              <a:t>25</a:t>
            </a:fld>
            <a:endParaRPr lang="en-US"/>
          </a:p>
        </p:txBody>
      </p:sp>
    </p:spTree>
    <p:extLst>
      <p:ext uri="{BB962C8B-B14F-4D97-AF65-F5344CB8AC3E}">
        <p14:creationId xmlns:p14="http://schemas.microsoft.com/office/powerpoint/2010/main" val="314704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800" smtClean="0">
                <a:solidFill>
                  <a:srgbClr val="FFFF00"/>
                </a:solidFill>
                <a:latin typeface="+mn-lt"/>
              </a:rPr>
              <a:t>         </a:t>
            </a:r>
            <a:r>
              <a:rPr lang="en-US" sz="2800" dirty="0" smtClean="0">
                <a:solidFill>
                  <a:srgbClr val="FFFF00"/>
                </a:solidFill>
                <a:latin typeface="+mn-lt"/>
              </a:rPr>
              <a:t>The value of </a:t>
            </a:r>
            <a:r>
              <a:rPr lang="en-US" sz="2800" i="1" dirty="0" smtClean="0">
                <a:solidFill>
                  <a:srgbClr val="FFFF00"/>
                </a:solidFill>
                <a:latin typeface="+mn-lt"/>
              </a:rPr>
              <a:t>I</a:t>
            </a:r>
            <a:r>
              <a:rPr lang="en-US" sz="2800" i="1" baseline="-25000" dirty="0" smtClean="0">
                <a:solidFill>
                  <a:srgbClr val="FFFF00"/>
                </a:solidFill>
                <a:latin typeface="+mn-lt"/>
              </a:rPr>
              <a:t>B</a:t>
            </a:r>
            <a:r>
              <a:rPr lang="en-US" sz="2800" dirty="0" smtClean="0">
                <a:solidFill>
                  <a:srgbClr val="FFFF00"/>
                </a:solidFill>
                <a:latin typeface="+mn-lt"/>
              </a:rPr>
              <a:t> is “fixed” by choosing proper value for </a:t>
            </a:r>
            <a:r>
              <a:rPr lang="en-US" sz="2800" i="1" dirty="0" smtClean="0">
                <a:solidFill>
                  <a:srgbClr val="FFFF00"/>
                </a:solidFill>
                <a:latin typeface="+mn-lt"/>
              </a:rPr>
              <a:t>R</a:t>
            </a:r>
            <a:r>
              <a:rPr lang="en-US" sz="2800" i="1" baseline="-25000" dirty="0" smtClean="0">
                <a:solidFill>
                  <a:srgbClr val="FFFF00"/>
                </a:solidFill>
                <a:latin typeface="+mn-lt"/>
              </a:rPr>
              <a:t>B.</a:t>
            </a:r>
          </a:p>
          <a:p>
            <a:endParaRPr lang="en-IN" sz="2800" dirty="0">
              <a:latin typeface="+mn-lt"/>
            </a:endParaRPr>
          </a:p>
        </p:txBody>
      </p:sp>
      <p:sp>
        <p:nvSpPr>
          <p:cNvPr id="4" name="Slide Number Placeholder 3"/>
          <p:cNvSpPr>
            <a:spLocks noGrp="1"/>
          </p:cNvSpPr>
          <p:nvPr>
            <p:ph type="sldNum" sz="quarter" idx="10"/>
          </p:nvPr>
        </p:nvSpPr>
        <p:spPr/>
        <p:txBody>
          <a:bodyPr/>
          <a:lstStyle/>
          <a:p>
            <a:fld id="{68A75D01-23B7-41E6-A0E8-AA1EABC519ED}" type="slidenum">
              <a:rPr lang="en-US" smtClean="0"/>
              <a:t>28</a:t>
            </a:fld>
            <a:endParaRPr lang="en-US"/>
          </a:p>
        </p:txBody>
      </p:sp>
    </p:spTree>
    <p:extLst>
      <p:ext uri="{BB962C8B-B14F-4D97-AF65-F5344CB8AC3E}">
        <p14:creationId xmlns:p14="http://schemas.microsoft.com/office/powerpoint/2010/main" val="1852754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800" dirty="0" smtClean="0">
                <a:latin typeface="Times New Roman" pitchFamily="18" charset="0"/>
              </a:rPr>
              <a:t>--Voltage-divider resistors </a:t>
            </a:r>
            <a:r>
              <a:rPr lang="en-US" sz="2800" i="1" dirty="0" smtClean="0">
                <a:latin typeface="Times New Roman" pitchFamily="18" charset="0"/>
              </a:rPr>
              <a:t>R</a:t>
            </a:r>
            <a:r>
              <a:rPr lang="en-US" sz="2800" i="1" baseline="-25000" dirty="0" smtClean="0">
                <a:latin typeface="Times New Roman" pitchFamily="18" charset="0"/>
              </a:rPr>
              <a:t>1</a:t>
            </a:r>
            <a:r>
              <a:rPr lang="en-US" sz="2800" dirty="0" smtClean="0">
                <a:latin typeface="Times New Roman" pitchFamily="18" charset="0"/>
              </a:rPr>
              <a:t> &amp; </a:t>
            </a:r>
            <a:r>
              <a:rPr lang="en-US" sz="2800" i="1" dirty="0" smtClean="0">
                <a:latin typeface="Times New Roman" pitchFamily="18" charset="0"/>
              </a:rPr>
              <a:t>R</a:t>
            </a:r>
            <a:r>
              <a:rPr lang="en-US" sz="2800" i="1" baseline="-25000" dirty="0" smtClean="0">
                <a:latin typeface="Times New Roman" pitchFamily="18" charset="0"/>
              </a:rPr>
              <a:t>2</a:t>
            </a:r>
            <a:r>
              <a:rPr lang="en-US" sz="2800" dirty="0" smtClean="0">
                <a:latin typeface="Times New Roman" pitchFamily="18" charset="0"/>
              </a:rPr>
              <a:t> replace </a:t>
            </a:r>
            <a:r>
              <a:rPr lang="en-US" sz="2800" i="1" dirty="0" smtClean="0">
                <a:latin typeface="Times New Roman" pitchFamily="18" charset="0"/>
              </a:rPr>
              <a:t>R</a:t>
            </a:r>
            <a:r>
              <a:rPr lang="en-US" sz="2800" i="1" baseline="-25000" dirty="0" smtClean="0">
                <a:latin typeface="Times New Roman" pitchFamily="18" charset="0"/>
              </a:rPr>
              <a:t>B. </a:t>
            </a:r>
            <a:r>
              <a:rPr lang="en-US" sz="2800" i="1" dirty="0" smtClean="0">
                <a:latin typeface="Times New Roman" pitchFamily="18" charset="0"/>
              </a:rPr>
              <a:t>of fixed bias.</a:t>
            </a:r>
            <a:endParaRPr lang="en-US" sz="2800" i="1" baseline="-25000" dirty="0" smtClean="0">
              <a:latin typeface="Times New Roman" pitchFamily="18"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800" i="1" baseline="-25000" dirty="0" smtClean="0">
              <a:latin typeface="Times New Roman" pitchFamily="18" charset="0"/>
            </a:endParaRPr>
          </a:p>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30</a:t>
            </a:fld>
            <a:endParaRPr lang="en-US"/>
          </a:p>
        </p:txBody>
      </p:sp>
    </p:spTree>
    <p:extLst>
      <p:ext uri="{BB962C8B-B14F-4D97-AF65-F5344CB8AC3E}">
        <p14:creationId xmlns:p14="http://schemas.microsoft.com/office/powerpoint/2010/main" val="3598899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3399"/>
                </a:solidFill>
                <a:cs typeface="Times New Roman" pitchFamily="18" charset="0"/>
              </a:rPr>
              <a:t>Since </a:t>
            </a:r>
            <a:r>
              <a:rPr lang="en-US" i="1" dirty="0" smtClean="0">
                <a:solidFill>
                  <a:srgbClr val="003399"/>
                </a:solidFill>
                <a:cs typeface="Times New Roman" pitchFamily="18" charset="0"/>
              </a:rPr>
              <a:t>I</a:t>
            </a:r>
            <a:r>
              <a:rPr lang="en-US" i="1" baseline="-25000" dirty="0" smtClean="0">
                <a:solidFill>
                  <a:srgbClr val="003399"/>
                </a:solidFill>
                <a:cs typeface="Times New Roman" pitchFamily="18" charset="0"/>
              </a:rPr>
              <a:t>C</a:t>
            </a:r>
            <a:r>
              <a:rPr lang="en-US" dirty="0" smtClean="0">
                <a:solidFill>
                  <a:srgbClr val="003399"/>
                </a:solidFill>
                <a:cs typeface="Times New Roman" pitchFamily="18" charset="0"/>
              </a:rPr>
              <a:t> is almost independent of </a:t>
            </a:r>
            <a:r>
              <a:rPr lang="el-GR" i="1" dirty="0" smtClean="0">
                <a:solidFill>
                  <a:srgbClr val="003399"/>
                </a:solidFill>
                <a:cs typeface="Times New Roman" pitchFamily="18" charset="0"/>
              </a:rPr>
              <a:t>β</a:t>
            </a:r>
            <a:r>
              <a:rPr lang="en-US" dirty="0" smtClean="0">
                <a:solidFill>
                  <a:srgbClr val="003399"/>
                </a:solidFill>
                <a:cs typeface="Times New Roman" pitchFamily="18" charset="0"/>
              </a:rPr>
              <a:t>,  Q-point is stable</a:t>
            </a:r>
            <a:endParaRPr lang="el-GR" dirty="0" smtClean="0">
              <a:solidFill>
                <a:srgbClr val="003399"/>
              </a:solidFill>
              <a:cs typeface="Times New Roman" pitchFamily="18" charset="0"/>
            </a:endParaRPr>
          </a:p>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32</a:t>
            </a:fld>
            <a:endParaRPr lang="en-US"/>
          </a:p>
        </p:txBody>
      </p:sp>
    </p:spTree>
    <p:extLst>
      <p:ext uri="{BB962C8B-B14F-4D97-AF65-F5344CB8AC3E}">
        <p14:creationId xmlns:p14="http://schemas.microsoft.com/office/powerpoint/2010/main" val="3591927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altLang="ko-KR" dirty="0" smtClean="0">
                <a:solidFill>
                  <a:srgbClr val="003399"/>
                </a:solidFill>
                <a:ea typeface="굴림" charset="-127"/>
              </a:rPr>
              <a:t>Amplifier: Device which gives larger swing in output voltage proportional to the input voltage swing.</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003399"/>
                </a:solidFill>
              </a:rPr>
              <a:t>Biasing the circuit fixes the operating point in the middle of active region required for faithful amplification. </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rgbClr val="FFFF00"/>
                </a:solidFill>
                <a:effectLst/>
                <a:latin typeface="+mn-lt"/>
                <a:ea typeface="+mn-ea"/>
                <a:cs typeface="+mn-cs"/>
              </a:rPr>
              <a:t>current direction through R</a:t>
            </a:r>
            <a:r>
              <a:rPr lang="en-IN" sz="1200" kern="1200" baseline="-25000" dirty="0" smtClean="0">
                <a:solidFill>
                  <a:srgbClr val="FFFF00"/>
                </a:solidFill>
                <a:effectLst/>
                <a:latin typeface="+mn-lt"/>
                <a:ea typeface="+mn-ea"/>
                <a:cs typeface="+mn-cs"/>
              </a:rPr>
              <a:t>L</a:t>
            </a:r>
            <a:r>
              <a:rPr lang="en-IN" sz="1200" kern="1200" dirty="0" smtClean="0">
                <a:solidFill>
                  <a:srgbClr val="FFFF00"/>
                </a:solidFill>
                <a:effectLst/>
                <a:latin typeface="+mn-lt"/>
                <a:ea typeface="+mn-ea"/>
                <a:cs typeface="+mn-cs"/>
              </a:rPr>
              <a:t> is from bottom to top, </a:t>
            </a:r>
            <a:r>
              <a:rPr lang="en-IN" sz="1200" kern="1200" dirty="0" smtClean="0">
                <a:solidFill>
                  <a:schemeClr val="tx1"/>
                </a:solidFill>
                <a:effectLst/>
                <a:latin typeface="+mn-lt"/>
                <a:ea typeface="+mn-ea"/>
                <a:cs typeface="+mn-cs"/>
              </a:rPr>
              <a:t>the output voltage is 180</a:t>
            </a:r>
            <a:r>
              <a:rPr lang="en-IN" sz="1200" kern="1200" baseline="30000" dirty="0" smtClean="0">
                <a:solidFill>
                  <a:schemeClr val="tx1"/>
                </a:solidFill>
                <a:effectLst/>
                <a:latin typeface="+mn-lt"/>
                <a:ea typeface="+mn-ea"/>
                <a:cs typeface="+mn-cs"/>
              </a:rPr>
              <a:t>o</a:t>
            </a:r>
            <a:r>
              <a:rPr lang="en-IN" sz="1200" kern="1200" dirty="0" smtClean="0">
                <a:solidFill>
                  <a:schemeClr val="tx1"/>
                </a:solidFill>
                <a:effectLst/>
                <a:latin typeface="+mn-lt"/>
                <a:ea typeface="+mn-ea"/>
                <a:cs typeface="+mn-cs"/>
              </a:rPr>
              <a:t> out of phase with input.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rgbClr val="003399"/>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rgbClr val="003399"/>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rgbClr val="003399"/>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altLang="ko-KR" dirty="0" smtClean="0">
              <a:solidFill>
                <a:srgbClr val="003399"/>
              </a:solidFill>
              <a:ea typeface="굴림" charset="-127"/>
            </a:endParaRPr>
          </a:p>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38</a:t>
            </a:fld>
            <a:endParaRPr lang="en-US"/>
          </a:p>
        </p:txBody>
      </p:sp>
    </p:spTree>
    <p:extLst>
      <p:ext uri="{BB962C8B-B14F-4D97-AF65-F5344CB8AC3E}">
        <p14:creationId xmlns:p14="http://schemas.microsoft.com/office/powerpoint/2010/main" val="1727427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ct val="50000"/>
              </a:spcBef>
              <a:spcAft>
                <a:spcPts val="0"/>
              </a:spcAft>
              <a:buClrTx/>
              <a:buSzTx/>
              <a:buFont typeface="Arial" pitchFamily="34" charset="0"/>
              <a:buNone/>
              <a:tabLst/>
              <a:defRPr/>
            </a:pPr>
            <a:r>
              <a:rPr lang="en-US" sz="1400" dirty="0" smtClean="0">
                <a:solidFill>
                  <a:srgbClr val="003399"/>
                </a:solidFill>
                <a:latin typeface="Times New Roman" pitchFamily="18" charset="0"/>
                <a:cs typeface="Times New Roman" pitchFamily="18" charset="0"/>
              </a:rPr>
              <a:t>Gain </a:t>
            </a:r>
            <a:r>
              <a:rPr lang="en-IN" sz="1400" dirty="0" smtClean="0">
                <a:solidFill>
                  <a:srgbClr val="003399"/>
                </a:solidFill>
              </a:rPr>
              <a:t>dependent on β, R</a:t>
            </a:r>
            <a:r>
              <a:rPr lang="en-IN" sz="1400" baseline="-25000" dirty="0" smtClean="0">
                <a:solidFill>
                  <a:srgbClr val="003399"/>
                </a:solidFill>
              </a:rPr>
              <a:t>C</a:t>
            </a:r>
            <a:r>
              <a:rPr lang="en-IN" sz="1400" dirty="0" smtClean="0">
                <a:solidFill>
                  <a:srgbClr val="003399"/>
                </a:solidFill>
              </a:rPr>
              <a:t> and other physical parameters of the transistor.</a:t>
            </a:r>
          </a:p>
          <a:p>
            <a:pPr algn="just">
              <a:spcBef>
                <a:spcPct val="50000"/>
              </a:spcBef>
              <a:buFont typeface="Arial" pitchFamily="34" charset="0"/>
              <a:buNone/>
            </a:pPr>
            <a:r>
              <a:rPr lang="en-IN" sz="1400" dirty="0" smtClean="0">
                <a:solidFill>
                  <a:srgbClr val="003399"/>
                </a:solidFill>
              </a:rPr>
              <a:t>There is a dc shift in the output voltage waveform.  </a:t>
            </a:r>
          </a:p>
          <a:p>
            <a:pPr marL="0" marR="0" indent="0" algn="just" defTabSz="914400" rtl="0" eaLnBrk="1" fontAlgn="auto" latinLnBrk="0" hangingPunct="1">
              <a:lnSpc>
                <a:spcPct val="100000"/>
              </a:lnSpc>
              <a:spcBef>
                <a:spcPct val="50000"/>
              </a:spcBef>
              <a:spcAft>
                <a:spcPts val="0"/>
              </a:spcAft>
              <a:buClrTx/>
              <a:buSzTx/>
              <a:buFont typeface="Arial" pitchFamily="34" charset="0"/>
              <a:buNone/>
              <a:tabLst/>
              <a:defRPr/>
            </a:pPr>
            <a:r>
              <a:rPr lang="en-IN" sz="1400" dirty="0" smtClean="0">
                <a:solidFill>
                  <a:srgbClr val="003399"/>
                </a:solidFill>
              </a:rPr>
              <a:t>Output voltage is 180</a:t>
            </a:r>
            <a:r>
              <a:rPr lang="en-IN" sz="1400" baseline="30000" dirty="0" smtClean="0">
                <a:solidFill>
                  <a:srgbClr val="003399"/>
                </a:solidFill>
              </a:rPr>
              <a:t>o</a:t>
            </a:r>
            <a:r>
              <a:rPr lang="en-IN" sz="1400" dirty="0" smtClean="0">
                <a:solidFill>
                  <a:srgbClr val="003399"/>
                </a:solidFill>
              </a:rPr>
              <a:t> out of phase with input voltage.</a:t>
            </a:r>
          </a:p>
          <a:p>
            <a:pPr algn="just">
              <a:spcBef>
                <a:spcPct val="50000"/>
              </a:spcBef>
              <a:buFont typeface="Arial" pitchFamily="34" charset="0"/>
              <a:buNone/>
            </a:pPr>
            <a:endParaRPr lang="en-IN" sz="1400" dirty="0" smtClean="0">
              <a:solidFill>
                <a:srgbClr val="003399"/>
              </a:solidFill>
            </a:endParaRPr>
          </a:p>
          <a:p>
            <a:pPr marL="0" indent="0" algn="just">
              <a:spcBef>
                <a:spcPct val="50000"/>
              </a:spcBef>
              <a:buNone/>
            </a:pPr>
            <a:r>
              <a:rPr lang="en-IN" sz="1400" dirty="0" smtClean="0">
                <a:solidFill>
                  <a:srgbClr val="003399"/>
                </a:solidFill>
              </a:rPr>
              <a:t>     </a:t>
            </a:r>
          </a:p>
          <a:p>
            <a:pPr marL="0" marR="0" indent="0" algn="just" defTabSz="914400" rtl="0" eaLnBrk="1" fontAlgn="auto" latinLnBrk="0" hangingPunct="1">
              <a:lnSpc>
                <a:spcPct val="100000"/>
              </a:lnSpc>
              <a:spcBef>
                <a:spcPct val="50000"/>
              </a:spcBef>
              <a:spcAft>
                <a:spcPts val="0"/>
              </a:spcAft>
              <a:buClrTx/>
              <a:buSzTx/>
              <a:buFont typeface="Arial" pitchFamily="34" charset="0"/>
              <a:buNone/>
              <a:tabLst/>
              <a:defRPr/>
            </a:pPr>
            <a:endParaRPr lang="en-IN" sz="1400" dirty="0" smtClean="0">
              <a:solidFill>
                <a:srgbClr val="003399"/>
              </a:solidFill>
            </a:endParaRPr>
          </a:p>
          <a:p>
            <a:pPr algn="just">
              <a:spcBef>
                <a:spcPct val="50000"/>
              </a:spcBef>
              <a:buFont typeface="Arial" pitchFamily="34" charset="0"/>
              <a:buNone/>
            </a:pPr>
            <a:endParaRPr lang="en-IN" sz="1400" dirty="0" smtClean="0">
              <a:solidFill>
                <a:srgbClr val="003399"/>
              </a:solidFill>
              <a:latin typeface="Times New Roman" pitchFamily="18" charset="0"/>
              <a:cs typeface="Times New Roman" pitchFamily="18" charset="0"/>
            </a:endParaRPr>
          </a:p>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39</a:t>
            </a:fld>
            <a:endParaRPr lang="en-US"/>
          </a:p>
        </p:txBody>
      </p:sp>
    </p:spTree>
    <p:extLst>
      <p:ext uri="{BB962C8B-B14F-4D97-AF65-F5344CB8AC3E}">
        <p14:creationId xmlns:p14="http://schemas.microsoft.com/office/powerpoint/2010/main" val="1848264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smtClean="0">
                <a:solidFill>
                  <a:srgbClr val="003399"/>
                </a:solidFill>
              </a:rPr>
              <a:t>C</a:t>
            </a:r>
            <a:r>
              <a:rPr lang="en-IN" baseline="-25000" dirty="0" smtClean="0">
                <a:solidFill>
                  <a:srgbClr val="003399"/>
                </a:solidFill>
              </a:rPr>
              <a:t>C</a:t>
            </a:r>
            <a:r>
              <a:rPr lang="en-IN" dirty="0" smtClean="0">
                <a:solidFill>
                  <a:srgbClr val="003399"/>
                </a:solidFill>
              </a:rPr>
              <a:t> is coupling capacitor (</a:t>
            </a:r>
            <a:r>
              <a:rPr lang="en-IN" baseline="0" dirty="0" smtClean="0">
                <a:solidFill>
                  <a:srgbClr val="003399"/>
                </a:solidFill>
              </a:rPr>
              <a:t>to block dc )</a:t>
            </a:r>
            <a:r>
              <a:rPr lang="en-IN" dirty="0" smtClean="0">
                <a:solidFill>
                  <a:srgbClr val="003399"/>
                </a:solidFill>
              </a:rPr>
              <a:t>, C</a:t>
            </a:r>
            <a:r>
              <a:rPr lang="en-IN" baseline="-25000" dirty="0" smtClean="0">
                <a:solidFill>
                  <a:srgbClr val="003399"/>
                </a:solidFill>
              </a:rPr>
              <a:t>E</a:t>
            </a:r>
            <a:r>
              <a:rPr lang="en-IN" dirty="0" smtClean="0">
                <a:solidFill>
                  <a:srgbClr val="003399"/>
                </a:solidFill>
              </a:rPr>
              <a:t> is emitter bypass capacitor (to prevent feedback).</a:t>
            </a:r>
          </a:p>
          <a:p>
            <a:endParaRPr lang="en-IN" baseline="-25000" dirty="0" smtClean="0">
              <a:solidFill>
                <a:srgbClr val="003399"/>
              </a:solidFill>
            </a:endParaRPr>
          </a:p>
          <a:p>
            <a:pPr marL="171450" indent="-171450">
              <a:buFont typeface="Arial" panose="020B0604020202020204" pitchFamily="34" charset="0"/>
              <a:buChar char="•"/>
            </a:pPr>
            <a:r>
              <a:rPr lang="en-IN" dirty="0" smtClean="0"/>
              <a:t>R</a:t>
            </a:r>
            <a:r>
              <a:rPr lang="en-IN" baseline="-25000" dirty="0" smtClean="0"/>
              <a:t>1</a:t>
            </a:r>
            <a:r>
              <a:rPr lang="en-IN" baseline="0" dirty="0" smtClean="0"/>
              <a:t> ,R</a:t>
            </a:r>
            <a:r>
              <a:rPr lang="en-IN" baseline="-25000" dirty="0" smtClean="0"/>
              <a:t>2,</a:t>
            </a:r>
            <a:r>
              <a:rPr lang="en-IN" baseline="0" dirty="0" smtClean="0"/>
              <a:t> ,R</a:t>
            </a:r>
            <a:r>
              <a:rPr lang="en-IN" baseline="-25000" dirty="0" smtClean="0"/>
              <a:t>E</a:t>
            </a:r>
            <a:r>
              <a:rPr lang="en-IN" baseline="0" dirty="0" smtClean="0"/>
              <a:t> ,R</a:t>
            </a:r>
            <a:r>
              <a:rPr lang="en-IN" baseline="-25000" dirty="0" smtClean="0"/>
              <a:t>C </a:t>
            </a:r>
            <a:r>
              <a:rPr lang="en-IN" baseline="0" dirty="0" smtClean="0"/>
              <a:t> are used for biasing </a:t>
            </a:r>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40</a:t>
            </a:fld>
            <a:endParaRPr lang="en-US"/>
          </a:p>
        </p:txBody>
      </p:sp>
    </p:spTree>
    <p:extLst>
      <p:ext uri="{BB962C8B-B14F-4D97-AF65-F5344CB8AC3E}">
        <p14:creationId xmlns:p14="http://schemas.microsoft.com/office/powerpoint/2010/main" val="4262981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baseline="-25000" dirty="0" smtClean="0">
              <a:solidFill>
                <a:srgbClr val="003399"/>
              </a:solidFill>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en-IN" sz="2800" dirty="0" smtClean="0">
                <a:solidFill>
                  <a:srgbClr val="003399"/>
                </a:solidFill>
              </a:rPr>
              <a:t>Frequency response is a plot of gain versus frequency.</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3399"/>
                </a:solidFill>
              </a:rPr>
              <a:t>3 dB frequency: The frequency were gain reduced by 3 dB of its maximum value.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IN" sz="2800" dirty="0" smtClean="0">
              <a:solidFill>
                <a:srgbClr val="003399"/>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rgbClr val="003399"/>
              </a:solidFill>
            </a:endParaRPr>
          </a:p>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41</a:t>
            </a:fld>
            <a:endParaRPr lang="en-US"/>
          </a:p>
        </p:txBody>
      </p:sp>
    </p:spTree>
    <p:extLst>
      <p:ext uri="{BB962C8B-B14F-4D97-AF65-F5344CB8AC3E}">
        <p14:creationId xmlns:p14="http://schemas.microsoft.com/office/powerpoint/2010/main" val="668701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rPr>
              <a:t>The device is called “bipolar junction transistor” because current is due to motion of two types of charge carriers – free electrons &amp; holes.</a:t>
            </a:r>
          </a:p>
          <a:p>
            <a:endParaRPr lang="en-US" dirty="0"/>
          </a:p>
        </p:txBody>
      </p:sp>
      <p:sp>
        <p:nvSpPr>
          <p:cNvPr id="4" name="Slide Number Placeholder 3"/>
          <p:cNvSpPr>
            <a:spLocks noGrp="1"/>
          </p:cNvSpPr>
          <p:nvPr>
            <p:ph type="sldNum" sz="quarter" idx="10"/>
          </p:nvPr>
        </p:nvSpPr>
        <p:spPr/>
        <p:txBody>
          <a:bodyPr/>
          <a:lstStyle/>
          <a:p>
            <a:fld id="{68A75D01-23B7-41E6-A0E8-AA1EABC519ED}" type="slidenum">
              <a:rPr lang="en-US" smtClean="0"/>
              <a:t>4</a:t>
            </a:fld>
            <a:endParaRPr lang="en-US" dirty="0"/>
          </a:p>
        </p:txBody>
      </p:sp>
    </p:spTree>
    <p:extLst>
      <p:ext uri="{BB962C8B-B14F-4D97-AF65-F5344CB8AC3E}">
        <p14:creationId xmlns:p14="http://schemas.microsoft.com/office/powerpoint/2010/main" val="2529403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baseline="-25000" dirty="0" smtClean="0">
              <a:solidFill>
                <a:srgbClr val="003399"/>
              </a:solidFill>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en-IN" sz="2800" dirty="0" smtClean="0">
                <a:solidFill>
                  <a:srgbClr val="003399"/>
                </a:solidFill>
              </a:rPr>
              <a:t>Frequency response is a plot of gain versus frequency.</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3399"/>
                </a:solidFill>
              </a:rPr>
              <a:t>3 dB frequency: The frequency were gain reduced by 3 dB of its maximum value.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IN" sz="2800" dirty="0" smtClean="0">
              <a:solidFill>
                <a:srgbClr val="003399"/>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rgbClr val="003399"/>
              </a:solidFill>
            </a:endParaRPr>
          </a:p>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42</a:t>
            </a:fld>
            <a:endParaRPr lang="en-US"/>
          </a:p>
        </p:txBody>
      </p:sp>
    </p:spTree>
    <p:extLst>
      <p:ext uri="{BB962C8B-B14F-4D97-AF65-F5344CB8AC3E}">
        <p14:creationId xmlns:p14="http://schemas.microsoft.com/office/powerpoint/2010/main" val="2377442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ct val="50000"/>
              </a:spcBef>
              <a:spcAft>
                <a:spcPts val="0"/>
              </a:spcAft>
              <a:buClrTx/>
              <a:buSzTx/>
              <a:buFont typeface="Arial" pitchFamily="34" charset="0"/>
              <a:buNone/>
              <a:tabLst/>
              <a:defRPr/>
            </a:pPr>
            <a:endParaRPr lang="en-IN" sz="1400" dirty="0" smtClean="0">
              <a:solidFill>
                <a:srgbClr val="003399"/>
              </a:solidFill>
            </a:endParaRPr>
          </a:p>
          <a:p>
            <a:pPr algn="just">
              <a:spcBef>
                <a:spcPct val="50000"/>
              </a:spcBef>
              <a:buFont typeface="Arial" pitchFamily="34" charset="0"/>
              <a:buNone/>
            </a:pPr>
            <a:endParaRPr lang="en-IN" sz="1400" dirty="0" smtClean="0">
              <a:solidFill>
                <a:srgbClr val="003399"/>
              </a:solidFill>
              <a:latin typeface="Times New Roman" pitchFamily="18" charset="0"/>
              <a:cs typeface="Times New Roman" pitchFamily="18" charset="0"/>
            </a:endParaRPr>
          </a:p>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43</a:t>
            </a:fld>
            <a:endParaRPr lang="en-US"/>
          </a:p>
        </p:txBody>
      </p:sp>
    </p:spTree>
    <p:extLst>
      <p:ext uri="{BB962C8B-B14F-4D97-AF65-F5344CB8AC3E}">
        <p14:creationId xmlns:p14="http://schemas.microsoft.com/office/powerpoint/2010/main" val="2519281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ct val="50000"/>
              </a:spcBef>
              <a:spcAft>
                <a:spcPts val="0"/>
              </a:spcAft>
              <a:buClrTx/>
              <a:buSzTx/>
              <a:buFont typeface="Arial" pitchFamily="34" charset="0"/>
              <a:buNone/>
              <a:tabLst/>
              <a:defRPr/>
            </a:pPr>
            <a:endParaRPr lang="en-IN" sz="1400" dirty="0" smtClean="0">
              <a:solidFill>
                <a:srgbClr val="003399"/>
              </a:solidFill>
            </a:endParaRPr>
          </a:p>
          <a:p>
            <a:pPr algn="just">
              <a:spcBef>
                <a:spcPct val="50000"/>
              </a:spcBef>
              <a:buFont typeface="Arial" pitchFamily="34" charset="0"/>
              <a:buNone/>
            </a:pPr>
            <a:endParaRPr lang="en-IN" sz="1400" dirty="0" smtClean="0">
              <a:solidFill>
                <a:srgbClr val="003399"/>
              </a:solidFill>
              <a:latin typeface="Times New Roman" pitchFamily="18" charset="0"/>
              <a:cs typeface="Times New Roman" pitchFamily="18" charset="0"/>
            </a:endParaRPr>
          </a:p>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44</a:t>
            </a:fld>
            <a:endParaRPr lang="en-US"/>
          </a:p>
        </p:txBody>
      </p:sp>
    </p:spTree>
    <p:extLst>
      <p:ext uri="{BB962C8B-B14F-4D97-AF65-F5344CB8AC3E}">
        <p14:creationId xmlns:p14="http://schemas.microsoft.com/office/powerpoint/2010/main" val="3068949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smtClean="0">
                <a:solidFill>
                  <a:srgbClr val="003399"/>
                </a:solidFill>
              </a:rPr>
              <a:t>Up to gain of 100 (i.e., 40 dB) is obtained with single transistor.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smtClean="0">
                <a:solidFill>
                  <a:srgbClr val="003399"/>
                </a:solidFill>
              </a:rPr>
              <a:t>For larger gain, more amplifier stages are to be cascaded.</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45</a:t>
            </a:fld>
            <a:endParaRPr lang="en-US"/>
          </a:p>
        </p:txBody>
      </p:sp>
    </p:spTree>
    <p:extLst>
      <p:ext uri="{BB962C8B-B14F-4D97-AF65-F5344CB8AC3E}">
        <p14:creationId xmlns:p14="http://schemas.microsoft.com/office/powerpoint/2010/main" val="1533570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smtClean="0"/>
              <a:t>When Input</a:t>
            </a:r>
            <a:r>
              <a:rPr lang="en-IN" baseline="0" dirty="0" smtClean="0"/>
              <a:t> voltage </a:t>
            </a:r>
            <a:r>
              <a:rPr lang="en-IN" dirty="0" smtClean="0"/>
              <a:t>V</a:t>
            </a:r>
            <a:r>
              <a:rPr lang="en-IN" baseline="-25000" dirty="0" smtClean="0"/>
              <a:t>IN  </a:t>
            </a:r>
            <a:r>
              <a:rPr lang="en-IN" baseline="0" dirty="0" smtClean="0"/>
              <a:t>is ZERO , transistor is OFF(cut-off  region), </a:t>
            </a:r>
            <a:r>
              <a:rPr lang="en-IN" baseline="0" dirty="0" err="1" smtClean="0"/>
              <a:t>V</a:t>
            </a:r>
            <a:r>
              <a:rPr lang="en-IN" baseline="-25000" dirty="0" err="1" smtClean="0"/>
              <a:t>out</a:t>
            </a:r>
            <a:r>
              <a:rPr lang="en-IN" baseline="0" dirty="0" smtClean="0"/>
              <a:t> = V</a:t>
            </a:r>
            <a:r>
              <a:rPr lang="en-IN" baseline="-25000" dirty="0" smtClean="0"/>
              <a:t>CC.</a:t>
            </a:r>
          </a:p>
          <a:p>
            <a:pPr marL="171450" indent="-171450">
              <a:buFont typeface="Arial" panose="020B0604020202020204" pitchFamily="34" charset="0"/>
              <a:buChar char="•"/>
            </a:pPr>
            <a:r>
              <a:rPr lang="en-IN" dirty="0" smtClean="0"/>
              <a:t>When Input</a:t>
            </a:r>
            <a:r>
              <a:rPr lang="en-IN" baseline="0" dirty="0" smtClean="0"/>
              <a:t> voltage </a:t>
            </a:r>
            <a:r>
              <a:rPr lang="en-IN" dirty="0" smtClean="0"/>
              <a:t>V</a:t>
            </a:r>
            <a:r>
              <a:rPr lang="en-IN" baseline="-25000" dirty="0" smtClean="0"/>
              <a:t>IN  </a:t>
            </a:r>
            <a:r>
              <a:rPr lang="en-IN" baseline="0" dirty="0" smtClean="0"/>
              <a:t>is  HIGH , transistor is ON (saturation region) , </a:t>
            </a:r>
            <a:r>
              <a:rPr lang="en-IN" baseline="0" dirty="0" err="1" smtClean="0"/>
              <a:t>V</a:t>
            </a:r>
            <a:r>
              <a:rPr lang="en-IN" baseline="-25000" dirty="0" err="1" smtClean="0"/>
              <a:t>out</a:t>
            </a:r>
            <a:r>
              <a:rPr lang="en-IN" baseline="0" dirty="0" smtClean="0"/>
              <a:t> = 0.</a:t>
            </a:r>
          </a:p>
          <a:p>
            <a:endParaRPr lang="en-US" dirty="0"/>
          </a:p>
        </p:txBody>
      </p:sp>
      <p:sp>
        <p:nvSpPr>
          <p:cNvPr id="4" name="Slide Number Placeholder 3"/>
          <p:cNvSpPr>
            <a:spLocks noGrp="1"/>
          </p:cNvSpPr>
          <p:nvPr>
            <p:ph type="sldNum" sz="quarter" idx="10"/>
          </p:nvPr>
        </p:nvSpPr>
        <p:spPr/>
        <p:txBody>
          <a:bodyPr/>
          <a:lstStyle/>
          <a:p>
            <a:fld id="{68A75D01-23B7-41E6-A0E8-AA1EABC519ED}" type="slidenum">
              <a:rPr lang="en-US" smtClean="0"/>
              <a:t>49</a:t>
            </a:fld>
            <a:endParaRPr lang="en-US"/>
          </a:p>
        </p:txBody>
      </p:sp>
    </p:spTree>
    <p:extLst>
      <p:ext uri="{BB962C8B-B14F-4D97-AF65-F5344CB8AC3E}">
        <p14:creationId xmlns:p14="http://schemas.microsoft.com/office/powerpoint/2010/main" val="16087545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baseline="-25000" dirty="0" smtClean="0">
              <a:solidFill>
                <a:srgbClr val="003399"/>
              </a:solidFill>
            </a:endParaRPr>
          </a:p>
          <a:p>
            <a:pPr marL="171450" indent="-171450">
              <a:buFont typeface="Arial" panose="020B0604020202020204" pitchFamily="34" charset="0"/>
              <a:buChar char="•"/>
            </a:pPr>
            <a:r>
              <a:rPr lang="en-IN" dirty="0" smtClean="0"/>
              <a:t>When Input</a:t>
            </a:r>
            <a:r>
              <a:rPr lang="en-IN" baseline="0" dirty="0" smtClean="0"/>
              <a:t> voltage </a:t>
            </a:r>
            <a:r>
              <a:rPr lang="en-IN" dirty="0" smtClean="0"/>
              <a:t>V</a:t>
            </a:r>
            <a:r>
              <a:rPr lang="en-IN" baseline="-25000" dirty="0" smtClean="0"/>
              <a:t>IN  </a:t>
            </a:r>
            <a:r>
              <a:rPr lang="en-IN" baseline="0" dirty="0" smtClean="0"/>
              <a:t>is ZERO , transistor is OFF(cut-off  region), LED is OFF.</a:t>
            </a:r>
            <a:r>
              <a:rPr lang="en-IN" baseline="-25000" dirty="0" smtClean="0"/>
              <a:t>.</a:t>
            </a:r>
          </a:p>
          <a:p>
            <a:pPr marL="171450" indent="-171450">
              <a:buFont typeface="Arial" panose="020B0604020202020204" pitchFamily="34" charset="0"/>
              <a:buChar char="•"/>
            </a:pPr>
            <a:r>
              <a:rPr lang="en-IN" dirty="0" smtClean="0"/>
              <a:t>When Input</a:t>
            </a:r>
            <a:r>
              <a:rPr lang="en-IN" baseline="0" dirty="0" smtClean="0"/>
              <a:t> voltage </a:t>
            </a:r>
            <a:r>
              <a:rPr lang="en-IN" dirty="0" smtClean="0"/>
              <a:t>V</a:t>
            </a:r>
            <a:r>
              <a:rPr lang="en-IN" baseline="-25000" dirty="0" smtClean="0"/>
              <a:t>IN  </a:t>
            </a:r>
            <a:r>
              <a:rPr lang="en-IN" baseline="0" dirty="0" smtClean="0"/>
              <a:t>is  HIGH , transistor is ON (saturation region) , LED turns ON.</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50</a:t>
            </a:fld>
            <a:endParaRPr lang="en-US"/>
          </a:p>
        </p:txBody>
      </p:sp>
    </p:spTree>
    <p:extLst>
      <p:ext uri="{BB962C8B-B14F-4D97-AF65-F5344CB8AC3E}">
        <p14:creationId xmlns:p14="http://schemas.microsoft.com/office/powerpoint/2010/main" val="3939758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smtClean="0"/>
              <a:t>When A = 0</a:t>
            </a:r>
            <a:r>
              <a:rPr lang="en-IN" baseline="0" dirty="0" smtClean="0"/>
              <a:t> , transistor is OFF(cut-off  region), Output Q = 1</a:t>
            </a:r>
            <a:r>
              <a:rPr lang="en-IN" baseline="-25000" dirty="0" smtClean="0"/>
              <a:t>.</a:t>
            </a:r>
          </a:p>
          <a:p>
            <a:pPr marL="171450" indent="-171450">
              <a:buFont typeface="Arial" panose="020B0604020202020204" pitchFamily="34" charset="0"/>
              <a:buChar char="•"/>
            </a:pPr>
            <a:r>
              <a:rPr lang="en-IN" dirty="0" smtClean="0"/>
              <a:t>When A = 1</a:t>
            </a:r>
            <a:r>
              <a:rPr lang="en-IN" baseline="0" dirty="0" smtClean="0"/>
              <a:t>, transistor is ON (saturation region) , Output Q = 0.</a:t>
            </a:r>
          </a:p>
          <a:p>
            <a:endParaRPr lang="en-US" dirty="0"/>
          </a:p>
        </p:txBody>
      </p:sp>
      <p:sp>
        <p:nvSpPr>
          <p:cNvPr id="4" name="Slide Number Placeholder 3"/>
          <p:cNvSpPr>
            <a:spLocks noGrp="1"/>
          </p:cNvSpPr>
          <p:nvPr>
            <p:ph type="sldNum" sz="quarter" idx="10"/>
          </p:nvPr>
        </p:nvSpPr>
        <p:spPr/>
        <p:txBody>
          <a:bodyPr/>
          <a:lstStyle/>
          <a:p>
            <a:fld id="{68A75D01-23B7-41E6-A0E8-AA1EABC519ED}" type="slidenum">
              <a:rPr lang="en-US" smtClean="0"/>
              <a:t>51</a:t>
            </a:fld>
            <a:endParaRPr lang="en-US"/>
          </a:p>
        </p:txBody>
      </p:sp>
    </p:spTree>
    <p:extLst>
      <p:ext uri="{BB962C8B-B14F-4D97-AF65-F5344CB8AC3E}">
        <p14:creationId xmlns:p14="http://schemas.microsoft.com/office/powerpoint/2010/main" val="4048721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width of emitter is more compared to collector region but less compared to base region.</a:t>
            </a:r>
            <a:endParaRPr lang="en-US" dirty="0"/>
          </a:p>
        </p:txBody>
      </p:sp>
      <p:sp>
        <p:nvSpPr>
          <p:cNvPr id="4" name="Slide Number Placeholder 3"/>
          <p:cNvSpPr>
            <a:spLocks noGrp="1"/>
          </p:cNvSpPr>
          <p:nvPr>
            <p:ph type="sldNum" sz="quarter" idx="10"/>
          </p:nvPr>
        </p:nvSpPr>
        <p:spPr/>
        <p:txBody>
          <a:bodyPr/>
          <a:lstStyle/>
          <a:p>
            <a:fld id="{68A75D01-23B7-41E6-A0E8-AA1EABC519ED}" type="slidenum">
              <a:rPr lang="en-US" smtClean="0"/>
              <a:t>5</a:t>
            </a:fld>
            <a:endParaRPr lang="en-US" dirty="0"/>
          </a:p>
        </p:txBody>
      </p:sp>
    </p:spTree>
    <p:extLst>
      <p:ext uri="{BB962C8B-B14F-4D97-AF65-F5344CB8AC3E}">
        <p14:creationId xmlns:p14="http://schemas.microsoft.com/office/powerpoint/2010/main" val="2356493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rPr>
              <a:t>Operation of PNP is similar with roles of free electrons and holes interchanged.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8A75D01-23B7-41E6-A0E8-AA1EABC519ED}" type="slidenum">
              <a:rPr lang="en-US" smtClean="0"/>
              <a:t>7</a:t>
            </a:fld>
            <a:endParaRPr lang="en-US" dirty="0"/>
          </a:p>
        </p:txBody>
      </p:sp>
    </p:spTree>
    <p:extLst>
      <p:ext uri="{BB962C8B-B14F-4D97-AF65-F5344CB8AC3E}">
        <p14:creationId xmlns:p14="http://schemas.microsoft.com/office/powerpoint/2010/main" val="1937926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rPr>
              <a:t>Operation of PNP is similar with roles of free electrons and holes interchanged.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8A75D01-23B7-41E6-A0E8-AA1EABC519ED}" type="slidenum">
              <a:rPr lang="en-US" smtClean="0"/>
              <a:t>8</a:t>
            </a:fld>
            <a:endParaRPr lang="en-US" dirty="0"/>
          </a:p>
        </p:txBody>
      </p:sp>
    </p:spTree>
    <p:extLst>
      <p:ext uri="{BB962C8B-B14F-4D97-AF65-F5344CB8AC3E}">
        <p14:creationId xmlns:p14="http://schemas.microsoft.com/office/powerpoint/2010/main" val="1937926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rPr>
              <a:t>Operation of PNP is similar with roles of free electrons and holes interchanged.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8A75D01-23B7-41E6-A0E8-AA1EABC519ED}" type="slidenum">
              <a:rPr lang="en-US" smtClean="0"/>
              <a:t>9</a:t>
            </a:fld>
            <a:endParaRPr lang="en-US" dirty="0"/>
          </a:p>
        </p:txBody>
      </p:sp>
    </p:spTree>
    <p:extLst>
      <p:ext uri="{BB962C8B-B14F-4D97-AF65-F5344CB8AC3E}">
        <p14:creationId xmlns:p14="http://schemas.microsoft.com/office/powerpoint/2010/main" val="1937926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rPr>
              <a:t>Operation of PNP is similar with roles of free electrons and holes interchanged.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8A75D01-23B7-41E6-A0E8-AA1EABC519ED}" type="slidenum">
              <a:rPr lang="en-US" smtClean="0"/>
              <a:t>10</a:t>
            </a:fld>
            <a:endParaRPr lang="en-US" dirty="0"/>
          </a:p>
        </p:txBody>
      </p:sp>
    </p:spTree>
    <p:extLst>
      <p:ext uri="{BB962C8B-B14F-4D97-AF65-F5344CB8AC3E}">
        <p14:creationId xmlns:p14="http://schemas.microsoft.com/office/powerpoint/2010/main" val="1937926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latin typeface="Times New Roman" panose="02020603050405020304" pitchFamily="18" charset="0"/>
                <a:cs typeface="Times New Roman" panose="02020603050405020304" pitchFamily="18" charset="0"/>
              </a:rPr>
              <a:t>Value of </a:t>
            </a:r>
            <a:r>
              <a:rPr lang="el-GR" sz="1200" i="1" dirty="0" smtClean="0">
                <a:latin typeface="Times New Roman" panose="02020603050405020304" pitchFamily="18" charset="0"/>
                <a:cs typeface="Times New Roman" panose="02020603050405020304" pitchFamily="18" charset="0"/>
              </a:rPr>
              <a:t>α</a:t>
            </a:r>
            <a:r>
              <a:rPr lang="en-US" sz="1200" i="1" baseline="-25000" dirty="0" smtClean="0">
                <a:latin typeface="Times New Roman" panose="02020603050405020304" pitchFamily="18" charset="0"/>
                <a:cs typeface="Times New Roman" panose="02020603050405020304" pitchFamily="18" charset="0"/>
              </a:rPr>
              <a:t>dc</a:t>
            </a:r>
            <a:r>
              <a:rPr lang="en-US" sz="1200" dirty="0" smtClean="0">
                <a:latin typeface="Times New Roman" panose="02020603050405020304" pitchFamily="18" charset="0"/>
                <a:cs typeface="Times New Roman" panose="02020603050405020304" pitchFamily="18" charset="0"/>
              </a:rPr>
              <a:t> &lt; 1, since I</a:t>
            </a:r>
            <a:r>
              <a:rPr lang="en-US" sz="1200" baseline="-25000" dirty="0" smtClean="0">
                <a:latin typeface="Times New Roman" panose="02020603050405020304" pitchFamily="18" charset="0"/>
                <a:cs typeface="Times New Roman" panose="02020603050405020304" pitchFamily="18" charset="0"/>
              </a:rPr>
              <a:t>E</a:t>
            </a:r>
            <a:r>
              <a:rPr lang="en-US" sz="1200" dirty="0" smtClean="0">
                <a:latin typeface="Times New Roman" panose="02020603050405020304" pitchFamily="18" charset="0"/>
                <a:cs typeface="Times New Roman" panose="02020603050405020304" pitchFamily="18" charset="0"/>
              </a:rPr>
              <a:t>&gt;I</a:t>
            </a:r>
            <a:r>
              <a:rPr lang="en-US" sz="1200" baseline="-25000" dirty="0" smtClean="0">
                <a:latin typeface="Times New Roman" panose="02020603050405020304" pitchFamily="18" charset="0"/>
                <a:cs typeface="Times New Roman" panose="02020603050405020304" pitchFamily="18" charset="0"/>
              </a:rPr>
              <a:t>C </a:t>
            </a:r>
          </a:p>
          <a:p>
            <a:pPr marL="0" indent="0">
              <a:buNone/>
            </a:pPr>
            <a:endParaRPr lang="el-GR" sz="1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A75D01-23B7-41E6-A0E8-AA1EABC519ED}" type="slidenum">
              <a:rPr lang="en-US" smtClean="0"/>
              <a:t>11</a:t>
            </a:fld>
            <a:endParaRPr lang="en-US" dirty="0"/>
          </a:p>
        </p:txBody>
      </p:sp>
    </p:spTree>
    <p:extLst>
      <p:ext uri="{BB962C8B-B14F-4D97-AF65-F5344CB8AC3E}">
        <p14:creationId xmlns:p14="http://schemas.microsoft.com/office/powerpoint/2010/main" val="575238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i="0" dirty="0" smtClean="0"/>
              <a:t>Β</a:t>
            </a:r>
            <a:r>
              <a:rPr lang="en-US" i="0" dirty="0" smtClean="0"/>
              <a:t>&gt;1, since</a:t>
            </a:r>
            <a:r>
              <a:rPr lang="en-US" i="0" baseline="0" dirty="0" smtClean="0"/>
              <a:t> I</a:t>
            </a:r>
            <a:r>
              <a:rPr lang="en-US" i="0" baseline="-25000" dirty="0" smtClean="0"/>
              <a:t>B</a:t>
            </a:r>
            <a:r>
              <a:rPr lang="en-US" i="0" baseline="0" dirty="0" smtClean="0"/>
              <a:t> &lt; I</a:t>
            </a:r>
            <a:r>
              <a:rPr lang="en-US" i="0" baseline="-25000" dirty="0" smtClean="0"/>
              <a:t>C  </a:t>
            </a:r>
            <a:endParaRPr lang="en-US" i="0" dirty="0"/>
          </a:p>
        </p:txBody>
      </p:sp>
      <p:sp>
        <p:nvSpPr>
          <p:cNvPr id="4" name="Slide Number Placeholder 3"/>
          <p:cNvSpPr>
            <a:spLocks noGrp="1"/>
          </p:cNvSpPr>
          <p:nvPr>
            <p:ph type="sldNum" sz="quarter" idx="10"/>
          </p:nvPr>
        </p:nvSpPr>
        <p:spPr/>
        <p:txBody>
          <a:bodyPr/>
          <a:lstStyle/>
          <a:p>
            <a:fld id="{68A75D01-23B7-41E6-A0E8-AA1EABC519ED}" type="slidenum">
              <a:rPr lang="en-US" smtClean="0"/>
              <a:t>12</a:t>
            </a:fld>
            <a:endParaRPr lang="en-US" dirty="0"/>
          </a:p>
        </p:txBody>
      </p:sp>
    </p:spTree>
    <p:extLst>
      <p:ext uri="{BB962C8B-B14F-4D97-AF65-F5344CB8AC3E}">
        <p14:creationId xmlns:p14="http://schemas.microsoft.com/office/powerpoint/2010/main" val="3812784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8A6BBA-DFAB-499E-AB76-5058E3818ED2}" type="datetime1">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2841840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9DC064-F0E4-4170-BFBD-B12083269420}" type="datetime1">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676947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26BA2B-6BE2-4FD3-95EB-E60D7362362E}" type="datetime1">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3340789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ext Box 10"/>
          <p:cNvSpPr txBox="1">
            <a:spLocks noChangeArrowheads="1"/>
          </p:cNvSpPr>
          <p:nvPr userDrawn="1"/>
        </p:nvSpPr>
        <p:spPr bwMode="auto">
          <a:xfrm>
            <a:off x="0" y="6583363"/>
            <a:ext cx="9144000" cy="274637"/>
          </a:xfrm>
          <a:prstGeom prst="rect">
            <a:avLst/>
          </a:prstGeom>
          <a:solidFill>
            <a:srgbClr val="A850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2" name="Title 1"/>
          <p:cNvSpPr>
            <a:spLocks noGrp="1"/>
          </p:cNvSpPr>
          <p:nvPr>
            <p:ph type="title"/>
          </p:nvPr>
        </p:nvSpPr>
        <p:spPr>
          <a:xfrm>
            <a:off x="469900" y="-76200"/>
            <a:ext cx="8229600" cy="827087"/>
          </a:xfrm>
        </p:spPr>
        <p:txBody>
          <a:bodyPr>
            <a:normAutofit/>
          </a:bodyPr>
          <a:lstStyle>
            <a:lvl1pPr>
              <a:defRPr sz="3200" b="1" i="1">
                <a:solidFill>
                  <a:srgbClr val="A85000"/>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
              <a:defRPr sz="2800">
                <a:solidFill>
                  <a:schemeClr val="tx1"/>
                </a:solidFill>
              </a:defRPr>
            </a:lvl1pPr>
            <a:lvl2pPr marL="742950" indent="-285750">
              <a:buFont typeface="Arial" panose="020B0604020202020204" pitchFamily="34" charset="0"/>
              <a:buChar char="•"/>
              <a:defRPr sz="2600">
                <a:solidFill>
                  <a:srgbClr val="003399"/>
                </a:solidFill>
              </a:defRPr>
            </a:lvl2pPr>
            <a:lvl3pPr marL="1143000" indent="-228600">
              <a:buFont typeface="Wingdings" panose="05000000000000000000" pitchFamily="2" charset="2"/>
              <a:buChar char="Ø"/>
              <a:defRPr>
                <a:solidFill>
                  <a:schemeClr val="tx1">
                    <a:lumMod val="75000"/>
                    <a:lumOff val="25000"/>
                  </a:schemeClr>
                </a:solidFill>
              </a:defRPr>
            </a:lvl3pPr>
            <a:lvl4pPr>
              <a:defRPr sz="2200">
                <a:solidFill>
                  <a:srgbClr val="A85000"/>
                </a:solidFill>
              </a:defRPr>
            </a:lvl4pPr>
            <a:lvl5pPr>
              <a:defRPr sz="2000">
                <a:solidFill>
                  <a:schemeClr val="tx1">
                    <a:lumMod val="85000"/>
                    <a:lumOff val="1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FCFE622-8825-48B4-8B0B-E8605C9B719F}" type="datetime1">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934200" y="6553200"/>
            <a:ext cx="2133600" cy="365125"/>
          </a:xfrm>
        </p:spPr>
        <p:txBody>
          <a:bodyPr/>
          <a:lstStyle/>
          <a:p>
            <a:fld id="{7DB72B6B-351E-47F5-8A9F-408C781D2328}" type="slidenum">
              <a:rPr lang="en-US" smtClean="0"/>
              <a:t>‹#›</a:t>
            </a:fld>
            <a:endParaRPr lang="en-US" dirty="0"/>
          </a:p>
        </p:txBody>
      </p:sp>
      <p:sp>
        <p:nvSpPr>
          <p:cNvPr id="7" name="Text Box 3"/>
          <p:cNvSpPr txBox="1">
            <a:spLocks noChangeArrowheads="1"/>
          </p:cNvSpPr>
          <p:nvPr userDrawn="1"/>
        </p:nvSpPr>
        <p:spPr bwMode="auto">
          <a:xfrm>
            <a:off x="0" y="6583363"/>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pic>
        <p:nvPicPr>
          <p:cNvPr id="8" name="Picture 7" descr="Mahe-Logo-emb"/>
          <p:cNvPicPr>
            <a:picLocks noChangeAspect="1" noChangeArrowheads="1"/>
          </p:cNvPicPr>
          <p:nvPr userDrawn="1"/>
        </p:nvPicPr>
        <p:blipFill>
          <a:blip r:embed="rId3">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8"/>
          <p:cNvSpPr>
            <a:spLocks noChangeShapeType="1"/>
          </p:cNvSpPr>
          <p:nvPr userDrawn="1"/>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graphicFrame>
        <p:nvGraphicFramePr>
          <p:cNvPr id="11" name="Object 10"/>
          <p:cNvGraphicFramePr>
            <a:graphicFrameLocks noChangeAspect="1"/>
          </p:cNvGraphicFramePr>
          <p:nvPr userDrawn="1">
            <p:extLst>
              <p:ext uri="{D42A27DB-BD31-4B8C-83A1-F6EECF244321}">
                <p14:modId xmlns:p14="http://schemas.microsoft.com/office/powerpoint/2010/main" val="164004969"/>
              </p:ext>
            </p:extLst>
          </p:nvPr>
        </p:nvGraphicFramePr>
        <p:xfrm>
          <a:off x="8382000" y="71438"/>
          <a:ext cx="584200" cy="587375"/>
        </p:xfrm>
        <a:graphic>
          <a:graphicData uri="http://schemas.openxmlformats.org/presentationml/2006/ole">
            <mc:AlternateContent xmlns:mc="http://schemas.openxmlformats.org/markup-compatibility/2006">
              <mc:Choice xmlns:v="urn:schemas-microsoft-com:vml" Requires="v">
                <p:oleObj spid="_x0000_s26644" name="Picture" r:id="rId4" imgW="777240" imgH="687240" progId="Word.Picture.8">
                  <p:embed/>
                </p:oleObj>
              </mc:Choice>
              <mc:Fallback>
                <p:oleObj name="Picture" r:id="rId4" imgW="777240" imgH="687240"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0" y="71438"/>
                        <a:ext cx="584200"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28350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AAA129-B3D4-4F35-B437-DC98688F2983}" type="datetime1">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2550188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02FA56-1C71-4F2C-B1C3-4D74F78F6969}" type="datetime1">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789672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C7DC30-7A5F-49A0-85BB-D1AD647CA31C}" type="datetime1">
              <a:rPr lang="en-US" smtClean="0"/>
              <a:t>4/29/2021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2393508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BF0B5C-AB95-4F40-ABFE-C82C5FB72FBA}" type="datetime1">
              <a:rPr lang="en-US" smtClean="0"/>
              <a:t>4/29/2021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1026660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587350-5D50-4692-BB32-4C605819F64D}" type="datetime1">
              <a:rPr lang="en-US" smtClean="0"/>
              <a:t>4/29/2021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1952785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C09FFD-B59A-4BC7-B9A2-CC076DD352DD}" type="datetime1">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3026070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17FE2A-1051-4156-B7A8-895E043D0E35}" type="datetime1">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3530055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0078D-BFE1-428A-906C-87BED459DE36}" type="datetime1">
              <a:rPr lang="en-US" smtClean="0"/>
              <a:t>4/29/2021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72B6B-351E-47F5-8A9F-408C781D2328}" type="slidenum">
              <a:rPr lang="en-US" smtClean="0"/>
              <a:t>‹#›</a:t>
            </a:fld>
            <a:endParaRPr lang="en-US"/>
          </a:p>
        </p:txBody>
      </p:sp>
    </p:spTree>
    <p:extLst>
      <p:ext uri="{BB962C8B-B14F-4D97-AF65-F5344CB8AC3E}">
        <p14:creationId xmlns:p14="http://schemas.microsoft.com/office/powerpoint/2010/main" val="378548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mc:Choice>
    <mc:Fallback xmlns="">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5.wmf"/><Relationship Id="rId3" Type="http://schemas.openxmlformats.org/officeDocument/2006/relationships/notesSlide" Target="../notesSlides/notesSlide8.xml"/><Relationship Id="rId7" Type="http://schemas.openxmlformats.org/officeDocument/2006/relationships/image" Target="../media/image12.wmf"/><Relationship Id="rId12"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3.wmf"/></Relationships>
</file>

<file path=ppt/slides/_rels/slide12.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notesSlide" Target="../notesSlides/notesSlide9.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9.bin"/><Relationship Id="rId4" Type="http://schemas.openxmlformats.org/officeDocument/2006/relationships/hyperlink" Target="link/CURRENT%20RELATION.docx"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hyperlink" Target="link/CB%20CHARACTERISTICS.docx" TargetMode="Externa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hyperlink" Target="link/CB%20CHARACTERISTICS.docx" TargetMode="External"/><Relationship Id="rId5" Type="http://schemas.openxmlformats.org/officeDocument/2006/relationships/image" Target="../media/image20.wmf"/><Relationship Id="rId4" Type="http://schemas.openxmlformats.org/officeDocument/2006/relationships/oleObject" Target="../embeddings/oleObject12.bin"/></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hyperlink" Target="link/CE%20Characteristics.docx" TargetMode="Externa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hyperlink" Target="link/CE%20Characteristics.docx" TargetMode="Externa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4.wmf"/><Relationship Id="rId4" Type="http://schemas.openxmlformats.org/officeDocument/2006/relationships/oleObject" Target="../embeddings/oleObject15.bin"/></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13.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6.bin"/><Relationship Id="rId5" Type="http://schemas.openxmlformats.org/officeDocument/2006/relationships/image" Target="../media/image30.png"/><Relationship Id="rId10" Type="http://schemas.openxmlformats.org/officeDocument/2006/relationships/hyperlink" Target="link/fixed%20bias.docx" TargetMode="External"/><Relationship Id="rId4" Type="http://schemas.openxmlformats.org/officeDocument/2006/relationships/image" Target="../media/image2.jpeg"/><Relationship Id="rId9" Type="http://schemas.openxmlformats.org/officeDocument/2006/relationships/image" Target="../media/image29.wmf"/></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14.xml"/><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4.png"/><Relationship Id="rId11" Type="http://schemas.openxmlformats.org/officeDocument/2006/relationships/image" Target="../media/image32.wmf"/><Relationship Id="rId5" Type="http://schemas.openxmlformats.org/officeDocument/2006/relationships/image" Target="../media/image33.png"/><Relationship Id="rId10" Type="http://schemas.openxmlformats.org/officeDocument/2006/relationships/oleObject" Target="../embeddings/oleObject19.bin"/><Relationship Id="rId4" Type="http://schemas.openxmlformats.org/officeDocument/2006/relationships/image" Target="../media/image2.jpeg"/><Relationship Id="rId9" Type="http://schemas.openxmlformats.org/officeDocument/2006/relationships/image" Target="../media/image31.wmf"/></Relationships>
</file>

<file path=ppt/slides/_rels/slide3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customXml" Target="../ink/ink2.xml"/><Relationship Id="rId3" Type="http://schemas.openxmlformats.org/officeDocument/2006/relationships/notesSlide" Target="../notesSlides/notesSlide15.xml"/><Relationship Id="rId7" Type="http://schemas.openxmlformats.org/officeDocument/2006/relationships/oleObject" Target="../embeddings/oleObject20.bin"/><Relationship Id="rId12"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0.png"/><Relationship Id="rId11" Type="http://schemas.openxmlformats.org/officeDocument/2006/relationships/oleObject" Target="../embeddings/oleObject22.bin"/><Relationship Id="rId5" Type="http://schemas.openxmlformats.org/officeDocument/2006/relationships/image" Target="../media/image2.jpeg"/><Relationship Id="rId10" Type="http://schemas.openxmlformats.org/officeDocument/2006/relationships/image" Target="../media/image38.wmf"/><Relationship Id="rId4" Type="http://schemas.openxmlformats.org/officeDocument/2006/relationships/hyperlink" Target="link/self%20bias.docx" TargetMode="External"/><Relationship Id="rId9" Type="http://schemas.openxmlformats.org/officeDocument/2006/relationships/oleObject" Target="../embeddings/oleObject21.bin"/><Relationship Id="rId14" Type="http://schemas.openxmlformats.org/officeDocument/2006/relationships/image" Target="../media/image41.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notesSlide" Target="../notesSlides/notesSlide16.xml"/><Relationship Id="rId7" Type="http://schemas.openxmlformats.org/officeDocument/2006/relationships/hyperlink" Target="link/amplifier.docx" TargetMode="Externa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2.wmf"/><Relationship Id="rId5" Type="http://schemas.openxmlformats.org/officeDocument/2006/relationships/oleObject" Target="../embeddings/oleObject23.bin"/><Relationship Id="rId10" Type="http://schemas.openxmlformats.org/officeDocument/2006/relationships/comments" Target="../comments/comment1.xml"/><Relationship Id="rId4" Type="http://schemas.openxmlformats.org/officeDocument/2006/relationships/image" Target="../media/image2.jpeg"/><Relationship Id="rId9" Type="http://schemas.microsoft.com/office/2007/relationships/hdphoto" Target="../media/hdphoto1.wdp"/></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4.png"/><Relationship Id="rId5" Type="http://schemas.openxmlformats.org/officeDocument/2006/relationships/oleObject" Target="../embeddings/oleObject24.bin"/><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link/RC%20coupling.docx"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2.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5.bin"/><Relationship Id="rId5" Type="http://schemas.openxmlformats.org/officeDocument/2006/relationships/image" Target="../media/image2.jpeg"/><Relationship Id="rId4" Type="http://schemas.openxmlformats.org/officeDocument/2006/relationships/hyperlink" Target="link/freqency%20response.docx"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link/freqency%20response.docx"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2.jpeg"/></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5.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notesSlide" Target="../notesSlides/notesSlide23.xml"/><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0.wmf"/><Relationship Id="rId5" Type="http://schemas.openxmlformats.org/officeDocument/2006/relationships/oleObject" Target="../embeddings/oleObject26.bin"/><Relationship Id="rId4" Type="http://schemas.openxmlformats.org/officeDocument/2006/relationships/image" Target="../media/image2.jpeg"/><Relationship Id="rId9" Type="http://schemas.openxmlformats.org/officeDocument/2006/relationships/image" Target="../media/image5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link/switch.docx"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hyperlink" Target="http://www.learnabout-electronics.org/bipolar_junction_transistors_05.php"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png"/><Relationship Id="rId5" Type="http://schemas.openxmlformats.org/officeDocument/2006/relationships/oleObject" Target="../embeddings/oleObject3.bin"/><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52400" y="-65088"/>
            <a:ext cx="8991600" cy="827088"/>
          </a:xfrm>
        </p:spPr>
        <p:txBody>
          <a:bodyPr/>
          <a:lstStyle/>
          <a:p>
            <a:r>
              <a:rPr lang="en-US" altLang="en-US" smtClean="0">
                <a:latin typeface="Arial" charset="0"/>
                <a:cs typeface="Arial" charset="0"/>
              </a:rPr>
              <a:t> Part – I : Analog Electronics</a:t>
            </a:r>
          </a:p>
        </p:txBody>
      </p:sp>
      <p:sp>
        <p:nvSpPr>
          <p:cNvPr id="4" name="Slide Number Placeholder 3"/>
          <p:cNvSpPr>
            <a:spLocks noGrp="1"/>
          </p:cNvSpPr>
          <p:nvPr>
            <p:ph type="sldNum" sz="quarter" idx="12"/>
          </p:nvPr>
        </p:nvSpPr>
        <p:spPr/>
        <p:txBody>
          <a:bodyPr/>
          <a:lstStyle/>
          <a:p>
            <a:pPr>
              <a:defRPr/>
            </a:pPr>
            <a:r>
              <a:rPr lang="en-US"/>
              <a:t>1</a:t>
            </a:r>
          </a:p>
        </p:txBody>
      </p:sp>
      <p:sp>
        <p:nvSpPr>
          <p:cNvPr id="4100" name="Content Placeholder 1"/>
          <p:cNvSpPr>
            <a:spLocks noGrp="1"/>
          </p:cNvSpPr>
          <p:nvPr>
            <p:ph idx="1"/>
          </p:nvPr>
        </p:nvSpPr>
        <p:spPr>
          <a:xfrm>
            <a:off x="457200" y="990600"/>
            <a:ext cx="8229600" cy="5135563"/>
          </a:xfrm>
        </p:spPr>
        <p:txBody>
          <a:bodyPr/>
          <a:lstStyle/>
          <a:p>
            <a:pPr marL="0" indent="0" algn="ctr">
              <a:buFont typeface="Wingdings" panose="05000000000000000000" pitchFamily="2" charset="2"/>
              <a:buNone/>
            </a:pPr>
            <a:endParaRPr lang="en-US" altLang="en-US" b="1" dirty="0" smtClean="0"/>
          </a:p>
          <a:p>
            <a:pPr marL="0" indent="0" algn="ctr">
              <a:buNone/>
            </a:pPr>
            <a:r>
              <a:rPr lang="en-US" altLang="en-US" b="1" dirty="0" smtClean="0">
                <a:latin typeface="Arial" panose="020B0604020202020204" pitchFamily="34" charset="0"/>
                <a:cs typeface="Arial" panose="020B0604020202020204" pitchFamily="34" charset="0"/>
              </a:rPr>
              <a:t>Chapter-2: </a:t>
            </a:r>
            <a:r>
              <a:rPr lang="en-US" b="1" dirty="0">
                <a:latin typeface="Arial" panose="020B0604020202020204" pitchFamily="34" charset="0"/>
                <a:cs typeface="Arial" panose="020B0604020202020204" pitchFamily="34" charset="0"/>
              </a:rPr>
              <a:t>BJT and its Applications</a:t>
            </a:r>
            <a:endParaRPr lang="en-US" altLang="en-US" dirty="0" smtClean="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2400" b="1" dirty="0" smtClean="0">
              <a:latin typeface="Arial" charset="0"/>
              <a:cs typeface="Arial" charset="0"/>
            </a:endParaRPr>
          </a:p>
          <a:p>
            <a:pPr marL="0" indent="0">
              <a:buFont typeface="Wingdings" panose="05000000000000000000" pitchFamily="2" charset="2"/>
              <a:buNone/>
            </a:pPr>
            <a:endParaRPr lang="en-US" altLang="en-US" sz="2400" b="1" dirty="0" smtClean="0">
              <a:latin typeface="Arial" charset="0"/>
              <a:cs typeface="Arial" charset="0"/>
            </a:endParaRPr>
          </a:p>
          <a:p>
            <a:pPr marL="0" indent="0" algn="ctr">
              <a:buFont typeface="Wingdings" panose="05000000000000000000" pitchFamily="2" charset="2"/>
              <a:buNone/>
            </a:pPr>
            <a:endParaRPr lang="en-US" altLang="en-US" sz="2400" b="1" dirty="0" smtClean="0">
              <a:latin typeface="Arial" charset="0"/>
              <a:cs typeface="Arial" charset="0"/>
            </a:endParaRPr>
          </a:p>
          <a:p>
            <a:pPr marL="0" indent="0" algn="ctr">
              <a:buFont typeface="Wingdings" panose="05000000000000000000" pitchFamily="2" charset="2"/>
              <a:buNone/>
            </a:pPr>
            <a:r>
              <a:rPr lang="en-US" altLang="en-US" sz="2400" b="1" dirty="0" smtClean="0">
                <a:latin typeface="Arial" charset="0"/>
                <a:cs typeface="Arial" charset="0"/>
              </a:rPr>
              <a:t>Reference: </a:t>
            </a:r>
          </a:p>
          <a:p>
            <a:pPr marL="0" indent="0" algn="ctr">
              <a:buFont typeface="Wingdings" panose="05000000000000000000" pitchFamily="2" charset="2"/>
              <a:buNone/>
            </a:pPr>
            <a:endParaRPr lang="en-US" altLang="en-US" sz="2400" b="1" dirty="0" smtClean="0">
              <a:latin typeface="Arial" charset="0"/>
              <a:cs typeface="Arial" charset="0"/>
            </a:endParaRPr>
          </a:p>
          <a:p>
            <a:pPr marL="0" indent="0" algn="just">
              <a:buFont typeface="Wingdings" panose="05000000000000000000" pitchFamily="2" charset="2"/>
              <a:buNone/>
            </a:pPr>
            <a:r>
              <a:rPr lang="en-IN" altLang="en-US" sz="2400" dirty="0" smtClean="0">
                <a:latin typeface="Arial" charset="0"/>
                <a:cs typeface="Arial" charset="0"/>
              </a:rPr>
              <a:t>Robert L. </a:t>
            </a:r>
            <a:r>
              <a:rPr lang="en-IN" altLang="en-US" sz="2400" dirty="0" err="1" smtClean="0">
                <a:latin typeface="Arial" charset="0"/>
                <a:cs typeface="Arial" charset="0"/>
              </a:rPr>
              <a:t>Boylestad</a:t>
            </a:r>
            <a:r>
              <a:rPr lang="en-IN" altLang="en-US" sz="2400" dirty="0" smtClean="0">
                <a:latin typeface="Arial" charset="0"/>
                <a:cs typeface="Arial" charset="0"/>
              </a:rPr>
              <a:t>, Louis </a:t>
            </a:r>
            <a:r>
              <a:rPr lang="en-IN" altLang="en-US" sz="2400" dirty="0" err="1" smtClean="0">
                <a:latin typeface="Arial" charset="0"/>
                <a:cs typeface="Arial" charset="0"/>
              </a:rPr>
              <a:t>Nashelsky</a:t>
            </a:r>
            <a:r>
              <a:rPr lang="en-IN" altLang="en-US" sz="2400" dirty="0" smtClean="0">
                <a:latin typeface="Arial" charset="0"/>
                <a:cs typeface="Arial" charset="0"/>
              </a:rPr>
              <a:t>, Electronic Devices &amp; Circuit Theory, 11</a:t>
            </a:r>
            <a:r>
              <a:rPr lang="en-IN" altLang="en-US" sz="2400" baseline="30000" dirty="0" smtClean="0">
                <a:latin typeface="Arial" charset="0"/>
                <a:cs typeface="Arial" charset="0"/>
              </a:rPr>
              <a:t>th</a:t>
            </a:r>
            <a:r>
              <a:rPr lang="en-IN" altLang="en-US" sz="2400" dirty="0" smtClean="0">
                <a:latin typeface="Arial" charset="0"/>
                <a:cs typeface="Arial" charset="0"/>
              </a:rPr>
              <a:t> Edition, PHI, 2012</a:t>
            </a:r>
            <a:endParaRPr lang="en-US" altLang="en-US" sz="2400" dirty="0" smtClean="0">
              <a:latin typeface="Arial" charset="0"/>
              <a:cs typeface="Arial" charset="0"/>
            </a:endParaRPr>
          </a:p>
          <a:p>
            <a:pPr marL="0" indent="0">
              <a:buFont typeface="Wingdings" panose="05000000000000000000" pitchFamily="2" charset="2"/>
              <a:buNone/>
            </a:pPr>
            <a:endParaRPr lang="en-US" altLang="en-US" sz="2400" dirty="0" smtClean="0"/>
          </a:p>
          <a:p>
            <a:pPr marL="0" indent="0">
              <a:buFont typeface="Wingdings" panose="05000000000000000000" pitchFamily="2" charset="2"/>
              <a:buNone/>
            </a:pPr>
            <a:endParaRPr lang="en-US" altLang="en-US" dirty="0" smtClean="0"/>
          </a:p>
        </p:txBody>
      </p:sp>
      <p:sp>
        <p:nvSpPr>
          <p:cNvPr id="2" name="Rectangle 1"/>
          <p:cNvSpPr/>
          <p:nvPr/>
        </p:nvSpPr>
        <p:spPr>
          <a:xfrm>
            <a:off x="2208339" y="2438400"/>
            <a:ext cx="4727321" cy="523220"/>
          </a:xfrm>
          <a:prstGeom prst="rect">
            <a:avLst/>
          </a:prstGeom>
        </p:spPr>
        <p:txBody>
          <a:bodyPr wrap="none">
            <a:spAutoFit/>
          </a:bodyPr>
          <a:lstStyle/>
          <a:p>
            <a:pPr algn="ctr"/>
            <a:r>
              <a:rPr lang="en-US" sz="2800" b="1" dirty="0">
                <a:solidFill>
                  <a:srgbClr val="003399"/>
                </a:solidFill>
              </a:rPr>
              <a:t>MODULE 1: BJT Characteristics</a:t>
            </a:r>
          </a:p>
        </p:txBody>
      </p:sp>
    </p:spTree>
    <p:extLst>
      <p:ext uri="{BB962C8B-B14F-4D97-AF65-F5344CB8AC3E}">
        <p14:creationId xmlns:p14="http://schemas.microsoft.com/office/powerpoint/2010/main" val="872974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NPN TRANSISTOR OPERATION</a:t>
            </a:r>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10</a:t>
            </a:fld>
            <a:endParaRPr lang="en-US" dirty="0"/>
          </a:p>
        </p:txBody>
      </p:sp>
      <p:sp>
        <p:nvSpPr>
          <p:cNvPr id="7" name="Content Placeholder 6"/>
          <p:cNvSpPr>
            <a:spLocks noGrp="1"/>
          </p:cNvSpPr>
          <p:nvPr>
            <p:ph idx="1"/>
          </p:nvPr>
        </p:nvSpPr>
        <p:spPr>
          <a:xfrm>
            <a:off x="457200" y="1600200"/>
            <a:ext cx="8305800" cy="4267199"/>
          </a:xfrm>
        </p:spPr>
        <p:txBody>
          <a:bodyPr/>
          <a:lstStyle/>
          <a:p>
            <a:endParaRPr lang="en-US" dirty="0"/>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828800"/>
            <a:ext cx="5479082" cy="3981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9062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CURRENTS IN TRANSISTOR</a:t>
            </a:r>
            <a:endParaRPr lang="en-US" dirty="0"/>
          </a:p>
        </p:txBody>
      </p:sp>
      <p:sp>
        <p:nvSpPr>
          <p:cNvPr id="3" name="Content Placeholder 2"/>
          <p:cNvSpPr>
            <a:spLocks noGrp="1"/>
          </p:cNvSpPr>
          <p:nvPr>
            <p:ph idx="1"/>
          </p:nvPr>
        </p:nvSpPr>
        <p:spPr>
          <a:xfrm>
            <a:off x="374934" y="1219200"/>
            <a:ext cx="8324566" cy="5181600"/>
          </a:xfrm>
        </p:spPr>
        <p:txBody>
          <a:bodyPr>
            <a:normAutofit lnSpcReduction="10000"/>
          </a:bodyPr>
          <a:lstStyle/>
          <a:p>
            <a:r>
              <a:rPr lang="en-US" sz="2400" dirty="0" smtClean="0">
                <a:latin typeface="Arial" panose="020B0604020202020204" pitchFamily="34" charset="0"/>
                <a:cs typeface="Arial" panose="020B0604020202020204" pitchFamily="34" charset="0"/>
              </a:rPr>
              <a:t>For </a:t>
            </a:r>
            <a:r>
              <a:rPr lang="en-US" sz="2400" dirty="0">
                <a:latin typeface="Arial" panose="020B0604020202020204" pitchFamily="34" charset="0"/>
                <a:cs typeface="Arial" panose="020B0604020202020204" pitchFamily="34" charset="0"/>
              </a:rPr>
              <a:t>both </a:t>
            </a:r>
            <a:r>
              <a:rPr lang="en-US" sz="2400" dirty="0" smtClean="0">
                <a:latin typeface="Arial" panose="020B0604020202020204" pitchFamily="34" charset="0"/>
                <a:cs typeface="Arial" panose="020B0604020202020204" pitchFamily="34" charset="0"/>
              </a:rPr>
              <a:t>NPN and PNP transistor</a:t>
            </a:r>
            <a:r>
              <a:rPr lang="en-US" dirty="0" smtClean="0">
                <a:solidFill>
                  <a:srgbClr val="FFFF00"/>
                </a:solidFill>
                <a:latin typeface="Arial" panose="020B0604020202020204" pitchFamily="34" charset="0"/>
                <a:cs typeface="Arial" panose="020B0604020202020204" pitchFamily="34" charset="0"/>
              </a:rPr>
              <a:t>:</a:t>
            </a:r>
            <a:r>
              <a:rPr lang="en-US" dirty="0">
                <a:solidFill>
                  <a:srgbClr val="FFFF00"/>
                </a:solidFill>
                <a:latin typeface="Arial" panose="020B0604020202020204" pitchFamily="34" charset="0"/>
                <a:cs typeface="Arial" panose="020B0604020202020204" pitchFamily="34" charset="0"/>
              </a:rPr>
              <a:t>	</a:t>
            </a:r>
            <a:r>
              <a:rPr lang="en-US" dirty="0" smtClean="0">
                <a:solidFill>
                  <a:srgbClr val="FFFF00"/>
                </a:solidFill>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Collector current:</a:t>
            </a:r>
          </a:p>
          <a:p>
            <a:pPr lvl="1"/>
            <a:r>
              <a:rPr lang="en-US" sz="2400" dirty="0" smtClean="0">
                <a:solidFill>
                  <a:schemeClr val="tx1"/>
                </a:solidFill>
                <a:latin typeface="Arial" panose="020B0604020202020204" pitchFamily="34" charset="0"/>
                <a:cs typeface="Arial" panose="020B0604020202020204" pitchFamily="34" charset="0"/>
              </a:rPr>
              <a:t>        : Current due to injected </a:t>
            </a:r>
            <a:r>
              <a:rPr lang="en-US" sz="2400" dirty="0">
                <a:solidFill>
                  <a:schemeClr val="tx1"/>
                </a:solidFill>
                <a:latin typeface="Arial" panose="020B0604020202020204" pitchFamily="34" charset="0"/>
                <a:cs typeface="Arial" panose="020B0604020202020204" pitchFamily="34" charset="0"/>
              </a:rPr>
              <a:t>charge carriers from </a:t>
            </a:r>
            <a:r>
              <a:rPr lang="en-US" sz="2400" dirty="0" smtClean="0">
                <a:solidFill>
                  <a:schemeClr val="tx1"/>
                </a:solidFill>
                <a:latin typeface="Arial" panose="020B0604020202020204" pitchFamily="34" charset="0"/>
                <a:cs typeface="Arial" panose="020B0604020202020204" pitchFamily="34" charset="0"/>
              </a:rPr>
              <a:t> </a:t>
            </a:r>
          </a:p>
          <a:p>
            <a:pPr marL="457200" lvl="1" indent="0">
              <a:buNone/>
            </a:pPr>
            <a:r>
              <a:rPr lang="en-US" sz="2400" dirty="0" smtClean="0">
                <a:solidFill>
                  <a:schemeClr val="tx1"/>
                </a:solidFill>
                <a:latin typeface="Arial" panose="020B0604020202020204" pitchFamily="34" charset="0"/>
                <a:cs typeface="Arial" panose="020B0604020202020204" pitchFamily="34" charset="0"/>
              </a:rPr>
              <a:t>              emitter</a:t>
            </a:r>
            <a:endParaRPr lang="en-US" sz="2400" dirty="0">
              <a:solidFill>
                <a:schemeClr val="tx1"/>
              </a:solidFill>
              <a:latin typeface="Arial" panose="020B0604020202020204" pitchFamily="34" charset="0"/>
              <a:cs typeface="Arial" panose="020B0604020202020204" pitchFamily="34" charset="0"/>
            </a:endParaRPr>
          </a:p>
          <a:p>
            <a:pPr lvl="1"/>
            <a:r>
              <a:rPr lang="en-US" sz="2400" dirty="0" smtClean="0">
                <a:solidFill>
                  <a:schemeClr val="tx1"/>
                </a:solidFill>
                <a:latin typeface="Arial" panose="020B0604020202020204" pitchFamily="34" charset="0"/>
                <a:cs typeface="Arial" panose="020B0604020202020204" pitchFamily="34" charset="0"/>
              </a:rPr>
              <a:t>      : Current </a:t>
            </a:r>
            <a:r>
              <a:rPr lang="en-US" sz="2400" dirty="0">
                <a:solidFill>
                  <a:schemeClr val="tx1"/>
                </a:solidFill>
                <a:latin typeface="Arial" panose="020B0604020202020204" pitchFamily="34" charset="0"/>
                <a:cs typeface="Arial" panose="020B0604020202020204" pitchFamily="34" charset="0"/>
              </a:rPr>
              <a:t>due to thermally generated minority </a:t>
            </a:r>
            <a:endParaRPr lang="en-US" sz="2400" dirty="0" smtClean="0">
              <a:solidFill>
                <a:schemeClr val="tx1"/>
              </a:solidFill>
              <a:latin typeface="Arial" panose="020B0604020202020204" pitchFamily="34" charset="0"/>
              <a:cs typeface="Arial" panose="020B0604020202020204" pitchFamily="34" charset="0"/>
            </a:endParaRPr>
          </a:p>
          <a:p>
            <a:pPr marL="457200" lvl="1" indent="0">
              <a:buNone/>
            </a:pP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           carriers</a:t>
            </a:r>
          </a:p>
          <a:p>
            <a:pPr marL="457200" lvl="1" indent="0">
              <a:buNone/>
            </a:pPr>
            <a:endParaRPr lang="en-US" sz="2400" dirty="0">
              <a:solidFill>
                <a:schemeClr val="tx1"/>
              </a:solidFill>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Neglecting reverse saturation current </a:t>
            </a:r>
            <a:r>
              <a:rPr lang="en-US" sz="2400" i="1" dirty="0" smtClean="0">
                <a:latin typeface="Arial" panose="020B0604020202020204" pitchFamily="34" charset="0"/>
                <a:cs typeface="Arial" panose="020B0604020202020204" pitchFamily="34" charset="0"/>
              </a:rPr>
              <a:t>I</a:t>
            </a:r>
            <a:r>
              <a:rPr lang="en-US" sz="2400" i="1" baseline="-25000" dirty="0" smtClean="0">
                <a:latin typeface="Arial" panose="020B0604020202020204" pitchFamily="34" charset="0"/>
                <a:cs typeface="Arial" panose="020B0604020202020204" pitchFamily="34" charset="0"/>
              </a:rPr>
              <a:t>CBO</a:t>
            </a:r>
            <a:r>
              <a:rPr lang="en-US" sz="2400" i="1" dirty="0" smtClean="0">
                <a:latin typeface="Arial" panose="020B0604020202020204" pitchFamily="34" charset="0"/>
                <a:cs typeface="Arial" panose="020B0604020202020204" pitchFamily="34" charset="0"/>
              </a:rPr>
              <a:t> , </a:t>
            </a:r>
            <a:endParaRPr lang="en-US" sz="2400" dirty="0" smtClean="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p>
          <a:p>
            <a:pPr marL="0" indent="0">
              <a:buNone/>
            </a:pPr>
            <a:r>
              <a:rPr lang="en-US" sz="2400" i="1" dirty="0" smtClean="0">
                <a:latin typeface="Arial" panose="020B0604020202020204" pitchFamily="34" charset="0"/>
                <a:cs typeface="Arial" panose="020B0604020202020204" pitchFamily="34" charset="0"/>
              </a:rPr>
              <a:t>                                   </a:t>
            </a:r>
            <a:r>
              <a:rPr lang="el-GR" sz="2400" i="1" dirty="0" smtClean="0">
                <a:latin typeface="Arial" panose="020B0604020202020204" pitchFamily="34" charset="0"/>
                <a:cs typeface="Arial" panose="020B0604020202020204" pitchFamily="34" charset="0"/>
              </a:rPr>
              <a:t>α</a:t>
            </a:r>
            <a:r>
              <a:rPr lang="en-US" sz="2400" i="1" baseline="-25000" dirty="0">
                <a:latin typeface="Arial" panose="020B0604020202020204" pitchFamily="34" charset="0"/>
                <a:cs typeface="Arial" panose="020B0604020202020204" pitchFamily="34" charset="0"/>
              </a:rPr>
              <a:t>dc</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Common-base </a:t>
            </a:r>
            <a:r>
              <a:rPr lang="en-US" sz="2400" dirty="0">
                <a:latin typeface="Arial" panose="020B0604020202020204" pitchFamily="34" charset="0"/>
                <a:cs typeface="Arial" panose="020B0604020202020204" pitchFamily="34" charset="0"/>
              </a:rPr>
              <a:t>dc current </a:t>
            </a:r>
            <a:r>
              <a:rPr lang="en-US" sz="2400" dirty="0" smtClean="0">
                <a:latin typeface="Arial" panose="020B0604020202020204" pitchFamily="34" charset="0"/>
                <a:cs typeface="Arial" panose="020B0604020202020204" pitchFamily="34" charset="0"/>
              </a:rPr>
              <a:t>gain</a:t>
            </a:r>
            <a:endParaRPr lang="en-US" sz="26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DB72B6B-351E-47F5-8A9F-408C781D2328}" type="slidenum">
              <a:rPr lang="en-US" smtClean="0"/>
              <a:t>11</a:t>
            </a:fld>
            <a:endParaRPr lang="en-US" dirty="0"/>
          </a:p>
        </p:txBody>
      </p:sp>
      <p:graphicFrame>
        <p:nvGraphicFramePr>
          <p:cNvPr id="42" name="Object 42"/>
          <p:cNvGraphicFramePr>
            <a:graphicFrameLocks noGrp="1" noChangeAspect="1"/>
          </p:cNvGraphicFramePr>
          <p:nvPr>
            <p:extLst>
              <p:ext uri="{D42A27DB-BD31-4B8C-83A1-F6EECF244321}">
                <p14:modId xmlns:p14="http://schemas.microsoft.com/office/powerpoint/2010/main" val="691815542"/>
              </p:ext>
            </p:extLst>
          </p:nvPr>
        </p:nvGraphicFramePr>
        <p:xfrm>
          <a:off x="3423503" y="1676400"/>
          <a:ext cx="1447800" cy="457199"/>
        </p:xfrm>
        <a:graphic>
          <a:graphicData uri="http://schemas.openxmlformats.org/presentationml/2006/ole">
            <mc:AlternateContent xmlns:mc="http://schemas.openxmlformats.org/markup-compatibility/2006">
              <mc:Choice xmlns:v="urn:schemas-microsoft-com:vml" Requires="v">
                <p:oleObj spid="_x0000_s3410" name="Equation" r:id="rId4" imgW="761669" imgH="228501" progId="Equation.3">
                  <p:embed/>
                </p:oleObj>
              </mc:Choice>
              <mc:Fallback>
                <p:oleObj name="Equation" r:id="rId4" imgW="761669" imgH="228501"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3503" y="1676400"/>
                        <a:ext cx="1447800" cy="457199"/>
                      </a:xfrm>
                      <a:prstGeom prst="rect">
                        <a:avLst/>
                      </a:prstGeom>
                      <a:solidFill>
                        <a:schemeClr val="bg1"/>
                      </a:solidFill>
                      <a:ln>
                        <a:noFill/>
                      </a:ln>
                      <a:effectLst/>
                    </p:spPr>
                  </p:pic>
                </p:oleObj>
              </mc:Fallback>
            </mc:AlternateContent>
          </a:graphicData>
        </a:graphic>
      </p:graphicFrame>
      <p:graphicFrame>
        <p:nvGraphicFramePr>
          <p:cNvPr id="44" name="Object 5"/>
          <p:cNvGraphicFramePr>
            <a:graphicFrameLocks noGrp="1" noChangeAspect="1"/>
          </p:cNvGraphicFramePr>
          <p:nvPr>
            <p:extLst>
              <p:ext uri="{D42A27DB-BD31-4B8C-83A1-F6EECF244321}">
                <p14:modId xmlns:p14="http://schemas.microsoft.com/office/powerpoint/2010/main" val="406637077"/>
              </p:ext>
            </p:extLst>
          </p:nvPr>
        </p:nvGraphicFramePr>
        <p:xfrm>
          <a:off x="6781800" y="4800600"/>
          <a:ext cx="1522294" cy="757895"/>
        </p:xfrm>
        <a:graphic>
          <a:graphicData uri="http://schemas.openxmlformats.org/presentationml/2006/ole">
            <mc:AlternateContent xmlns:mc="http://schemas.openxmlformats.org/markup-compatibility/2006">
              <mc:Choice xmlns:v="urn:schemas-microsoft-com:vml" Requires="v">
                <p:oleObj spid="_x0000_s3411" name="Equation" r:id="rId6" imgW="571252" imgH="431613" progId="Equation.3">
                  <p:embed/>
                </p:oleObj>
              </mc:Choice>
              <mc:Fallback>
                <p:oleObj name="Equation" r:id="rId6" imgW="571252" imgH="431613" progId="Equation.3">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4800600"/>
                        <a:ext cx="1522294" cy="757895"/>
                      </a:xfrm>
                      <a:prstGeom prst="rect">
                        <a:avLst/>
                      </a:prstGeom>
                      <a:solidFill>
                        <a:schemeClr val="bg1"/>
                      </a:solidFill>
                      <a:ln>
                        <a:noFill/>
                      </a:ln>
                      <a:effectLst/>
                    </p:spPr>
                  </p:pic>
                </p:oleObj>
              </mc:Fallback>
            </mc:AlternateContent>
          </a:graphicData>
        </a:graphic>
      </p:graphicFrame>
      <p:graphicFrame>
        <p:nvGraphicFramePr>
          <p:cNvPr id="8" name="Object 4"/>
          <p:cNvGraphicFramePr>
            <a:graphicFrameLocks noGrp="1" noChangeAspect="1"/>
          </p:cNvGraphicFramePr>
          <p:nvPr>
            <p:extLst>
              <p:ext uri="{D42A27DB-BD31-4B8C-83A1-F6EECF244321}">
                <p14:modId xmlns:p14="http://schemas.microsoft.com/office/powerpoint/2010/main" val="2268068867"/>
              </p:ext>
            </p:extLst>
          </p:nvPr>
        </p:nvGraphicFramePr>
        <p:xfrm>
          <a:off x="3886200" y="2556340"/>
          <a:ext cx="2209800" cy="457200"/>
        </p:xfrm>
        <a:graphic>
          <a:graphicData uri="http://schemas.openxmlformats.org/presentationml/2006/ole">
            <mc:AlternateContent xmlns:mc="http://schemas.openxmlformats.org/markup-compatibility/2006">
              <mc:Choice xmlns:v="urn:schemas-microsoft-com:vml" Requires="v">
                <p:oleObj spid="_x0000_s3412" name="Equation" r:id="rId8" imgW="1066680" imgH="228600" progId="Equation.3">
                  <p:embed/>
                </p:oleObj>
              </mc:Choice>
              <mc:Fallback>
                <p:oleObj name="Equation" r:id="rId8" imgW="1066680" imgH="228600" progId="Equation.3">
                  <p:embed/>
                  <p:pic>
                    <p:nvPicPr>
                      <p:cNvPr id="0" name=""/>
                      <p:cNvPicPr>
                        <a:picLocks noGrp="1" noChangeAspect="1" noChangeArrowheads="1"/>
                      </p:cNvPicPr>
                      <p:nvPr/>
                    </p:nvPicPr>
                    <p:blipFill>
                      <a:blip r:embed="rId9"/>
                      <a:srcRect/>
                      <a:stretch>
                        <a:fillRect/>
                      </a:stretch>
                    </p:blipFill>
                    <p:spPr bwMode="auto">
                      <a:xfrm>
                        <a:off x="3886200" y="2556340"/>
                        <a:ext cx="2209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536121840"/>
              </p:ext>
            </p:extLst>
          </p:nvPr>
        </p:nvGraphicFramePr>
        <p:xfrm>
          <a:off x="1120774" y="3013540"/>
          <a:ext cx="685800" cy="425669"/>
        </p:xfrm>
        <a:graphic>
          <a:graphicData uri="http://schemas.openxmlformats.org/presentationml/2006/ole">
            <mc:AlternateContent xmlns:mc="http://schemas.openxmlformats.org/markup-compatibility/2006">
              <mc:Choice xmlns:v="urn:schemas-microsoft-com:vml" Requires="v">
                <p:oleObj spid="_x0000_s3413" name="Equation" r:id="rId10" imgW="368280" imgH="228600" progId="Equation.3">
                  <p:embed/>
                </p:oleObj>
              </mc:Choice>
              <mc:Fallback>
                <p:oleObj name="Equation" r:id="rId10" imgW="368280" imgH="228600" progId="Equation.3">
                  <p:embed/>
                  <p:pic>
                    <p:nvPicPr>
                      <p:cNvPr id="0" name=""/>
                      <p:cNvPicPr/>
                      <p:nvPr/>
                    </p:nvPicPr>
                    <p:blipFill>
                      <a:blip r:embed="rId11"/>
                      <a:stretch>
                        <a:fillRect/>
                      </a:stretch>
                    </p:blipFill>
                    <p:spPr>
                      <a:xfrm>
                        <a:off x="1120774" y="3013540"/>
                        <a:ext cx="685800" cy="425669"/>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46610363"/>
              </p:ext>
            </p:extLst>
          </p:nvPr>
        </p:nvGraphicFramePr>
        <p:xfrm>
          <a:off x="1120774" y="3810000"/>
          <a:ext cx="450281" cy="352394"/>
        </p:xfrm>
        <a:graphic>
          <a:graphicData uri="http://schemas.openxmlformats.org/presentationml/2006/ole">
            <mc:AlternateContent xmlns:mc="http://schemas.openxmlformats.org/markup-compatibility/2006">
              <mc:Choice xmlns:v="urn:schemas-microsoft-com:vml" Requires="v">
                <p:oleObj spid="_x0000_s3414" name="Equation" r:id="rId12" imgW="291960" imgH="228600" progId="Equation.3">
                  <p:embed/>
                </p:oleObj>
              </mc:Choice>
              <mc:Fallback>
                <p:oleObj name="Equation" r:id="rId12" imgW="291960" imgH="228600" progId="Equation.3">
                  <p:embed/>
                  <p:pic>
                    <p:nvPicPr>
                      <p:cNvPr id="0" name=""/>
                      <p:cNvPicPr/>
                      <p:nvPr/>
                    </p:nvPicPr>
                    <p:blipFill>
                      <a:blip r:embed="rId13"/>
                      <a:stretch>
                        <a:fillRect/>
                      </a:stretch>
                    </p:blipFill>
                    <p:spPr>
                      <a:xfrm>
                        <a:off x="1120774" y="3810000"/>
                        <a:ext cx="450281" cy="352394"/>
                      </a:xfrm>
                      <a:prstGeom prst="rect">
                        <a:avLst/>
                      </a:prstGeom>
                    </p:spPr>
                  </p:pic>
                </p:oleObj>
              </mc:Fallback>
            </mc:AlternateContent>
          </a:graphicData>
        </a:graphic>
      </p:graphicFrame>
    </p:spTree>
    <p:extLst>
      <p:ext uri="{BB962C8B-B14F-4D97-AF65-F5344CB8AC3E}">
        <p14:creationId xmlns:p14="http://schemas.microsoft.com/office/powerpoint/2010/main" val="1737073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CURRENTS IN TRANSISTOR</a:t>
            </a:r>
          </a:p>
        </p:txBody>
      </p:sp>
      <p:sp>
        <p:nvSpPr>
          <p:cNvPr id="3" name="Content Placeholder 2"/>
          <p:cNvSpPr>
            <a:spLocks noGrp="1"/>
          </p:cNvSpPr>
          <p:nvPr>
            <p:ph idx="1"/>
          </p:nvPr>
        </p:nvSpPr>
        <p:spPr>
          <a:xfrm>
            <a:off x="457200" y="838200"/>
            <a:ext cx="8229600" cy="5287964"/>
          </a:xfrm>
        </p:spPr>
        <p:txBody>
          <a:bodyPr/>
          <a:lstStyle/>
          <a:p>
            <a:pPr marL="0" indent="0">
              <a:buNone/>
            </a:pPr>
            <a:endParaRPr lang="en-US"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     </a:t>
            </a:r>
          </a:p>
          <a:p>
            <a:pPr marL="0" indent="0">
              <a:buNone/>
            </a:pPr>
            <a:r>
              <a:rPr lang="en-US" sz="2400" i="1" dirty="0" smtClean="0">
                <a:latin typeface="Arial" panose="020B0604020202020204" pitchFamily="34" charset="0"/>
                <a:cs typeface="Arial" panose="020B0604020202020204" pitchFamily="34" charset="0"/>
              </a:rPr>
              <a:t>      </a:t>
            </a:r>
            <a:r>
              <a:rPr lang="el-GR" sz="2400" i="1" dirty="0" smtClean="0">
                <a:latin typeface="Arial" panose="020B0604020202020204" pitchFamily="34" charset="0"/>
                <a:cs typeface="Arial" panose="020B0604020202020204" pitchFamily="34" charset="0"/>
              </a:rPr>
              <a:t>β</a:t>
            </a:r>
            <a:r>
              <a:rPr lang="en-US" sz="2400" i="1" baseline="-25000" dirty="0">
                <a:latin typeface="Arial" panose="020B0604020202020204" pitchFamily="34" charset="0"/>
                <a:cs typeface="Arial" panose="020B0604020202020204" pitchFamily="34" charset="0"/>
              </a:rPr>
              <a:t>dc</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Common </a:t>
            </a:r>
            <a:r>
              <a:rPr lang="en-US" sz="2400" dirty="0">
                <a:latin typeface="Arial" panose="020B0604020202020204" pitchFamily="34" charset="0"/>
                <a:cs typeface="Arial" panose="020B0604020202020204" pitchFamily="34" charset="0"/>
              </a:rPr>
              <a:t>emitter dc current gain</a:t>
            </a: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sz="2400" i="1" dirty="0" smtClean="0">
                <a:latin typeface="Arial" panose="020B0604020202020204" pitchFamily="34" charset="0"/>
                <a:cs typeface="Arial" panose="020B0604020202020204" pitchFamily="34" charset="0"/>
                <a:hlinkClick r:id="rId4" action="ppaction://hlinkfile"/>
              </a:rPr>
              <a:t>link\CURRENT RELATION.docx</a:t>
            </a:r>
            <a:endParaRPr lang="en-US" dirty="0" smtClean="0">
              <a:latin typeface="Arial" panose="020B0604020202020204" pitchFamily="34" charset="0"/>
              <a:cs typeface="Arial" panose="020B0604020202020204" pitchFamily="34" charset="0"/>
            </a:endParaRPr>
          </a:p>
          <a:p>
            <a:pPr lvl="1"/>
            <a:r>
              <a:rPr lang="en-US" sz="2400" dirty="0" smtClean="0">
                <a:solidFill>
                  <a:schemeClr val="tx1"/>
                </a:solidFill>
                <a:latin typeface="Arial" panose="020B0604020202020204" pitchFamily="34" charset="0"/>
                <a:cs typeface="Arial" panose="020B0604020202020204" pitchFamily="34" charset="0"/>
              </a:rPr>
              <a:t>    Reverse saturation current in CE configuration</a:t>
            </a:r>
          </a:p>
          <a:p>
            <a:pPr marL="457200" lvl="1" indent="0">
              <a:buNone/>
            </a:pPr>
            <a:r>
              <a:rPr lang="en-US" sz="24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                                                                                                                                                                                                                </a:t>
            </a:r>
            <a:r>
              <a:rPr lang="en-US" sz="2200" dirty="0" smtClean="0">
                <a:solidFill>
                  <a:schemeClr val="tx1"/>
                </a:solidFill>
                <a:latin typeface="Arial" panose="020B0604020202020204" pitchFamily="34" charset="0"/>
                <a:cs typeface="Arial" panose="020B0604020202020204" pitchFamily="34" charset="0"/>
              </a:rPr>
              <a:t>                                                                            </a:t>
            </a:r>
          </a:p>
          <a:p>
            <a:pPr marL="914400" lvl="2" indent="0">
              <a:buNone/>
            </a:pPr>
            <a:r>
              <a:rPr lang="en-US" sz="2200" dirty="0">
                <a:solidFill>
                  <a:schemeClr val="tx1"/>
                </a:solidFill>
                <a:latin typeface="Arial" panose="020B0604020202020204" pitchFamily="34" charset="0"/>
                <a:cs typeface="Arial" panose="020B0604020202020204" pitchFamily="34" charset="0"/>
              </a:rPr>
              <a:t> </a:t>
            </a:r>
            <a:r>
              <a:rPr lang="en-US" sz="2200" dirty="0" smtClean="0">
                <a:solidFill>
                  <a:schemeClr val="tx1"/>
                </a:solidFill>
                <a:latin typeface="Arial" panose="020B0604020202020204" pitchFamily="34" charset="0"/>
                <a:cs typeface="Arial" panose="020B0604020202020204" pitchFamily="34" charset="0"/>
              </a:rPr>
              <a:t>                                                                       </a:t>
            </a:r>
          </a:p>
          <a:p>
            <a:pPr marL="457200" lvl="1" indent="0">
              <a:buNone/>
            </a:pP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                   </a:t>
            </a:r>
          </a:p>
          <a:p>
            <a:pPr lvl="2"/>
            <a:r>
              <a:rPr lang="en-US" sz="2200" dirty="0">
                <a:solidFill>
                  <a:schemeClr val="tx1"/>
                </a:solidFill>
                <a:latin typeface="Arial" panose="020B0604020202020204" pitchFamily="34" charset="0"/>
                <a:cs typeface="Arial" panose="020B0604020202020204" pitchFamily="34" charset="0"/>
              </a:rPr>
              <a:t> </a:t>
            </a:r>
            <a:r>
              <a:rPr lang="en-US" sz="2200" dirty="0" smtClean="0">
                <a:solidFill>
                  <a:schemeClr val="tx1"/>
                </a:solidFill>
                <a:latin typeface="Arial" panose="020B0604020202020204" pitchFamily="34" charset="0"/>
                <a:cs typeface="Arial" panose="020B0604020202020204" pitchFamily="34" charset="0"/>
              </a:rPr>
              <a:t>           </a:t>
            </a:r>
            <a:r>
              <a:rPr lang="en-US" sz="2200" dirty="0" smtClean="0">
                <a:solidFill>
                  <a:srgbClr val="003399"/>
                </a:solidFill>
                <a:latin typeface="Arial" panose="020B0604020202020204" pitchFamily="34" charset="0"/>
                <a:cs typeface="Arial" panose="020B0604020202020204" pitchFamily="34" charset="0"/>
              </a:rPr>
              <a:t>Note  </a:t>
            </a:r>
            <a:r>
              <a:rPr lang="en-US" sz="2200" i="1" dirty="0">
                <a:solidFill>
                  <a:srgbClr val="003399"/>
                </a:solidFill>
                <a:latin typeface="Arial" panose="020B0604020202020204" pitchFamily="34" charset="0"/>
                <a:cs typeface="Arial" panose="020B0604020202020204" pitchFamily="34" charset="0"/>
              </a:rPr>
              <a:t>I</a:t>
            </a:r>
            <a:r>
              <a:rPr lang="en-US" sz="2200" i="1" baseline="-25000" dirty="0">
                <a:solidFill>
                  <a:srgbClr val="003399"/>
                </a:solidFill>
                <a:latin typeface="Arial" panose="020B0604020202020204" pitchFamily="34" charset="0"/>
                <a:cs typeface="Arial" panose="020B0604020202020204" pitchFamily="34" charset="0"/>
              </a:rPr>
              <a:t>CEO</a:t>
            </a:r>
            <a:r>
              <a:rPr lang="en-US" sz="2200" i="1" dirty="0">
                <a:solidFill>
                  <a:srgbClr val="003399"/>
                </a:solidFill>
                <a:latin typeface="Arial" panose="020B0604020202020204" pitchFamily="34" charset="0"/>
                <a:cs typeface="Arial" panose="020B0604020202020204" pitchFamily="34" charset="0"/>
              </a:rPr>
              <a:t> &gt;&gt; I</a:t>
            </a:r>
            <a:r>
              <a:rPr lang="en-US" sz="2200" i="1" baseline="-25000" dirty="0">
                <a:solidFill>
                  <a:srgbClr val="003399"/>
                </a:solidFill>
                <a:latin typeface="Arial" panose="020B0604020202020204" pitchFamily="34" charset="0"/>
                <a:cs typeface="Arial" panose="020B0604020202020204" pitchFamily="34" charset="0"/>
              </a:rPr>
              <a:t>CBO</a:t>
            </a:r>
            <a:endParaRPr lang="en-US" sz="2200" dirty="0">
              <a:solidFill>
                <a:srgbClr val="003399"/>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DB72B6B-351E-47F5-8A9F-408C781D2328}" type="slidenum">
              <a:rPr lang="en-US" smtClean="0"/>
              <a:t>12</a:t>
            </a:fld>
            <a:endParaRPr lang="en-US" dirty="0"/>
          </a:p>
        </p:txBody>
      </p:sp>
      <p:graphicFrame>
        <p:nvGraphicFramePr>
          <p:cNvPr id="5" name="Object 11"/>
          <p:cNvGraphicFramePr>
            <a:graphicFrameLocks noGrp="1" noChangeAspect="1"/>
          </p:cNvGraphicFramePr>
          <p:nvPr>
            <p:extLst>
              <p:ext uri="{D42A27DB-BD31-4B8C-83A1-F6EECF244321}">
                <p14:modId xmlns:p14="http://schemas.microsoft.com/office/powerpoint/2010/main" val="1104783469"/>
              </p:ext>
            </p:extLst>
          </p:nvPr>
        </p:nvGraphicFramePr>
        <p:xfrm>
          <a:off x="3124200" y="838200"/>
          <a:ext cx="2124075" cy="838200"/>
        </p:xfrm>
        <a:graphic>
          <a:graphicData uri="http://schemas.openxmlformats.org/presentationml/2006/ole">
            <mc:AlternateContent xmlns:mc="http://schemas.openxmlformats.org/markup-compatibility/2006">
              <mc:Choice xmlns:v="urn:schemas-microsoft-com:vml" Requires="v">
                <p:oleObj spid="_x0000_s4242" name="Equation" r:id="rId5" imgW="914400" imgH="431800" progId="Equation.3">
                  <p:embed/>
                </p:oleObj>
              </mc:Choice>
              <mc:Fallback>
                <p:oleObj name="Equation" r:id="rId5" imgW="914400" imgH="43180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838200"/>
                        <a:ext cx="2124075" cy="838200"/>
                      </a:xfrm>
                      <a:prstGeom prst="rect">
                        <a:avLst/>
                      </a:prstGeom>
                      <a:solidFill>
                        <a:schemeClr val="bg1"/>
                      </a:solidFill>
                      <a:ln>
                        <a:noFill/>
                      </a:ln>
                      <a:effectLst/>
                    </p:spPr>
                  </p:pic>
                </p:oleObj>
              </mc:Fallback>
            </mc:AlternateContent>
          </a:graphicData>
        </a:graphic>
      </p:graphicFrame>
      <p:graphicFrame>
        <p:nvGraphicFramePr>
          <p:cNvPr id="6" name="Object 12"/>
          <p:cNvGraphicFramePr>
            <a:graphicFrameLocks noGrp="1" noChangeAspect="1"/>
          </p:cNvGraphicFramePr>
          <p:nvPr>
            <p:extLst>
              <p:ext uri="{D42A27DB-BD31-4B8C-83A1-F6EECF244321}">
                <p14:modId xmlns:p14="http://schemas.microsoft.com/office/powerpoint/2010/main" val="1559077310"/>
              </p:ext>
            </p:extLst>
          </p:nvPr>
        </p:nvGraphicFramePr>
        <p:xfrm>
          <a:off x="2438400" y="3276600"/>
          <a:ext cx="3817937" cy="914400"/>
        </p:xfrm>
        <a:graphic>
          <a:graphicData uri="http://schemas.openxmlformats.org/presentationml/2006/ole">
            <mc:AlternateContent xmlns:mc="http://schemas.openxmlformats.org/markup-compatibility/2006">
              <mc:Choice xmlns:v="urn:schemas-microsoft-com:vml" Requires="v">
                <p:oleObj spid="_x0000_s4243" name="Equation" r:id="rId7" imgW="1841500" imgH="431800" progId="Equation.3">
                  <p:embed/>
                </p:oleObj>
              </mc:Choice>
              <mc:Fallback>
                <p:oleObj name="Equation" r:id="rId7" imgW="1841500" imgH="431800" progId="Equation.3">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3276600"/>
                        <a:ext cx="3817937" cy="914400"/>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1460188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TRANSISTOR CONFIGURATIONS</a:t>
            </a:r>
            <a:endParaRPr lang="en-US" dirty="0"/>
          </a:p>
        </p:txBody>
      </p:sp>
      <p:sp>
        <p:nvSpPr>
          <p:cNvPr id="3" name="Content Placeholder 2"/>
          <p:cNvSpPr>
            <a:spLocks noGrp="1"/>
          </p:cNvSpPr>
          <p:nvPr>
            <p:ph idx="1"/>
          </p:nvPr>
        </p:nvSpPr>
        <p:spPr>
          <a:xfrm>
            <a:off x="457200" y="990600"/>
            <a:ext cx="8229600" cy="5135563"/>
          </a:xfrm>
        </p:spPr>
        <p:txBody>
          <a:bodyPr>
            <a:noAutofit/>
          </a:bodyPr>
          <a:lstStyle/>
          <a:p>
            <a:endParaRPr lang="en-US" sz="2400" dirty="0" smtClean="0">
              <a:latin typeface="Times New Roman" panose="02020603050405020304" pitchFamily="18" charset="0"/>
            </a:endParaRPr>
          </a:p>
          <a:p>
            <a:endParaRPr lang="en-US" sz="2400" dirty="0">
              <a:latin typeface="Times New Roman" panose="02020603050405020304" pitchFamily="18" charset="0"/>
            </a:endParaRPr>
          </a:p>
          <a:p>
            <a:pPr>
              <a:lnSpc>
                <a:spcPct val="150000"/>
              </a:lnSpc>
            </a:pPr>
            <a:r>
              <a:rPr lang="en-US" sz="2400" dirty="0" smtClean="0">
                <a:latin typeface="Times New Roman" panose="02020603050405020304" pitchFamily="18" charset="0"/>
              </a:rPr>
              <a:t>BJT has </a:t>
            </a:r>
            <a:r>
              <a:rPr lang="en-US" sz="2400" dirty="0">
                <a:latin typeface="Times New Roman" panose="02020603050405020304" pitchFamily="18" charset="0"/>
              </a:rPr>
              <a:t>three terminals</a:t>
            </a:r>
          </a:p>
          <a:p>
            <a:pPr>
              <a:lnSpc>
                <a:spcPct val="150000"/>
              </a:lnSpc>
            </a:pPr>
            <a:r>
              <a:rPr lang="en-US" sz="2400" dirty="0" smtClean="0">
                <a:latin typeface="Times New Roman" panose="02020603050405020304" pitchFamily="18" charset="0"/>
              </a:rPr>
              <a:t>Accordingly </a:t>
            </a:r>
            <a:r>
              <a:rPr lang="en-US" sz="2400" dirty="0">
                <a:latin typeface="Times New Roman" panose="02020603050405020304" pitchFamily="18" charset="0"/>
              </a:rPr>
              <a:t>three configurations exist:</a:t>
            </a:r>
          </a:p>
          <a:p>
            <a:pPr lvl="1">
              <a:lnSpc>
                <a:spcPct val="150000"/>
              </a:lnSpc>
            </a:pPr>
            <a:r>
              <a:rPr lang="en-US" sz="2400" dirty="0">
                <a:latin typeface="Times New Roman" panose="02020603050405020304" pitchFamily="18" charset="0"/>
              </a:rPr>
              <a:t>Common Base (CB) configuration</a:t>
            </a:r>
          </a:p>
          <a:p>
            <a:pPr lvl="1">
              <a:lnSpc>
                <a:spcPct val="150000"/>
              </a:lnSpc>
            </a:pPr>
            <a:r>
              <a:rPr lang="en-US" sz="2400" dirty="0">
                <a:latin typeface="Times New Roman" panose="02020603050405020304" pitchFamily="18" charset="0"/>
              </a:rPr>
              <a:t>Common Emitter (CE) configuration</a:t>
            </a:r>
          </a:p>
          <a:p>
            <a:pPr lvl="1">
              <a:lnSpc>
                <a:spcPct val="150000"/>
              </a:lnSpc>
            </a:pPr>
            <a:r>
              <a:rPr lang="en-US" sz="2400" dirty="0">
                <a:latin typeface="Times New Roman" panose="02020603050405020304" pitchFamily="18" charset="0"/>
              </a:rPr>
              <a:t>Common Collector (CC) configuration</a:t>
            </a:r>
          </a:p>
          <a:p>
            <a:pPr lvl="2"/>
            <a:r>
              <a:rPr lang="en-US" dirty="0">
                <a:solidFill>
                  <a:schemeClr val="bg2">
                    <a:lumMod val="50000"/>
                  </a:schemeClr>
                </a:solidFill>
                <a:latin typeface="Times New Roman" panose="02020603050405020304" pitchFamily="18" charset="0"/>
              </a:rPr>
              <a:t>(The last one is not discussed in this </a:t>
            </a:r>
            <a:r>
              <a:rPr lang="en-US" dirty="0" smtClean="0">
                <a:solidFill>
                  <a:schemeClr val="bg2">
                    <a:lumMod val="50000"/>
                  </a:schemeClr>
                </a:solidFill>
                <a:latin typeface="Times New Roman" panose="02020603050405020304" pitchFamily="18" charset="0"/>
              </a:rPr>
              <a:t>course)</a:t>
            </a:r>
            <a:endParaRPr lang="en-US" dirty="0">
              <a:solidFill>
                <a:schemeClr val="bg2">
                  <a:lumMod val="50000"/>
                </a:schemeClr>
              </a:solidFill>
            </a:endParaRPr>
          </a:p>
        </p:txBody>
      </p:sp>
      <p:sp>
        <p:nvSpPr>
          <p:cNvPr id="4" name="Slide Number Placeholder 3"/>
          <p:cNvSpPr>
            <a:spLocks noGrp="1"/>
          </p:cNvSpPr>
          <p:nvPr>
            <p:ph type="sldNum" sz="quarter" idx="12"/>
          </p:nvPr>
        </p:nvSpPr>
        <p:spPr/>
        <p:txBody>
          <a:bodyPr/>
          <a:lstStyle/>
          <a:p>
            <a:fld id="{7DB72B6B-351E-47F5-8A9F-408C781D2328}" type="slidenum">
              <a:rPr lang="en-US" smtClean="0"/>
              <a:t>13</a:t>
            </a:fld>
            <a:endParaRPr lang="en-US" dirty="0"/>
          </a:p>
        </p:txBody>
      </p:sp>
    </p:spTree>
    <p:extLst>
      <p:ext uri="{BB962C8B-B14F-4D97-AF65-F5344CB8AC3E}">
        <p14:creationId xmlns:p14="http://schemas.microsoft.com/office/powerpoint/2010/main" val="1477415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BASE CONFIGURATION</a:t>
            </a:r>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14</a:t>
            </a:fld>
            <a:endParaRPr lang="en-US" dirty="0"/>
          </a:p>
        </p:txBody>
      </p:sp>
      <p:pic>
        <p:nvPicPr>
          <p:cNvPr id="5" name="Content Placeholder 4" descr="GQ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0854" y="1752600"/>
            <a:ext cx="4800600" cy="32004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62000" y="1143000"/>
            <a:ext cx="7696200" cy="461665"/>
          </a:xfrm>
          <a:prstGeom prst="rect">
            <a:avLst/>
          </a:prstGeom>
        </p:spPr>
        <p:txBody>
          <a:bodyPr wrap="square">
            <a:spAutoFit/>
          </a:bodyPr>
          <a:lstStyle/>
          <a:p>
            <a:pPr marL="342900" indent="-342900">
              <a:spcBef>
                <a:spcPct val="20000"/>
              </a:spcBef>
              <a:buFont typeface="Wingdings" panose="05000000000000000000" pitchFamily="2" charset="2"/>
              <a:buChar char="§"/>
            </a:pPr>
            <a:r>
              <a:rPr lang="en-US" sz="2400" dirty="0">
                <a:latin typeface="Arial" panose="020B0604020202020204" pitchFamily="34" charset="0"/>
                <a:cs typeface="Arial" panose="020B0604020202020204" pitchFamily="34" charset="0"/>
              </a:rPr>
              <a:t>Base is common between input and </a:t>
            </a:r>
            <a:r>
              <a:rPr lang="en-US" sz="2400" dirty="0" smtClean="0">
                <a:latin typeface="Arial" panose="020B0604020202020204" pitchFamily="34" charset="0"/>
                <a:cs typeface="Arial" panose="020B0604020202020204" pitchFamily="34" charset="0"/>
              </a:rPr>
              <a:t>output terminals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3381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0"/>
            <a:ext cx="8229600" cy="685800"/>
          </a:xfrm>
        </p:spPr>
        <p:txBody>
          <a:bodyPr>
            <a:normAutofit/>
          </a:bodyPr>
          <a:lstStyle/>
          <a:p>
            <a:r>
              <a:rPr lang="en-US" sz="2400" dirty="0" smtClean="0"/>
              <a:t>CB CONFIGURATION INPUT CHARACTERISTICS</a:t>
            </a:r>
            <a:endParaRPr lang="en-US" sz="2400" dirty="0"/>
          </a:p>
        </p:txBody>
      </p:sp>
      <p:sp>
        <p:nvSpPr>
          <p:cNvPr id="4" name="Slide Number Placeholder 3"/>
          <p:cNvSpPr>
            <a:spLocks noGrp="1"/>
          </p:cNvSpPr>
          <p:nvPr>
            <p:ph type="sldNum" sz="quarter" idx="12"/>
          </p:nvPr>
        </p:nvSpPr>
        <p:spPr/>
        <p:txBody>
          <a:bodyPr/>
          <a:lstStyle/>
          <a:p>
            <a:fld id="{7DB72B6B-351E-47F5-8A9F-408C781D2328}" type="slidenum">
              <a:rPr lang="en-US" smtClean="0"/>
              <a:t>15</a:t>
            </a:fld>
            <a:endParaRPr lang="en-US" dirty="0"/>
          </a:p>
        </p:txBody>
      </p:sp>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1707023361"/>
              </p:ext>
            </p:extLst>
          </p:nvPr>
        </p:nvGraphicFramePr>
        <p:xfrm>
          <a:off x="4558542" y="1371600"/>
          <a:ext cx="3581400" cy="3657284"/>
        </p:xfrm>
        <a:graphic>
          <a:graphicData uri="http://schemas.openxmlformats.org/presentationml/2006/ole">
            <mc:AlternateContent xmlns:mc="http://schemas.openxmlformats.org/markup-compatibility/2006">
              <mc:Choice xmlns:v="urn:schemas-microsoft-com:vml" Requires="v">
                <p:oleObj spid="_x0000_s5191" name="Bitmap Image" r:id="rId3" imgW="2295238" imgH="2561905" progId="Paint.Picture">
                  <p:embed/>
                </p:oleObj>
              </mc:Choice>
              <mc:Fallback>
                <p:oleObj name="Bitmap Image" r:id="rId3" imgW="2295238" imgH="2561905" progId="Paint.Picture">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8542" y="1371600"/>
                        <a:ext cx="3581400" cy="3657284"/>
                      </a:xfrm>
                      <a:prstGeom prst="rect">
                        <a:avLst/>
                      </a:prstGeom>
                      <a:noFill/>
                      <a:ln>
                        <a:noFill/>
                      </a:ln>
                      <a:effectLst/>
                    </p:spPr>
                  </p:pic>
                </p:oleObj>
              </mc:Fallback>
            </mc:AlternateContent>
          </a:graphicData>
        </a:graphic>
      </p:graphicFrame>
      <p:sp>
        <p:nvSpPr>
          <p:cNvPr id="7" name="Rectangle 6"/>
          <p:cNvSpPr/>
          <p:nvPr/>
        </p:nvSpPr>
        <p:spPr>
          <a:xfrm>
            <a:off x="228600" y="1596810"/>
            <a:ext cx="4572001" cy="1200329"/>
          </a:xfrm>
          <a:prstGeom prst="rect">
            <a:avLst/>
          </a:prstGeom>
        </p:spPr>
        <p:txBody>
          <a:bodyPr>
            <a:spAutoFit/>
          </a:bodyPr>
          <a:lstStyle/>
          <a:p>
            <a:pPr marL="342900" indent="-342900">
              <a:buFont typeface="Wingdings" panose="05000000000000000000" pitchFamily="2" charset="2"/>
              <a:buChar char="§"/>
            </a:pPr>
            <a:r>
              <a:rPr lang="en-US" sz="2400" dirty="0">
                <a:latin typeface="Times New Roman" panose="02020603050405020304" pitchFamily="18" charset="0"/>
              </a:rPr>
              <a:t>CB Input characteristics</a:t>
            </a:r>
          </a:p>
          <a:p>
            <a:pPr marL="800100" lvl="1" indent="-342900">
              <a:buFont typeface="Arial" panose="020B0604020202020204" pitchFamily="34" charset="0"/>
              <a:buChar char="•"/>
            </a:pPr>
            <a:r>
              <a:rPr lang="en-US" sz="2400" dirty="0" smtClean="0">
                <a:solidFill>
                  <a:srgbClr val="7030A0"/>
                </a:solidFill>
                <a:latin typeface="Times New Roman" panose="02020603050405020304" pitchFamily="18" charset="0"/>
              </a:rPr>
              <a:t>A plot of </a:t>
            </a:r>
            <a:r>
              <a:rPr lang="en-US" sz="2400" i="1" dirty="0" smtClean="0">
                <a:solidFill>
                  <a:srgbClr val="7030A0"/>
                </a:solidFill>
                <a:latin typeface="Times New Roman" panose="02020603050405020304" pitchFamily="18" charset="0"/>
              </a:rPr>
              <a:t>I</a:t>
            </a:r>
            <a:r>
              <a:rPr lang="en-US" sz="2400" i="1" baseline="-25000" dirty="0" smtClean="0">
                <a:solidFill>
                  <a:srgbClr val="7030A0"/>
                </a:solidFill>
                <a:latin typeface="Times New Roman" panose="02020603050405020304" pitchFamily="18" charset="0"/>
              </a:rPr>
              <a:t>E</a:t>
            </a:r>
            <a:r>
              <a:rPr lang="en-US" sz="2400" dirty="0" smtClean="0">
                <a:solidFill>
                  <a:srgbClr val="7030A0"/>
                </a:solidFill>
                <a:latin typeface="Times New Roman" panose="02020603050405020304" pitchFamily="18" charset="0"/>
              </a:rPr>
              <a:t> versus </a:t>
            </a:r>
            <a:r>
              <a:rPr lang="en-US" sz="2400" i="1" dirty="0" smtClean="0">
                <a:solidFill>
                  <a:srgbClr val="7030A0"/>
                </a:solidFill>
                <a:latin typeface="Times New Roman" panose="02020603050405020304" pitchFamily="18" charset="0"/>
              </a:rPr>
              <a:t>V</a:t>
            </a:r>
            <a:r>
              <a:rPr lang="en-US" sz="2400" i="1" baseline="-25000" dirty="0" smtClean="0">
                <a:solidFill>
                  <a:srgbClr val="7030A0"/>
                </a:solidFill>
                <a:latin typeface="Times New Roman" panose="02020603050405020304" pitchFamily="18" charset="0"/>
              </a:rPr>
              <a:t>EB</a:t>
            </a:r>
            <a:r>
              <a:rPr lang="en-US" sz="2400" dirty="0" smtClean="0">
                <a:solidFill>
                  <a:srgbClr val="7030A0"/>
                </a:solidFill>
                <a:latin typeface="Times New Roman" panose="02020603050405020304" pitchFamily="18" charset="0"/>
              </a:rPr>
              <a:t> for various values of </a:t>
            </a:r>
            <a:r>
              <a:rPr lang="en-US" sz="2400" i="1" dirty="0" smtClean="0">
                <a:solidFill>
                  <a:srgbClr val="7030A0"/>
                </a:solidFill>
                <a:latin typeface="Times New Roman" panose="02020603050405020304" pitchFamily="18" charset="0"/>
              </a:rPr>
              <a:t>V</a:t>
            </a:r>
            <a:r>
              <a:rPr lang="en-US" sz="2400" i="1" baseline="-25000" dirty="0" smtClean="0">
                <a:solidFill>
                  <a:srgbClr val="7030A0"/>
                </a:solidFill>
                <a:latin typeface="Times New Roman" panose="02020603050405020304" pitchFamily="18" charset="0"/>
              </a:rPr>
              <a:t>CB.</a:t>
            </a:r>
          </a:p>
        </p:txBody>
      </p:sp>
      <p:sp>
        <p:nvSpPr>
          <p:cNvPr id="3" name="Rectangle 2"/>
          <p:cNvSpPr/>
          <p:nvPr/>
        </p:nvSpPr>
        <p:spPr>
          <a:xfrm>
            <a:off x="533400" y="5100935"/>
            <a:ext cx="4950394" cy="461665"/>
          </a:xfrm>
          <a:prstGeom prst="rect">
            <a:avLst/>
          </a:prstGeom>
        </p:spPr>
        <p:txBody>
          <a:bodyPr wrap="none">
            <a:spAutoFit/>
          </a:bodyPr>
          <a:lstStyle/>
          <a:p>
            <a:pPr lvl="1"/>
            <a:r>
              <a:rPr lang="en-US" sz="2400" i="1" dirty="0" smtClean="0">
                <a:solidFill>
                  <a:schemeClr val="tx2">
                    <a:lumMod val="60000"/>
                    <a:lumOff val="40000"/>
                  </a:schemeClr>
                </a:solidFill>
                <a:latin typeface="Times New Roman" panose="02020603050405020304" pitchFamily="18" charset="0"/>
                <a:hlinkClick r:id="rId5" action="ppaction://hlinkfile"/>
              </a:rPr>
              <a:t>link\CB CHARACTERISTICS.docx</a:t>
            </a:r>
            <a:endParaRPr lang="en-US" sz="2400" i="1" baseline="-25000" dirty="0">
              <a:solidFill>
                <a:schemeClr val="tx2">
                  <a:lumMod val="60000"/>
                  <a:lumOff val="40000"/>
                </a:schemeClr>
              </a:solidFill>
              <a:latin typeface="Times New Roman" panose="02020603050405020304" pitchFamily="18" charset="0"/>
            </a:endParaRPr>
          </a:p>
        </p:txBody>
      </p:sp>
    </p:spTree>
    <p:extLst>
      <p:ext uri="{BB962C8B-B14F-4D97-AF65-F5344CB8AC3E}">
        <p14:creationId xmlns:p14="http://schemas.microsoft.com/office/powerpoint/2010/main" val="2262252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CB CONFIGURATION OUTPUT CHARACTERISTICS</a:t>
            </a:r>
            <a:endParaRPr lang="en-US" sz="2400" dirty="0"/>
          </a:p>
        </p:txBody>
      </p:sp>
      <p:sp>
        <p:nvSpPr>
          <p:cNvPr id="4" name="Slide Number Placeholder 3"/>
          <p:cNvSpPr>
            <a:spLocks noGrp="1"/>
          </p:cNvSpPr>
          <p:nvPr>
            <p:ph type="sldNum" sz="quarter" idx="12"/>
          </p:nvPr>
        </p:nvSpPr>
        <p:spPr/>
        <p:txBody>
          <a:bodyPr/>
          <a:lstStyle/>
          <a:p>
            <a:fld id="{7DB72B6B-351E-47F5-8A9F-408C781D2328}" type="slidenum">
              <a:rPr lang="en-US" smtClean="0"/>
              <a:t>16</a:t>
            </a:fld>
            <a:endParaRPr lang="en-US" dirty="0"/>
          </a:p>
        </p:txBody>
      </p:sp>
      <p:graphicFrame>
        <p:nvGraphicFramePr>
          <p:cNvPr id="5" name="Object 11"/>
          <p:cNvGraphicFramePr>
            <a:graphicFrameLocks noGrp="1" noChangeAspect="1"/>
          </p:cNvGraphicFramePr>
          <p:nvPr>
            <p:ph idx="1"/>
            <p:extLst>
              <p:ext uri="{D42A27DB-BD31-4B8C-83A1-F6EECF244321}">
                <p14:modId xmlns:p14="http://schemas.microsoft.com/office/powerpoint/2010/main" val="1900810800"/>
              </p:ext>
            </p:extLst>
          </p:nvPr>
        </p:nvGraphicFramePr>
        <p:xfrm>
          <a:off x="4343400" y="1219200"/>
          <a:ext cx="4495800" cy="3886200"/>
        </p:xfrm>
        <a:graphic>
          <a:graphicData uri="http://schemas.openxmlformats.org/presentationml/2006/ole">
            <mc:AlternateContent xmlns:mc="http://schemas.openxmlformats.org/markup-compatibility/2006">
              <mc:Choice xmlns:v="urn:schemas-microsoft-com:vml" Requires="v">
                <p:oleObj spid="_x0000_s7241" name="Bitmap Image" r:id="rId4" imgW="6896160" imgH="5257800" progId="Paint.Picture">
                  <p:embed/>
                </p:oleObj>
              </mc:Choice>
              <mc:Fallback>
                <p:oleObj name="Bitmap Image" r:id="rId4" imgW="6896160" imgH="5257800" progId="Paint.Picture">
                  <p:embed/>
                  <p:pic>
                    <p:nvPicPr>
                      <p:cNvPr id="0" name=""/>
                      <p:cNvPicPr>
                        <a:picLocks noGrp="1" noChangeAspect="1" noChangeArrowheads="1"/>
                      </p:cNvPicPr>
                      <p:nvPr/>
                    </p:nvPicPr>
                    <p:blipFill>
                      <a:blip r:embed="rId5"/>
                      <a:srcRect/>
                      <a:stretch>
                        <a:fillRect/>
                      </a:stretch>
                    </p:blipFill>
                    <p:spPr bwMode="auto">
                      <a:xfrm>
                        <a:off x="4343400" y="1219200"/>
                        <a:ext cx="4495800" cy="3886200"/>
                      </a:xfrm>
                      <a:prstGeom prst="rect">
                        <a:avLst/>
                      </a:prstGeom>
                      <a:noFill/>
                      <a:ln>
                        <a:noFill/>
                      </a:ln>
                      <a:effectLst/>
                    </p:spPr>
                  </p:pic>
                </p:oleObj>
              </mc:Fallback>
            </mc:AlternateContent>
          </a:graphicData>
        </a:graphic>
      </p:graphicFrame>
      <p:sp>
        <p:nvSpPr>
          <p:cNvPr id="6" name="Rectangle 5"/>
          <p:cNvSpPr/>
          <p:nvPr/>
        </p:nvSpPr>
        <p:spPr>
          <a:xfrm>
            <a:off x="97999" y="1981200"/>
            <a:ext cx="4572000" cy="2677656"/>
          </a:xfrm>
          <a:prstGeom prst="rect">
            <a:avLst/>
          </a:prstGeom>
        </p:spPr>
        <p:txBody>
          <a:bodyPr>
            <a:spAutoFit/>
          </a:bodyPr>
          <a:lstStyle/>
          <a:p>
            <a:pPr marL="800100" lvl="1" indent="-342900">
              <a:buFont typeface="Wingdings" panose="05000000000000000000" pitchFamily="2" charset="2"/>
              <a:buChar char="§"/>
            </a:pPr>
            <a:r>
              <a:rPr lang="en-US" sz="2400" dirty="0">
                <a:latin typeface="Times New Roman" panose="02020603050405020304" pitchFamily="18" charset="0"/>
              </a:rPr>
              <a:t>A plot of </a:t>
            </a:r>
            <a:r>
              <a:rPr lang="en-US" sz="2400" i="1" dirty="0" smtClean="0">
                <a:latin typeface="Times New Roman" panose="02020603050405020304" pitchFamily="18" charset="0"/>
              </a:rPr>
              <a:t>I</a:t>
            </a:r>
            <a:r>
              <a:rPr lang="en-US" sz="2400" i="1" baseline="-25000" dirty="0" smtClean="0">
                <a:latin typeface="Times New Roman" panose="02020603050405020304" pitchFamily="18" charset="0"/>
              </a:rPr>
              <a:t>C</a:t>
            </a:r>
            <a:r>
              <a:rPr lang="en-US" sz="2400" dirty="0" smtClean="0">
                <a:latin typeface="Times New Roman" panose="02020603050405020304" pitchFamily="18" charset="0"/>
              </a:rPr>
              <a:t> </a:t>
            </a:r>
            <a:r>
              <a:rPr lang="en-US" sz="2400" dirty="0">
                <a:latin typeface="Times New Roman" panose="02020603050405020304" pitchFamily="18" charset="0"/>
              </a:rPr>
              <a:t>versus </a:t>
            </a:r>
            <a:r>
              <a:rPr lang="en-US" sz="2400" i="1" dirty="0" smtClean="0">
                <a:latin typeface="Times New Roman" panose="02020603050405020304" pitchFamily="18" charset="0"/>
              </a:rPr>
              <a:t>V</a:t>
            </a:r>
            <a:r>
              <a:rPr lang="en-US" sz="2400" i="1" baseline="-25000" dirty="0" smtClean="0">
                <a:latin typeface="Times New Roman" panose="02020603050405020304" pitchFamily="18" charset="0"/>
              </a:rPr>
              <a:t>CB</a:t>
            </a:r>
            <a:r>
              <a:rPr lang="en-US" sz="2400" dirty="0" smtClean="0">
                <a:latin typeface="Times New Roman" panose="02020603050405020304" pitchFamily="18" charset="0"/>
              </a:rPr>
              <a:t> </a:t>
            </a:r>
            <a:r>
              <a:rPr lang="en-US" sz="2400" dirty="0">
                <a:latin typeface="Times New Roman" panose="02020603050405020304" pitchFamily="18" charset="0"/>
              </a:rPr>
              <a:t>for various values </a:t>
            </a:r>
            <a:r>
              <a:rPr lang="en-US" sz="2400" dirty="0" smtClean="0">
                <a:latin typeface="Times New Roman" panose="02020603050405020304" pitchFamily="18" charset="0"/>
              </a:rPr>
              <a:t>of </a:t>
            </a:r>
            <a:r>
              <a:rPr lang="en-US" sz="2400" i="1" dirty="0" smtClean="0">
                <a:latin typeface="Times New Roman" panose="02020603050405020304" pitchFamily="18" charset="0"/>
              </a:rPr>
              <a:t>I</a:t>
            </a:r>
            <a:r>
              <a:rPr lang="en-US" sz="2400" i="1" baseline="-25000" dirty="0" smtClean="0">
                <a:latin typeface="Times New Roman" panose="02020603050405020304" pitchFamily="18" charset="0"/>
              </a:rPr>
              <a:t>E</a:t>
            </a:r>
            <a:r>
              <a:rPr lang="en-US" sz="2400" dirty="0" smtClean="0">
                <a:latin typeface="Times New Roman" panose="02020603050405020304" pitchFamily="18" charset="0"/>
              </a:rPr>
              <a:t> .</a:t>
            </a:r>
          </a:p>
          <a:p>
            <a:pPr marL="1257300" lvl="2" indent="-342900">
              <a:buFont typeface="Arial" panose="020B0604020202020204" pitchFamily="34" charset="0"/>
              <a:buChar char="•"/>
            </a:pPr>
            <a:r>
              <a:rPr lang="en-US" sz="2400" dirty="0" smtClean="0">
                <a:solidFill>
                  <a:srgbClr val="003399"/>
                </a:solidFill>
                <a:latin typeface="Times New Roman" panose="02020603050405020304" pitchFamily="18" charset="0"/>
              </a:rPr>
              <a:t>Divided into three regions:</a:t>
            </a:r>
          </a:p>
          <a:p>
            <a:pPr marL="1714500" lvl="3" indent="-342900">
              <a:buFont typeface="Wingdings" panose="05000000000000000000" pitchFamily="2" charset="2"/>
              <a:buChar char="Ø"/>
            </a:pPr>
            <a:r>
              <a:rPr lang="en-US" sz="2400" dirty="0" smtClean="0">
                <a:solidFill>
                  <a:schemeClr val="tx1">
                    <a:lumMod val="85000"/>
                    <a:lumOff val="15000"/>
                  </a:schemeClr>
                </a:solidFill>
                <a:latin typeface="Times New Roman" panose="02020603050405020304" pitchFamily="18" charset="0"/>
              </a:rPr>
              <a:t>Active Region</a:t>
            </a:r>
          </a:p>
          <a:p>
            <a:pPr marL="1714500" lvl="3" indent="-342900">
              <a:buFont typeface="Wingdings" panose="05000000000000000000" pitchFamily="2" charset="2"/>
              <a:buChar char="Ø"/>
            </a:pPr>
            <a:r>
              <a:rPr lang="en-US" sz="2400" dirty="0" smtClean="0">
                <a:solidFill>
                  <a:schemeClr val="tx1">
                    <a:lumMod val="85000"/>
                    <a:lumOff val="15000"/>
                  </a:schemeClr>
                </a:solidFill>
                <a:latin typeface="Times New Roman" panose="02020603050405020304" pitchFamily="18" charset="0"/>
              </a:rPr>
              <a:t>Saturation Region</a:t>
            </a:r>
          </a:p>
          <a:p>
            <a:pPr marL="1714500" lvl="3" indent="-342900">
              <a:buFont typeface="Wingdings" panose="05000000000000000000" pitchFamily="2" charset="2"/>
              <a:buChar char="Ø"/>
            </a:pPr>
            <a:r>
              <a:rPr lang="en-US" sz="2400" dirty="0" smtClean="0">
                <a:solidFill>
                  <a:schemeClr val="tx1">
                    <a:lumMod val="85000"/>
                    <a:lumOff val="15000"/>
                  </a:schemeClr>
                </a:solidFill>
                <a:latin typeface="Times New Roman" panose="02020603050405020304" pitchFamily="18" charset="0"/>
              </a:rPr>
              <a:t>Cutoff Region</a:t>
            </a:r>
            <a:endParaRPr lang="en-US" sz="2400" baseline="-25000" dirty="0">
              <a:solidFill>
                <a:schemeClr val="tx1">
                  <a:lumMod val="85000"/>
                  <a:lumOff val="15000"/>
                </a:schemeClr>
              </a:solidFill>
              <a:latin typeface="Times New Roman" panose="02020603050405020304" pitchFamily="18" charset="0"/>
            </a:endParaRPr>
          </a:p>
        </p:txBody>
      </p:sp>
      <p:sp>
        <p:nvSpPr>
          <p:cNvPr id="8" name="Rectangle 7"/>
          <p:cNvSpPr/>
          <p:nvPr/>
        </p:nvSpPr>
        <p:spPr>
          <a:xfrm>
            <a:off x="1447800" y="5710535"/>
            <a:ext cx="4488729" cy="461665"/>
          </a:xfrm>
          <a:prstGeom prst="rect">
            <a:avLst/>
          </a:prstGeom>
        </p:spPr>
        <p:txBody>
          <a:bodyPr wrap="none">
            <a:spAutoFit/>
          </a:bodyPr>
          <a:lstStyle/>
          <a:p>
            <a:r>
              <a:rPr lang="en-US" sz="2400" i="1" dirty="0" smtClean="0">
                <a:latin typeface="Times New Roman" panose="02020603050405020304" pitchFamily="18" charset="0"/>
                <a:hlinkClick r:id="rId6" action="ppaction://hlinkfile"/>
              </a:rPr>
              <a:t>link\CB CHARACTERISTICS.docx</a:t>
            </a:r>
            <a:endParaRPr lang="en-US" sz="2400" i="1" dirty="0"/>
          </a:p>
        </p:txBody>
      </p:sp>
    </p:spTree>
    <p:extLst>
      <p:ext uri="{BB962C8B-B14F-4D97-AF65-F5344CB8AC3E}">
        <p14:creationId xmlns:p14="http://schemas.microsoft.com/office/powerpoint/2010/main" val="2955378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COMMON EMITTER CONFIGURATION</a:t>
            </a:r>
            <a:endParaRPr lang="en-US" sz="2400" dirty="0"/>
          </a:p>
        </p:txBody>
      </p:sp>
      <p:sp>
        <p:nvSpPr>
          <p:cNvPr id="4" name="Slide Number Placeholder 3"/>
          <p:cNvSpPr>
            <a:spLocks noGrp="1"/>
          </p:cNvSpPr>
          <p:nvPr>
            <p:ph type="sldNum" sz="quarter" idx="12"/>
          </p:nvPr>
        </p:nvSpPr>
        <p:spPr/>
        <p:txBody>
          <a:bodyPr/>
          <a:lstStyle/>
          <a:p>
            <a:fld id="{7DB72B6B-351E-47F5-8A9F-408C781D2328}" type="slidenum">
              <a:rPr lang="en-US" smtClean="0"/>
              <a:t>17</a:t>
            </a:fld>
            <a:endParaRPr lang="en-US" dirty="0"/>
          </a:p>
        </p:txBody>
      </p:sp>
      <p:pic>
        <p:nvPicPr>
          <p:cNvPr id="6" name="Picture 4" descr="뺆S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3200" y="2126068"/>
            <a:ext cx="3810000" cy="3051951"/>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85800" y="1447800"/>
            <a:ext cx="7924800" cy="461665"/>
          </a:xfrm>
          <a:prstGeom prst="rect">
            <a:avLst/>
          </a:prstGeom>
        </p:spPr>
        <p:txBody>
          <a:bodyPr wrap="square">
            <a:spAutoFit/>
          </a:bodyPr>
          <a:lstStyle/>
          <a:p>
            <a:pPr marL="342900" indent="-342900">
              <a:spcBef>
                <a:spcPct val="20000"/>
              </a:spcBef>
              <a:buFont typeface="Wingdings" panose="05000000000000000000" pitchFamily="2" charset="2"/>
              <a:buChar char="§"/>
            </a:pPr>
            <a:r>
              <a:rPr lang="en-US" sz="2400" dirty="0" smtClean="0">
                <a:latin typeface="Arial" panose="020B0604020202020204" pitchFamily="34" charset="0"/>
                <a:cs typeface="Arial" panose="020B0604020202020204" pitchFamily="34" charset="0"/>
              </a:rPr>
              <a:t>Emitter </a:t>
            </a:r>
            <a:r>
              <a:rPr lang="en-US" sz="2400" dirty="0">
                <a:latin typeface="Arial" panose="020B0604020202020204" pitchFamily="34" charset="0"/>
                <a:cs typeface="Arial" panose="020B0604020202020204" pitchFamily="34" charset="0"/>
              </a:rPr>
              <a:t>is common between input and output terminals</a:t>
            </a:r>
          </a:p>
        </p:txBody>
      </p:sp>
    </p:spTree>
    <p:extLst>
      <p:ext uri="{BB962C8B-B14F-4D97-AF65-F5344CB8AC3E}">
        <p14:creationId xmlns:p14="http://schemas.microsoft.com/office/powerpoint/2010/main" val="3256755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CE </a:t>
            </a:r>
            <a:r>
              <a:rPr lang="en-US" sz="2400" dirty="0"/>
              <a:t>CONFIGURATION INPUT CHARACTERISTICS</a:t>
            </a:r>
          </a:p>
        </p:txBody>
      </p:sp>
      <p:sp>
        <p:nvSpPr>
          <p:cNvPr id="4" name="Slide Number Placeholder 3"/>
          <p:cNvSpPr>
            <a:spLocks noGrp="1"/>
          </p:cNvSpPr>
          <p:nvPr>
            <p:ph type="sldNum" sz="quarter" idx="12"/>
          </p:nvPr>
        </p:nvSpPr>
        <p:spPr/>
        <p:txBody>
          <a:bodyPr/>
          <a:lstStyle/>
          <a:p>
            <a:fld id="{7DB72B6B-351E-47F5-8A9F-408C781D2328}" type="slidenum">
              <a:rPr lang="en-US" smtClean="0"/>
              <a:t>18</a:t>
            </a:fld>
            <a:endParaRPr lang="en-US" dirty="0"/>
          </a:p>
        </p:txBody>
      </p:sp>
      <p:graphicFrame>
        <p:nvGraphicFramePr>
          <p:cNvPr id="6" name="Object 8"/>
          <p:cNvGraphicFramePr>
            <a:graphicFrameLocks noGrp="1" noChangeAspect="1"/>
          </p:cNvGraphicFramePr>
          <p:nvPr>
            <p:ph idx="1"/>
            <p:extLst>
              <p:ext uri="{D42A27DB-BD31-4B8C-83A1-F6EECF244321}">
                <p14:modId xmlns:p14="http://schemas.microsoft.com/office/powerpoint/2010/main" val="2346873047"/>
              </p:ext>
            </p:extLst>
          </p:nvPr>
        </p:nvGraphicFramePr>
        <p:xfrm>
          <a:off x="4419600" y="1524000"/>
          <a:ext cx="3912548" cy="3471448"/>
        </p:xfrm>
        <a:graphic>
          <a:graphicData uri="http://schemas.openxmlformats.org/presentationml/2006/ole">
            <mc:AlternateContent xmlns:mc="http://schemas.openxmlformats.org/markup-compatibility/2006">
              <mc:Choice xmlns:v="urn:schemas-microsoft-com:vml" Requires="v">
                <p:oleObj spid="_x0000_s9287" name="Bitmap Image" r:id="rId3" imgW="4266667" imgH="4238095" progId="Paint.Picture">
                  <p:embed/>
                </p:oleObj>
              </mc:Choice>
              <mc:Fallback>
                <p:oleObj name="Bitmap Image" r:id="rId3" imgW="4266667" imgH="4238095" progId="Paint.Picture">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524000"/>
                        <a:ext cx="3912548" cy="3471448"/>
                      </a:xfrm>
                      <a:prstGeom prst="rect">
                        <a:avLst/>
                      </a:prstGeom>
                      <a:noFill/>
                      <a:ln>
                        <a:noFill/>
                      </a:ln>
                      <a:effectLst/>
                    </p:spPr>
                  </p:pic>
                </p:oleObj>
              </mc:Fallback>
            </mc:AlternateContent>
          </a:graphicData>
        </a:graphic>
      </p:graphicFrame>
      <p:sp>
        <p:nvSpPr>
          <p:cNvPr id="7" name="Rectangle 6"/>
          <p:cNvSpPr/>
          <p:nvPr/>
        </p:nvSpPr>
        <p:spPr>
          <a:xfrm>
            <a:off x="685800" y="1752600"/>
            <a:ext cx="4572000" cy="1200329"/>
          </a:xfrm>
          <a:prstGeom prst="rect">
            <a:avLst/>
          </a:prstGeom>
        </p:spPr>
        <p:txBody>
          <a:bodyPr>
            <a:spAutoFit/>
          </a:bodyPr>
          <a:lstStyle/>
          <a:p>
            <a:pPr marL="285750" indent="-285750">
              <a:spcBef>
                <a:spcPct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Plot of </a:t>
            </a:r>
            <a:r>
              <a:rPr lang="en-US" sz="2400" i="1" dirty="0">
                <a:latin typeface="Times New Roman" panose="02020603050405020304" pitchFamily="18" charset="0"/>
                <a:cs typeface="Times New Roman" panose="02020603050405020304" pitchFamily="18" charset="0"/>
              </a:rPr>
              <a:t>I</a:t>
            </a:r>
            <a:r>
              <a:rPr lang="en-US" sz="2400" i="1" baseline="-25000"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versus </a:t>
            </a:r>
            <a:r>
              <a:rPr lang="en-US" sz="2400" i="1" dirty="0">
                <a:latin typeface="Times New Roman" panose="02020603050405020304" pitchFamily="18" charset="0"/>
                <a:cs typeface="Times New Roman" panose="02020603050405020304" pitchFamily="18" charset="0"/>
              </a:rPr>
              <a:t>V</a:t>
            </a:r>
            <a:r>
              <a:rPr lang="en-US" sz="2400" i="1" baseline="-25000" dirty="0">
                <a:latin typeface="Times New Roman" panose="02020603050405020304" pitchFamily="18" charset="0"/>
                <a:cs typeface="Times New Roman" panose="02020603050405020304" pitchFamily="18" charset="0"/>
              </a:rPr>
              <a:t>BE</a:t>
            </a:r>
            <a:r>
              <a:rPr lang="en-US" sz="2400" dirty="0">
                <a:latin typeface="Times New Roman" panose="02020603050405020304" pitchFamily="18" charset="0"/>
                <a:cs typeface="Times New Roman" panose="02020603050405020304" pitchFamily="18" charset="0"/>
              </a:rPr>
              <a:t> for</a:t>
            </a:r>
          </a:p>
          <a:p>
            <a:pPr>
              <a:spcBef>
                <a:spcPct val="0"/>
              </a:spcBef>
            </a:pPr>
            <a:r>
              <a:rPr lang="en-US" sz="2400" dirty="0">
                <a:latin typeface="Times New Roman" panose="02020603050405020304" pitchFamily="18" charset="0"/>
                <a:cs typeface="Times New Roman" panose="02020603050405020304" pitchFamily="18" charset="0"/>
              </a:rPr>
              <a:t>    various values of </a:t>
            </a:r>
            <a:r>
              <a:rPr lang="en-US" sz="2400" i="1" dirty="0" smtClean="0">
                <a:latin typeface="Times New Roman" panose="02020603050405020304" pitchFamily="18" charset="0"/>
                <a:cs typeface="Times New Roman" panose="02020603050405020304" pitchFamily="18" charset="0"/>
              </a:rPr>
              <a:t>V</a:t>
            </a:r>
            <a:r>
              <a:rPr lang="en-US" sz="2400" i="1" baseline="-25000" dirty="0" smtClean="0">
                <a:latin typeface="Times New Roman" panose="02020603050405020304" pitchFamily="18" charset="0"/>
                <a:cs typeface="Times New Roman" panose="02020603050405020304" pitchFamily="18" charset="0"/>
              </a:rPr>
              <a:t>CE </a:t>
            </a:r>
          </a:p>
          <a:p>
            <a:pPr>
              <a:spcBef>
                <a:spcPct val="0"/>
              </a:spcBef>
            </a:pPr>
            <a:r>
              <a:rPr lang="en-US" sz="2400" i="1" baseline="-25000" dirty="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   </a:t>
            </a:r>
            <a:endParaRPr lang="en-US" sz="2400" i="1" baseline="-25000" dirty="0">
              <a:latin typeface="Times New Roman" panose="02020603050405020304" pitchFamily="18" charset="0"/>
              <a:cs typeface="Times New Roman" panose="02020603050405020304" pitchFamily="18" charset="0"/>
            </a:endParaRPr>
          </a:p>
        </p:txBody>
      </p:sp>
      <p:sp>
        <p:nvSpPr>
          <p:cNvPr id="3" name="Rectangle 2"/>
          <p:cNvSpPr/>
          <p:nvPr/>
        </p:nvSpPr>
        <p:spPr>
          <a:xfrm>
            <a:off x="1203082" y="5257800"/>
            <a:ext cx="3749918" cy="461665"/>
          </a:xfrm>
          <a:prstGeom prst="rect">
            <a:avLst/>
          </a:prstGeom>
        </p:spPr>
        <p:txBody>
          <a:bodyPr wrap="square">
            <a:spAutoFit/>
          </a:bodyPr>
          <a:lstStyle/>
          <a:p>
            <a:r>
              <a:rPr lang="en-US" sz="2400" i="1" dirty="0" smtClean="0">
                <a:latin typeface="Times New Roman" panose="02020603050405020304" pitchFamily="18" charset="0"/>
                <a:cs typeface="Times New Roman" panose="02020603050405020304" pitchFamily="18" charset="0"/>
                <a:hlinkClick r:id="rId5" action="ppaction://hlinkfile"/>
              </a:rPr>
              <a:t>link\CE Characteristics.docx</a:t>
            </a:r>
            <a:endParaRPr lang="en-US" sz="2400" dirty="0"/>
          </a:p>
        </p:txBody>
      </p:sp>
    </p:spTree>
    <p:extLst>
      <p:ext uri="{BB962C8B-B14F-4D97-AF65-F5344CB8AC3E}">
        <p14:creationId xmlns:p14="http://schemas.microsoft.com/office/powerpoint/2010/main" val="32309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CE CONFIGURATION OUTPUT CHARACTERISTICS</a:t>
            </a:r>
            <a:endParaRPr lang="en-US" sz="2400" dirty="0"/>
          </a:p>
        </p:txBody>
      </p:sp>
      <p:sp>
        <p:nvSpPr>
          <p:cNvPr id="4" name="Slide Number Placeholder 3"/>
          <p:cNvSpPr>
            <a:spLocks noGrp="1"/>
          </p:cNvSpPr>
          <p:nvPr>
            <p:ph type="sldNum" sz="quarter" idx="12"/>
          </p:nvPr>
        </p:nvSpPr>
        <p:spPr/>
        <p:txBody>
          <a:bodyPr/>
          <a:lstStyle/>
          <a:p>
            <a:fld id="{7DB72B6B-351E-47F5-8A9F-408C781D2328}" type="slidenum">
              <a:rPr lang="en-US" smtClean="0"/>
              <a:t>19</a:t>
            </a:fld>
            <a:endParaRPr lang="en-US" dirty="0"/>
          </a:p>
        </p:txBody>
      </p:sp>
      <p:graphicFrame>
        <p:nvGraphicFramePr>
          <p:cNvPr id="5" name="Content Placeholder 4"/>
          <p:cNvGraphicFramePr>
            <a:graphicFrameLocks noGrp="1" noChangeAspect="1"/>
          </p:cNvGraphicFramePr>
          <p:nvPr>
            <p:ph sz="half" idx="4294967295"/>
            <p:extLst>
              <p:ext uri="{D42A27DB-BD31-4B8C-83A1-F6EECF244321}">
                <p14:modId xmlns:p14="http://schemas.microsoft.com/office/powerpoint/2010/main" val="672806445"/>
              </p:ext>
            </p:extLst>
          </p:nvPr>
        </p:nvGraphicFramePr>
        <p:xfrm>
          <a:off x="4343400" y="1549400"/>
          <a:ext cx="4038600" cy="3556000"/>
        </p:xfrm>
        <a:graphic>
          <a:graphicData uri="http://schemas.openxmlformats.org/presentationml/2006/ole">
            <mc:AlternateContent xmlns:mc="http://schemas.openxmlformats.org/markup-compatibility/2006">
              <mc:Choice xmlns:v="urn:schemas-microsoft-com:vml" Requires="v">
                <p:oleObj spid="_x0000_s11332" name="Bitmap Image" r:id="rId3" imgW="5866667" imgH="4629796" progId="Paint.Picture">
                  <p:embed/>
                </p:oleObj>
              </mc:Choice>
              <mc:Fallback>
                <p:oleObj name="Bitmap Image" r:id="rId3" imgW="5866667" imgH="4629796" progId="Paint.Picture">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549400"/>
                        <a:ext cx="4038600" cy="3556000"/>
                      </a:xfrm>
                      <a:prstGeom prst="rect">
                        <a:avLst/>
                      </a:prstGeom>
                      <a:noFill/>
                      <a:ln>
                        <a:noFill/>
                      </a:ln>
                      <a:effectLst/>
                    </p:spPr>
                  </p:pic>
                </p:oleObj>
              </mc:Fallback>
            </mc:AlternateContent>
          </a:graphicData>
        </a:graphic>
      </p:graphicFrame>
      <p:sp>
        <p:nvSpPr>
          <p:cNvPr id="6" name="Rectangle 5"/>
          <p:cNvSpPr/>
          <p:nvPr/>
        </p:nvSpPr>
        <p:spPr>
          <a:xfrm>
            <a:off x="304800" y="1371600"/>
            <a:ext cx="4038600" cy="3416320"/>
          </a:xfrm>
          <a:prstGeom prst="rect">
            <a:avLst/>
          </a:prstGeom>
        </p:spPr>
        <p:txBody>
          <a:bodyPr wrap="square">
            <a:spAutoFit/>
          </a:bodyPr>
          <a:lstStyle/>
          <a:p>
            <a:pPr marL="800100" lvl="1" indent="-342900">
              <a:buFont typeface="Wingdings" panose="05000000000000000000" pitchFamily="2" charset="2"/>
              <a:buChar char="§"/>
            </a:pPr>
            <a:r>
              <a:rPr lang="en-US" sz="2400" dirty="0">
                <a:latin typeface="Times New Roman" panose="02020603050405020304" pitchFamily="18" charset="0"/>
              </a:rPr>
              <a:t>A plot of </a:t>
            </a:r>
            <a:r>
              <a:rPr lang="en-US" sz="2400" i="1" dirty="0">
                <a:latin typeface="Times New Roman" panose="02020603050405020304" pitchFamily="18" charset="0"/>
              </a:rPr>
              <a:t>I</a:t>
            </a:r>
            <a:r>
              <a:rPr lang="en-US" sz="2400" i="1" baseline="-25000" dirty="0">
                <a:latin typeface="Times New Roman" panose="02020603050405020304" pitchFamily="18" charset="0"/>
              </a:rPr>
              <a:t>C</a:t>
            </a:r>
            <a:r>
              <a:rPr lang="en-US" sz="2400" dirty="0">
                <a:latin typeface="Times New Roman" panose="02020603050405020304" pitchFamily="18" charset="0"/>
              </a:rPr>
              <a:t> versus </a:t>
            </a:r>
            <a:r>
              <a:rPr lang="en-US" sz="2400" i="1" dirty="0" smtClean="0">
                <a:latin typeface="Times New Roman" panose="02020603050405020304" pitchFamily="18" charset="0"/>
              </a:rPr>
              <a:t>V</a:t>
            </a:r>
            <a:r>
              <a:rPr lang="en-US" sz="2400" i="1" baseline="-25000" dirty="0" smtClean="0">
                <a:latin typeface="Times New Roman" panose="02020603050405020304" pitchFamily="18" charset="0"/>
              </a:rPr>
              <a:t>CE</a:t>
            </a:r>
            <a:r>
              <a:rPr lang="en-US" sz="2400" dirty="0" smtClean="0">
                <a:latin typeface="Times New Roman" panose="02020603050405020304" pitchFamily="18" charset="0"/>
              </a:rPr>
              <a:t> </a:t>
            </a:r>
            <a:r>
              <a:rPr lang="en-US" sz="2400" dirty="0">
                <a:latin typeface="Times New Roman" panose="02020603050405020304" pitchFamily="18" charset="0"/>
              </a:rPr>
              <a:t>for various values of </a:t>
            </a:r>
            <a:r>
              <a:rPr lang="en-US" sz="2400" i="1" dirty="0" smtClean="0">
                <a:latin typeface="Times New Roman" panose="02020603050405020304" pitchFamily="18" charset="0"/>
              </a:rPr>
              <a:t>I</a:t>
            </a:r>
            <a:r>
              <a:rPr lang="en-US" sz="2400" i="1" baseline="-25000" dirty="0" smtClean="0">
                <a:latin typeface="Times New Roman" panose="02020603050405020304" pitchFamily="18" charset="0"/>
              </a:rPr>
              <a:t>B</a:t>
            </a:r>
            <a:r>
              <a:rPr lang="en-US" sz="2400" dirty="0" smtClean="0">
                <a:latin typeface="Times New Roman" panose="02020603050405020304" pitchFamily="18" charset="0"/>
              </a:rPr>
              <a:t> </a:t>
            </a:r>
            <a:r>
              <a:rPr lang="en-US" sz="2400" dirty="0">
                <a:latin typeface="Times New Roman" panose="02020603050405020304" pitchFamily="18" charset="0"/>
              </a:rPr>
              <a:t>.</a:t>
            </a:r>
          </a:p>
          <a:p>
            <a:pPr marL="1257300" lvl="2" indent="-342900">
              <a:buFont typeface="Arial" panose="020B0604020202020204" pitchFamily="34" charset="0"/>
              <a:buChar char="•"/>
            </a:pPr>
            <a:r>
              <a:rPr lang="en-US" sz="2400" dirty="0">
                <a:solidFill>
                  <a:schemeClr val="tx2">
                    <a:lumMod val="60000"/>
                    <a:lumOff val="40000"/>
                  </a:schemeClr>
                </a:solidFill>
                <a:latin typeface="Times New Roman" panose="02020603050405020304" pitchFamily="18" charset="0"/>
              </a:rPr>
              <a:t>Divided into three regions:</a:t>
            </a:r>
          </a:p>
          <a:p>
            <a:pPr marL="1714500" lvl="3" indent="-342900">
              <a:buFont typeface="Wingdings" panose="05000000000000000000" pitchFamily="2" charset="2"/>
              <a:buChar char="Ø"/>
            </a:pPr>
            <a:r>
              <a:rPr lang="en-US" sz="2400" dirty="0">
                <a:solidFill>
                  <a:schemeClr val="bg2">
                    <a:lumMod val="50000"/>
                  </a:schemeClr>
                </a:solidFill>
                <a:latin typeface="Times New Roman" panose="02020603050405020304" pitchFamily="18" charset="0"/>
              </a:rPr>
              <a:t>Active Region</a:t>
            </a:r>
          </a:p>
          <a:p>
            <a:pPr marL="1714500" lvl="3" indent="-342900">
              <a:buFont typeface="Wingdings" panose="05000000000000000000" pitchFamily="2" charset="2"/>
              <a:buChar char="Ø"/>
            </a:pPr>
            <a:r>
              <a:rPr lang="en-US" sz="2400" dirty="0">
                <a:solidFill>
                  <a:schemeClr val="bg2">
                    <a:lumMod val="50000"/>
                  </a:schemeClr>
                </a:solidFill>
                <a:latin typeface="Times New Roman" panose="02020603050405020304" pitchFamily="18" charset="0"/>
              </a:rPr>
              <a:t>Saturation Region</a:t>
            </a:r>
          </a:p>
          <a:p>
            <a:pPr marL="1714500" lvl="3" indent="-342900">
              <a:buFont typeface="Wingdings" panose="05000000000000000000" pitchFamily="2" charset="2"/>
              <a:buChar char="Ø"/>
            </a:pPr>
            <a:r>
              <a:rPr lang="en-US" sz="2400" dirty="0">
                <a:solidFill>
                  <a:schemeClr val="bg2">
                    <a:lumMod val="50000"/>
                  </a:schemeClr>
                </a:solidFill>
                <a:latin typeface="Times New Roman" panose="02020603050405020304" pitchFamily="18" charset="0"/>
              </a:rPr>
              <a:t>Cutoff </a:t>
            </a:r>
            <a:r>
              <a:rPr lang="en-US" sz="2400" dirty="0" smtClean="0">
                <a:solidFill>
                  <a:schemeClr val="bg2">
                    <a:lumMod val="50000"/>
                  </a:schemeClr>
                </a:solidFill>
                <a:latin typeface="Times New Roman" panose="02020603050405020304" pitchFamily="18" charset="0"/>
              </a:rPr>
              <a:t>Region</a:t>
            </a:r>
            <a:endParaRPr lang="en-US" sz="2400" dirty="0">
              <a:solidFill>
                <a:schemeClr val="bg2">
                  <a:lumMod val="50000"/>
                </a:schemeClr>
              </a:solidFill>
              <a:latin typeface="Times New Roman" panose="02020603050405020304" pitchFamily="18" charset="0"/>
            </a:endParaRPr>
          </a:p>
          <a:p>
            <a:pPr lvl="3"/>
            <a:r>
              <a:rPr lang="en-US" sz="2400" baseline="-25000" dirty="0">
                <a:latin typeface="Times New Roman" panose="02020603050405020304" pitchFamily="18" charset="0"/>
              </a:rPr>
              <a:t> </a:t>
            </a:r>
            <a:r>
              <a:rPr lang="en-US" sz="2400" dirty="0">
                <a:latin typeface="Times New Roman" panose="02020603050405020304" pitchFamily="18" charset="0"/>
              </a:rPr>
              <a:t>    </a:t>
            </a:r>
            <a:endParaRPr lang="en-US" sz="2400" baseline="-25000" dirty="0">
              <a:latin typeface="Times New Roman" panose="02020603050405020304" pitchFamily="18" charset="0"/>
            </a:endParaRPr>
          </a:p>
        </p:txBody>
      </p:sp>
      <p:sp>
        <p:nvSpPr>
          <p:cNvPr id="7" name="Rectangle 6"/>
          <p:cNvSpPr/>
          <p:nvPr/>
        </p:nvSpPr>
        <p:spPr>
          <a:xfrm>
            <a:off x="990600" y="4351106"/>
            <a:ext cx="3752950" cy="461665"/>
          </a:xfrm>
          <a:prstGeom prst="rect">
            <a:avLst/>
          </a:prstGeom>
        </p:spPr>
        <p:txBody>
          <a:bodyPr wrap="none">
            <a:spAutoFit/>
          </a:bodyPr>
          <a:lstStyle/>
          <a:p>
            <a:r>
              <a:rPr lang="en-US" sz="2400" i="1" dirty="0" smtClean="0">
                <a:latin typeface="Times New Roman" panose="02020603050405020304" pitchFamily="18" charset="0"/>
                <a:hlinkClick r:id="rId5" action="ppaction://hlinkfile"/>
              </a:rPr>
              <a:t>link\CE Characteristics.docx</a:t>
            </a:r>
            <a:endParaRPr lang="en-US" sz="2400" i="1" dirty="0"/>
          </a:p>
        </p:txBody>
      </p:sp>
    </p:spTree>
    <p:extLst>
      <p:ext uri="{BB962C8B-B14F-4D97-AF65-F5344CB8AC3E}">
        <p14:creationId xmlns:p14="http://schemas.microsoft.com/office/powerpoint/2010/main" val="2299160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dirty="0"/>
              <a:t>BIPOLAR JUNCTION TRANSISTOR</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marL="0" indent="0" algn="ctr">
              <a:buNone/>
            </a:pPr>
            <a:r>
              <a:rPr lang="en-US" b="1" dirty="0" smtClean="0">
                <a:latin typeface="Arial" panose="020B0604020202020204" pitchFamily="34" charset="0"/>
                <a:cs typeface="Arial" panose="020B0604020202020204" pitchFamily="34" charset="0"/>
              </a:rPr>
              <a:t>Objectives</a:t>
            </a:r>
          </a:p>
          <a:p>
            <a:pPr lvl="0" algn="just"/>
            <a:r>
              <a:rPr lang="en-IN" dirty="0" smtClean="0">
                <a:latin typeface="Arial" panose="020B0604020202020204" pitchFamily="34" charset="0"/>
                <a:cs typeface="Arial" panose="020B0604020202020204" pitchFamily="34" charset="0"/>
              </a:rPr>
              <a:t>Discuss </a:t>
            </a:r>
            <a:r>
              <a:rPr lang="en-IN" dirty="0">
                <a:latin typeface="Arial" panose="020B0604020202020204" pitchFamily="34" charset="0"/>
                <a:cs typeface="Arial" panose="020B0604020202020204" pitchFamily="34" charset="0"/>
              </a:rPr>
              <a:t>the operation of BJT</a:t>
            </a:r>
            <a:r>
              <a:rPr lang="en-IN" dirty="0" smtClean="0">
                <a:latin typeface="Arial" panose="020B0604020202020204" pitchFamily="34" charset="0"/>
                <a:cs typeface="Arial" panose="020B0604020202020204" pitchFamily="34" charset="0"/>
              </a:rPr>
              <a:t>.</a:t>
            </a:r>
          </a:p>
          <a:p>
            <a:pPr marL="0" lvl="0" indent="0" algn="just">
              <a:buNone/>
            </a:pPr>
            <a:endParaRPr lang="en-IN" dirty="0" smtClean="0">
              <a:latin typeface="Arial" panose="020B0604020202020204" pitchFamily="34" charset="0"/>
              <a:cs typeface="Arial" panose="020B0604020202020204" pitchFamily="34" charset="0"/>
            </a:endParaRPr>
          </a:p>
          <a:p>
            <a:pPr lvl="0" algn="just"/>
            <a:r>
              <a:rPr lang="en-IN" dirty="0" smtClean="0">
                <a:latin typeface="Arial" panose="020B0604020202020204" pitchFamily="34" charset="0"/>
                <a:cs typeface="Arial" panose="020B0604020202020204" pitchFamily="34" charset="0"/>
              </a:rPr>
              <a:t>Draw </a:t>
            </a:r>
            <a:r>
              <a:rPr lang="en-IN" dirty="0">
                <a:latin typeface="Arial" panose="020B0604020202020204" pitchFamily="34" charset="0"/>
                <a:cs typeface="Arial" panose="020B0604020202020204" pitchFamily="34" charset="0"/>
              </a:rPr>
              <a:t>CB and CE configuration of transistor</a:t>
            </a:r>
            <a:r>
              <a:rPr lang="en-IN" dirty="0" smtClean="0">
                <a:latin typeface="Arial" panose="020B0604020202020204" pitchFamily="34" charset="0"/>
                <a:cs typeface="Arial" panose="020B0604020202020204" pitchFamily="34" charset="0"/>
              </a:rPr>
              <a:t>.</a:t>
            </a:r>
          </a:p>
          <a:p>
            <a:pPr lvl="0" algn="just"/>
            <a:endParaRPr lang="en-US" dirty="0">
              <a:latin typeface="Arial" panose="020B0604020202020204" pitchFamily="34" charset="0"/>
              <a:cs typeface="Arial" panose="020B0604020202020204" pitchFamily="34" charset="0"/>
            </a:endParaRPr>
          </a:p>
          <a:p>
            <a:pPr lvl="0" algn="just"/>
            <a:r>
              <a:rPr lang="en-IN" dirty="0" smtClean="0">
                <a:latin typeface="Arial" panose="020B0604020202020204" pitchFamily="34" charset="0"/>
                <a:cs typeface="Arial" panose="020B0604020202020204" pitchFamily="34" charset="0"/>
              </a:rPr>
              <a:t>Explain </a:t>
            </a:r>
            <a:r>
              <a:rPr lang="en-IN" dirty="0">
                <a:latin typeface="Arial" panose="020B0604020202020204" pitchFamily="34" charset="0"/>
                <a:cs typeface="Arial" panose="020B0604020202020204" pitchFamily="34" charset="0"/>
              </a:rPr>
              <a:t>input and output characteristics of CB </a:t>
            </a:r>
            <a:r>
              <a:rPr lang="en-IN" dirty="0" smtClean="0">
                <a:latin typeface="Arial" panose="020B0604020202020204" pitchFamily="34" charset="0"/>
                <a:cs typeface="Arial" panose="020B0604020202020204" pitchFamily="34" charset="0"/>
              </a:rPr>
              <a:t> and CE Configurations of transistor.</a:t>
            </a:r>
          </a:p>
          <a:p>
            <a:pPr lvl="0" algn="just"/>
            <a:endParaRPr lang="en-US" dirty="0">
              <a:latin typeface="Arial" panose="020B0604020202020204" pitchFamily="34" charset="0"/>
              <a:cs typeface="Arial" panose="020B0604020202020204" pitchFamily="34" charset="0"/>
            </a:endParaRPr>
          </a:p>
          <a:p>
            <a:pPr lvl="0" algn="just"/>
            <a:r>
              <a:rPr lang="en-IN" dirty="0" smtClean="0">
                <a:latin typeface="Arial" panose="020B0604020202020204" pitchFamily="34" charset="0"/>
                <a:cs typeface="Arial" panose="020B0604020202020204" pitchFamily="34" charset="0"/>
              </a:rPr>
              <a:t>Derive </a:t>
            </a:r>
            <a:r>
              <a:rPr lang="en-IN" dirty="0">
                <a:latin typeface="Arial" panose="020B0604020202020204" pitchFamily="34" charset="0"/>
                <a:cs typeface="Arial" panose="020B0604020202020204" pitchFamily="34" charset="0"/>
              </a:rPr>
              <a:t>expressions for current gains in transistor.</a:t>
            </a:r>
            <a:endParaRPr lang="en-US" dirty="0">
              <a:latin typeface="Arial" panose="020B0604020202020204" pitchFamily="34" charset="0"/>
              <a:cs typeface="Arial" panose="020B0604020202020204" pitchFamily="34" charset="0"/>
            </a:endParaRPr>
          </a:p>
          <a:p>
            <a:pPr marL="0" indent="0" algn="just">
              <a:buNone/>
            </a:pPr>
            <a:r>
              <a:rPr lang="en-IN"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2</a:t>
            </a:fld>
            <a:endParaRPr lang="en-US" dirty="0"/>
          </a:p>
        </p:txBody>
      </p:sp>
    </p:spTree>
    <p:extLst>
      <p:ext uri="{BB962C8B-B14F-4D97-AF65-F5344CB8AC3E}">
        <p14:creationId xmlns:p14="http://schemas.microsoft.com/office/powerpoint/2010/main" val="3676116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Problems</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pPr lvl="0"/>
            <a:r>
              <a:rPr lang="en-US" sz="2400" i="1" dirty="0"/>
              <a:t>An NPN transistor has collector current 4mA and base current 10 </a:t>
            </a:r>
            <a:r>
              <a:rPr lang="el-GR" sz="2400" i="1" dirty="0"/>
              <a:t>μ</a:t>
            </a:r>
            <a:r>
              <a:rPr lang="en-US" sz="2400" i="1" dirty="0"/>
              <a:t>A. Calculate the alpha and beta values of the transistor, neglecting the reverse saturation current I</a:t>
            </a:r>
            <a:r>
              <a:rPr lang="en-US" sz="2400" i="1" baseline="-25000" dirty="0"/>
              <a:t>CBO.                   </a:t>
            </a:r>
            <a:r>
              <a:rPr lang="en-US" sz="2400" i="1" dirty="0"/>
              <a:t>                  </a:t>
            </a:r>
          </a:p>
          <a:p>
            <a:pPr marL="0" indent="0">
              <a:buNone/>
            </a:pPr>
            <a:r>
              <a:rPr lang="en-US" sz="2400" i="1" dirty="0"/>
              <a:t>                                                                           </a:t>
            </a:r>
            <a:r>
              <a:rPr lang="en-US" sz="2400" i="1" dirty="0" smtClean="0"/>
              <a:t>    (</a:t>
            </a:r>
            <a:r>
              <a:rPr lang="en-US" sz="2400" i="1" dirty="0" err="1"/>
              <a:t>Ans</a:t>
            </a:r>
            <a:r>
              <a:rPr lang="en-US" sz="2400" i="1" dirty="0"/>
              <a:t>: 0.9975, 400)</a:t>
            </a:r>
          </a:p>
          <a:p>
            <a:pPr lvl="0"/>
            <a:r>
              <a:rPr lang="en-US" sz="2400" i="1" dirty="0"/>
              <a:t>In a transistor, 99% of the carriers injected into the base cross over to the collector region.  If collector current is 4mA and collector leakage current is 6 </a:t>
            </a:r>
            <a:r>
              <a:rPr lang="el-GR" sz="2400" i="1" dirty="0"/>
              <a:t>μ</a:t>
            </a:r>
            <a:r>
              <a:rPr lang="en-US" sz="2400" i="1" dirty="0"/>
              <a:t>A, Calculate emitter and base currents.				         </a:t>
            </a:r>
            <a:r>
              <a:rPr lang="en-US" sz="2400" i="1" dirty="0" smtClean="0"/>
              <a:t> </a:t>
            </a:r>
            <a:r>
              <a:rPr lang="en-US" sz="2400" i="1" dirty="0"/>
              <a:t>(</a:t>
            </a:r>
            <a:r>
              <a:rPr lang="en-US" sz="2400" i="1" dirty="0" err="1"/>
              <a:t>Ans</a:t>
            </a:r>
            <a:r>
              <a:rPr lang="en-US" sz="2400" i="1" dirty="0"/>
              <a:t>: 4.034 mA, </a:t>
            </a:r>
            <a:r>
              <a:rPr lang="en-US" sz="2400" i="1" dirty="0" smtClean="0"/>
              <a:t>34</a:t>
            </a:r>
            <a:r>
              <a:rPr lang="el-GR" sz="2400" i="1" dirty="0" smtClean="0"/>
              <a:t>μ</a:t>
            </a:r>
            <a:r>
              <a:rPr lang="en-US" sz="2400" i="1" dirty="0"/>
              <a:t>A</a:t>
            </a:r>
            <a:r>
              <a:rPr lang="en-US" sz="2400" i="1" dirty="0" smtClean="0"/>
              <a:t>)</a:t>
            </a:r>
          </a:p>
          <a:p>
            <a:pPr lvl="0"/>
            <a:endParaRPr lang="en-US" sz="2400" i="1" dirty="0"/>
          </a:p>
          <a:p>
            <a:pPr lvl="0"/>
            <a:r>
              <a:rPr lang="en-IN" sz="2400" i="1" dirty="0"/>
              <a:t>In a transistor circuit, when the base current is increased from 0.32 mA to 0.48 mA, the emitter current increases from 15 mA to 20 mA.  Find α</a:t>
            </a:r>
            <a:r>
              <a:rPr lang="en-IN" sz="2400" i="1" baseline="-25000" dirty="0"/>
              <a:t>ac</a:t>
            </a:r>
            <a:r>
              <a:rPr lang="en-IN" sz="2400" i="1" dirty="0"/>
              <a:t> and β</a:t>
            </a:r>
            <a:r>
              <a:rPr lang="en-IN" sz="2400" i="1" baseline="-25000" dirty="0"/>
              <a:t>ac</a:t>
            </a:r>
            <a:r>
              <a:rPr lang="en-IN" sz="2400" i="1" dirty="0"/>
              <a:t> </a:t>
            </a:r>
            <a:r>
              <a:rPr lang="en-IN" sz="2400" i="1" dirty="0" smtClean="0"/>
              <a:t>values.             (</a:t>
            </a:r>
            <a:r>
              <a:rPr lang="en-IN" sz="2400" i="1" dirty="0" err="1"/>
              <a:t>Ans</a:t>
            </a:r>
            <a:r>
              <a:rPr lang="en-IN" sz="2400" i="1" dirty="0"/>
              <a:t>: 0.968, 30.25)</a:t>
            </a:r>
            <a:endParaRPr lang="en-US" sz="2400" i="1" dirty="0"/>
          </a:p>
          <a:p>
            <a:pPr marL="609600" indent="-609600" algn="just">
              <a:buFontTx/>
              <a:buAutoNum type="arabicPeriod"/>
            </a:pPr>
            <a:endParaRPr lang="el-GR" sz="240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7DB72B6B-351E-47F5-8A9F-408C781D2328}" type="slidenum">
              <a:rPr lang="en-US" smtClean="0"/>
              <a:t>20</a:t>
            </a:fld>
            <a:endParaRPr lang="en-US" dirty="0"/>
          </a:p>
        </p:txBody>
      </p:sp>
    </p:spTree>
    <p:extLst>
      <p:ext uri="{BB962C8B-B14F-4D97-AF65-F5344CB8AC3E}">
        <p14:creationId xmlns:p14="http://schemas.microsoft.com/office/powerpoint/2010/main" val="975390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0"/>
            <a:ext cx="8229600" cy="750887"/>
          </a:xfrm>
        </p:spPr>
        <p:txBody>
          <a:bodyPr>
            <a:normAutofit fontScale="90000"/>
          </a:bodyPr>
          <a:lstStyle/>
          <a:p>
            <a:r>
              <a:rPr lang="en-IN" dirty="0" smtClean="0"/>
              <a:t/>
            </a:r>
            <a:br>
              <a:rPr lang="en-IN" dirty="0" smtClean="0"/>
            </a:br>
            <a:r>
              <a:rPr lang="en-IN" dirty="0" smtClean="0"/>
              <a:t>Summary</a:t>
            </a:r>
            <a:r>
              <a:rPr lang="en-US" dirty="0"/>
              <a:t/>
            </a:r>
            <a:br>
              <a:rPr lang="en-US" dirty="0"/>
            </a:b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marL="0" indent="0">
              <a:buNone/>
            </a:pPr>
            <a:r>
              <a:rPr lang="en-IN" dirty="0" smtClean="0"/>
              <a:t>In </a:t>
            </a:r>
            <a:r>
              <a:rPr lang="en-IN" dirty="0"/>
              <a:t>this module we have </a:t>
            </a:r>
            <a:r>
              <a:rPr lang="en-IN" dirty="0" smtClean="0"/>
              <a:t>learnt:</a:t>
            </a:r>
          </a:p>
          <a:p>
            <a:pPr marL="0" indent="0">
              <a:buNone/>
            </a:pPr>
            <a:endParaRPr lang="en-US" dirty="0"/>
          </a:p>
          <a:p>
            <a:pPr lvl="0"/>
            <a:r>
              <a:rPr lang="en-IN" dirty="0"/>
              <a:t>The operation of a transistor and the relevant current components</a:t>
            </a:r>
            <a:r>
              <a:rPr lang="en-IN" dirty="0" smtClean="0"/>
              <a:t>.</a:t>
            </a:r>
          </a:p>
          <a:p>
            <a:pPr lvl="0"/>
            <a:endParaRPr lang="en-US" dirty="0"/>
          </a:p>
          <a:p>
            <a:pPr lvl="0"/>
            <a:r>
              <a:rPr lang="en-IN" dirty="0"/>
              <a:t>To plot the input and output characteristics of CB and CE Configuration transistor. </a:t>
            </a:r>
            <a:endParaRPr lang="en-IN" dirty="0" smtClean="0"/>
          </a:p>
          <a:p>
            <a:pPr marL="0" lvl="0" indent="0">
              <a:buNone/>
            </a:pPr>
            <a:endParaRPr lang="en-US" dirty="0"/>
          </a:p>
          <a:p>
            <a:pPr lvl="0"/>
            <a:r>
              <a:rPr lang="en-IN" dirty="0"/>
              <a:t>To find current gains in different configurations of transistor.</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21</a:t>
            </a:fld>
            <a:endParaRPr lang="en-US" dirty="0"/>
          </a:p>
        </p:txBody>
      </p:sp>
    </p:spTree>
    <p:extLst>
      <p:ext uri="{BB962C8B-B14F-4D97-AF65-F5344CB8AC3E}">
        <p14:creationId xmlns:p14="http://schemas.microsoft.com/office/powerpoint/2010/main" val="412144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52400" y="-65088"/>
            <a:ext cx="8991600" cy="827088"/>
          </a:xfrm>
        </p:spPr>
        <p:txBody>
          <a:bodyPr/>
          <a:lstStyle/>
          <a:p>
            <a:r>
              <a:rPr lang="en-US" altLang="en-US" smtClean="0">
                <a:latin typeface="Arial" charset="0"/>
                <a:cs typeface="Arial" charset="0"/>
              </a:rPr>
              <a:t> Part – I : Analog Electronics</a:t>
            </a:r>
          </a:p>
        </p:txBody>
      </p:sp>
      <p:sp>
        <p:nvSpPr>
          <p:cNvPr id="4" name="Slide Number Placeholder 3"/>
          <p:cNvSpPr>
            <a:spLocks noGrp="1"/>
          </p:cNvSpPr>
          <p:nvPr>
            <p:ph type="sldNum" sz="quarter" idx="12"/>
          </p:nvPr>
        </p:nvSpPr>
        <p:spPr/>
        <p:txBody>
          <a:bodyPr/>
          <a:lstStyle/>
          <a:p>
            <a:pPr>
              <a:defRPr/>
            </a:pPr>
            <a:r>
              <a:rPr lang="en-US"/>
              <a:t>1</a:t>
            </a:r>
          </a:p>
        </p:txBody>
      </p:sp>
      <p:sp>
        <p:nvSpPr>
          <p:cNvPr id="4100" name="Content Placeholder 1"/>
          <p:cNvSpPr>
            <a:spLocks noGrp="1"/>
          </p:cNvSpPr>
          <p:nvPr>
            <p:ph idx="1"/>
          </p:nvPr>
        </p:nvSpPr>
        <p:spPr>
          <a:xfrm>
            <a:off x="457200" y="1371600"/>
            <a:ext cx="8229600" cy="4525963"/>
          </a:xfrm>
        </p:spPr>
        <p:txBody>
          <a:bodyPr>
            <a:normAutofit fontScale="92500" lnSpcReduction="20000"/>
          </a:bodyPr>
          <a:lstStyle/>
          <a:p>
            <a:pPr marL="0" indent="0" algn="ctr">
              <a:buFont typeface="Wingdings" panose="05000000000000000000" pitchFamily="2" charset="2"/>
              <a:buNone/>
            </a:pPr>
            <a:endParaRPr lang="en-US" altLang="en-US" b="1" dirty="0" smtClean="0"/>
          </a:p>
          <a:p>
            <a:pPr marL="0" indent="0" algn="ctr">
              <a:buNone/>
            </a:pPr>
            <a:r>
              <a:rPr lang="en-US" altLang="en-US" b="1" dirty="0" smtClean="0">
                <a:latin typeface="Arial" panose="020B0604020202020204" pitchFamily="34" charset="0"/>
                <a:cs typeface="Arial" panose="020B0604020202020204" pitchFamily="34" charset="0"/>
              </a:rPr>
              <a:t>Chapter-2: </a:t>
            </a:r>
            <a:r>
              <a:rPr lang="en-US" b="1" dirty="0">
                <a:latin typeface="Arial" panose="020B0604020202020204" pitchFamily="34" charset="0"/>
                <a:cs typeface="Arial" panose="020B0604020202020204" pitchFamily="34" charset="0"/>
              </a:rPr>
              <a:t>BJT and its </a:t>
            </a:r>
            <a:r>
              <a:rPr lang="en-US" b="1" dirty="0" smtClean="0">
                <a:latin typeface="Arial" panose="020B0604020202020204" pitchFamily="34" charset="0"/>
                <a:cs typeface="Arial" panose="020B0604020202020204" pitchFamily="34" charset="0"/>
              </a:rPr>
              <a:t>Applications</a:t>
            </a:r>
          </a:p>
          <a:p>
            <a:pPr marL="0" indent="0" algn="ctr">
              <a:buNone/>
            </a:pPr>
            <a:endParaRPr lang="en-US" b="1" dirty="0" smtClean="0">
              <a:latin typeface="Arial" panose="020B0604020202020204" pitchFamily="34" charset="0"/>
              <a:cs typeface="Arial" panose="020B0604020202020204" pitchFamily="34" charset="0"/>
            </a:endParaRPr>
          </a:p>
          <a:p>
            <a:pPr marL="0" indent="0" algn="ctr">
              <a:buNone/>
            </a:pPr>
            <a:r>
              <a:rPr lang="en-US" sz="3000" b="1" dirty="0">
                <a:solidFill>
                  <a:srgbClr val="003399"/>
                </a:solidFill>
              </a:rPr>
              <a:t>Module 2: Transistor  Biasing</a:t>
            </a:r>
          </a:p>
          <a:p>
            <a:pPr marL="0" indent="0" algn="ctr">
              <a:buNone/>
            </a:pPr>
            <a:endParaRPr lang="en-US" altLang="en-US" dirty="0" smtClean="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2400" b="1" dirty="0" smtClean="0">
              <a:latin typeface="Arial" charset="0"/>
              <a:cs typeface="Arial" charset="0"/>
            </a:endParaRPr>
          </a:p>
          <a:p>
            <a:pPr marL="0" indent="0">
              <a:buFont typeface="Wingdings" panose="05000000000000000000" pitchFamily="2" charset="2"/>
              <a:buNone/>
            </a:pPr>
            <a:endParaRPr lang="en-US" altLang="en-US" sz="2400" b="1" dirty="0" smtClean="0">
              <a:latin typeface="Arial" charset="0"/>
              <a:cs typeface="Arial" charset="0"/>
            </a:endParaRPr>
          </a:p>
          <a:p>
            <a:pPr marL="0" indent="0" algn="ctr">
              <a:buFont typeface="Wingdings" panose="05000000000000000000" pitchFamily="2" charset="2"/>
              <a:buNone/>
            </a:pPr>
            <a:endParaRPr lang="en-US" altLang="en-US" sz="2400" b="1" dirty="0" smtClean="0">
              <a:latin typeface="Arial" charset="0"/>
              <a:cs typeface="Arial" charset="0"/>
            </a:endParaRPr>
          </a:p>
          <a:p>
            <a:pPr marL="0" indent="0">
              <a:buFont typeface="Wingdings" panose="05000000000000000000" pitchFamily="2" charset="2"/>
              <a:buNone/>
            </a:pPr>
            <a:r>
              <a:rPr lang="en-US" altLang="en-US" sz="2400" b="1" dirty="0" smtClean="0">
                <a:latin typeface="Arial" charset="0"/>
                <a:cs typeface="Arial" charset="0"/>
              </a:rPr>
              <a:t>Reference: </a:t>
            </a:r>
          </a:p>
          <a:p>
            <a:pPr marL="0" indent="0" algn="ctr">
              <a:buFont typeface="Wingdings" panose="05000000000000000000" pitchFamily="2" charset="2"/>
              <a:buNone/>
            </a:pPr>
            <a:endParaRPr lang="en-US" altLang="en-US" sz="2400" b="1" dirty="0" smtClean="0">
              <a:latin typeface="Arial" charset="0"/>
              <a:cs typeface="Arial" charset="0"/>
            </a:endParaRPr>
          </a:p>
          <a:p>
            <a:pPr marL="0" indent="0" algn="just">
              <a:buFont typeface="Wingdings" panose="05000000000000000000" pitchFamily="2" charset="2"/>
              <a:buNone/>
            </a:pPr>
            <a:r>
              <a:rPr lang="en-IN" altLang="en-US" sz="2400" dirty="0" smtClean="0">
                <a:latin typeface="Arial" charset="0"/>
                <a:cs typeface="Arial" charset="0"/>
              </a:rPr>
              <a:t>Robert L. </a:t>
            </a:r>
            <a:r>
              <a:rPr lang="en-IN" altLang="en-US" sz="2400" dirty="0" err="1" smtClean="0">
                <a:latin typeface="Arial" charset="0"/>
                <a:cs typeface="Arial" charset="0"/>
              </a:rPr>
              <a:t>Boylestad</a:t>
            </a:r>
            <a:r>
              <a:rPr lang="en-IN" altLang="en-US" sz="2400" dirty="0" smtClean="0">
                <a:latin typeface="Arial" charset="0"/>
                <a:cs typeface="Arial" charset="0"/>
              </a:rPr>
              <a:t>, Louis </a:t>
            </a:r>
            <a:r>
              <a:rPr lang="en-IN" altLang="en-US" sz="2400" dirty="0" err="1" smtClean="0">
                <a:latin typeface="Arial" charset="0"/>
                <a:cs typeface="Arial" charset="0"/>
              </a:rPr>
              <a:t>Nashelsky</a:t>
            </a:r>
            <a:r>
              <a:rPr lang="en-IN" altLang="en-US" sz="2400" dirty="0" smtClean="0">
                <a:latin typeface="Arial" charset="0"/>
                <a:cs typeface="Arial" charset="0"/>
              </a:rPr>
              <a:t>, Electronic Devices &amp; Circuit Theory, 11</a:t>
            </a:r>
            <a:r>
              <a:rPr lang="en-IN" altLang="en-US" sz="2400" baseline="30000" dirty="0" smtClean="0">
                <a:latin typeface="Arial" charset="0"/>
                <a:cs typeface="Arial" charset="0"/>
              </a:rPr>
              <a:t>th</a:t>
            </a:r>
            <a:r>
              <a:rPr lang="en-IN" altLang="en-US" sz="2400" dirty="0" smtClean="0">
                <a:latin typeface="Arial" charset="0"/>
                <a:cs typeface="Arial" charset="0"/>
              </a:rPr>
              <a:t> Edition, PHI, 2012</a:t>
            </a:r>
            <a:endParaRPr lang="en-US" altLang="en-US" sz="2400" dirty="0" smtClean="0">
              <a:latin typeface="Arial" charset="0"/>
              <a:cs typeface="Arial" charset="0"/>
            </a:endParaRPr>
          </a:p>
          <a:p>
            <a:pPr marL="0" indent="0">
              <a:buFont typeface="Wingdings" panose="05000000000000000000" pitchFamily="2" charset="2"/>
              <a:buNone/>
            </a:pPr>
            <a:endParaRPr lang="en-US" altLang="en-US" sz="2400" dirty="0" smtClean="0"/>
          </a:p>
          <a:p>
            <a:pPr marL="0" indent="0">
              <a:buFont typeface="Wingdings" panose="05000000000000000000" pitchFamily="2" charset="2"/>
              <a:buNone/>
            </a:pPr>
            <a:endParaRPr lang="en-US" altLang="en-US" dirty="0" smtClean="0"/>
          </a:p>
        </p:txBody>
      </p:sp>
    </p:spTree>
    <p:extLst>
      <p:ext uri="{BB962C8B-B14F-4D97-AF65-F5344CB8AC3E}">
        <p14:creationId xmlns:p14="http://schemas.microsoft.com/office/powerpoint/2010/main" val="3989799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3075" name="Text Box 3"/>
          <p:cNvSpPr txBox="1">
            <a:spLocks noChangeArrowheads="1"/>
          </p:cNvSpPr>
          <p:nvPr/>
        </p:nvSpPr>
        <p:spPr bwMode="auto">
          <a:xfrm>
            <a:off x="0"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sp>
        <p:nvSpPr>
          <p:cNvPr id="3076" name="TextBox 1"/>
          <p:cNvSpPr txBox="1">
            <a:spLocks noChangeArrowheads="1"/>
          </p:cNvSpPr>
          <p:nvPr/>
        </p:nvSpPr>
        <p:spPr bwMode="auto">
          <a:xfrm>
            <a:off x="8686800" y="6553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2</a:t>
            </a:r>
          </a:p>
        </p:txBody>
      </p:sp>
      <p:sp>
        <p:nvSpPr>
          <p:cNvPr id="4" name="Content Placeholder 3"/>
          <p:cNvSpPr>
            <a:spLocks noGrp="1"/>
          </p:cNvSpPr>
          <p:nvPr>
            <p:ph idx="1"/>
          </p:nvPr>
        </p:nvSpPr>
        <p:spPr>
          <a:xfrm>
            <a:off x="371475" y="990600"/>
            <a:ext cx="8229600" cy="4724400"/>
          </a:xfrm>
        </p:spPr>
        <p:txBody>
          <a:bodyPr>
            <a:normAutofit fontScale="55000" lnSpcReduction="20000"/>
          </a:bodyPr>
          <a:lstStyle/>
          <a:p>
            <a:pPr marL="0" indent="0" algn="ctr">
              <a:lnSpc>
                <a:spcPct val="170000"/>
              </a:lnSpc>
              <a:buNone/>
            </a:pPr>
            <a:r>
              <a:rPr lang="en-US" sz="5100" dirty="0" smtClean="0"/>
              <a:t>Objectives </a:t>
            </a:r>
          </a:p>
          <a:p>
            <a:pPr algn="just">
              <a:lnSpc>
                <a:spcPct val="170000"/>
              </a:lnSpc>
              <a:buFont typeface="Arial" pitchFamily="34" charset="0"/>
              <a:buChar char="•"/>
            </a:pPr>
            <a:r>
              <a:rPr lang="en-US" sz="5100" dirty="0" smtClean="0"/>
              <a:t>Discuss the concept of biasing of the transistor.</a:t>
            </a:r>
            <a:endParaRPr lang="en-IN" sz="5100" dirty="0" smtClean="0"/>
          </a:p>
          <a:p>
            <a:pPr algn="just">
              <a:lnSpc>
                <a:spcPct val="170000"/>
              </a:lnSpc>
              <a:buFont typeface="Arial" pitchFamily="34" charset="0"/>
              <a:buChar char="•"/>
            </a:pPr>
            <a:r>
              <a:rPr lang="en-IN" sz="5100" dirty="0" smtClean="0"/>
              <a:t>Analyse the fixed and self bias circuits.</a:t>
            </a:r>
          </a:p>
          <a:p>
            <a:pPr algn="just">
              <a:lnSpc>
                <a:spcPct val="170000"/>
              </a:lnSpc>
              <a:buFont typeface="Arial" pitchFamily="34" charset="0"/>
              <a:buChar char="•"/>
            </a:pPr>
            <a:r>
              <a:rPr lang="en-US" sz="5100" dirty="0" smtClean="0"/>
              <a:t>Identify the circuit parameters that effect Q point.</a:t>
            </a:r>
            <a:endParaRPr lang="en-IN" sz="5100" dirty="0" smtClean="0"/>
          </a:p>
          <a:p>
            <a:pPr marL="0" indent="0">
              <a:buNone/>
            </a:pPr>
            <a:endParaRPr lang="en-US" sz="4500" dirty="0" smtClean="0">
              <a:solidFill>
                <a:srgbClr val="003399"/>
              </a:solidFill>
            </a:endParaRPr>
          </a:p>
          <a:p>
            <a:pPr>
              <a:buFont typeface="Arial" pitchFamily="34" charset="0"/>
              <a:buChar char="•"/>
            </a:pPr>
            <a:endParaRPr lang="en-US" dirty="0" smtClean="0">
              <a:solidFill>
                <a:srgbClr val="003399"/>
              </a:solidFill>
            </a:endParaRPr>
          </a:p>
          <a:p>
            <a:pPr>
              <a:buFont typeface="Arial" pitchFamily="34" charset="0"/>
              <a:buChar char="•"/>
            </a:pPr>
            <a:endParaRPr lang="en-US" dirty="0" smtClean="0">
              <a:solidFill>
                <a:srgbClr val="003399"/>
              </a:solidFill>
            </a:endParaRPr>
          </a:p>
          <a:p>
            <a:pPr marL="457200" lvl="1" indent="0">
              <a:buNone/>
            </a:pPr>
            <a:endParaRPr lang="en-US" dirty="0" smtClean="0"/>
          </a:p>
        </p:txBody>
      </p:sp>
      <p:pic>
        <p:nvPicPr>
          <p:cNvPr id="9" name="Picture 7" descr="Mahe-Logo-emb"/>
          <p:cNvPicPr>
            <a:picLocks noChangeAspect="1" noChangeArrowheads="1"/>
          </p:cNvPicPr>
          <p:nvPr/>
        </p:nvPicPr>
        <p:blipFill>
          <a:blip r:embed="rId3">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8"/>
          <p:cNvSpPr>
            <a:spLocks noChangeShapeType="1"/>
          </p:cNvSpPr>
          <p:nvPr/>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sp>
        <p:nvSpPr>
          <p:cNvPr id="5" name="Slide Number Placeholder 4"/>
          <p:cNvSpPr>
            <a:spLocks noGrp="1"/>
          </p:cNvSpPr>
          <p:nvPr>
            <p:ph type="sldNum" sz="quarter" idx="12"/>
          </p:nvPr>
        </p:nvSpPr>
        <p:spPr/>
        <p:txBody>
          <a:bodyPr/>
          <a:lstStyle/>
          <a:p>
            <a:fld id="{7DB72B6B-351E-47F5-8A9F-408C781D2328}" type="slidenum">
              <a:rPr lang="en-US" smtClean="0"/>
              <a:t>23</a:t>
            </a:fld>
            <a:endParaRPr lang="en-US" dirty="0"/>
          </a:p>
        </p:txBody>
      </p:sp>
      <p:sp>
        <p:nvSpPr>
          <p:cNvPr id="12" name="Title 1"/>
          <p:cNvSpPr>
            <a:spLocks noGrp="1"/>
          </p:cNvSpPr>
          <p:nvPr>
            <p:ph type="title"/>
          </p:nvPr>
        </p:nvSpPr>
        <p:spPr>
          <a:xfrm>
            <a:off x="469900" y="-76200"/>
            <a:ext cx="8229600" cy="827087"/>
          </a:xfrm>
        </p:spPr>
        <p:txBody>
          <a:bodyPr/>
          <a:lstStyle/>
          <a:p>
            <a:r>
              <a:rPr lang="en-US" dirty="0" smtClean="0"/>
              <a:t>Module 2: Transistor  </a:t>
            </a:r>
            <a:r>
              <a:rPr lang="en-US" dirty="0"/>
              <a:t>Biasing</a:t>
            </a:r>
          </a:p>
        </p:txBody>
      </p:sp>
    </p:spTree>
    <p:extLst>
      <p:ext uri="{BB962C8B-B14F-4D97-AF65-F5344CB8AC3E}">
        <p14:creationId xmlns:p14="http://schemas.microsoft.com/office/powerpoint/2010/main" val="754412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Biasing</a:t>
            </a:r>
            <a:endParaRPr lang="en-US" b="0" dirty="0"/>
          </a:p>
        </p:txBody>
      </p:sp>
      <p:sp>
        <p:nvSpPr>
          <p:cNvPr id="3" name="Content Placeholder 2"/>
          <p:cNvSpPr>
            <a:spLocks noGrp="1"/>
          </p:cNvSpPr>
          <p:nvPr>
            <p:ph idx="1"/>
          </p:nvPr>
        </p:nvSpPr>
        <p:spPr>
          <a:xfrm>
            <a:off x="457200" y="914400"/>
            <a:ext cx="8229600" cy="5211763"/>
          </a:xfrm>
        </p:spPr>
        <p:txBody>
          <a:bodyPr/>
          <a:lstStyle/>
          <a:p>
            <a:pPr algn="just"/>
            <a:r>
              <a:rPr lang="en-US" dirty="0">
                <a:latin typeface="+mj-lt"/>
              </a:rPr>
              <a:t>Applying external dc voltages to ensure that transistor operates in the desired region.</a:t>
            </a:r>
          </a:p>
          <a:p>
            <a:r>
              <a:rPr lang="en-US" dirty="0" smtClean="0"/>
              <a:t>Transistor circuit in CE Configuration</a:t>
            </a:r>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24</a:t>
            </a:fld>
            <a:endParaRPr lang="en-US" dirty="0"/>
          </a:p>
        </p:txBody>
      </p:sp>
      <p:pic>
        <p:nvPicPr>
          <p:cNvPr id="2253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162" y="2602042"/>
            <a:ext cx="3737438" cy="2884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876800" y="2590799"/>
            <a:ext cx="38100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Applying KVL collector loop</a:t>
            </a:r>
          </a:p>
        </p:txBody>
      </p:sp>
      <p:graphicFrame>
        <p:nvGraphicFramePr>
          <p:cNvPr id="7" name="Object 6"/>
          <p:cNvGraphicFramePr>
            <a:graphicFrameLocks noChangeAspect="1"/>
          </p:cNvGraphicFramePr>
          <p:nvPr>
            <p:extLst>
              <p:ext uri="{D42A27DB-BD31-4B8C-83A1-F6EECF244321}">
                <p14:modId xmlns:p14="http://schemas.microsoft.com/office/powerpoint/2010/main" val="1591818490"/>
              </p:ext>
            </p:extLst>
          </p:nvPr>
        </p:nvGraphicFramePr>
        <p:xfrm>
          <a:off x="5133368" y="3418820"/>
          <a:ext cx="2735263" cy="565311"/>
        </p:xfrm>
        <a:graphic>
          <a:graphicData uri="http://schemas.openxmlformats.org/presentationml/2006/ole">
            <mc:AlternateContent xmlns:mc="http://schemas.openxmlformats.org/markup-compatibility/2006">
              <mc:Choice xmlns:v="urn:schemas-microsoft-com:vml" Requires="v">
                <p:oleObj spid="_x0000_s24613" name="Equation" r:id="rId4" imgW="491481" imgH="228589" progId="Equation.3">
                  <p:embed/>
                </p:oleObj>
              </mc:Choice>
              <mc:Fallback>
                <p:oleObj name="Equation" r:id="rId4" imgW="491481" imgH="22858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3368" y="3418820"/>
                        <a:ext cx="2735263" cy="565311"/>
                      </a:xfrm>
                      <a:prstGeom prst="rect">
                        <a:avLst/>
                      </a:prstGeom>
                      <a:solidFill>
                        <a:srgbClr val="FFFFFF"/>
                      </a:solidFill>
                    </p:spPr>
                  </p:pic>
                </p:oleObj>
              </mc:Fallback>
            </mc:AlternateContent>
          </a:graphicData>
        </a:graphic>
      </p:graphicFrame>
      <p:sp>
        <p:nvSpPr>
          <p:cNvPr id="6" name="Rectangle 5"/>
          <p:cNvSpPr/>
          <p:nvPr/>
        </p:nvSpPr>
        <p:spPr>
          <a:xfrm>
            <a:off x="4419600" y="4078069"/>
            <a:ext cx="4572000" cy="1815882"/>
          </a:xfrm>
          <a:prstGeom prst="rect">
            <a:avLst/>
          </a:prstGeom>
        </p:spPr>
        <p:txBody>
          <a:bodyPr>
            <a:spAutoFit/>
          </a:bodyPr>
          <a:lstStyle/>
          <a:p>
            <a:pPr marL="457200" indent="-457200">
              <a:buFont typeface="Arial" panose="020B0604020202020204" pitchFamily="34" charset="0"/>
              <a:buChar char="•"/>
            </a:pPr>
            <a:r>
              <a:rPr lang="en-IN" sz="2800" dirty="0"/>
              <a:t>Coordinates of load line</a:t>
            </a:r>
          </a:p>
          <a:p>
            <a:r>
              <a:rPr lang="en-IN" sz="2800" i="1" dirty="0">
                <a:latin typeface="Times New Roman" panose="02020603050405020304" pitchFamily="18" charset="0"/>
                <a:ea typeface="Calibri" panose="020F0502020204030204" pitchFamily="34" charset="0"/>
              </a:rPr>
              <a:t>      </a:t>
            </a:r>
            <a:r>
              <a:rPr lang="en-IN" sz="2800" i="1" dirty="0" smtClean="0">
                <a:latin typeface="Times New Roman" panose="02020603050405020304" pitchFamily="18" charset="0"/>
                <a:ea typeface="Calibri" panose="020F0502020204030204" pitchFamily="34" charset="0"/>
              </a:rPr>
              <a:t>V</a:t>
            </a:r>
            <a:r>
              <a:rPr lang="en-IN" sz="2800" i="1" baseline="-25000" dirty="0" smtClean="0">
                <a:latin typeface="Times New Roman" panose="02020603050405020304" pitchFamily="18" charset="0"/>
                <a:ea typeface="Calibri" panose="020F0502020204030204" pitchFamily="34" charset="0"/>
              </a:rPr>
              <a:t>CE </a:t>
            </a:r>
            <a:r>
              <a:rPr lang="en-IN" sz="2800" dirty="0">
                <a:latin typeface="Times New Roman" panose="02020603050405020304" pitchFamily="18" charset="0"/>
                <a:ea typeface="Calibri" panose="020F0502020204030204" pitchFamily="34" charset="0"/>
              </a:rPr>
              <a:t>=</a:t>
            </a:r>
            <a:r>
              <a:rPr lang="en-IN" sz="2800" i="1" dirty="0">
                <a:latin typeface="Times New Roman" panose="02020603050405020304" pitchFamily="18" charset="0"/>
                <a:ea typeface="Calibri" panose="020F0502020204030204" pitchFamily="34" charset="0"/>
              </a:rPr>
              <a:t>V</a:t>
            </a:r>
            <a:r>
              <a:rPr lang="en-IN" sz="2800" i="1" baseline="-25000" dirty="0">
                <a:latin typeface="Times New Roman" panose="02020603050405020304" pitchFamily="18" charset="0"/>
                <a:ea typeface="Calibri" panose="020F0502020204030204" pitchFamily="34" charset="0"/>
              </a:rPr>
              <a:t>CC</a:t>
            </a:r>
            <a:r>
              <a:rPr lang="en-IN" sz="2800" dirty="0">
                <a:latin typeface="Times New Roman" panose="02020603050405020304" pitchFamily="18" charset="0"/>
                <a:ea typeface="Calibri" panose="020F0502020204030204" pitchFamily="34" charset="0"/>
              </a:rPr>
              <a:t> ;  I</a:t>
            </a:r>
            <a:r>
              <a:rPr lang="en-IN" sz="2800" baseline="-25000" dirty="0">
                <a:latin typeface="Times New Roman" panose="02020603050405020304" pitchFamily="18" charset="0"/>
                <a:ea typeface="Calibri" panose="020F0502020204030204" pitchFamily="34" charset="0"/>
              </a:rPr>
              <a:t>C</a:t>
            </a:r>
            <a:r>
              <a:rPr lang="en-IN" sz="2800" dirty="0">
                <a:latin typeface="Times New Roman" panose="02020603050405020304" pitchFamily="18" charset="0"/>
                <a:ea typeface="Calibri" panose="020F0502020204030204" pitchFamily="34" charset="0"/>
              </a:rPr>
              <a:t> = 0 </a:t>
            </a:r>
            <a:r>
              <a:rPr lang="en-IN" sz="2800" dirty="0" smtClean="0">
                <a:latin typeface="Times New Roman" panose="02020603050405020304" pitchFamily="18" charset="0"/>
                <a:ea typeface="Calibri" panose="020F0502020204030204" pitchFamily="34" charset="0"/>
              </a:rPr>
              <a:t>mA</a:t>
            </a:r>
          </a:p>
          <a:p>
            <a:r>
              <a:rPr lang="en-IN" sz="2800" i="1" dirty="0" smtClean="0">
                <a:latin typeface="Times New Roman" panose="02020603050405020304" pitchFamily="18" charset="0"/>
                <a:ea typeface="Calibri" panose="020F0502020204030204" pitchFamily="34" charset="0"/>
              </a:rPr>
              <a:t>      V</a:t>
            </a:r>
            <a:r>
              <a:rPr lang="en-IN" sz="2800" i="1" baseline="-25000" dirty="0" smtClean="0">
                <a:latin typeface="Times New Roman" panose="02020603050405020304" pitchFamily="18" charset="0"/>
                <a:ea typeface="Calibri" panose="020F0502020204030204" pitchFamily="34" charset="0"/>
              </a:rPr>
              <a:t>CE </a:t>
            </a:r>
            <a:r>
              <a:rPr lang="en-IN" sz="2800" dirty="0">
                <a:latin typeface="Times New Roman" panose="02020603050405020304" pitchFamily="18" charset="0"/>
                <a:ea typeface="Calibri" panose="020F0502020204030204" pitchFamily="34" charset="0"/>
              </a:rPr>
              <a:t>=</a:t>
            </a:r>
            <a:r>
              <a:rPr lang="en-IN" sz="2800" i="1" dirty="0">
                <a:latin typeface="Times New Roman" panose="02020603050405020304" pitchFamily="18" charset="0"/>
                <a:ea typeface="Calibri" panose="020F0502020204030204" pitchFamily="34" charset="0"/>
              </a:rPr>
              <a:t>0</a:t>
            </a:r>
            <a:r>
              <a:rPr lang="en-IN" sz="2800" dirty="0">
                <a:latin typeface="Times New Roman" panose="02020603050405020304" pitchFamily="18" charset="0"/>
                <a:ea typeface="Calibri" panose="020F0502020204030204" pitchFamily="34" charset="0"/>
              </a:rPr>
              <a:t> ; </a:t>
            </a:r>
            <a:r>
              <a:rPr lang="en-IN" sz="2800" i="1" dirty="0"/>
              <a:t>I</a:t>
            </a:r>
            <a:r>
              <a:rPr lang="en-IN" sz="2800" i="1" baseline="-25000" dirty="0"/>
              <a:t>C </a:t>
            </a:r>
            <a:r>
              <a:rPr lang="en-IN" sz="2800" i="1" dirty="0"/>
              <a:t>= V</a:t>
            </a:r>
            <a:r>
              <a:rPr lang="en-IN" sz="2800" i="1" baseline="-25000" dirty="0"/>
              <a:t>CC</a:t>
            </a:r>
            <a:r>
              <a:rPr lang="en-IN" sz="2800" i="1" dirty="0"/>
              <a:t>/R</a:t>
            </a:r>
            <a:r>
              <a:rPr lang="en-IN" sz="2800" i="1" baseline="-25000" dirty="0"/>
              <a:t>C</a:t>
            </a:r>
            <a:r>
              <a:rPr lang="en-IN" sz="2800" i="1" dirty="0"/>
              <a:t>	</a:t>
            </a:r>
            <a:endParaRPr lang="en-US" sz="2800" i="1" dirty="0"/>
          </a:p>
          <a:p>
            <a:endParaRPr lang="en-US" sz="2800" dirty="0"/>
          </a:p>
        </p:txBody>
      </p:sp>
    </p:spTree>
    <p:extLst>
      <p:ext uri="{BB962C8B-B14F-4D97-AF65-F5344CB8AC3E}">
        <p14:creationId xmlns:p14="http://schemas.microsoft.com/office/powerpoint/2010/main" val="1712607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line and Operating point</a:t>
            </a:r>
          </a:p>
        </p:txBody>
      </p:sp>
      <p:sp>
        <p:nvSpPr>
          <p:cNvPr id="3" name="Content Placeholder 2"/>
          <p:cNvSpPr>
            <a:spLocks noGrp="1"/>
          </p:cNvSpPr>
          <p:nvPr>
            <p:ph idx="1"/>
          </p:nvPr>
        </p:nvSpPr>
        <p:spPr>
          <a:xfrm>
            <a:off x="469901" y="990600"/>
            <a:ext cx="8212136" cy="4961239"/>
          </a:xfrm>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25</a:t>
            </a:fld>
            <a:endParaRPr lang="en-US" dirty="0"/>
          </a:p>
        </p:txBody>
      </p:sp>
      <p:pic>
        <p:nvPicPr>
          <p:cNvPr id="24578" name="Picture 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4669" y="1352248"/>
            <a:ext cx="5562600" cy="427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0100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line and Operating point</a:t>
            </a:r>
          </a:p>
        </p:txBody>
      </p:sp>
      <p:sp>
        <p:nvSpPr>
          <p:cNvPr id="4" name="Slide Number Placeholder 3"/>
          <p:cNvSpPr>
            <a:spLocks noGrp="1"/>
          </p:cNvSpPr>
          <p:nvPr>
            <p:ph type="sldNum" sz="quarter" idx="12"/>
          </p:nvPr>
        </p:nvSpPr>
        <p:spPr/>
        <p:txBody>
          <a:bodyPr/>
          <a:lstStyle/>
          <a:p>
            <a:fld id="{7DB72B6B-351E-47F5-8A9F-408C781D2328}" type="slidenum">
              <a:rPr lang="en-US" smtClean="0"/>
              <a:t>26</a:t>
            </a:fld>
            <a:endParaRPr lang="en-US" dirty="0"/>
          </a:p>
        </p:txBody>
      </p:sp>
      <p:pic>
        <p:nvPicPr>
          <p:cNvPr id="5" name="Content Placeholder 4" descr="憺Dpj"/>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3800" y="1143000"/>
            <a:ext cx="4965700" cy="486367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3"/>
          <p:cNvSpPr txBox="1">
            <a:spLocks/>
          </p:cNvSpPr>
          <p:nvPr/>
        </p:nvSpPr>
        <p:spPr>
          <a:xfrm>
            <a:off x="371475" y="990600"/>
            <a:ext cx="3286125"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600" kern="1200">
                <a:solidFill>
                  <a:srgbClr val="003399"/>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Ø"/>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rgbClr val="A85000"/>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3000" dirty="0" smtClean="0"/>
          </a:p>
          <a:p>
            <a:r>
              <a:rPr lang="en-US" sz="3200" dirty="0" smtClean="0"/>
              <a:t>Variation in load </a:t>
            </a:r>
          </a:p>
          <a:p>
            <a:pPr marL="0" indent="0">
              <a:buFont typeface="Wingdings" panose="05000000000000000000" pitchFamily="2" charset="2"/>
              <a:buNone/>
            </a:pPr>
            <a:r>
              <a:rPr lang="en-US" sz="3200" dirty="0" smtClean="0"/>
              <a:t>    line with circuit </a:t>
            </a:r>
          </a:p>
          <a:p>
            <a:pPr marL="0" indent="0">
              <a:buFont typeface="Wingdings" panose="05000000000000000000" pitchFamily="2" charset="2"/>
              <a:buNone/>
            </a:pPr>
            <a:r>
              <a:rPr lang="en-US" sz="3200" dirty="0" smtClean="0"/>
              <a:t>    parameters </a:t>
            </a:r>
            <a:r>
              <a:rPr lang="en-US" sz="3200" i="1" dirty="0" smtClean="0"/>
              <a:t>V</a:t>
            </a:r>
            <a:r>
              <a:rPr lang="en-US" sz="3200" i="1" baseline="-25000" dirty="0" smtClean="0"/>
              <a:t>CC</a:t>
            </a:r>
            <a:r>
              <a:rPr lang="en-US" sz="3200" dirty="0" smtClean="0"/>
              <a:t>,</a:t>
            </a:r>
          </a:p>
          <a:p>
            <a:pPr marL="0" indent="0">
              <a:buFont typeface="Wingdings" panose="05000000000000000000" pitchFamily="2" charset="2"/>
              <a:buNone/>
            </a:pPr>
            <a:r>
              <a:rPr lang="en-US" sz="3200" dirty="0" smtClean="0"/>
              <a:t>    </a:t>
            </a:r>
            <a:r>
              <a:rPr lang="en-US" sz="3200" i="1" dirty="0" smtClean="0"/>
              <a:t>R</a:t>
            </a:r>
            <a:r>
              <a:rPr lang="en-US" sz="3200" i="1" baseline="-25000" dirty="0" smtClean="0"/>
              <a:t>C</a:t>
            </a:r>
            <a:r>
              <a:rPr lang="en-US" sz="3200" dirty="0" smtClean="0"/>
              <a:t>  and </a:t>
            </a:r>
            <a:r>
              <a:rPr lang="en-US" sz="3200" i="1" dirty="0" smtClean="0"/>
              <a:t>R</a:t>
            </a:r>
            <a:r>
              <a:rPr lang="en-US" sz="3200" i="1" baseline="-25000" dirty="0" smtClean="0"/>
              <a:t>B</a:t>
            </a:r>
          </a:p>
          <a:p>
            <a:endParaRPr lang="en-US" sz="3000" dirty="0" smtClean="0"/>
          </a:p>
          <a:p>
            <a:pPr marL="0" indent="0">
              <a:buFont typeface="Wingdings" panose="05000000000000000000" pitchFamily="2" charset="2"/>
              <a:buNone/>
            </a:pPr>
            <a:r>
              <a:rPr lang="en-US" sz="3000" dirty="0" smtClean="0">
                <a:solidFill>
                  <a:srgbClr val="003399"/>
                </a:solidFill>
              </a:rPr>
              <a:t>    </a:t>
            </a:r>
          </a:p>
          <a:p>
            <a:pPr marL="0" indent="0">
              <a:buFont typeface="Wingdings" panose="05000000000000000000" pitchFamily="2" charset="2"/>
              <a:buNone/>
            </a:pPr>
            <a:endParaRPr lang="en-US" sz="3300" dirty="0" smtClean="0">
              <a:solidFill>
                <a:srgbClr val="003399"/>
              </a:solidFill>
            </a:endParaRPr>
          </a:p>
          <a:p>
            <a:pPr lvl="1"/>
            <a:endParaRPr lang="en-US" sz="3300" dirty="0" smtClean="0"/>
          </a:p>
          <a:p>
            <a:pPr marL="457200" lvl="1" indent="0">
              <a:buFont typeface="Arial" panose="020B0604020202020204" pitchFamily="34" charset="0"/>
              <a:buNone/>
            </a:pPr>
            <a:endParaRPr lang="en-US" sz="3300" dirty="0" smtClean="0"/>
          </a:p>
          <a:p>
            <a:pPr marL="457200" lvl="1" indent="0">
              <a:buFont typeface="Arial" panose="020B0604020202020204" pitchFamily="34" charset="0"/>
              <a:buNone/>
            </a:pPr>
            <a:endParaRPr lang="en-US" sz="3300" dirty="0" smtClean="0"/>
          </a:p>
          <a:p>
            <a:pPr marL="457200" lvl="1" indent="0">
              <a:buFont typeface="Arial" panose="020B0604020202020204" pitchFamily="34" charset="0"/>
              <a:buNone/>
            </a:pPr>
            <a:endParaRPr lang="en-US" sz="3300" dirty="0" smtClean="0"/>
          </a:p>
          <a:p>
            <a:pPr marL="457200" lvl="1" indent="0">
              <a:buFont typeface="Arial" panose="020B0604020202020204" pitchFamily="34" charset="0"/>
              <a:buNone/>
            </a:pPr>
            <a:endParaRPr lang="en-US" dirty="0" smtClean="0"/>
          </a:p>
        </p:txBody>
      </p:sp>
    </p:spTree>
    <p:extLst>
      <p:ext uri="{BB962C8B-B14F-4D97-AF65-F5344CB8AC3E}">
        <p14:creationId xmlns:p14="http://schemas.microsoft.com/office/powerpoint/2010/main" val="841632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Biasing</a:t>
            </a:r>
            <a:endParaRPr lang="en-US" dirty="0"/>
          </a:p>
        </p:txBody>
      </p:sp>
      <p:sp>
        <p:nvSpPr>
          <p:cNvPr id="3" name="Content Placeholder 2"/>
          <p:cNvSpPr>
            <a:spLocks noGrp="1"/>
          </p:cNvSpPr>
          <p:nvPr>
            <p:ph idx="1"/>
          </p:nvPr>
        </p:nvSpPr>
        <p:spPr>
          <a:xfrm>
            <a:off x="457200" y="1600201"/>
            <a:ext cx="8229600" cy="3505200"/>
          </a:xfrm>
        </p:spPr>
        <p:txBody>
          <a:bodyPr/>
          <a:lstStyle/>
          <a:p>
            <a:r>
              <a:rPr lang="en-US" dirty="0"/>
              <a:t>Two </a:t>
            </a:r>
            <a:r>
              <a:rPr lang="en-US" dirty="0" smtClean="0"/>
              <a:t>types</a:t>
            </a:r>
          </a:p>
          <a:p>
            <a:pPr marL="0" indent="0">
              <a:buNone/>
            </a:pPr>
            <a:endParaRPr lang="en-US" dirty="0"/>
          </a:p>
          <a:p>
            <a:pPr lvl="1"/>
            <a:r>
              <a:rPr lang="en-US" sz="2800" dirty="0">
                <a:solidFill>
                  <a:schemeClr val="tx1"/>
                </a:solidFill>
              </a:rPr>
              <a:t>Fixed </a:t>
            </a:r>
            <a:r>
              <a:rPr lang="en-US" sz="2800" dirty="0" smtClean="0">
                <a:solidFill>
                  <a:schemeClr val="tx1"/>
                </a:solidFill>
              </a:rPr>
              <a:t>bias</a:t>
            </a:r>
          </a:p>
          <a:p>
            <a:pPr lvl="1"/>
            <a:endParaRPr lang="en-US" sz="2800" dirty="0">
              <a:solidFill>
                <a:schemeClr val="tx1"/>
              </a:solidFill>
            </a:endParaRPr>
          </a:p>
          <a:p>
            <a:pPr lvl="1"/>
            <a:r>
              <a:rPr lang="en-US" sz="2800" dirty="0">
                <a:solidFill>
                  <a:schemeClr val="tx1"/>
                </a:solidFill>
              </a:rPr>
              <a:t>Voltage divider bias (self bias)</a:t>
            </a:r>
          </a:p>
          <a:p>
            <a:pPr marL="457200" lvl="1" indent="0">
              <a:buNone/>
            </a:pPr>
            <a:endParaRPr lang="en-US" dirty="0">
              <a:solidFill>
                <a:schemeClr val="tx1"/>
              </a:solidFill>
            </a:endParaRPr>
          </a:p>
          <a:p>
            <a:pPr marL="0" indent="0">
              <a:buNone/>
            </a:pPr>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27</a:t>
            </a:fld>
            <a:endParaRPr lang="en-US" dirty="0"/>
          </a:p>
        </p:txBody>
      </p:sp>
    </p:spTree>
    <p:extLst>
      <p:ext uri="{BB962C8B-B14F-4D97-AF65-F5344CB8AC3E}">
        <p14:creationId xmlns:p14="http://schemas.microsoft.com/office/powerpoint/2010/main" val="61299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3075" name="Text Box 3"/>
          <p:cNvSpPr txBox="1">
            <a:spLocks noChangeArrowheads="1"/>
          </p:cNvSpPr>
          <p:nvPr/>
        </p:nvSpPr>
        <p:spPr bwMode="auto">
          <a:xfrm>
            <a:off x="0"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sp>
        <p:nvSpPr>
          <p:cNvPr id="3076" name="TextBox 1"/>
          <p:cNvSpPr txBox="1">
            <a:spLocks noChangeArrowheads="1"/>
          </p:cNvSpPr>
          <p:nvPr/>
        </p:nvSpPr>
        <p:spPr bwMode="auto">
          <a:xfrm>
            <a:off x="8686800" y="6553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2</a:t>
            </a:r>
          </a:p>
        </p:txBody>
      </p:sp>
      <p:sp>
        <p:nvSpPr>
          <p:cNvPr id="3" name="Title 2"/>
          <p:cNvSpPr>
            <a:spLocks noGrp="1"/>
          </p:cNvSpPr>
          <p:nvPr>
            <p:ph type="title"/>
          </p:nvPr>
        </p:nvSpPr>
        <p:spPr/>
        <p:txBody>
          <a:bodyPr/>
          <a:lstStyle/>
          <a:p>
            <a:r>
              <a:rPr lang="en-US" dirty="0" smtClean="0"/>
              <a:t>Transistor  biasing</a:t>
            </a:r>
            <a:endParaRPr lang="en-US" dirty="0"/>
          </a:p>
        </p:txBody>
      </p:sp>
      <p:sp>
        <p:nvSpPr>
          <p:cNvPr id="4" name="Content Placeholder 3"/>
          <p:cNvSpPr>
            <a:spLocks noGrp="1"/>
          </p:cNvSpPr>
          <p:nvPr>
            <p:ph idx="1"/>
          </p:nvPr>
        </p:nvSpPr>
        <p:spPr>
          <a:xfrm>
            <a:off x="371475" y="990600"/>
            <a:ext cx="8229600" cy="5257800"/>
          </a:xfrm>
        </p:spPr>
        <p:txBody>
          <a:bodyPr/>
          <a:lstStyle/>
          <a:p>
            <a:pPr lvl="1"/>
            <a:r>
              <a:rPr lang="en-US" sz="2800" dirty="0" smtClean="0">
                <a:solidFill>
                  <a:schemeClr val="tx1"/>
                </a:solidFill>
                <a:latin typeface="Arial" panose="020B0604020202020204" pitchFamily="34" charset="0"/>
                <a:cs typeface="Arial" panose="020B0604020202020204" pitchFamily="34" charset="0"/>
              </a:rPr>
              <a:t>Fixed bias</a:t>
            </a:r>
          </a:p>
          <a:p>
            <a:pPr marL="971550" lvl="1" indent="-514350">
              <a:buAutoNum type="arabicPeriod"/>
            </a:pPr>
            <a:endParaRPr lang="en-US" dirty="0">
              <a:solidFill>
                <a:schemeClr val="tx1"/>
              </a:solidFill>
            </a:endParaRPr>
          </a:p>
          <a:p>
            <a:pPr marL="971550" lvl="1" indent="-514350">
              <a:buAutoNum type="arabicPeriod"/>
            </a:pPr>
            <a:endParaRPr lang="en-US" dirty="0" smtClean="0">
              <a:solidFill>
                <a:schemeClr val="tx1"/>
              </a:solidFill>
            </a:endParaRPr>
          </a:p>
          <a:p>
            <a:pPr marL="457200" lvl="1" indent="0">
              <a:buNone/>
            </a:pPr>
            <a:endParaRPr lang="en-US" dirty="0">
              <a:solidFill>
                <a:schemeClr val="tx1"/>
              </a:solidFill>
            </a:endParaRPr>
          </a:p>
          <a:p>
            <a:pPr marL="971550" lvl="1" indent="-514350">
              <a:buAutoNum type="arabicPeriod"/>
            </a:pPr>
            <a:endParaRPr lang="en-US" dirty="0" smtClean="0">
              <a:solidFill>
                <a:schemeClr val="tx1"/>
              </a:solidFill>
            </a:endParaRPr>
          </a:p>
          <a:p>
            <a:pPr marL="457200" lvl="1" indent="0">
              <a:buNone/>
            </a:pPr>
            <a:endParaRPr lang="en-US" dirty="0" smtClean="0">
              <a:solidFill>
                <a:schemeClr val="tx1"/>
              </a:solidFill>
            </a:endParaRPr>
          </a:p>
        </p:txBody>
      </p:sp>
      <p:pic>
        <p:nvPicPr>
          <p:cNvPr id="9" name="Picture 7" descr="Mahe-Logo-emb"/>
          <p:cNvPicPr>
            <a:picLocks noChangeAspect="1" noChangeArrowheads="1"/>
          </p:cNvPicPr>
          <p:nvPr/>
        </p:nvPicPr>
        <p:blipFill>
          <a:blip r:embed="rId4">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8"/>
          <p:cNvSpPr>
            <a:spLocks noChangeShapeType="1"/>
          </p:cNvSpPr>
          <p:nvPr/>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sp>
        <p:nvSpPr>
          <p:cNvPr id="5" name="Slide Number Placeholder 4"/>
          <p:cNvSpPr>
            <a:spLocks noGrp="1"/>
          </p:cNvSpPr>
          <p:nvPr>
            <p:ph type="sldNum" sz="quarter" idx="12"/>
          </p:nvPr>
        </p:nvSpPr>
        <p:spPr/>
        <p:txBody>
          <a:bodyPr/>
          <a:lstStyle/>
          <a:p>
            <a:fld id="{7DB72B6B-351E-47F5-8A9F-408C781D2328}" type="slidenum">
              <a:rPr lang="en-US" smtClean="0"/>
              <a:t>28</a:t>
            </a:fld>
            <a:endParaRPr lang="en-US" dirty="0"/>
          </a:p>
        </p:txBody>
      </p:sp>
      <p:pic>
        <p:nvPicPr>
          <p:cNvPr id="12" name="Picture 4" descr="徎$Q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4962" y="1165158"/>
            <a:ext cx="3038475" cy="4095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5"/>
          <p:cNvGraphicFramePr>
            <a:graphicFrameLocks noChangeAspect="1"/>
          </p:cNvGraphicFramePr>
          <p:nvPr>
            <p:extLst>
              <p:ext uri="{D42A27DB-BD31-4B8C-83A1-F6EECF244321}">
                <p14:modId xmlns:p14="http://schemas.microsoft.com/office/powerpoint/2010/main" val="635592680"/>
              </p:ext>
            </p:extLst>
          </p:nvPr>
        </p:nvGraphicFramePr>
        <p:xfrm>
          <a:off x="1143000" y="1865313"/>
          <a:ext cx="1905000" cy="869950"/>
        </p:xfrm>
        <a:graphic>
          <a:graphicData uri="http://schemas.openxmlformats.org/presentationml/2006/ole">
            <mc:AlternateContent xmlns:mc="http://schemas.openxmlformats.org/markup-compatibility/2006">
              <mc:Choice xmlns:v="urn:schemas-microsoft-com:vml" Requires="v">
                <p:oleObj spid="_x0000_s14458" name="Equation" r:id="rId6" imgW="977476" imgH="444307" progId="Equation.3">
                  <p:embed/>
                </p:oleObj>
              </mc:Choice>
              <mc:Fallback>
                <p:oleObj name="Equation" r:id="rId6" imgW="977476" imgH="444307"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1865313"/>
                        <a:ext cx="1905000" cy="8699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240476783"/>
              </p:ext>
            </p:extLst>
          </p:nvPr>
        </p:nvGraphicFramePr>
        <p:xfrm>
          <a:off x="1124887" y="3213033"/>
          <a:ext cx="2305050" cy="500063"/>
        </p:xfrm>
        <a:graphic>
          <a:graphicData uri="http://schemas.openxmlformats.org/presentationml/2006/ole">
            <mc:AlternateContent xmlns:mc="http://schemas.openxmlformats.org/markup-compatibility/2006">
              <mc:Choice xmlns:v="urn:schemas-microsoft-com:vml" Requires="v">
                <p:oleObj spid="_x0000_s14459" name="Equation" r:id="rId8" imgW="1054100" imgH="228600" progId="Equation.3">
                  <p:embed/>
                </p:oleObj>
              </mc:Choice>
              <mc:Fallback>
                <p:oleObj name="Equation" r:id="rId8" imgW="10541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4887" y="3213033"/>
                        <a:ext cx="2305050" cy="500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1"/>
          <p:cNvSpPr/>
          <p:nvPr/>
        </p:nvSpPr>
        <p:spPr>
          <a:xfrm>
            <a:off x="1209173" y="4431268"/>
            <a:ext cx="3448508" cy="523220"/>
          </a:xfrm>
          <a:prstGeom prst="rect">
            <a:avLst/>
          </a:prstGeom>
        </p:spPr>
        <p:txBody>
          <a:bodyPr wrap="none">
            <a:spAutoFit/>
          </a:bodyPr>
          <a:lstStyle/>
          <a:p>
            <a:pPr lvl="1"/>
            <a:r>
              <a:rPr lang="en-US" sz="2800" dirty="0">
                <a:hlinkClick r:id="rId10" action="ppaction://hlinkfile"/>
              </a:rPr>
              <a:t>link\fixed bias.docx</a:t>
            </a:r>
            <a:endParaRPr lang="en-US" sz="2800" dirty="0"/>
          </a:p>
        </p:txBody>
      </p:sp>
    </p:spTree>
    <p:extLst>
      <p:ext uri="{BB962C8B-B14F-4D97-AF65-F5344CB8AC3E}">
        <p14:creationId xmlns:p14="http://schemas.microsoft.com/office/powerpoint/2010/main" val="2553532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3075" name="Text Box 3"/>
          <p:cNvSpPr txBox="1">
            <a:spLocks noChangeArrowheads="1"/>
          </p:cNvSpPr>
          <p:nvPr/>
        </p:nvSpPr>
        <p:spPr bwMode="auto">
          <a:xfrm>
            <a:off x="0"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sp>
        <p:nvSpPr>
          <p:cNvPr id="3076" name="TextBox 1"/>
          <p:cNvSpPr txBox="1">
            <a:spLocks noChangeArrowheads="1"/>
          </p:cNvSpPr>
          <p:nvPr/>
        </p:nvSpPr>
        <p:spPr bwMode="auto">
          <a:xfrm>
            <a:off x="8686800" y="6553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2</a:t>
            </a:r>
          </a:p>
        </p:txBody>
      </p:sp>
      <p:sp>
        <p:nvSpPr>
          <p:cNvPr id="3" name="Title 2"/>
          <p:cNvSpPr>
            <a:spLocks noGrp="1"/>
          </p:cNvSpPr>
          <p:nvPr>
            <p:ph type="title"/>
          </p:nvPr>
        </p:nvSpPr>
        <p:spPr/>
        <p:txBody>
          <a:bodyPr/>
          <a:lstStyle/>
          <a:p>
            <a:r>
              <a:rPr lang="en-US" dirty="0" smtClean="0"/>
              <a:t>Exercise Problems</a:t>
            </a:r>
            <a:endParaRPr lang="en-US" dirty="0"/>
          </a:p>
        </p:txBody>
      </p:sp>
      <p:sp>
        <p:nvSpPr>
          <p:cNvPr id="4" name="Content Placeholder 3"/>
          <p:cNvSpPr>
            <a:spLocks noGrp="1"/>
          </p:cNvSpPr>
          <p:nvPr>
            <p:ph idx="1"/>
          </p:nvPr>
        </p:nvSpPr>
        <p:spPr>
          <a:xfrm>
            <a:off x="371474" y="990600"/>
            <a:ext cx="8543926" cy="4876800"/>
          </a:xfrm>
        </p:spPr>
        <p:txBody>
          <a:bodyPr>
            <a:normAutofit/>
          </a:bodyPr>
          <a:lstStyle/>
          <a:p>
            <a:pPr lvl="0"/>
            <a:r>
              <a:rPr lang="en-IN" i="1" dirty="0"/>
              <a:t>A Si transistor is biased for a constant base current.  If β = 80, V</a:t>
            </a:r>
            <a:r>
              <a:rPr lang="en-IN" i="1" baseline="-25000" dirty="0"/>
              <a:t>CEQ</a:t>
            </a:r>
            <a:r>
              <a:rPr lang="en-IN" i="1" dirty="0"/>
              <a:t> = 8 V, R</a:t>
            </a:r>
            <a:r>
              <a:rPr lang="en-IN" i="1" baseline="-25000" dirty="0"/>
              <a:t>C</a:t>
            </a:r>
            <a:r>
              <a:rPr lang="en-IN" i="1" dirty="0"/>
              <a:t> = 3 kΩ and V</a:t>
            </a:r>
            <a:r>
              <a:rPr lang="en-IN" i="1" baseline="-25000" dirty="0"/>
              <a:t>CC</a:t>
            </a:r>
            <a:r>
              <a:rPr lang="en-IN" i="1" dirty="0"/>
              <a:t> = 15 V, find I</a:t>
            </a:r>
            <a:r>
              <a:rPr lang="en-IN" i="1" baseline="-25000" dirty="0"/>
              <a:t>CQ</a:t>
            </a:r>
            <a:r>
              <a:rPr lang="en-IN" i="1" dirty="0"/>
              <a:t> and the value of R</a:t>
            </a:r>
            <a:r>
              <a:rPr lang="en-IN" i="1" baseline="-25000" dirty="0"/>
              <a:t>B</a:t>
            </a:r>
            <a:r>
              <a:rPr lang="en-IN" i="1" dirty="0"/>
              <a:t> required.   </a:t>
            </a:r>
            <a:r>
              <a:rPr lang="en-IN" i="1" dirty="0" smtClean="0"/>
              <a:t>         ( </a:t>
            </a:r>
            <a:r>
              <a:rPr lang="en-IN" i="1" dirty="0" err="1"/>
              <a:t>Ans</a:t>
            </a:r>
            <a:r>
              <a:rPr lang="en-IN" i="1" dirty="0"/>
              <a:t>: 2.33mA, 493KΩ) </a:t>
            </a:r>
            <a:endParaRPr lang="en-IN" i="1" dirty="0" smtClean="0"/>
          </a:p>
          <a:p>
            <a:pPr lvl="0"/>
            <a:endParaRPr lang="en-US" i="1" dirty="0"/>
          </a:p>
          <a:p>
            <a:pPr lvl="0"/>
            <a:r>
              <a:rPr lang="en-IN" i="1" dirty="0"/>
              <a:t>Repeat </a:t>
            </a:r>
            <a:r>
              <a:rPr lang="en-IN" i="1" dirty="0" smtClean="0"/>
              <a:t>the above problem , </a:t>
            </a:r>
            <a:r>
              <a:rPr lang="en-IN" i="1" dirty="0"/>
              <a:t>if the transistor is a Germanium device.   </a:t>
            </a:r>
            <a:r>
              <a:rPr lang="en-IN" i="1" dirty="0" smtClean="0"/>
              <a:t>                ( </a:t>
            </a:r>
            <a:r>
              <a:rPr lang="en-IN" i="1" dirty="0" err="1"/>
              <a:t>Ans</a:t>
            </a:r>
            <a:r>
              <a:rPr lang="en-IN" i="1" dirty="0"/>
              <a:t>: 2.33mA, 507KΩ</a:t>
            </a:r>
            <a:r>
              <a:rPr lang="en-IN" i="1" dirty="0" smtClean="0"/>
              <a:t>)</a:t>
            </a:r>
          </a:p>
          <a:p>
            <a:pPr lvl="0"/>
            <a:endParaRPr lang="en-US" i="1" dirty="0"/>
          </a:p>
          <a:p>
            <a:pPr marL="0" lvl="0" indent="0">
              <a:buNone/>
            </a:pPr>
            <a:endParaRPr lang="en-US" i="1" dirty="0" smtClean="0">
              <a:latin typeface="Times New Roman" panose="02020603050405020304" pitchFamily="18" charset="0"/>
              <a:cs typeface="Times New Roman" panose="02020603050405020304" pitchFamily="18" charset="0"/>
            </a:endParaRPr>
          </a:p>
        </p:txBody>
      </p:sp>
      <p:pic>
        <p:nvPicPr>
          <p:cNvPr id="9" name="Picture 7" descr="Mahe-Logo-emb"/>
          <p:cNvPicPr>
            <a:picLocks noChangeAspect="1" noChangeArrowheads="1"/>
          </p:cNvPicPr>
          <p:nvPr/>
        </p:nvPicPr>
        <p:blipFill>
          <a:blip r:embed="rId2">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8"/>
          <p:cNvSpPr>
            <a:spLocks noChangeShapeType="1"/>
          </p:cNvSpPr>
          <p:nvPr/>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sp>
        <p:nvSpPr>
          <p:cNvPr id="5" name="Slide Number Placeholder 4"/>
          <p:cNvSpPr>
            <a:spLocks noGrp="1"/>
          </p:cNvSpPr>
          <p:nvPr>
            <p:ph type="sldNum" sz="quarter" idx="12"/>
          </p:nvPr>
        </p:nvSpPr>
        <p:spPr/>
        <p:txBody>
          <a:bodyPr/>
          <a:lstStyle/>
          <a:p>
            <a:fld id="{7DB72B6B-351E-47F5-8A9F-408C781D2328}" type="slidenum">
              <a:rPr lang="en-US" smtClean="0"/>
              <a:t>29</a:t>
            </a:fld>
            <a:endParaRPr lang="en-US" dirty="0"/>
          </a:p>
        </p:txBody>
      </p:sp>
    </p:spTree>
    <p:extLst>
      <p:ext uri="{BB962C8B-B14F-4D97-AF65-F5344CB8AC3E}">
        <p14:creationId xmlns:p14="http://schemas.microsoft.com/office/powerpoint/2010/main" val="3609924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76200"/>
            <a:ext cx="8229600" cy="827087"/>
          </a:xfrm>
        </p:spPr>
        <p:txBody>
          <a:bodyPr/>
          <a:lstStyle/>
          <a:p>
            <a:r>
              <a:rPr lang="en-US" dirty="0" smtClean="0"/>
              <a:t>INTRODUCTION</a:t>
            </a:r>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3</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46300" y="1066800"/>
            <a:ext cx="4876800" cy="3082131"/>
          </a:xfrm>
          <a:prstGeom prst="rect">
            <a:avLst/>
          </a:prstGeom>
        </p:spPr>
      </p:pic>
      <p:sp>
        <p:nvSpPr>
          <p:cNvPr id="6" name="Rectangle 5"/>
          <p:cNvSpPr/>
          <p:nvPr/>
        </p:nvSpPr>
        <p:spPr>
          <a:xfrm>
            <a:off x="2146300" y="4419600"/>
            <a:ext cx="49403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IMAGES OF TRANSISTOR </a:t>
            </a:r>
          </a:p>
          <a:p>
            <a:pPr algn="ctr"/>
            <a:r>
              <a:rPr lang="en-US" dirty="0" smtClean="0"/>
              <a:t>( </a:t>
            </a:r>
            <a:r>
              <a:rPr lang="en-US" i="1" dirty="0" smtClean="0">
                <a:latin typeface="Times New Roman" panose="02020603050405020304" pitchFamily="18" charset="0"/>
                <a:cs typeface="Times New Roman" panose="02020603050405020304" pitchFamily="18" charset="0"/>
              </a:rPr>
              <a:t>Courtesy : wikipedia.org </a:t>
            </a:r>
            <a:r>
              <a:rPr lang="en-US" dirty="0" smtClean="0"/>
              <a:t>)</a:t>
            </a:r>
            <a:endParaRPr lang="en-US" dirty="0"/>
          </a:p>
        </p:txBody>
      </p:sp>
    </p:spTree>
    <p:extLst>
      <p:ext uri="{BB962C8B-B14F-4D97-AF65-F5344CB8AC3E}">
        <p14:creationId xmlns:p14="http://schemas.microsoft.com/office/powerpoint/2010/main" val="712182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3075" name="Text Box 3"/>
          <p:cNvSpPr txBox="1">
            <a:spLocks noChangeArrowheads="1"/>
          </p:cNvSpPr>
          <p:nvPr/>
        </p:nvSpPr>
        <p:spPr bwMode="auto">
          <a:xfrm>
            <a:off x="0"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sp>
        <p:nvSpPr>
          <p:cNvPr id="3076" name="TextBox 1"/>
          <p:cNvSpPr txBox="1">
            <a:spLocks noChangeArrowheads="1"/>
          </p:cNvSpPr>
          <p:nvPr/>
        </p:nvSpPr>
        <p:spPr bwMode="auto">
          <a:xfrm>
            <a:off x="8686800" y="6553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2</a:t>
            </a:r>
          </a:p>
        </p:txBody>
      </p:sp>
      <p:sp>
        <p:nvSpPr>
          <p:cNvPr id="3" name="Title 2"/>
          <p:cNvSpPr>
            <a:spLocks noGrp="1"/>
          </p:cNvSpPr>
          <p:nvPr>
            <p:ph type="title"/>
          </p:nvPr>
        </p:nvSpPr>
        <p:spPr/>
        <p:txBody>
          <a:bodyPr/>
          <a:lstStyle/>
          <a:p>
            <a:r>
              <a:rPr lang="en-US" dirty="0" smtClean="0"/>
              <a:t>Transistor  Biasing</a:t>
            </a:r>
            <a:endParaRPr lang="en-US" dirty="0"/>
          </a:p>
        </p:txBody>
      </p:sp>
      <p:sp>
        <p:nvSpPr>
          <p:cNvPr id="4" name="Content Placeholder 3"/>
          <p:cNvSpPr>
            <a:spLocks noGrp="1"/>
          </p:cNvSpPr>
          <p:nvPr>
            <p:ph idx="1"/>
          </p:nvPr>
        </p:nvSpPr>
        <p:spPr>
          <a:xfrm>
            <a:off x="371475" y="990600"/>
            <a:ext cx="5724525" cy="838200"/>
          </a:xfrm>
        </p:spPr>
        <p:txBody>
          <a:bodyPr/>
          <a:lstStyle/>
          <a:p>
            <a:pPr marL="457200" lvl="1" indent="0">
              <a:buNone/>
            </a:pPr>
            <a:r>
              <a:rPr lang="en-US" sz="2800" dirty="0" smtClean="0">
                <a:solidFill>
                  <a:schemeClr val="tx1"/>
                </a:solidFill>
              </a:rPr>
              <a:t>2. Voltage divider bias (self bias)</a:t>
            </a:r>
          </a:p>
          <a:p>
            <a:pPr marL="457200" lvl="1" indent="0">
              <a:buNone/>
            </a:pPr>
            <a:endParaRPr lang="en-US" dirty="0">
              <a:solidFill>
                <a:schemeClr val="tx1"/>
              </a:solidFill>
            </a:endParaRPr>
          </a:p>
          <a:p>
            <a:pPr marL="457200" lvl="1" indent="0">
              <a:buNone/>
            </a:pPr>
            <a:endParaRPr lang="en-US" dirty="0" smtClean="0">
              <a:solidFill>
                <a:schemeClr val="tx1"/>
              </a:solidFill>
            </a:endParaRPr>
          </a:p>
        </p:txBody>
      </p:sp>
      <p:pic>
        <p:nvPicPr>
          <p:cNvPr id="9" name="Picture 7" descr="Mahe-Logo-emb"/>
          <p:cNvPicPr>
            <a:picLocks noChangeAspect="1" noChangeArrowheads="1"/>
          </p:cNvPicPr>
          <p:nvPr/>
        </p:nvPicPr>
        <p:blipFill>
          <a:blip r:embed="rId4">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8"/>
          <p:cNvSpPr>
            <a:spLocks noChangeShapeType="1"/>
          </p:cNvSpPr>
          <p:nvPr/>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sp>
        <p:nvSpPr>
          <p:cNvPr id="5" name="Slide Number Placeholder 4"/>
          <p:cNvSpPr>
            <a:spLocks noGrp="1"/>
          </p:cNvSpPr>
          <p:nvPr>
            <p:ph type="sldNum" sz="quarter" idx="12"/>
          </p:nvPr>
        </p:nvSpPr>
        <p:spPr/>
        <p:txBody>
          <a:bodyPr/>
          <a:lstStyle/>
          <a:p>
            <a:fld id="{7DB72B6B-351E-47F5-8A9F-408C781D2328}" type="slidenum">
              <a:rPr lang="en-US" smtClean="0"/>
              <a:t>30</a:t>
            </a:fld>
            <a:endParaRPr lang="en-US" dirty="0"/>
          </a:p>
        </p:txBody>
      </p:sp>
      <p:pic>
        <p:nvPicPr>
          <p:cNvPr id="13" name="Picture 4" descr="뚮VH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524000"/>
            <a:ext cx="2649537" cy="4524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8" descr="ꇇxO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3581400"/>
            <a:ext cx="20288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6" descr="㑑pŢŉ"/>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1000" y="1524000"/>
            <a:ext cx="1981200" cy="1828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1"/>
          <p:cNvGraphicFramePr>
            <a:graphicFrameLocks noChangeAspect="1"/>
          </p:cNvGraphicFramePr>
          <p:nvPr>
            <p:extLst/>
          </p:nvPr>
        </p:nvGraphicFramePr>
        <p:xfrm>
          <a:off x="6629400" y="1981200"/>
          <a:ext cx="1600200" cy="784225"/>
        </p:xfrm>
        <a:graphic>
          <a:graphicData uri="http://schemas.openxmlformats.org/presentationml/2006/ole">
            <mc:AlternateContent xmlns:mc="http://schemas.openxmlformats.org/markup-compatibility/2006">
              <mc:Choice xmlns:v="urn:schemas-microsoft-com:vml" Requires="v">
                <p:oleObj spid="_x0000_s16504" name="Equation" r:id="rId8" imgW="914400" imgH="444500" progId="Equation.3">
                  <p:embed/>
                </p:oleObj>
              </mc:Choice>
              <mc:Fallback>
                <p:oleObj name="Equation" r:id="rId8" imgW="914400" imgH="4445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9400" y="1981200"/>
                        <a:ext cx="1600200" cy="784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nvPr>
        </p:nvGraphicFramePr>
        <p:xfrm>
          <a:off x="6248400" y="3990975"/>
          <a:ext cx="2514600" cy="733425"/>
        </p:xfrm>
        <a:graphic>
          <a:graphicData uri="http://schemas.openxmlformats.org/presentationml/2006/ole">
            <mc:AlternateContent xmlns:mc="http://schemas.openxmlformats.org/markup-compatibility/2006">
              <mc:Choice xmlns:v="urn:schemas-microsoft-com:vml" Requires="v">
                <p:oleObj spid="_x0000_s16505" name="Equation" r:id="rId10" imgW="1536033" imgH="444307" progId="Equation.3">
                  <p:embed/>
                </p:oleObj>
              </mc:Choice>
              <mc:Fallback>
                <p:oleObj name="Equation" r:id="rId10" imgW="1536033" imgH="444307"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8400" y="3990975"/>
                        <a:ext cx="2514600" cy="733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81105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B72B6B-351E-47F5-8A9F-408C781D2328}" type="slidenum">
              <a:rPr lang="en-US" smtClean="0"/>
              <a:t>31</a:t>
            </a:fld>
            <a:endParaRPr lang="en-US"/>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223640" y="616320"/>
              <a:ext cx="1893240" cy="3313080"/>
            </p14:xfrm>
          </p:contentPart>
        </mc:Choice>
        <mc:Fallback>
          <p:pic>
            <p:nvPicPr>
              <p:cNvPr id="3" name="Ink 2"/>
              <p:cNvPicPr/>
              <p:nvPr/>
            </p:nvPicPr>
            <p:blipFill>
              <a:blip r:embed="rId3"/>
              <a:stretch>
                <a:fillRect/>
              </a:stretch>
            </p:blipFill>
            <p:spPr>
              <a:xfrm>
                <a:off x="1214280" y="606960"/>
                <a:ext cx="1911960" cy="3331800"/>
              </a:xfrm>
              <a:prstGeom prst="rect">
                <a:avLst/>
              </a:prstGeom>
            </p:spPr>
          </p:pic>
        </mc:Fallback>
      </mc:AlternateContent>
    </p:spTree>
    <p:extLst>
      <p:ext uri="{BB962C8B-B14F-4D97-AF65-F5344CB8AC3E}">
        <p14:creationId xmlns:p14="http://schemas.microsoft.com/office/powerpoint/2010/main" val="3618204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3075" name="Text Box 3"/>
          <p:cNvSpPr txBox="1">
            <a:spLocks noChangeArrowheads="1"/>
          </p:cNvSpPr>
          <p:nvPr/>
        </p:nvSpPr>
        <p:spPr bwMode="auto">
          <a:xfrm>
            <a:off x="0"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sp>
        <p:nvSpPr>
          <p:cNvPr id="3076" name="TextBox 1"/>
          <p:cNvSpPr txBox="1">
            <a:spLocks noChangeArrowheads="1"/>
          </p:cNvSpPr>
          <p:nvPr/>
        </p:nvSpPr>
        <p:spPr bwMode="auto">
          <a:xfrm>
            <a:off x="8686800" y="6553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2</a:t>
            </a:r>
          </a:p>
        </p:txBody>
      </p:sp>
      <p:sp>
        <p:nvSpPr>
          <p:cNvPr id="3" name="Title 2"/>
          <p:cNvSpPr>
            <a:spLocks noGrp="1"/>
          </p:cNvSpPr>
          <p:nvPr>
            <p:ph type="title"/>
          </p:nvPr>
        </p:nvSpPr>
        <p:spPr/>
        <p:txBody>
          <a:bodyPr/>
          <a:lstStyle/>
          <a:p>
            <a:r>
              <a:rPr lang="en-US" dirty="0" smtClean="0"/>
              <a:t>Transistor Biasing </a:t>
            </a:r>
            <a:endParaRPr lang="en-US" dirty="0"/>
          </a:p>
        </p:txBody>
      </p:sp>
      <p:sp>
        <p:nvSpPr>
          <p:cNvPr id="4" name="Content Placeholder 3"/>
          <p:cNvSpPr>
            <a:spLocks noGrp="1"/>
          </p:cNvSpPr>
          <p:nvPr>
            <p:ph idx="1"/>
          </p:nvPr>
        </p:nvSpPr>
        <p:spPr>
          <a:xfrm>
            <a:off x="371475" y="762000"/>
            <a:ext cx="8229600" cy="5943600"/>
          </a:xfrm>
        </p:spPr>
        <p:txBody>
          <a:bodyPr>
            <a:normAutofit/>
          </a:bodyPr>
          <a:lstStyle/>
          <a:p>
            <a:pPr>
              <a:spcBef>
                <a:spcPct val="50000"/>
              </a:spcBef>
              <a:buFont typeface="Arial" pitchFamily="34" charset="0"/>
              <a:buChar char="•"/>
            </a:pPr>
            <a:r>
              <a:rPr lang="en-US" dirty="0" smtClean="0"/>
              <a:t>Equivalent circuit :</a:t>
            </a:r>
          </a:p>
          <a:p>
            <a:pPr>
              <a:spcBef>
                <a:spcPct val="50000"/>
              </a:spcBef>
              <a:buFont typeface="Arial" pitchFamily="34" charset="0"/>
              <a:buChar char="•"/>
            </a:pPr>
            <a:endParaRPr lang="en-US" dirty="0"/>
          </a:p>
          <a:p>
            <a:pPr>
              <a:spcBef>
                <a:spcPct val="50000"/>
              </a:spcBef>
              <a:buFont typeface="Arial" pitchFamily="34" charset="0"/>
              <a:buChar char="•"/>
            </a:pPr>
            <a:endParaRPr lang="en-US" dirty="0" smtClean="0"/>
          </a:p>
          <a:p>
            <a:pPr>
              <a:spcBef>
                <a:spcPct val="50000"/>
              </a:spcBef>
              <a:buFont typeface="Arial" pitchFamily="34" charset="0"/>
              <a:buChar char="•"/>
            </a:pPr>
            <a:endParaRPr lang="en-US" dirty="0"/>
          </a:p>
          <a:p>
            <a:pPr>
              <a:spcBef>
                <a:spcPct val="50000"/>
              </a:spcBef>
              <a:buFont typeface="Arial" pitchFamily="34" charset="0"/>
              <a:buChar char="•"/>
            </a:pPr>
            <a:endParaRPr lang="en-US" dirty="0" smtClean="0"/>
          </a:p>
          <a:p>
            <a:pPr>
              <a:spcBef>
                <a:spcPct val="50000"/>
              </a:spcBef>
              <a:buFont typeface="Arial" pitchFamily="34" charset="0"/>
              <a:buChar char="•"/>
            </a:pPr>
            <a:endParaRPr lang="en-US" dirty="0"/>
          </a:p>
          <a:p>
            <a:pPr marL="0" indent="0">
              <a:spcBef>
                <a:spcPct val="50000"/>
              </a:spcBef>
              <a:buNone/>
            </a:pPr>
            <a:r>
              <a:rPr lang="en-US" dirty="0"/>
              <a:t> </a:t>
            </a:r>
            <a:r>
              <a:rPr lang="en-US" dirty="0" smtClean="0"/>
              <a:t>                                                      </a:t>
            </a:r>
            <a:r>
              <a:rPr lang="en-US" dirty="0" smtClean="0">
                <a:hlinkClick r:id="rId4" action="ppaction://hlinkfile"/>
              </a:rPr>
              <a:t>link\self bias.docx</a:t>
            </a:r>
            <a:endParaRPr lang="en-US" dirty="0" smtClean="0"/>
          </a:p>
          <a:p>
            <a:pPr marL="0" indent="0">
              <a:spcBef>
                <a:spcPct val="50000"/>
              </a:spcBef>
              <a:buNone/>
            </a:pPr>
            <a:endParaRPr lang="en-US" dirty="0" smtClean="0"/>
          </a:p>
          <a:p>
            <a:pPr>
              <a:spcBef>
                <a:spcPct val="50000"/>
              </a:spcBef>
              <a:buFont typeface="Arial" pitchFamily="34" charset="0"/>
              <a:buChar char="•"/>
            </a:pPr>
            <a:endParaRPr lang="en-US" dirty="0" smtClean="0">
              <a:solidFill>
                <a:srgbClr val="003399"/>
              </a:solidFill>
            </a:endParaRPr>
          </a:p>
          <a:p>
            <a:pPr marL="0" indent="0">
              <a:spcBef>
                <a:spcPct val="50000"/>
              </a:spcBef>
              <a:buNone/>
            </a:pPr>
            <a:endParaRPr lang="en-US" altLang="ko-KR" dirty="0">
              <a:solidFill>
                <a:srgbClr val="003399"/>
              </a:solidFill>
              <a:latin typeface="Times New Roman" pitchFamily="18" charset="0"/>
              <a:ea typeface="굴림" charset="-127"/>
            </a:endParaRPr>
          </a:p>
          <a:p>
            <a:pPr marL="457200" lvl="1" indent="0">
              <a:buNone/>
            </a:pPr>
            <a:endParaRPr lang="en-US" dirty="0" smtClean="0"/>
          </a:p>
        </p:txBody>
      </p:sp>
      <p:pic>
        <p:nvPicPr>
          <p:cNvPr id="9" name="Picture 7" descr="Mahe-Logo-emb"/>
          <p:cNvPicPr>
            <a:picLocks noChangeAspect="1" noChangeArrowheads="1"/>
          </p:cNvPicPr>
          <p:nvPr/>
        </p:nvPicPr>
        <p:blipFill>
          <a:blip r:embed="rId5">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8"/>
          <p:cNvSpPr>
            <a:spLocks noChangeShapeType="1"/>
          </p:cNvSpPr>
          <p:nvPr/>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dirty="0"/>
          </a:p>
        </p:txBody>
      </p:sp>
      <p:sp>
        <p:nvSpPr>
          <p:cNvPr id="5" name="Slide Number Placeholder 4"/>
          <p:cNvSpPr>
            <a:spLocks noGrp="1"/>
          </p:cNvSpPr>
          <p:nvPr>
            <p:ph type="sldNum" sz="quarter" idx="12"/>
          </p:nvPr>
        </p:nvSpPr>
        <p:spPr/>
        <p:txBody>
          <a:bodyPr/>
          <a:lstStyle/>
          <a:p>
            <a:fld id="{7DB72B6B-351E-47F5-8A9F-408C781D2328}" type="slidenum">
              <a:rPr lang="en-US" smtClean="0"/>
              <a:t>32</a:t>
            </a:fld>
            <a:endParaRPr lang="en-US" dirty="0"/>
          </a:p>
        </p:txBody>
      </p:sp>
      <p:pic>
        <p:nvPicPr>
          <p:cNvPr id="12" name="Picture 4" desc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669" y="1530458"/>
            <a:ext cx="3889375"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1"/>
          <p:cNvGraphicFramePr>
            <a:graphicFrameLocks noChangeAspect="1"/>
          </p:cNvGraphicFramePr>
          <p:nvPr>
            <p:extLst/>
          </p:nvPr>
        </p:nvGraphicFramePr>
        <p:xfrm>
          <a:off x="5181600" y="2057400"/>
          <a:ext cx="2133600" cy="701675"/>
        </p:xfrm>
        <a:graphic>
          <a:graphicData uri="http://schemas.openxmlformats.org/presentationml/2006/ole">
            <mc:AlternateContent xmlns:mc="http://schemas.openxmlformats.org/markup-compatibility/2006">
              <mc:Choice xmlns:v="urn:schemas-microsoft-com:vml" Requires="v">
                <p:oleObj spid="_x0000_s17597" name="Equation" r:id="rId7" imgW="1358310" imgH="444307" progId="Equation.3">
                  <p:embed/>
                </p:oleObj>
              </mc:Choice>
              <mc:Fallback>
                <p:oleObj name="Equation" r:id="rId7" imgW="1358310" imgH="44430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2057400"/>
                        <a:ext cx="2133600" cy="701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nvPr>
        </p:nvGraphicFramePr>
        <p:xfrm>
          <a:off x="5257800" y="3200400"/>
          <a:ext cx="960438" cy="371475"/>
        </p:xfrm>
        <a:graphic>
          <a:graphicData uri="http://schemas.openxmlformats.org/presentationml/2006/ole">
            <mc:AlternateContent xmlns:mc="http://schemas.openxmlformats.org/markup-compatibility/2006">
              <mc:Choice xmlns:v="urn:schemas-microsoft-com:vml" Requires="v">
                <p:oleObj spid="_x0000_s17598" name="Equation" r:id="rId9" imgW="596900" imgH="228600" progId="Equation.3">
                  <p:embed/>
                </p:oleObj>
              </mc:Choice>
              <mc:Fallback>
                <p:oleObj name="Equation" r:id="rId9" imgW="5969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7800" y="3200400"/>
                        <a:ext cx="960438" cy="371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nvPr>
        </p:nvGraphicFramePr>
        <p:xfrm>
          <a:off x="5105400" y="3962400"/>
          <a:ext cx="2819400" cy="404812"/>
        </p:xfrm>
        <a:graphic>
          <a:graphicData uri="http://schemas.openxmlformats.org/presentationml/2006/ole">
            <mc:AlternateContent xmlns:mc="http://schemas.openxmlformats.org/markup-compatibility/2006">
              <mc:Choice xmlns:v="urn:schemas-microsoft-com:vml" Requires="v">
                <p:oleObj spid="_x0000_s17599" name="Equation" r:id="rId11" imgW="1587500" imgH="228600" progId="Equation.3">
                  <p:embed/>
                </p:oleObj>
              </mc:Choice>
              <mc:Fallback>
                <p:oleObj name="Equation" r:id="rId11" imgW="158750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0" y="3962400"/>
                        <a:ext cx="2819400" cy="4048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13">
            <p14:nvContentPartPr>
              <p14:cNvPr id="8" name="Ink 7"/>
              <p14:cNvContentPartPr/>
              <p14:nvPr/>
            </p14:nvContentPartPr>
            <p14:xfrm>
              <a:off x="1419840" y="3679200"/>
              <a:ext cx="1125720" cy="446760"/>
            </p14:xfrm>
          </p:contentPart>
        </mc:Choice>
        <mc:Fallback>
          <p:pic>
            <p:nvPicPr>
              <p:cNvPr id="8" name="Ink 7"/>
              <p:cNvPicPr/>
              <p:nvPr/>
            </p:nvPicPr>
            <p:blipFill>
              <a:blip r:embed="rId14"/>
              <a:stretch>
                <a:fillRect/>
              </a:stretch>
            </p:blipFill>
            <p:spPr>
              <a:xfrm>
                <a:off x="1410480" y="3669840"/>
                <a:ext cx="1144440" cy="465480"/>
              </a:xfrm>
              <a:prstGeom prst="rect">
                <a:avLst/>
              </a:prstGeom>
            </p:spPr>
          </p:pic>
        </mc:Fallback>
      </mc:AlternateContent>
    </p:spTree>
    <p:extLst>
      <p:ext uri="{BB962C8B-B14F-4D97-AF65-F5344CB8AC3E}">
        <p14:creationId xmlns:p14="http://schemas.microsoft.com/office/powerpoint/2010/main" val="1412508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B72B6B-351E-47F5-8A9F-408C781D2328}" type="slidenum">
              <a:rPr lang="en-US" smtClean="0"/>
              <a:t>33</a:t>
            </a:fld>
            <a:endParaRPr lang="en-US"/>
          </a:p>
        </p:txBody>
      </p:sp>
    </p:spTree>
    <p:extLst>
      <p:ext uri="{BB962C8B-B14F-4D97-AF65-F5344CB8AC3E}">
        <p14:creationId xmlns:p14="http://schemas.microsoft.com/office/powerpoint/2010/main" val="159555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3075" name="Text Box 3"/>
          <p:cNvSpPr txBox="1">
            <a:spLocks noChangeArrowheads="1"/>
          </p:cNvSpPr>
          <p:nvPr/>
        </p:nvSpPr>
        <p:spPr bwMode="auto">
          <a:xfrm>
            <a:off x="0"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sp>
        <p:nvSpPr>
          <p:cNvPr id="3076" name="TextBox 1"/>
          <p:cNvSpPr txBox="1">
            <a:spLocks noChangeArrowheads="1"/>
          </p:cNvSpPr>
          <p:nvPr/>
        </p:nvSpPr>
        <p:spPr bwMode="auto">
          <a:xfrm>
            <a:off x="8686800" y="6553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2</a:t>
            </a:r>
          </a:p>
        </p:txBody>
      </p:sp>
      <p:sp>
        <p:nvSpPr>
          <p:cNvPr id="3" name="Title 2"/>
          <p:cNvSpPr>
            <a:spLocks noGrp="1"/>
          </p:cNvSpPr>
          <p:nvPr>
            <p:ph type="title"/>
          </p:nvPr>
        </p:nvSpPr>
        <p:spPr/>
        <p:txBody>
          <a:bodyPr/>
          <a:lstStyle/>
          <a:p>
            <a:r>
              <a:rPr lang="en-US" dirty="0"/>
              <a:t>Exercise Problems</a:t>
            </a:r>
          </a:p>
        </p:txBody>
      </p:sp>
      <p:pic>
        <p:nvPicPr>
          <p:cNvPr id="9" name="Picture 7" descr="Mahe-Logo-emb"/>
          <p:cNvPicPr>
            <a:picLocks noChangeAspect="1" noChangeArrowheads="1"/>
          </p:cNvPicPr>
          <p:nvPr/>
        </p:nvPicPr>
        <p:blipFill>
          <a:blip r:embed="rId2">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8"/>
          <p:cNvSpPr>
            <a:spLocks noChangeShapeType="1"/>
          </p:cNvSpPr>
          <p:nvPr/>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sp>
        <p:nvSpPr>
          <p:cNvPr id="5" name="Slide Number Placeholder 4"/>
          <p:cNvSpPr>
            <a:spLocks noGrp="1"/>
          </p:cNvSpPr>
          <p:nvPr>
            <p:ph type="sldNum" sz="quarter" idx="12"/>
          </p:nvPr>
        </p:nvSpPr>
        <p:spPr/>
        <p:txBody>
          <a:bodyPr/>
          <a:lstStyle/>
          <a:p>
            <a:fld id="{7DB72B6B-351E-47F5-8A9F-408C781D2328}" type="slidenum">
              <a:rPr lang="en-US" smtClean="0"/>
              <a:t>34</a:t>
            </a:fld>
            <a:endParaRPr lang="en-US" dirty="0"/>
          </a:p>
        </p:txBody>
      </p:sp>
      <p:sp>
        <p:nvSpPr>
          <p:cNvPr id="2" name="Content Placeholder 1"/>
          <p:cNvSpPr>
            <a:spLocks noGrp="1"/>
          </p:cNvSpPr>
          <p:nvPr>
            <p:ph idx="1"/>
          </p:nvPr>
        </p:nvSpPr>
        <p:spPr>
          <a:xfrm>
            <a:off x="278775" y="1143000"/>
            <a:ext cx="8229600" cy="4953000"/>
          </a:xfrm>
        </p:spPr>
        <p:txBody>
          <a:bodyPr/>
          <a:lstStyle/>
          <a:p>
            <a:pPr lvl="0" algn="just"/>
            <a:r>
              <a:rPr lang="en-IN" dirty="0"/>
              <a:t>For a self-bias circuit using silicon transistor, R</a:t>
            </a:r>
            <a:r>
              <a:rPr lang="en-IN" baseline="-25000" dirty="0"/>
              <a:t>E</a:t>
            </a:r>
            <a:r>
              <a:rPr lang="en-IN" dirty="0"/>
              <a:t> = 300 Ω, R</a:t>
            </a:r>
            <a:r>
              <a:rPr lang="en-IN" baseline="-25000" dirty="0"/>
              <a:t>C</a:t>
            </a:r>
            <a:r>
              <a:rPr lang="en-IN" dirty="0"/>
              <a:t> = 500 Ω, V</a:t>
            </a:r>
            <a:r>
              <a:rPr lang="en-IN" baseline="-25000" dirty="0"/>
              <a:t>CC</a:t>
            </a:r>
            <a:r>
              <a:rPr lang="en-IN" dirty="0"/>
              <a:t> = 15 V, β = 100 and β R</a:t>
            </a:r>
            <a:r>
              <a:rPr lang="en-IN" baseline="-25000" dirty="0"/>
              <a:t>E</a:t>
            </a:r>
            <a:r>
              <a:rPr lang="en-IN" dirty="0"/>
              <a:t> = 10R</a:t>
            </a:r>
            <a:r>
              <a:rPr lang="en-IN" baseline="-25000" dirty="0"/>
              <a:t>2</a:t>
            </a:r>
            <a:r>
              <a:rPr lang="en-IN" dirty="0"/>
              <a:t>.  Find the values of R</a:t>
            </a:r>
            <a:r>
              <a:rPr lang="en-IN" baseline="-25000" dirty="0"/>
              <a:t>1</a:t>
            </a:r>
            <a:r>
              <a:rPr lang="en-IN" dirty="0"/>
              <a:t> and R</a:t>
            </a:r>
            <a:r>
              <a:rPr lang="en-IN" baseline="-25000" dirty="0"/>
              <a:t>2</a:t>
            </a:r>
            <a:r>
              <a:rPr lang="en-IN" dirty="0"/>
              <a:t> to get V</a:t>
            </a:r>
            <a:r>
              <a:rPr lang="en-IN" baseline="-25000" dirty="0"/>
              <a:t>CEQ</a:t>
            </a:r>
            <a:r>
              <a:rPr lang="en-IN" dirty="0"/>
              <a:t> = V</a:t>
            </a:r>
            <a:r>
              <a:rPr lang="en-IN" baseline="-25000" dirty="0"/>
              <a:t>CC</a:t>
            </a:r>
            <a:r>
              <a:rPr lang="en-IN" dirty="0"/>
              <a:t> / 2.</a:t>
            </a:r>
            <a:endParaRPr lang="en-US" dirty="0"/>
          </a:p>
          <a:p>
            <a:pPr marL="0" indent="0" algn="just">
              <a:buNone/>
            </a:pPr>
            <a:r>
              <a:rPr lang="en-IN" dirty="0" smtClean="0"/>
              <a:t>                                                                        </a:t>
            </a:r>
            <a:r>
              <a:rPr lang="en-IN" dirty="0"/>
              <a:t>(</a:t>
            </a:r>
            <a:r>
              <a:rPr lang="en-IN" dirty="0" err="1"/>
              <a:t>Ans</a:t>
            </a:r>
            <a:r>
              <a:rPr lang="en-IN" dirty="0"/>
              <a:t>: 9.03KΩ) </a:t>
            </a:r>
            <a:endParaRPr lang="en-US" dirty="0"/>
          </a:p>
          <a:p>
            <a:pPr lvl="0" algn="just"/>
            <a:r>
              <a:rPr lang="en-IN" dirty="0"/>
              <a:t>For a self-bias circuit, the transistor is a Si device, R</a:t>
            </a:r>
            <a:r>
              <a:rPr lang="en-IN" baseline="-25000" dirty="0"/>
              <a:t>E</a:t>
            </a:r>
            <a:r>
              <a:rPr lang="en-IN" dirty="0"/>
              <a:t> = 200 Ω, R</a:t>
            </a:r>
            <a:r>
              <a:rPr lang="en-IN" baseline="-25000" dirty="0"/>
              <a:t>1</a:t>
            </a:r>
            <a:r>
              <a:rPr lang="en-IN" dirty="0"/>
              <a:t> = 10R</a:t>
            </a:r>
            <a:r>
              <a:rPr lang="en-IN" baseline="-25000" dirty="0"/>
              <a:t>2</a:t>
            </a:r>
            <a:r>
              <a:rPr lang="en-IN" dirty="0"/>
              <a:t> = 10 kΩ, R</a:t>
            </a:r>
            <a:r>
              <a:rPr lang="en-IN" baseline="-25000" dirty="0"/>
              <a:t>C</a:t>
            </a:r>
            <a:r>
              <a:rPr lang="en-IN" dirty="0"/>
              <a:t> = 2 kΩ, β = 100 and V</a:t>
            </a:r>
            <a:r>
              <a:rPr lang="en-IN" baseline="-25000" dirty="0"/>
              <a:t>CC</a:t>
            </a:r>
            <a:r>
              <a:rPr lang="en-IN" dirty="0"/>
              <a:t> = 15 V.  Determine the values of I</a:t>
            </a:r>
            <a:r>
              <a:rPr lang="en-IN" baseline="-25000" dirty="0"/>
              <a:t>CQ</a:t>
            </a:r>
            <a:r>
              <a:rPr lang="en-IN" dirty="0"/>
              <a:t> and V</a:t>
            </a:r>
            <a:r>
              <a:rPr lang="en-IN" baseline="-25000" dirty="0"/>
              <a:t>CEQ</a:t>
            </a:r>
            <a:r>
              <a:rPr lang="en-IN" dirty="0" smtClean="0"/>
              <a:t>.</a:t>
            </a:r>
          </a:p>
          <a:p>
            <a:pPr marL="0" lvl="0" indent="0" algn="just">
              <a:buNone/>
            </a:pPr>
            <a:r>
              <a:rPr lang="en-IN" dirty="0"/>
              <a:t> </a:t>
            </a:r>
            <a:r>
              <a:rPr lang="en-IN" dirty="0" smtClean="0"/>
              <a:t>                                                        </a:t>
            </a:r>
            <a:r>
              <a:rPr lang="en-IN" dirty="0"/>
              <a:t>( </a:t>
            </a:r>
            <a:r>
              <a:rPr lang="en-IN" dirty="0" err="1"/>
              <a:t>Ans</a:t>
            </a:r>
            <a:r>
              <a:rPr lang="en-IN" dirty="0" smtClean="0"/>
              <a:t>:  </a:t>
            </a:r>
            <a:r>
              <a:rPr lang="en-IN" dirty="0"/>
              <a:t>3.13mA, 8.11V)  </a:t>
            </a:r>
            <a:endParaRPr lang="en-US" dirty="0"/>
          </a:p>
          <a:p>
            <a:pPr marL="0" indent="0">
              <a:buNone/>
            </a:pPr>
            <a:endParaRPr lang="en-US" dirty="0"/>
          </a:p>
        </p:txBody>
      </p:sp>
    </p:spTree>
    <p:extLst>
      <p:ext uri="{BB962C8B-B14F-4D97-AF65-F5344CB8AC3E}">
        <p14:creationId xmlns:p14="http://schemas.microsoft.com/office/powerpoint/2010/main" val="2836136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219200"/>
            <a:ext cx="8229600" cy="5105400"/>
          </a:xfrm>
        </p:spPr>
        <p:txBody>
          <a:bodyPr>
            <a:normAutofit fontScale="77500" lnSpcReduction="20000"/>
          </a:bodyPr>
          <a:lstStyle/>
          <a:p>
            <a:pPr marL="0" indent="0">
              <a:buNone/>
            </a:pPr>
            <a:r>
              <a:rPr lang="en-IN" dirty="0" smtClean="0"/>
              <a:t>In </a:t>
            </a:r>
            <a:r>
              <a:rPr lang="en-IN" dirty="0"/>
              <a:t>this module we have learnt</a:t>
            </a:r>
            <a:r>
              <a:rPr lang="en-IN" dirty="0" smtClean="0"/>
              <a:t>:</a:t>
            </a:r>
          </a:p>
          <a:p>
            <a:pPr marL="0" indent="0">
              <a:buNone/>
            </a:pPr>
            <a:r>
              <a:rPr lang="en-IN" dirty="0"/>
              <a:t>		</a:t>
            </a:r>
            <a:endParaRPr lang="en-US" dirty="0"/>
          </a:p>
          <a:p>
            <a:pPr lvl="0"/>
            <a:r>
              <a:rPr lang="en-IN" dirty="0"/>
              <a:t>Importance of biasing in </a:t>
            </a:r>
            <a:r>
              <a:rPr lang="en-IN" dirty="0" smtClean="0"/>
              <a:t>transistors</a:t>
            </a:r>
          </a:p>
          <a:p>
            <a:pPr marL="0" lvl="0" indent="0">
              <a:buNone/>
            </a:pPr>
            <a:endParaRPr lang="en-US" dirty="0"/>
          </a:p>
          <a:p>
            <a:pPr lvl="0"/>
            <a:r>
              <a:rPr lang="en-IN" dirty="0"/>
              <a:t>Concept of load line, operating point and their </a:t>
            </a:r>
            <a:r>
              <a:rPr lang="en-IN" dirty="0" smtClean="0"/>
              <a:t>significance</a:t>
            </a:r>
          </a:p>
          <a:p>
            <a:pPr marL="0" lvl="0" indent="0">
              <a:buNone/>
            </a:pPr>
            <a:endParaRPr lang="en-US" dirty="0"/>
          </a:p>
          <a:p>
            <a:pPr lvl="0"/>
            <a:r>
              <a:rPr lang="en-IN" dirty="0"/>
              <a:t>Operating point dependent on the circuit parameters such as supply voltage and resistor values as well as operating temperatures</a:t>
            </a:r>
            <a:r>
              <a:rPr lang="en-IN" dirty="0" smtClean="0"/>
              <a:t>.</a:t>
            </a:r>
          </a:p>
          <a:p>
            <a:pPr lvl="0"/>
            <a:endParaRPr lang="en-US" dirty="0"/>
          </a:p>
          <a:p>
            <a:pPr lvl="0"/>
            <a:r>
              <a:rPr lang="en-IN" dirty="0"/>
              <a:t>To analyse fixed bias circuit to obtain the operating point and plot the load line</a:t>
            </a:r>
            <a:r>
              <a:rPr lang="en-IN" dirty="0" smtClean="0"/>
              <a:t>.</a:t>
            </a:r>
          </a:p>
          <a:p>
            <a:pPr lvl="0"/>
            <a:endParaRPr lang="en-US" dirty="0"/>
          </a:p>
          <a:p>
            <a:pPr lvl="0"/>
            <a:r>
              <a:rPr lang="en-IN" dirty="0"/>
              <a:t>Finding the equivalent circuit for self bias circuit and analyse it to obtain the Q point.</a:t>
            </a:r>
            <a:endParaRPr lang="en-US" dirty="0"/>
          </a:p>
          <a:p>
            <a:pPr marL="0" indent="0">
              <a:buNone/>
            </a:pPr>
            <a:r>
              <a:rPr lang="en-IN" dirty="0"/>
              <a:t> </a:t>
            </a:r>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35</a:t>
            </a:fld>
            <a:endParaRPr lang="en-US" dirty="0"/>
          </a:p>
        </p:txBody>
      </p:sp>
    </p:spTree>
    <p:extLst>
      <p:ext uri="{BB962C8B-B14F-4D97-AF65-F5344CB8AC3E}">
        <p14:creationId xmlns:p14="http://schemas.microsoft.com/office/powerpoint/2010/main" val="1675248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52400" y="-65088"/>
            <a:ext cx="8991600" cy="827088"/>
          </a:xfrm>
        </p:spPr>
        <p:txBody>
          <a:bodyPr/>
          <a:lstStyle/>
          <a:p>
            <a:r>
              <a:rPr lang="en-US" altLang="en-US" smtClean="0">
                <a:latin typeface="Arial" charset="0"/>
                <a:cs typeface="Arial" charset="0"/>
              </a:rPr>
              <a:t> Part – I : Analog Electronics</a:t>
            </a:r>
          </a:p>
        </p:txBody>
      </p:sp>
      <p:sp>
        <p:nvSpPr>
          <p:cNvPr id="4" name="Slide Number Placeholder 3"/>
          <p:cNvSpPr>
            <a:spLocks noGrp="1"/>
          </p:cNvSpPr>
          <p:nvPr>
            <p:ph type="sldNum" sz="quarter" idx="12"/>
          </p:nvPr>
        </p:nvSpPr>
        <p:spPr/>
        <p:txBody>
          <a:bodyPr/>
          <a:lstStyle/>
          <a:p>
            <a:pPr>
              <a:defRPr/>
            </a:pPr>
            <a:r>
              <a:rPr lang="en-US"/>
              <a:t>1</a:t>
            </a:r>
          </a:p>
        </p:txBody>
      </p:sp>
      <p:sp>
        <p:nvSpPr>
          <p:cNvPr id="4100" name="Content Placeholder 1"/>
          <p:cNvSpPr>
            <a:spLocks noGrp="1"/>
          </p:cNvSpPr>
          <p:nvPr>
            <p:ph idx="1"/>
          </p:nvPr>
        </p:nvSpPr>
        <p:spPr>
          <a:xfrm>
            <a:off x="457200" y="1371600"/>
            <a:ext cx="8229600" cy="4525963"/>
          </a:xfrm>
        </p:spPr>
        <p:txBody>
          <a:bodyPr>
            <a:normAutofit fontScale="92500" lnSpcReduction="20000"/>
          </a:bodyPr>
          <a:lstStyle/>
          <a:p>
            <a:pPr marL="0" indent="0" algn="ctr">
              <a:buFont typeface="Wingdings" panose="05000000000000000000" pitchFamily="2" charset="2"/>
              <a:buNone/>
            </a:pPr>
            <a:endParaRPr lang="en-US" altLang="en-US" b="1" dirty="0" smtClean="0"/>
          </a:p>
          <a:p>
            <a:pPr marL="0" indent="0" algn="ctr">
              <a:buNone/>
            </a:pPr>
            <a:r>
              <a:rPr lang="en-US" altLang="en-US" b="1" dirty="0" smtClean="0">
                <a:latin typeface="Arial" panose="020B0604020202020204" pitchFamily="34" charset="0"/>
                <a:cs typeface="Arial" panose="020B0604020202020204" pitchFamily="34" charset="0"/>
              </a:rPr>
              <a:t>Chapter-2: </a:t>
            </a:r>
            <a:r>
              <a:rPr lang="en-US" b="1" dirty="0">
                <a:latin typeface="Arial" panose="020B0604020202020204" pitchFamily="34" charset="0"/>
                <a:cs typeface="Arial" panose="020B0604020202020204" pitchFamily="34" charset="0"/>
              </a:rPr>
              <a:t>BJT and its </a:t>
            </a:r>
            <a:r>
              <a:rPr lang="en-US" b="1" dirty="0" smtClean="0">
                <a:latin typeface="Arial" panose="020B0604020202020204" pitchFamily="34" charset="0"/>
                <a:cs typeface="Arial" panose="020B0604020202020204" pitchFamily="34" charset="0"/>
              </a:rPr>
              <a:t>Applications</a:t>
            </a:r>
          </a:p>
          <a:p>
            <a:pPr marL="0" indent="0" algn="ctr">
              <a:buNone/>
            </a:pPr>
            <a:endParaRPr lang="en-US" b="1" dirty="0" smtClean="0">
              <a:latin typeface="Arial" panose="020B0604020202020204" pitchFamily="34" charset="0"/>
              <a:cs typeface="Arial" panose="020B0604020202020204" pitchFamily="34" charset="0"/>
            </a:endParaRPr>
          </a:p>
          <a:p>
            <a:pPr marL="0" indent="0" algn="ctr">
              <a:buNone/>
            </a:pPr>
            <a:r>
              <a:rPr lang="en-US" sz="3000" b="1" dirty="0">
                <a:solidFill>
                  <a:srgbClr val="003399"/>
                </a:solidFill>
              </a:rPr>
              <a:t>Module </a:t>
            </a:r>
            <a:r>
              <a:rPr lang="en-US" sz="3000" b="1" dirty="0" smtClean="0">
                <a:solidFill>
                  <a:srgbClr val="003399"/>
                </a:solidFill>
              </a:rPr>
              <a:t>3: </a:t>
            </a:r>
            <a:r>
              <a:rPr lang="en-US" sz="3000" b="1" dirty="0">
                <a:solidFill>
                  <a:srgbClr val="003399"/>
                </a:solidFill>
              </a:rPr>
              <a:t>Transistor  </a:t>
            </a:r>
            <a:r>
              <a:rPr lang="en-US" sz="3000" b="1" dirty="0" smtClean="0">
                <a:solidFill>
                  <a:srgbClr val="003399"/>
                </a:solidFill>
              </a:rPr>
              <a:t>as  an Amplifier</a:t>
            </a:r>
            <a:endParaRPr lang="en-US" sz="3000" b="1" dirty="0">
              <a:solidFill>
                <a:srgbClr val="003399"/>
              </a:solidFill>
            </a:endParaRPr>
          </a:p>
          <a:p>
            <a:pPr marL="0" indent="0" algn="ctr">
              <a:buNone/>
            </a:pPr>
            <a:endParaRPr lang="en-US" altLang="en-US" dirty="0" smtClean="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2400" b="1" dirty="0" smtClean="0">
              <a:latin typeface="Arial" charset="0"/>
              <a:cs typeface="Arial" charset="0"/>
            </a:endParaRPr>
          </a:p>
          <a:p>
            <a:pPr marL="0" indent="0">
              <a:buFont typeface="Wingdings" panose="05000000000000000000" pitchFamily="2" charset="2"/>
              <a:buNone/>
            </a:pPr>
            <a:endParaRPr lang="en-US" altLang="en-US" sz="2400" b="1" dirty="0" smtClean="0">
              <a:latin typeface="Arial" charset="0"/>
              <a:cs typeface="Arial" charset="0"/>
            </a:endParaRPr>
          </a:p>
          <a:p>
            <a:pPr marL="0" indent="0" algn="ctr">
              <a:buFont typeface="Wingdings" panose="05000000000000000000" pitchFamily="2" charset="2"/>
              <a:buNone/>
            </a:pPr>
            <a:endParaRPr lang="en-US" altLang="en-US" sz="2400" b="1" dirty="0" smtClean="0">
              <a:latin typeface="Arial" charset="0"/>
              <a:cs typeface="Arial" charset="0"/>
            </a:endParaRPr>
          </a:p>
          <a:p>
            <a:pPr marL="0" indent="0">
              <a:buFont typeface="Wingdings" panose="05000000000000000000" pitchFamily="2" charset="2"/>
              <a:buNone/>
            </a:pPr>
            <a:r>
              <a:rPr lang="en-US" altLang="en-US" sz="2400" b="1" dirty="0" smtClean="0">
                <a:latin typeface="Arial" charset="0"/>
                <a:cs typeface="Arial" charset="0"/>
              </a:rPr>
              <a:t>Reference: </a:t>
            </a:r>
          </a:p>
          <a:p>
            <a:pPr marL="0" indent="0" algn="ctr">
              <a:buFont typeface="Wingdings" panose="05000000000000000000" pitchFamily="2" charset="2"/>
              <a:buNone/>
            </a:pPr>
            <a:endParaRPr lang="en-US" altLang="en-US" sz="2400" b="1" dirty="0" smtClean="0">
              <a:latin typeface="Arial" charset="0"/>
              <a:cs typeface="Arial" charset="0"/>
            </a:endParaRPr>
          </a:p>
          <a:p>
            <a:pPr marL="0" indent="0" algn="just">
              <a:buFont typeface="Wingdings" panose="05000000000000000000" pitchFamily="2" charset="2"/>
              <a:buNone/>
            </a:pPr>
            <a:r>
              <a:rPr lang="en-IN" altLang="en-US" sz="2400" dirty="0" smtClean="0">
                <a:latin typeface="Arial" charset="0"/>
                <a:cs typeface="Arial" charset="0"/>
              </a:rPr>
              <a:t>Robert L. </a:t>
            </a:r>
            <a:r>
              <a:rPr lang="en-IN" altLang="en-US" sz="2400" dirty="0" err="1" smtClean="0">
                <a:latin typeface="Arial" charset="0"/>
                <a:cs typeface="Arial" charset="0"/>
              </a:rPr>
              <a:t>Boylestad</a:t>
            </a:r>
            <a:r>
              <a:rPr lang="en-IN" altLang="en-US" sz="2400" dirty="0" smtClean="0">
                <a:latin typeface="Arial" charset="0"/>
                <a:cs typeface="Arial" charset="0"/>
              </a:rPr>
              <a:t>, Louis </a:t>
            </a:r>
            <a:r>
              <a:rPr lang="en-IN" altLang="en-US" sz="2400" dirty="0" err="1" smtClean="0">
                <a:latin typeface="Arial" charset="0"/>
                <a:cs typeface="Arial" charset="0"/>
              </a:rPr>
              <a:t>Nashelsky</a:t>
            </a:r>
            <a:r>
              <a:rPr lang="en-IN" altLang="en-US" sz="2400" dirty="0" smtClean="0">
                <a:latin typeface="Arial" charset="0"/>
                <a:cs typeface="Arial" charset="0"/>
              </a:rPr>
              <a:t>, Electronic Devices &amp; Circuit Theory, 11</a:t>
            </a:r>
            <a:r>
              <a:rPr lang="en-IN" altLang="en-US" sz="2400" baseline="30000" dirty="0" smtClean="0">
                <a:latin typeface="Arial" charset="0"/>
                <a:cs typeface="Arial" charset="0"/>
              </a:rPr>
              <a:t>th</a:t>
            </a:r>
            <a:r>
              <a:rPr lang="en-IN" altLang="en-US" sz="2400" dirty="0" smtClean="0">
                <a:latin typeface="Arial" charset="0"/>
                <a:cs typeface="Arial" charset="0"/>
              </a:rPr>
              <a:t> Edition, PHI, 2012</a:t>
            </a:r>
            <a:endParaRPr lang="en-US" altLang="en-US" sz="2400" dirty="0" smtClean="0">
              <a:latin typeface="Arial" charset="0"/>
              <a:cs typeface="Arial" charset="0"/>
            </a:endParaRPr>
          </a:p>
          <a:p>
            <a:pPr marL="0" indent="0">
              <a:buFont typeface="Wingdings" panose="05000000000000000000" pitchFamily="2" charset="2"/>
              <a:buNone/>
            </a:pPr>
            <a:endParaRPr lang="en-US" altLang="en-US" sz="2400" dirty="0" smtClean="0"/>
          </a:p>
          <a:p>
            <a:pPr marL="0" indent="0">
              <a:buFont typeface="Wingdings" panose="05000000000000000000" pitchFamily="2" charset="2"/>
              <a:buNone/>
            </a:pPr>
            <a:endParaRPr lang="en-US" altLang="en-US" dirty="0" smtClean="0"/>
          </a:p>
        </p:txBody>
      </p:sp>
    </p:spTree>
    <p:extLst>
      <p:ext uri="{BB962C8B-B14F-4D97-AF65-F5344CB8AC3E}">
        <p14:creationId xmlns:p14="http://schemas.microsoft.com/office/powerpoint/2010/main" val="2718946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163513"/>
            <a:ext cx="8229600" cy="827087"/>
          </a:xfrm>
        </p:spPr>
        <p:txBody>
          <a:bodyPr>
            <a:normAutofit fontScale="90000"/>
          </a:bodyPr>
          <a:lstStyle/>
          <a:p>
            <a:r>
              <a:rPr lang="en-US" dirty="0"/>
              <a:t>Module-3 : Transistor as an </a:t>
            </a:r>
            <a:r>
              <a:rPr lang="en-US" dirty="0" smtClean="0"/>
              <a:t>Amplifier </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37</a:t>
            </a:fld>
            <a:endParaRPr lang="en-US" dirty="0"/>
          </a:p>
        </p:txBody>
      </p:sp>
      <p:sp>
        <p:nvSpPr>
          <p:cNvPr id="5" name="Content Placeholder 3"/>
          <p:cNvSpPr>
            <a:spLocks noGrp="1"/>
          </p:cNvSpPr>
          <p:nvPr>
            <p:ph idx="1"/>
          </p:nvPr>
        </p:nvSpPr>
        <p:spPr>
          <a:xfrm>
            <a:off x="371475" y="1219200"/>
            <a:ext cx="8229600" cy="4343400"/>
          </a:xfrm>
        </p:spPr>
        <p:txBody>
          <a:bodyPr>
            <a:normAutofit fontScale="25000" lnSpcReduction="20000"/>
          </a:bodyPr>
          <a:lstStyle/>
          <a:p>
            <a:pPr marL="0" indent="0" algn="ctr">
              <a:lnSpc>
                <a:spcPct val="170000"/>
              </a:lnSpc>
              <a:spcBef>
                <a:spcPct val="50000"/>
              </a:spcBef>
              <a:buNone/>
            </a:pPr>
            <a:r>
              <a:rPr lang="en-US" altLang="ko-KR" sz="12800" b="1" dirty="0" smtClean="0">
                <a:latin typeface="Times New Roman" pitchFamily="18" charset="0"/>
                <a:ea typeface="굴림" charset="-127"/>
                <a:cs typeface="Times New Roman" pitchFamily="18" charset="0"/>
              </a:rPr>
              <a:t>Objectives</a:t>
            </a:r>
            <a:r>
              <a:rPr lang="en-US" altLang="ko-KR" sz="5900" dirty="0" smtClean="0">
                <a:latin typeface="Times New Roman" pitchFamily="18" charset="0"/>
                <a:ea typeface="굴림" charset="-127"/>
                <a:cs typeface="Times New Roman" pitchFamily="18" charset="0"/>
              </a:rPr>
              <a:t> </a:t>
            </a:r>
          </a:p>
          <a:p>
            <a:pPr>
              <a:lnSpc>
                <a:spcPct val="170000"/>
              </a:lnSpc>
              <a:spcBef>
                <a:spcPct val="50000"/>
              </a:spcBef>
              <a:buFont typeface="Arial" pitchFamily="34" charset="0"/>
              <a:buChar char="•"/>
            </a:pPr>
            <a:r>
              <a:rPr lang="en-IN" altLang="ko-KR" sz="9600" dirty="0" smtClean="0">
                <a:latin typeface="Arial" panose="020B0604020202020204" pitchFamily="34" charset="0"/>
                <a:ea typeface="굴림" charset="-127"/>
                <a:cs typeface="Arial" panose="020B0604020202020204" pitchFamily="34" charset="0"/>
              </a:rPr>
              <a:t>Discuss the basic </a:t>
            </a:r>
            <a:r>
              <a:rPr lang="en-IN" altLang="ko-KR" sz="9600" dirty="0">
                <a:latin typeface="Arial" panose="020B0604020202020204" pitchFamily="34" charset="0"/>
                <a:ea typeface="굴림" charset="-127"/>
                <a:cs typeface="Arial" panose="020B0604020202020204" pitchFamily="34" charset="0"/>
              </a:rPr>
              <a:t>concepts of an a</a:t>
            </a:r>
            <a:r>
              <a:rPr lang="en-IN" altLang="ko-KR" sz="9600" dirty="0" smtClean="0">
                <a:latin typeface="Arial" panose="020B0604020202020204" pitchFamily="34" charset="0"/>
                <a:ea typeface="굴림" charset="-127"/>
                <a:cs typeface="Arial" panose="020B0604020202020204" pitchFamily="34" charset="0"/>
              </a:rPr>
              <a:t>mplifier.</a:t>
            </a:r>
          </a:p>
          <a:p>
            <a:pPr>
              <a:lnSpc>
                <a:spcPct val="170000"/>
              </a:lnSpc>
              <a:spcBef>
                <a:spcPct val="50000"/>
              </a:spcBef>
              <a:buFont typeface="Arial" pitchFamily="34" charset="0"/>
              <a:buChar char="•"/>
            </a:pPr>
            <a:r>
              <a:rPr lang="en-US" altLang="ko-KR" sz="9600" dirty="0" smtClean="0">
                <a:latin typeface="Arial" panose="020B0604020202020204" pitchFamily="34" charset="0"/>
                <a:ea typeface="굴림" charset="-127"/>
                <a:cs typeface="Arial" panose="020B0604020202020204" pitchFamily="34" charset="0"/>
              </a:rPr>
              <a:t>Analyze the RC coupled amplifier circuit with and without feedback.</a:t>
            </a:r>
          </a:p>
          <a:p>
            <a:pPr>
              <a:lnSpc>
                <a:spcPct val="170000"/>
              </a:lnSpc>
              <a:spcBef>
                <a:spcPct val="50000"/>
              </a:spcBef>
              <a:buFont typeface="Arial" pitchFamily="34" charset="0"/>
              <a:buChar char="•"/>
            </a:pPr>
            <a:r>
              <a:rPr lang="en-US" altLang="ko-KR" sz="9600" dirty="0" smtClean="0">
                <a:latin typeface="Arial" panose="020B0604020202020204" pitchFamily="34" charset="0"/>
                <a:ea typeface="굴림" charset="-127"/>
                <a:cs typeface="Arial" panose="020B0604020202020204" pitchFamily="34" charset="0"/>
              </a:rPr>
              <a:t>Plot the frequency response of an amplifier and define the bandwidth.</a:t>
            </a:r>
          </a:p>
          <a:p>
            <a:pPr>
              <a:spcBef>
                <a:spcPct val="50000"/>
              </a:spcBef>
              <a:buFont typeface="Arial" pitchFamily="34" charset="0"/>
              <a:buChar char="•"/>
            </a:pPr>
            <a:endParaRPr lang="en-US" altLang="ko-KR" dirty="0" smtClean="0">
              <a:latin typeface="Times New Roman" pitchFamily="18" charset="0"/>
              <a:ea typeface="굴림" charset="-127"/>
            </a:endParaRPr>
          </a:p>
          <a:p>
            <a:pPr marL="0" indent="0">
              <a:spcBef>
                <a:spcPct val="50000"/>
              </a:spcBef>
              <a:buNone/>
            </a:pPr>
            <a:endParaRPr lang="en-US" altLang="ko-KR" dirty="0" smtClean="0">
              <a:latin typeface="Times New Roman" pitchFamily="18" charset="0"/>
              <a:ea typeface="굴림" charset="-127"/>
            </a:endParaRPr>
          </a:p>
          <a:p>
            <a:pPr>
              <a:spcBef>
                <a:spcPct val="50000"/>
              </a:spcBef>
              <a:buFont typeface="Arial" pitchFamily="34" charset="0"/>
              <a:buChar char="•"/>
            </a:pPr>
            <a:endParaRPr lang="en-IN" altLang="ko-KR" dirty="0" smtClean="0">
              <a:latin typeface="Times New Roman" pitchFamily="18" charset="0"/>
              <a:ea typeface="굴림" charset="-127"/>
            </a:endParaRPr>
          </a:p>
          <a:p>
            <a:pPr>
              <a:spcBef>
                <a:spcPct val="50000"/>
              </a:spcBef>
              <a:buFont typeface="Arial" pitchFamily="34" charset="0"/>
              <a:buChar char="•"/>
            </a:pPr>
            <a:endParaRPr lang="en-US" altLang="ko-KR" dirty="0" smtClean="0">
              <a:solidFill>
                <a:srgbClr val="003399"/>
              </a:solidFill>
              <a:latin typeface="Times New Roman" pitchFamily="18" charset="0"/>
              <a:ea typeface="굴림" charset="-127"/>
            </a:endParaRPr>
          </a:p>
          <a:p>
            <a:pPr>
              <a:spcBef>
                <a:spcPct val="50000"/>
              </a:spcBef>
              <a:buFont typeface="Arial" pitchFamily="34" charset="0"/>
              <a:buChar char="•"/>
            </a:pPr>
            <a:endParaRPr lang="en-US" altLang="ko-KR" dirty="0" smtClean="0">
              <a:solidFill>
                <a:srgbClr val="003399"/>
              </a:solidFill>
              <a:latin typeface="Times New Roman" pitchFamily="18" charset="0"/>
              <a:ea typeface="굴림" charset="-127"/>
            </a:endParaRPr>
          </a:p>
          <a:p>
            <a:pPr>
              <a:spcBef>
                <a:spcPct val="50000"/>
              </a:spcBef>
              <a:buFont typeface="Arial" pitchFamily="34" charset="0"/>
              <a:buChar char="•"/>
            </a:pPr>
            <a:endParaRPr lang="en-IN" altLang="ko-KR" dirty="0" smtClean="0">
              <a:solidFill>
                <a:srgbClr val="003399"/>
              </a:solidFill>
              <a:latin typeface="Times New Roman" pitchFamily="18" charset="0"/>
              <a:ea typeface="굴림" charset="-127"/>
            </a:endParaRPr>
          </a:p>
          <a:p>
            <a:pPr>
              <a:spcBef>
                <a:spcPct val="50000"/>
              </a:spcBef>
              <a:buFont typeface="Arial" pitchFamily="34" charset="0"/>
              <a:buChar char="•"/>
            </a:pPr>
            <a:endParaRPr lang="en-IN" altLang="ko-KR" dirty="0">
              <a:solidFill>
                <a:srgbClr val="003399"/>
              </a:solidFill>
              <a:latin typeface="Times New Roman" pitchFamily="18" charset="0"/>
              <a:ea typeface="굴림" charset="-127"/>
            </a:endParaRPr>
          </a:p>
          <a:p>
            <a:pPr marL="0" indent="0">
              <a:spcBef>
                <a:spcPct val="50000"/>
              </a:spcBef>
              <a:buNone/>
            </a:pPr>
            <a:r>
              <a:rPr lang="en-US" altLang="ko-KR" dirty="0" smtClean="0">
                <a:solidFill>
                  <a:srgbClr val="003399"/>
                </a:solidFill>
                <a:latin typeface="Times New Roman" pitchFamily="18" charset="0"/>
                <a:ea typeface="굴림" charset="-127"/>
              </a:rPr>
              <a:t>	 </a:t>
            </a:r>
            <a:endParaRPr lang="en-US" dirty="0" smtClean="0"/>
          </a:p>
        </p:txBody>
      </p:sp>
    </p:spTree>
    <p:extLst>
      <p:ext uri="{BB962C8B-B14F-4D97-AF65-F5344CB8AC3E}">
        <p14:creationId xmlns:p14="http://schemas.microsoft.com/office/powerpoint/2010/main" val="760191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a:spLocks noChangeArrowheads="1"/>
          </p:cNvSpPr>
          <p:nvPr/>
        </p:nvSpPr>
        <p:spPr bwMode="auto">
          <a:xfrm>
            <a:off x="-13317" y="6553200"/>
            <a:ext cx="9144000" cy="274637"/>
          </a:xfrm>
          <a:prstGeom prst="rect">
            <a:avLst/>
          </a:prstGeom>
          <a:solidFill>
            <a:srgbClr val="CC66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3075" name="Text Box 3"/>
          <p:cNvSpPr txBox="1">
            <a:spLocks noChangeArrowheads="1"/>
          </p:cNvSpPr>
          <p:nvPr/>
        </p:nvSpPr>
        <p:spPr bwMode="auto">
          <a:xfrm>
            <a:off x="0"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sp>
        <p:nvSpPr>
          <p:cNvPr id="3076" name="TextBox 1"/>
          <p:cNvSpPr txBox="1">
            <a:spLocks noChangeArrowheads="1"/>
          </p:cNvSpPr>
          <p:nvPr/>
        </p:nvSpPr>
        <p:spPr bwMode="auto">
          <a:xfrm>
            <a:off x="8686800" y="6553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2</a:t>
            </a:r>
          </a:p>
        </p:txBody>
      </p:sp>
      <p:sp>
        <p:nvSpPr>
          <p:cNvPr id="3" name="Title 2"/>
          <p:cNvSpPr>
            <a:spLocks noGrp="1"/>
          </p:cNvSpPr>
          <p:nvPr>
            <p:ph type="title"/>
          </p:nvPr>
        </p:nvSpPr>
        <p:spPr/>
        <p:txBody>
          <a:bodyPr/>
          <a:lstStyle/>
          <a:p>
            <a:r>
              <a:rPr lang="en-US" dirty="0" smtClean="0"/>
              <a:t>Transistor Amplifier </a:t>
            </a:r>
            <a:endParaRPr lang="en-US" dirty="0"/>
          </a:p>
        </p:txBody>
      </p:sp>
      <p:sp>
        <p:nvSpPr>
          <p:cNvPr id="4" name="Content Placeholder 3"/>
          <p:cNvSpPr>
            <a:spLocks noGrp="1"/>
          </p:cNvSpPr>
          <p:nvPr>
            <p:ph idx="1"/>
          </p:nvPr>
        </p:nvSpPr>
        <p:spPr>
          <a:xfrm>
            <a:off x="371475" y="990600"/>
            <a:ext cx="8229600" cy="5257800"/>
          </a:xfrm>
        </p:spPr>
        <p:txBody>
          <a:bodyPr>
            <a:normAutofit/>
          </a:bodyPr>
          <a:lstStyle/>
          <a:p>
            <a:pPr>
              <a:spcBef>
                <a:spcPct val="50000"/>
              </a:spcBef>
            </a:pPr>
            <a:r>
              <a:rPr lang="en-US" altLang="ko-KR" dirty="0" smtClean="0">
                <a:latin typeface="Times New Roman" pitchFamily="18" charset="0"/>
                <a:ea typeface="굴림" charset="-127"/>
              </a:rPr>
              <a:t>Collector current</a:t>
            </a:r>
          </a:p>
          <a:p>
            <a:pPr>
              <a:spcBef>
                <a:spcPct val="50000"/>
              </a:spcBef>
            </a:pPr>
            <a:endParaRPr lang="en-US" altLang="ko-KR" dirty="0">
              <a:latin typeface="Times New Roman" pitchFamily="18" charset="0"/>
              <a:ea typeface="굴림" charset="-127"/>
            </a:endParaRPr>
          </a:p>
          <a:p>
            <a:pPr>
              <a:spcBef>
                <a:spcPct val="50000"/>
              </a:spcBef>
            </a:pPr>
            <a:r>
              <a:rPr lang="en-US" altLang="ko-KR" dirty="0" smtClean="0">
                <a:latin typeface="Times New Roman" pitchFamily="18" charset="0"/>
                <a:ea typeface="굴림" charset="-127"/>
              </a:rPr>
              <a:t>Output voltage</a:t>
            </a:r>
            <a:endParaRPr lang="en-IN" altLang="ko-KR" dirty="0">
              <a:latin typeface="Times New Roman" pitchFamily="18" charset="0"/>
              <a:ea typeface="굴림" charset="-127"/>
            </a:endParaRPr>
          </a:p>
          <a:p>
            <a:pPr marL="0" indent="0">
              <a:spcBef>
                <a:spcPct val="50000"/>
              </a:spcBef>
              <a:buNone/>
            </a:pPr>
            <a:r>
              <a:rPr lang="en-US" altLang="ko-KR" dirty="0" smtClean="0">
                <a:latin typeface="Times New Roman" pitchFamily="18" charset="0"/>
                <a:ea typeface="굴림" charset="-127"/>
              </a:rPr>
              <a:t>	 </a:t>
            </a:r>
            <a:endParaRPr lang="en-US" dirty="0" smtClean="0"/>
          </a:p>
        </p:txBody>
      </p:sp>
      <p:pic>
        <p:nvPicPr>
          <p:cNvPr id="9" name="Picture 7" descr="Mahe-Logo-emb"/>
          <p:cNvPicPr>
            <a:picLocks noChangeAspect="1" noChangeArrowheads="1"/>
          </p:cNvPicPr>
          <p:nvPr/>
        </p:nvPicPr>
        <p:blipFill>
          <a:blip r:embed="rId4">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8"/>
          <p:cNvSpPr>
            <a:spLocks noChangeShapeType="1"/>
          </p:cNvSpPr>
          <p:nvPr/>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sp>
        <p:nvSpPr>
          <p:cNvPr id="5" name="Slide Number Placeholder 4"/>
          <p:cNvSpPr>
            <a:spLocks noGrp="1"/>
          </p:cNvSpPr>
          <p:nvPr>
            <p:ph type="sldNum" sz="quarter" idx="12"/>
          </p:nvPr>
        </p:nvSpPr>
        <p:spPr/>
        <p:txBody>
          <a:bodyPr/>
          <a:lstStyle/>
          <a:p>
            <a:fld id="{7DB72B6B-351E-47F5-8A9F-408C781D2328}" type="slidenum">
              <a:rPr lang="en-US" smtClean="0"/>
              <a:t>38</a:t>
            </a:fld>
            <a:endParaRPr lang="en-US" dirty="0"/>
          </a:p>
        </p:txBody>
      </p:sp>
      <p:graphicFrame>
        <p:nvGraphicFramePr>
          <p:cNvPr id="7" name="Object 6"/>
          <p:cNvGraphicFramePr>
            <a:graphicFrameLocks noChangeAspect="1"/>
          </p:cNvGraphicFramePr>
          <p:nvPr>
            <p:extLst/>
          </p:nvPr>
        </p:nvGraphicFramePr>
        <p:xfrm>
          <a:off x="1295400" y="1524000"/>
          <a:ext cx="1406525" cy="609600"/>
        </p:xfrm>
        <a:graphic>
          <a:graphicData uri="http://schemas.openxmlformats.org/presentationml/2006/ole">
            <mc:AlternateContent xmlns:mc="http://schemas.openxmlformats.org/markup-compatibility/2006">
              <mc:Choice xmlns:v="urn:schemas-microsoft-com:vml" Requires="v">
                <p:oleObj spid="_x0000_s18527" name="Equation" r:id="rId5" imgW="533160" imgH="228600" progId="Equation.3">
                  <p:embed/>
                </p:oleObj>
              </mc:Choice>
              <mc:Fallback>
                <p:oleObj name="Equation" r:id="rId5" imgW="53316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524000"/>
                        <a:ext cx="1406525"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Box 7"/>
          <p:cNvSpPr txBox="1"/>
          <p:nvPr/>
        </p:nvSpPr>
        <p:spPr>
          <a:xfrm>
            <a:off x="469900" y="2683276"/>
            <a:ext cx="5245100" cy="3970318"/>
          </a:xfrm>
          <a:prstGeom prst="rect">
            <a:avLst/>
          </a:prstGeom>
          <a:noFill/>
        </p:spPr>
        <p:txBody>
          <a:bodyPr wrap="square" rtlCol="0">
            <a:spAutoFit/>
          </a:bodyPr>
          <a:lstStyle/>
          <a:p>
            <a:pPr algn="just">
              <a:spcBef>
                <a:spcPct val="50000"/>
              </a:spcBef>
            </a:pPr>
            <a:r>
              <a:rPr lang="en-IN" sz="2800" dirty="0" smtClean="0"/>
              <a:t>       </a:t>
            </a:r>
          </a:p>
          <a:p>
            <a:pPr algn="just">
              <a:spcBef>
                <a:spcPct val="50000"/>
              </a:spcBef>
            </a:pPr>
            <a:r>
              <a:rPr lang="en-IN" sz="2800" dirty="0" smtClean="0"/>
              <a:t>      </a:t>
            </a:r>
            <a:r>
              <a:rPr lang="en-IN" sz="2800" dirty="0" err="1" smtClean="0"/>
              <a:t>V</a:t>
            </a:r>
            <a:r>
              <a:rPr lang="en-IN" sz="2800" baseline="-25000" dirty="0" err="1" smtClean="0"/>
              <a:t>out</a:t>
            </a:r>
            <a:r>
              <a:rPr lang="en-IN" sz="2800" dirty="0" smtClean="0"/>
              <a:t> =  </a:t>
            </a:r>
            <a:r>
              <a:rPr lang="en-IN" sz="2800" dirty="0" err="1" smtClean="0"/>
              <a:t>Vcc-i</a:t>
            </a:r>
            <a:r>
              <a:rPr lang="en-IN" sz="2800" baseline="-25000" dirty="0" err="1" smtClean="0"/>
              <a:t>C</a:t>
            </a:r>
            <a:r>
              <a:rPr lang="en-IN" sz="2800" dirty="0" err="1" smtClean="0"/>
              <a:t>Rc</a:t>
            </a:r>
            <a:endParaRPr lang="en-IN" sz="2800" baseline="-25000" dirty="0" smtClean="0"/>
          </a:p>
          <a:p>
            <a:pPr algn="just">
              <a:spcBef>
                <a:spcPct val="50000"/>
              </a:spcBef>
            </a:pPr>
            <a:endParaRPr lang="en-IN" sz="2800" baseline="-25000" dirty="0" smtClean="0"/>
          </a:p>
          <a:p>
            <a:pPr marL="457200" indent="-457200" algn="just">
              <a:spcBef>
                <a:spcPct val="50000"/>
              </a:spcBef>
              <a:buFont typeface="Wingdings" pitchFamily="2" charset="2"/>
              <a:buChar char="§"/>
            </a:pPr>
            <a:r>
              <a:rPr lang="en-IN" sz="2800" dirty="0" smtClean="0"/>
              <a:t>Voltage </a:t>
            </a:r>
            <a:r>
              <a:rPr lang="en-IN" sz="2800" dirty="0"/>
              <a:t>gain </a:t>
            </a:r>
            <a:r>
              <a:rPr lang="en-IN" sz="2800" dirty="0" smtClean="0">
                <a:solidFill>
                  <a:srgbClr val="003399"/>
                </a:solidFill>
              </a:rPr>
              <a:t>,</a:t>
            </a:r>
          </a:p>
          <a:p>
            <a:pPr algn="just">
              <a:spcBef>
                <a:spcPct val="50000"/>
              </a:spcBef>
            </a:pPr>
            <a:r>
              <a:rPr lang="en-IN" sz="2800" dirty="0">
                <a:solidFill>
                  <a:srgbClr val="003399"/>
                </a:solidFill>
              </a:rPr>
              <a:t> </a:t>
            </a:r>
            <a:r>
              <a:rPr lang="en-IN" sz="2800" dirty="0" smtClean="0">
                <a:solidFill>
                  <a:srgbClr val="003399"/>
                </a:solidFill>
              </a:rPr>
              <a:t>           </a:t>
            </a:r>
            <a:r>
              <a:rPr lang="en-IN" sz="2800" dirty="0"/>
              <a:t>A</a:t>
            </a:r>
            <a:r>
              <a:rPr lang="en-IN" sz="2800" baseline="-25000" dirty="0"/>
              <a:t>V</a:t>
            </a:r>
            <a:r>
              <a:rPr lang="en-IN" sz="2800" dirty="0"/>
              <a:t>= </a:t>
            </a:r>
            <a:r>
              <a:rPr lang="en-IN" sz="2800" dirty="0" err="1" smtClean="0"/>
              <a:t>V</a:t>
            </a:r>
            <a:r>
              <a:rPr lang="en-IN" sz="2800" baseline="-25000" dirty="0" err="1" smtClean="0"/>
              <a:t>out</a:t>
            </a:r>
            <a:r>
              <a:rPr lang="en-IN" sz="2800" dirty="0" smtClean="0"/>
              <a:t> </a:t>
            </a:r>
            <a:r>
              <a:rPr lang="en-IN" sz="2800" dirty="0"/>
              <a:t>/V</a:t>
            </a:r>
            <a:r>
              <a:rPr lang="en-IN" sz="2800" baseline="-25000" dirty="0"/>
              <a:t>in</a:t>
            </a:r>
            <a:r>
              <a:rPr lang="en-IN" sz="2800" dirty="0"/>
              <a:t> </a:t>
            </a:r>
            <a:r>
              <a:rPr lang="en-IN" sz="2800" dirty="0" smtClean="0"/>
              <a:t>.</a:t>
            </a:r>
          </a:p>
          <a:p>
            <a:pPr algn="just">
              <a:spcBef>
                <a:spcPct val="50000"/>
              </a:spcBef>
            </a:pPr>
            <a:r>
              <a:rPr lang="en-IN" sz="2800" dirty="0" smtClean="0">
                <a:hlinkClick r:id="rId7" action="ppaction://hlinkfile"/>
              </a:rPr>
              <a:t>link\amplifier.docx</a:t>
            </a:r>
            <a:endParaRPr lang="en-IN" sz="2800" dirty="0"/>
          </a:p>
          <a:p>
            <a:pPr algn="just">
              <a:spcBef>
                <a:spcPct val="50000"/>
              </a:spcBef>
            </a:pPr>
            <a:endParaRPr lang="en-IN" sz="2800" baseline="-25000" dirty="0"/>
          </a:p>
        </p:txBody>
      </p:sp>
      <p:pic>
        <p:nvPicPr>
          <p:cNvPr id="18513" name="Picture 2"/>
          <p:cNvPicPr>
            <a:picLocks noChangeAspect="1" noChangeArrowheads="1"/>
          </p:cNvPicPr>
          <p:nvPr/>
        </p:nvPicPr>
        <p:blipFill>
          <a:blip r:embed="rId8">
            <a:extLst>
              <a:ext uri="{BEBA8EAE-BF5A-486C-A8C5-ECC9F3942E4B}">
                <a14:imgProps xmlns:a14="http://schemas.microsoft.com/office/drawing/2010/main">
                  <a14:imgLayer r:embed="rId9">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4191000" y="1419687"/>
            <a:ext cx="3723481"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1518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3075" name="Text Box 3"/>
          <p:cNvSpPr txBox="1">
            <a:spLocks noChangeArrowheads="1"/>
          </p:cNvSpPr>
          <p:nvPr/>
        </p:nvSpPr>
        <p:spPr bwMode="auto">
          <a:xfrm>
            <a:off x="0"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sp>
        <p:nvSpPr>
          <p:cNvPr id="3076" name="TextBox 1"/>
          <p:cNvSpPr txBox="1">
            <a:spLocks noChangeArrowheads="1"/>
          </p:cNvSpPr>
          <p:nvPr/>
        </p:nvSpPr>
        <p:spPr bwMode="auto">
          <a:xfrm>
            <a:off x="8686800" y="6553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2</a:t>
            </a:r>
          </a:p>
        </p:txBody>
      </p:sp>
      <p:sp>
        <p:nvSpPr>
          <p:cNvPr id="3" name="Title 2"/>
          <p:cNvSpPr>
            <a:spLocks noGrp="1"/>
          </p:cNvSpPr>
          <p:nvPr>
            <p:ph type="title"/>
          </p:nvPr>
        </p:nvSpPr>
        <p:spPr/>
        <p:txBody>
          <a:bodyPr/>
          <a:lstStyle/>
          <a:p>
            <a:r>
              <a:rPr lang="en-US" dirty="0" smtClean="0"/>
              <a:t>Transistor </a:t>
            </a:r>
            <a:r>
              <a:rPr lang="en-US" dirty="0"/>
              <a:t>Amplifier </a:t>
            </a:r>
          </a:p>
        </p:txBody>
      </p:sp>
      <p:sp>
        <p:nvSpPr>
          <p:cNvPr id="4" name="Content Placeholder 3"/>
          <p:cNvSpPr>
            <a:spLocks noGrp="1"/>
          </p:cNvSpPr>
          <p:nvPr>
            <p:ph idx="1"/>
          </p:nvPr>
        </p:nvSpPr>
        <p:spPr>
          <a:xfrm>
            <a:off x="-9525" y="228600"/>
            <a:ext cx="4886325" cy="7162800"/>
          </a:xfrm>
        </p:spPr>
        <p:txBody>
          <a:bodyPr>
            <a:noAutofit/>
          </a:bodyPr>
          <a:lstStyle/>
          <a:p>
            <a:pPr marL="0" indent="0" algn="just">
              <a:spcBef>
                <a:spcPct val="50000"/>
              </a:spcBef>
              <a:buNone/>
            </a:pPr>
            <a:endParaRPr lang="en-IN" dirty="0" smtClean="0">
              <a:solidFill>
                <a:srgbClr val="003399"/>
              </a:solidFill>
            </a:endParaRPr>
          </a:p>
          <a:p>
            <a:pPr marL="0" indent="0" algn="just">
              <a:spcBef>
                <a:spcPct val="50000"/>
              </a:spcBef>
              <a:buNone/>
            </a:pPr>
            <a:endParaRPr lang="en-IN" baseline="30000" dirty="0">
              <a:solidFill>
                <a:srgbClr val="003399"/>
              </a:solidFill>
            </a:endParaRPr>
          </a:p>
        </p:txBody>
      </p:sp>
      <p:pic>
        <p:nvPicPr>
          <p:cNvPr id="9" name="Picture 7" descr="Mahe-Logo-emb"/>
          <p:cNvPicPr>
            <a:picLocks noChangeAspect="1" noChangeArrowheads="1"/>
          </p:cNvPicPr>
          <p:nvPr/>
        </p:nvPicPr>
        <p:blipFill>
          <a:blip r:embed="rId4">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8"/>
          <p:cNvSpPr>
            <a:spLocks noChangeShapeType="1"/>
          </p:cNvSpPr>
          <p:nvPr/>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sp>
        <p:nvSpPr>
          <p:cNvPr id="5" name="Slide Number Placeholder 4"/>
          <p:cNvSpPr>
            <a:spLocks noGrp="1"/>
          </p:cNvSpPr>
          <p:nvPr>
            <p:ph type="sldNum" sz="quarter" idx="12"/>
          </p:nvPr>
        </p:nvSpPr>
        <p:spPr/>
        <p:txBody>
          <a:bodyPr/>
          <a:lstStyle/>
          <a:p>
            <a:fld id="{7DB72B6B-351E-47F5-8A9F-408C781D2328}" type="slidenum">
              <a:rPr lang="en-US" smtClean="0"/>
              <a:t>39</a:t>
            </a:fld>
            <a:endParaRPr lang="en-US" dirty="0"/>
          </a:p>
        </p:txBody>
      </p:sp>
      <p:graphicFrame>
        <p:nvGraphicFramePr>
          <p:cNvPr id="6" name="Object 5"/>
          <p:cNvGraphicFramePr>
            <a:graphicFrameLocks noGrp="1" noChangeAspect="1"/>
          </p:cNvGraphicFramePr>
          <p:nvPr>
            <p:extLst/>
          </p:nvPr>
        </p:nvGraphicFramePr>
        <p:xfrm>
          <a:off x="2286000" y="990600"/>
          <a:ext cx="5257800" cy="4525963"/>
        </p:xfrm>
        <a:graphic>
          <a:graphicData uri="http://schemas.openxmlformats.org/presentationml/2006/ole">
            <mc:AlternateContent xmlns:mc="http://schemas.openxmlformats.org/markup-compatibility/2006">
              <mc:Choice xmlns:v="urn:schemas-microsoft-com:vml" Requires="v">
                <p:oleObj spid="_x0000_s19515" name="Bitmap Image" r:id="rId5" imgW="3153215" imgH="3952381" progId="PBrush">
                  <p:embed/>
                </p:oleObj>
              </mc:Choice>
              <mc:Fallback>
                <p:oleObj name="Bitmap Image" r:id="rId5" imgW="3153215" imgH="3952381" progId="PBrush">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990600"/>
                        <a:ext cx="5257800" cy="4525963"/>
                      </a:xfrm>
                      <a:prstGeom prst="rect">
                        <a:avLst/>
                      </a:prstGeom>
                      <a:noFill/>
                      <a:ln>
                        <a:noFill/>
                      </a:ln>
                      <a:effectLst/>
                      <a:extLst/>
                    </p:spPr>
                  </p:pic>
                </p:oleObj>
              </mc:Fallback>
            </mc:AlternateContent>
          </a:graphicData>
        </a:graphic>
      </p:graphicFrame>
      <p:sp>
        <p:nvSpPr>
          <p:cNvPr id="2" name="TextBox 1"/>
          <p:cNvSpPr txBox="1"/>
          <p:nvPr/>
        </p:nvSpPr>
        <p:spPr>
          <a:xfrm>
            <a:off x="1524000" y="5516563"/>
            <a:ext cx="6654538"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Input and output waveforms of  amplifier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9077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4" name="Slide Number Placeholder 3"/>
          <p:cNvSpPr>
            <a:spLocks noGrp="1"/>
          </p:cNvSpPr>
          <p:nvPr>
            <p:ph type="sldNum" sz="quarter" idx="12"/>
          </p:nvPr>
        </p:nvSpPr>
        <p:spPr/>
        <p:txBody>
          <a:bodyPr/>
          <a:lstStyle/>
          <a:p>
            <a:fld id="{7DB72B6B-351E-47F5-8A9F-408C781D2328}" type="slidenum">
              <a:rPr lang="en-US" smtClean="0"/>
              <a:t>4</a:t>
            </a:fld>
            <a:endParaRPr lang="en-US" dirty="0"/>
          </a:p>
        </p:txBody>
      </p:sp>
      <p:sp>
        <p:nvSpPr>
          <p:cNvPr id="6" name="Content Placeholder 5"/>
          <p:cNvSpPr>
            <a:spLocks noGrp="1"/>
          </p:cNvSpPr>
          <p:nvPr>
            <p:ph idx="1"/>
          </p:nvPr>
        </p:nvSpPr>
        <p:spPr>
          <a:xfrm>
            <a:off x="457200" y="1600201"/>
            <a:ext cx="8229600" cy="4191000"/>
          </a:xfrm>
        </p:spPr>
        <p:txBody>
          <a:bodyPr>
            <a:normAutofit/>
          </a:bodyPr>
          <a:lstStyle/>
          <a:p>
            <a:r>
              <a:rPr lang="en-US" dirty="0">
                <a:latin typeface="Arial" panose="020B0604020202020204" pitchFamily="34" charset="0"/>
                <a:cs typeface="Arial" panose="020B0604020202020204" pitchFamily="34" charset="0"/>
              </a:rPr>
              <a:t>BJT has two junctions – Emitter-Base (EB) Junction and Collector-Base (CB) </a:t>
            </a:r>
            <a:r>
              <a:rPr lang="en-US" dirty="0" smtClean="0">
                <a:latin typeface="Arial" panose="020B0604020202020204" pitchFamily="34" charset="0"/>
                <a:cs typeface="Arial" panose="020B0604020202020204" pitchFamily="34" charset="0"/>
              </a:rPr>
              <a:t>Junction.</a:t>
            </a:r>
          </a:p>
          <a:p>
            <a:pPr marL="0" indent="0">
              <a:buNone/>
            </a:pP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Two </a:t>
            </a:r>
            <a:r>
              <a:rPr lang="en-US" dirty="0">
                <a:latin typeface="Arial" panose="020B0604020202020204" pitchFamily="34" charset="0"/>
                <a:cs typeface="Arial" panose="020B0604020202020204" pitchFamily="34" charset="0"/>
              </a:rPr>
              <a:t>types of transistors: NPN and PNP </a:t>
            </a:r>
          </a:p>
          <a:p>
            <a:pPr marL="0" indent="0">
              <a:buNone/>
            </a:pPr>
            <a:endParaRPr lang="en-US" dirty="0">
              <a:latin typeface="Arial" panose="020B0604020202020204" pitchFamily="34" charset="0"/>
              <a:cs typeface="Arial" panose="020B0604020202020204" pitchFamily="34" charset="0"/>
            </a:endParaRPr>
          </a:p>
        </p:txBody>
      </p:sp>
      <p:pic>
        <p:nvPicPr>
          <p:cNvPr id="5" name="Content Placeholder 4" descr="ᤴ#B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709556"/>
            <a:ext cx="4971429" cy="15146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685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3075" name="Text Box 3"/>
          <p:cNvSpPr txBox="1">
            <a:spLocks noChangeArrowheads="1"/>
          </p:cNvSpPr>
          <p:nvPr/>
        </p:nvSpPr>
        <p:spPr bwMode="auto">
          <a:xfrm>
            <a:off x="0"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sp>
        <p:nvSpPr>
          <p:cNvPr id="3076" name="TextBox 1"/>
          <p:cNvSpPr txBox="1">
            <a:spLocks noChangeArrowheads="1"/>
          </p:cNvSpPr>
          <p:nvPr/>
        </p:nvSpPr>
        <p:spPr bwMode="auto">
          <a:xfrm>
            <a:off x="8686800" y="6553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2</a:t>
            </a:r>
          </a:p>
        </p:txBody>
      </p:sp>
      <p:sp>
        <p:nvSpPr>
          <p:cNvPr id="3" name="Title 2"/>
          <p:cNvSpPr>
            <a:spLocks noGrp="1"/>
          </p:cNvSpPr>
          <p:nvPr>
            <p:ph type="title"/>
          </p:nvPr>
        </p:nvSpPr>
        <p:spPr/>
        <p:txBody>
          <a:bodyPr/>
          <a:lstStyle/>
          <a:p>
            <a:r>
              <a:rPr lang="en-US" dirty="0" smtClean="0"/>
              <a:t>Transistor </a:t>
            </a:r>
            <a:r>
              <a:rPr lang="en-US" dirty="0"/>
              <a:t>Amplifier </a:t>
            </a:r>
          </a:p>
        </p:txBody>
      </p:sp>
      <p:sp>
        <p:nvSpPr>
          <p:cNvPr id="4" name="Content Placeholder 3"/>
          <p:cNvSpPr>
            <a:spLocks noGrp="1"/>
          </p:cNvSpPr>
          <p:nvPr>
            <p:ph idx="1"/>
          </p:nvPr>
        </p:nvSpPr>
        <p:spPr>
          <a:xfrm>
            <a:off x="838200" y="762000"/>
            <a:ext cx="4572000" cy="838200"/>
          </a:xfrm>
        </p:spPr>
        <p:txBody>
          <a:bodyPr>
            <a:noAutofit/>
          </a:bodyPr>
          <a:lstStyle/>
          <a:p>
            <a:pPr algn="just">
              <a:spcBef>
                <a:spcPct val="50000"/>
              </a:spcBef>
            </a:pPr>
            <a:r>
              <a:rPr lang="en-IN" dirty="0" smtClean="0"/>
              <a:t>RC Coupling</a:t>
            </a:r>
          </a:p>
          <a:p>
            <a:pPr algn="just">
              <a:spcBef>
                <a:spcPct val="50000"/>
              </a:spcBef>
            </a:pPr>
            <a:endParaRPr lang="en-IN" dirty="0">
              <a:solidFill>
                <a:srgbClr val="003399"/>
              </a:solidFill>
            </a:endParaRPr>
          </a:p>
          <a:p>
            <a:pPr algn="just">
              <a:spcBef>
                <a:spcPct val="50000"/>
              </a:spcBef>
            </a:pPr>
            <a:endParaRPr lang="en-IN" dirty="0" smtClean="0">
              <a:solidFill>
                <a:srgbClr val="003399"/>
              </a:solidFill>
            </a:endParaRPr>
          </a:p>
          <a:p>
            <a:pPr algn="just">
              <a:spcBef>
                <a:spcPct val="50000"/>
              </a:spcBef>
            </a:pPr>
            <a:endParaRPr lang="en-IN" dirty="0">
              <a:solidFill>
                <a:srgbClr val="003399"/>
              </a:solidFill>
            </a:endParaRPr>
          </a:p>
          <a:p>
            <a:pPr algn="just">
              <a:spcBef>
                <a:spcPct val="50000"/>
              </a:spcBef>
            </a:pPr>
            <a:endParaRPr lang="en-IN" dirty="0" smtClean="0">
              <a:solidFill>
                <a:srgbClr val="003399"/>
              </a:solidFill>
            </a:endParaRPr>
          </a:p>
          <a:p>
            <a:pPr algn="just">
              <a:spcBef>
                <a:spcPct val="50000"/>
              </a:spcBef>
            </a:pPr>
            <a:endParaRPr lang="en-IN" dirty="0">
              <a:solidFill>
                <a:srgbClr val="003399"/>
              </a:solidFill>
            </a:endParaRPr>
          </a:p>
          <a:p>
            <a:pPr algn="just">
              <a:spcBef>
                <a:spcPct val="50000"/>
              </a:spcBef>
            </a:pPr>
            <a:endParaRPr lang="en-IN" dirty="0" smtClean="0">
              <a:solidFill>
                <a:srgbClr val="003399"/>
              </a:solidFill>
            </a:endParaRPr>
          </a:p>
          <a:p>
            <a:pPr algn="just">
              <a:spcBef>
                <a:spcPct val="50000"/>
              </a:spcBef>
            </a:pPr>
            <a:endParaRPr lang="en-IN" dirty="0">
              <a:solidFill>
                <a:srgbClr val="003399"/>
              </a:solidFill>
            </a:endParaRPr>
          </a:p>
          <a:p>
            <a:pPr marL="0" indent="0" algn="just">
              <a:spcBef>
                <a:spcPct val="50000"/>
              </a:spcBef>
              <a:buNone/>
            </a:pPr>
            <a:r>
              <a:rPr lang="en-IN" dirty="0" smtClean="0">
                <a:solidFill>
                  <a:srgbClr val="003399"/>
                </a:solidFill>
                <a:hlinkClick r:id="rId3" action="ppaction://hlinkfile"/>
              </a:rPr>
              <a:t>link\RC coupling.docx</a:t>
            </a:r>
            <a:r>
              <a:rPr lang="en-IN" dirty="0" smtClean="0">
                <a:solidFill>
                  <a:srgbClr val="003399"/>
                </a:solidFill>
              </a:rPr>
              <a:t> </a:t>
            </a:r>
            <a:endParaRPr lang="en-IN" dirty="0">
              <a:solidFill>
                <a:srgbClr val="003399"/>
              </a:solidFill>
            </a:endParaRPr>
          </a:p>
        </p:txBody>
      </p:sp>
      <p:pic>
        <p:nvPicPr>
          <p:cNvPr id="9" name="Picture 7" descr="Mahe-Logo-emb"/>
          <p:cNvPicPr>
            <a:picLocks noChangeAspect="1" noChangeArrowheads="1"/>
          </p:cNvPicPr>
          <p:nvPr/>
        </p:nvPicPr>
        <p:blipFill>
          <a:blip r:embed="rId4">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8"/>
          <p:cNvSpPr>
            <a:spLocks noChangeShapeType="1"/>
          </p:cNvSpPr>
          <p:nvPr/>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sp>
        <p:nvSpPr>
          <p:cNvPr id="5" name="Slide Number Placeholder 4"/>
          <p:cNvSpPr>
            <a:spLocks noGrp="1"/>
          </p:cNvSpPr>
          <p:nvPr>
            <p:ph type="sldNum" sz="quarter" idx="12"/>
          </p:nvPr>
        </p:nvSpPr>
        <p:spPr/>
        <p:txBody>
          <a:bodyPr/>
          <a:lstStyle/>
          <a:p>
            <a:fld id="{7DB72B6B-351E-47F5-8A9F-408C781D2328}" type="slidenum">
              <a:rPr lang="en-US" smtClean="0"/>
              <a:t>40</a:t>
            </a:fld>
            <a:endParaRPr lang="en-US" dirty="0"/>
          </a:p>
        </p:txBody>
      </p:sp>
      <p:pic>
        <p:nvPicPr>
          <p:cNvPr id="12" name="Picture 4" descr="縼;U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244600"/>
            <a:ext cx="5867400" cy="4775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4046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3075" name="Text Box 3"/>
          <p:cNvSpPr txBox="1">
            <a:spLocks noChangeArrowheads="1"/>
          </p:cNvSpPr>
          <p:nvPr/>
        </p:nvSpPr>
        <p:spPr bwMode="auto">
          <a:xfrm>
            <a:off x="0"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sp>
        <p:nvSpPr>
          <p:cNvPr id="3076" name="TextBox 1"/>
          <p:cNvSpPr txBox="1">
            <a:spLocks noChangeArrowheads="1"/>
          </p:cNvSpPr>
          <p:nvPr/>
        </p:nvSpPr>
        <p:spPr bwMode="auto">
          <a:xfrm>
            <a:off x="8686800" y="6553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2</a:t>
            </a:r>
          </a:p>
        </p:txBody>
      </p:sp>
      <p:sp>
        <p:nvSpPr>
          <p:cNvPr id="3" name="Title 2"/>
          <p:cNvSpPr>
            <a:spLocks noGrp="1"/>
          </p:cNvSpPr>
          <p:nvPr>
            <p:ph type="title"/>
          </p:nvPr>
        </p:nvSpPr>
        <p:spPr/>
        <p:txBody>
          <a:bodyPr/>
          <a:lstStyle/>
          <a:p>
            <a:r>
              <a:rPr lang="en-US" dirty="0" smtClean="0"/>
              <a:t>Transistor </a:t>
            </a:r>
            <a:r>
              <a:rPr lang="en-US" dirty="0"/>
              <a:t>Amplifier </a:t>
            </a:r>
          </a:p>
        </p:txBody>
      </p:sp>
      <p:sp>
        <p:nvSpPr>
          <p:cNvPr id="4" name="Content Placeholder 3"/>
          <p:cNvSpPr>
            <a:spLocks noGrp="1"/>
          </p:cNvSpPr>
          <p:nvPr>
            <p:ph idx="1"/>
          </p:nvPr>
        </p:nvSpPr>
        <p:spPr>
          <a:xfrm>
            <a:off x="-1" y="762000"/>
            <a:ext cx="8843169" cy="762000"/>
          </a:xfrm>
        </p:spPr>
        <p:txBody>
          <a:bodyPr>
            <a:noAutofit/>
          </a:bodyPr>
          <a:lstStyle/>
          <a:p>
            <a:pPr lvl="1" algn="just">
              <a:spcBef>
                <a:spcPct val="50000"/>
              </a:spcBef>
              <a:buFont typeface="Wingdings" pitchFamily="2" charset="2"/>
              <a:buChar char="§"/>
            </a:pPr>
            <a:r>
              <a:rPr lang="en-IN" sz="2800" dirty="0" smtClean="0">
                <a:solidFill>
                  <a:schemeClr val="tx1"/>
                </a:solidFill>
              </a:rPr>
              <a:t>Frequency </a:t>
            </a:r>
            <a:r>
              <a:rPr lang="en-IN" sz="2800" dirty="0">
                <a:solidFill>
                  <a:schemeClr val="tx1"/>
                </a:solidFill>
              </a:rPr>
              <a:t>response of </a:t>
            </a:r>
            <a:r>
              <a:rPr lang="en-IN" sz="2800" dirty="0" smtClean="0">
                <a:solidFill>
                  <a:schemeClr val="tx1"/>
                </a:solidFill>
              </a:rPr>
              <a:t>amplifier:</a:t>
            </a:r>
          </a:p>
          <a:p>
            <a:pPr lvl="1" algn="just">
              <a:spcBef>
                <a:spcPct val="50000"/>
              </a:spcBef>
              <a:buFont typeface="Wingdings" pitchFamily="2" charset="2"/>
              <a:buChar char="§"/>
            </a:pPr>
            <a:endParaRPr lang="en-US" sz="2800" dirty="0">
              <a:solidFill>
                <a:schemeClr val="tx1"/>
              </a:solidFill>
            </a:endParaRPr>
          </a:p>
          <a:p>
            <a:pPr lvl="1" algn="just">
              <a:spcBef>
                <a:spcPct val="50000"/>
              </a:spcBef>
              <a:buFont typeface="Wingdings" pitchFamily="2" charset="2"/>
              <a:buChar char="§"/>
            </a:pPr>
            <a:endParaRPr lang="en-US" sz="2800" dirty="0" smtClean="0">
              <a:solidFill>
                <a:schemeClr val="tx1"/>
              </a:solidFill>
            </a:endParaRPr>
          </a:p>
          <a:p>
            <a:pPr lvl="1" algn="just">
              <a:spcBef>
                <a:spcPct val="50000"/>
              </a:spcBef>
              <a:buFont typeface="Wingdings" pitchFamily="2" charset="2"/>
              <a:buChar char="§"/>
            </a:pPr>
            <a:endParaRPr lang="en-US" sz="2800" dirty="0">
              <a:solidFill>
                <a:schemeClr val="tx1"/>
              </a:solidFill>
            </a:endParaRPr>
          </a:p>
          <a:p>
            <a:pPr lvl="1" algn="just">
              <a:spcBef>
                <a:spcPct val="50000"/>
              </a:spcBef>
              <a:buFont typeface="Wingdings" pitchFamily="2" charset="2"/>
              <a:buChar char="§"/>
            </a:pPr>
            <a:endParaRPr lang="en-US" sz="2800" dirty="0" smtClean="0">
              <a:solidFill>
                <a:schemeClr val="tx1"/>
              </a:solidFill>
            </a:endParaRPr>
          </a:p>
          <a:p>
            <a:pPr marL="457200" lvl="1" indent="0" algn="just">
              <a:spcBef>
                <a:spcPct val="50000"/>
              </a:spcBef>
              <a:buNone/>
            </a:pPr>
            <a:endParaRPr lang="en-US" sz="2800" dirty="0" smtClean="0">
              <a:solidFill>
                <a:schemeClr val="tx1"/>
              </a:solidFill>
            </a:endParaRPr>
          </a:p>
          <a:p>
            <a:pPr marL="0" indent="0" algn="just">
              <a:buNone/>
            </a:pPr>
            <a:endParaRPr lang="en-IN" dirty="0"/>
          </a:p>
          <a:p>
            <a:pPr marL="849313" lvl="1" indent="-449263" algn="just"/>
            <a:r>
              <a:rPr lang="en-IN" sz="2800" dirty="0">
                <a:solidFill>
                  <a:schemeClr val="tx1"/>
                </a:solidFill>
              </a:rPr>
              <a:t>Bandwidth of amplifier :</a:t>
            </a:r>
            <a:r>
              <a:rPr lang="en-US" dirty="0" smtClean="0">
                <a:solidFill>
                  <a:schemeClr val="tx1"/>
                </a:solidFill>
              </a:rPr>
              <a:t>  </a:t>
            </a:r>
            <a:r>
              <a:rPr lang="en-US" sz="2800" dirty="0" smtClean="0">
                <a:solidFill>
                  <a:schemeClr val="tx1"/>
                </a:solidFill>
              </a:rPr>
              <a:t>f</a:t>
            </a:r>
            <a:r>
              <a:rPr lang="en-US" sz="2800" baseline="-25000" dirty="0" smtClean="0">
                <a:solidFill>
                  <a:schemeClr val="tx1"/>
                </a:solidFill>
              </a:rPr>
              <a:t>H </a:t>
            </a:r>
            <a:r>
              <a:rPr lang="en-US" sz="2800" dirty="0" smtClean="0">
                <a:solidFill>
                  <a:schemeClr val="tx1"/>
                </a:solidFill>
              </a:rPr>
              <a:t>- </a:t>
            </a:r>
            <a:r>
              <a:rPr lang="en-US" sz="2800" dirty="0" err="1" smtClean="0">
                <a:solidFill>
                  <a:schemeClr val="tx1"/>
                </a:solidFill>
              </a:rPr>
              <a:t>f</a:t>
            </a:r>
            <a:r>
              <a:rPr lang="en-US" sz="2800" baseline="-25000" dirty="0" err="1" smtClean="0">
                <a:solidFill>
                  <a:schemeClr val="tx1"/>
                </a:solidFill>
              </a:rPr>
              <a:t>L</a:t>
            </a:r>
            <a:r>
              <a:rPr lang="en-US" sz="2800" dirty="0" err="1" smtClean="0">
                <a:solidFill>
                  <a:schemeClr val="tx1"/>
                </a:solidFill>
              </a:rPr>
              <a:t>.</a:t>
            </a:r>
            <a:endParaRPr lang="en-US" sz="2800" dirty="0" smtClean="0">
              <a:solidFill>
                <a:schemeClr val="tx1"/>
              </a:solidFill>
            </a:endParaRPr>
          </a:p>
          <a:p>
            <a:pPr marL="400050" lvl="1" indent="0" algn="ctr">
              <a:buNone/>
            </a:pPr>
            <a:r>
              <a:rPr lang="en-IN" sz="2800" dirty="0" smtClean="0">
                <a:solidFill>
                  <a:schemeClr val="tx1"/>
                </a:solidFill>
                <a:hlinkClick r:id="rId4" action="ppaction://hlinkfile"/>
              </a:rPr>
              <a:t>link\</a:t>
            </a:r>
            <a:r>
              <a:rPr lang="en-IN" sz="2800" dirty="0" err="1" smtClean="0">
                <a:solidFill>
                  <a:schemeClr val="tx1"/>
                </a:solidFill>
                <a:hlinkClick r:id="rId4" action="ppaction://hlinkfile"/>
              </a:rPr>
              <a:t>freqency</a:t>
            </a:r>
            <a:r>
              <a:rPr lang="en-IN" sz="2800" dirty="0" smtClean="0">
                <a:solidFill>
                  <a:schemeClr val="tx1"/>
                </a:solidFill>
                <a:hlinkClick r:id="rId4" action="ppaction://hlinkfile"/>
              </a:rPr>
              <a:t> response.docx</a:t>
            </a:r>
            <a:endParaRPr lang="en-IN" sz="2800" dirty="0">
              <a:solidFill>
                <a:schemeClr val="tx1"/>
              </a:solidFill>
            </a:endParaRPr>
          </a:p>
          <a:p>
            <a:pPr marL="457200" lvl="1" indent="0" algn="just">
              <a:spcBef>
                <a:spcPct val="50000"/>
              </a:spcBef>
              <a:buNone/>
            </a:pPr>
            <a:endParaRPr lang="en-IN" sz="2800" dirty="0" smtClean="0"/>
          </a:p>
          <a:p>
            <a:pPr marL="0" indent="0" algn="just">
              <a:spcBef>
                <a:spcPct val="50000"/>
              </a:spcBef>
              <a:buNone/>
            </a:pPr>
            <a:r>
              <a:rPr lang="en-IN" dirty="0" smtClean="0">
                <a:solidFill>
                  <a:srgbClr val="003399"/>
                </a:solidFill>
              </a:rPr>
              <a:t> </a:t>
            </a:r>
          </a:p>
          <a:p>
            <a:pPr marL="0" indent="0">
              <a:spcBef>
                <a:spcPct val="50000"/>
              </a:spcBef>
              <a:buNone/>
            </a:pPr>
            <a:endParaRPr lang="en-US" dirty="0" smtClean="0"/>
          </a:p>
        </p:txBody>
      </p:sp>
      <p:pic>
        <p:nvPicPr>
          <p:cNvPr id="9" name="Picture 7" descr="Mahe-Logo-emb"/>
          <p:cNvPicPr>
            <a:picLocks noChangeAspect="1" noChangeArrowheads="1"/>
          </p:cNvPicPr>
          <p:nvPr/>
        </p:nvPicPr>
        <p:blipFill>
          <a:blip r:embed="rId5">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8"/>
          <p:cNvSpPr>
            <a:spLocks noChangeShapeType="1"/>
          </p:cNvSpPr>
          <p:nvPr/>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sp>
        <p:nvSpPr>
          <p:cNvPr id="5" name="Slide Number Placeholder 4"/>
          <p:cNvSpPr>
            <a:spLocks noGrp="1"/>
          </p:cNvSpPr>
          <p:nvPr>
            <p:ph type="sldNum" sz="quarter" idx="12"/>
          </p:nvPr>
        </p:nvSpPr>
        <p:spPr/>
        <p:txBody>
          <a:bodyPr/>
          <a:lstStyle/>
          <a:p>
            <a:fld id="{7DB72B6B-351E-47F5-8A9F-408C781D2328}" type="slidenum">
              <a:rPr lang="en-US" smtClean="0"/>
              <a:t>41</a:t>
            </a:fld>
            <a:endParaRPr lang="en-US" dirty="0"/>
          </a:p>
        </p:txBody>
      </p:sp>
      <p:graphicFrame>
        <p:nvGraphicFramePr>
          <p:cNvPr id="2" name="Object 1"/>
          <p:cNvGraphicFramePr>
            <a:graphicFrameLocks noGrp="1" noChangeAspect="1"/>
          </p:cNvGraphicFramePr>
          <p:nvPr>
            <p:extLst/>
          </p:nvPr>
        </p:nvGraphicFramePr>
        <p:xfrm>
          <a:off x="914400" y="1371600"/>
          <a:ext cx="7391400" cy="3429000"/>
        </p:xfrm>
        <a:graphic>
          <a:graphicData uri="http://schemas.openxmlformats.org/presentationml/2006/ole">
            <mc:AlternateContent xmlns:mc="http://schemas.openxmlformats.org/markup-compatibility/2006">
              <mc:Choice xmlns:v="urn:schemas-microsoft-com:vml" Requires="v">
                <p:oleObj spid="_x0000_s25637" name="Bitmap Image" r:id="rId6" imgW="6830378" imgH="2629267" progId="PBrush">
                  <p:embed/>
                </p:oleObj>
              </mc:Choice>
              <mc:Fallback>
                <p:oleObj name="Bitmap Image" r:id="rId6" imgW="6830378" imgH="2629267" progId="PBrush">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1371600"/>
                        <a:ext cx="7391400" cy="34290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32729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3075" name="Text Box 3"/>
          <p:cNvSpPr txBox="1">
            <a:spLocks noChangeArrowheads="1"/>
          </p:cNvSpPr>
          <p:nvPr/>
        </p:nvSpPr>
        <p:spPr bwMode="auto">
          <a:xfrm>
            <a:off x="0"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sp>
        <p:nvSpPr>
          <p:cNvPr id="3076" name="TextBox 1"/>
          <p:cNvSpPr txBox="1">
            <a:spLocks noChangeArrowheads="1"/>
          </p:cNvSpPr>
          <p:nvPr/>
        </p:nvSpPr>
        <p:spPr bwMode="auto">
          <a:xfrm>
            <a:off x="8686800" y="6553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2</a:t>
            </a:r>
          </a:p>
        </p:txBody>
      </p:sp>
      <p:sp>
        <p:nvSpPr>
          <p:cNvPr id="3" name="Title 2"/>
          <p:cNvSpPr>
            <a:spLocks noGrp="1"/>
          </p:cNvSpPr>
          <p:nvPr>
            <p:ph type="title"/>
          </p:nvPr>
        </p:nvSpPr>
        <p:spPr/>
        <p:txBody>
          <a:bodyPr/>
          <a:lstStyle/>
          <a:p>
            <a:r>
              <a:rPr lang="en-US" dirty="0" smtClean="0"/>
              <a:t>Transistor </a:t>
            </a:r>
            <a:r>
              <a:rPr lang="en-US" dirty="0"/>
              <a:t>Amplifier </a:t>
            </a:r>
          </a:p>
        </p:txBody>
      </p:sp>
      <p:sp>
        <p:nvSpPr>
          <p:cNvPr id="4" name="Content Placeholder 3"/>
          <p:cNvSpPr>
            <a:spLocks noGrp="1"/>
          </p:cNvSpPr>
          <p:nvPr>
            <p:ph idx="1"/>
          </p:nvPr>
        </p:nvSpPr>
        <p:spPr>
          <a:xfrm>
            <a:off x="-1" y="842962"/>
            <a:ext cx="8843169" cy="4110038"/>
          </a:xfrm>
        </p:spPr>
        <p:txBody>
          <a:bodyPr>
            <a:noAutofit/>
          </a:bodyPr>
          <a:lstStyle/>
          <a:p>
            <a:pPr lvl="1" algn="just">
              <a:spcBef>
                <a:spcPct val="50000"/>
              </a:spcBef>
              <a:buFont typeface="Wingdings" pitchFamily="2" charset="2"/>
              <a:buChar char="§"/>
            </a:pPr>
            <a:r>
              <a:rPr lang="en-IN" sz="2800" dirty="0" smtClean="0">
                <a:solidFill>
                  <a:schemeClr val="tx1"/>
                </a:solidFill>
              </a:rPr>
              <a:t>Frequency </a:t>
            </a:r>
            <a:r>
              <a:rPr lang="en-IN" sz="2800" dirty="0">
                <a:solidFill>
                  <a:schemeClr val="tx1"/>
                </a:solidFill>
              </a:rPr>
              <a:t>response of </a:t>
            </a:r>
            <a:r>
              <a:rPr lang="en-IN" sz="2800" dirty="0" smtClean="0">
                <a:solidFill>
                  <a:schemeClr val="tx1"/>
                </a:solidFill>
              </a:rPr>
              <a:t>amplifier:</a:t>
            </a:r>
          </a:p>
          <a:p>
            <a:pPr marL="457200" lvl="1" indent="0" algn="just">
              <a:spcBef>
                <a:spcPct val="50000"/>
              </a:spcBef>
              <a:buNone/>
            </a:pPr>
            <a:endParaRPr lang="en-US" sz="2800" dirty="0">
              <a:solidFill>
                <a:schemeClr val="tx1"/>
              </a:solidFill>
            </a:endParaRPr>
          </a:p>
          <a:p>
            <a:pPr lvl="1" algn="just">
              <a:spcBef>
                <a:spcPct val="50000"/>
              </a:spcBef>
              <a:buFont typeface="Wingdings" pitchFamily="2" charset="2"/>
              <a:buChar char="§"/>
            </a:pPr>
            <a:endParaRPr lang="en-US" sz="2800" dirty="0" smtClean="0">
              <a:solidFill>
                <a:schemeClr val="tx1"/>
              </a:solidFill>
            </a:endParaRPr>
          </a:p>
          <a:p>
            <a:pPr lvl="1" algn="just">
              <a:spcBef>
                <a:spcPct val="50000"/>
              </a:spcBef>
              <a:buFont typeface="Wingdings" pitchFamily="2" charset="2"/>
              <a:buChar char="§"/>
            </a:pPr>
            <a:endParaRPr lang="en-US" sz="2800" dirty="0">
              <a:solidFill>
                <a:schemeClr val="tx1"/>
              </a:solidFill>
            </a:endParaRPr>
          </a:p>
          <a:p>
            <a:pPr lvl="1" algn="just">
              <a:spcBef>
                <a:spcPct val="50000"/>
              </a:spcBef>
              <a:buFont typeface="Wingdings" pitchFamily="2" charset="2"/>
              <a:buChar char="§"/>
            </a:pPr>
            <a:endParaRPr lang="en-US" sz="2800" dirty="0" smtClean="0">
              <a:solidFill>
                <a:schemeClr val="tx1"/>
              </a:solidFill>
            </a:endParaRPr>
          </a:p>
          <a:p>
            <a:pPr marL="457200" lvl="1" indent="0" algn="just">
              <a:spcBef>
                <a:spcPct val="50000"/>
              </a:spcBef>
              <a:buNone/>
            </a:pPr>
            <a:endParaRPr lang="en-US" sz="2800" dirty="0" smtClean="0">
              <a:solidFill>
                <a:schemeClr val="tx1"/>
              </a:solidFill>
            </a:endParaRPr>
          </a:p>
          <a:p>
            <a:pPr marL="0" indent="0" algn="just">
              <a:buNone/>
            </a:pPr>
            <a:endParaRPr lang="en-IN" dirty="0"/>
          </a:p>
          <a:p>
            <a:pPr marL="849313" lvl="1" indent="-449263" algn="just"/>
            <a:r>
              <a:rPr lang="en-IN" sz="2800" dirty="0">
                <a:solidFill>
                  <a:schemeClr val="tx1"/>
                </a:solidFill>
              </a:rPr>
              <a:t>Bandwidth of amplifier :</a:t>
            </a:r>
            <a:r>
              <a:rPr lang="en-US" dirty="0" smtClean="0">
                <a:solidFill>
                  <a:schemeClr val="tx1"/>
                </a:solidFill>
              </a:rPr>
              <a:t>  </a:t>
            </a:r>
            <a:r>
              <a:rPr lang="en-US" sz="2800" dirty="0" smtClean="0">
                <a:solidFill>
                  <a:schemeClr val="tx1"/>
                </a:solidFill>
              </a:rPr>
              <a:t>f</a:t>
            </a:r>
            <a:r>
              <a:rPr lang="en-US" sz="2800" baseline="-25000" dirty="0" smtClean="0">
                <a:solidFill>
                  <a:schemeClr val="tx1"/>
                </a:solidFill>
              </a:rPr>
              <a:t>H </a:t>
            </a:r>
            <a:r>
              <a:rPr lang="en-US" sz="2800" dirty="0" smtClean="0">
                <a:solidFill>
                  <a:schemeClr val="tx1"/>
                </a:solidFill>
              </a:rPr>
              <a:t>- </a:t>
            </a:r>
            <a:r>
              <a:rPr lang="en-US" sz="2800" dirty="0" err="1" smtClean="0">
                <a:solidFill>
                  <a:schemeClr val="tx1"/>
                </a:solidFill>
              </a:rPr>
              <a:t>f</a:t>
            </a:r>
            <a:r>
              <a:rPr lang="en-US" sz="2800" baseline="-25000" dirty="0" err="1" smtClean="0">
                <a:solidFill>
                  <a:schemeClr val="tx1"/>
                </a:solidFill>
              </a:rPr>
              <a:t>L</a:t>
            </a:r>
            <a:r>
              <a:rPr lang="en-US" sz="2800" dirty="0" err="1" smtClean="0">
                <a:solidFill>
                  <a:schemeClr val="tx1"/>
                </a:solidFill>
              </a:rPr>
              <a:t>.</a:t>
            </a:r>
            <a:endParaRPr lang="en-US" sz="2800" dirty="0" smtClean="0">
              <a:solidFill>
                <a:schemeClr val="tx1"/>
              </a:solidFill>
            </a:endParaRPr>
          </a:p>
          <a:p>
            <a:pPr marL="400050" lvl="1" indent="0" algn="ctr">
              <a:buNone/>
            </a:pPr>
            <a:r>
              <a:rPr lang="en-IN" sz="2800" dirty="0" smtClean="0">
                <a:solidFill>
                  <a:schemeClr val="tx1"/>
                </a:solidFill>
                <a:hlinkClick r:id="rId3" action="ppaction://hlinkfile"/>
              </a:rPr>
              <a:t>link\</a:t>
            </a:r>
            <a:r>
              <a:rPr lang="en-IN" sz="2800" dirty="0" err="1" smtClean="0">
                <a:solidFill>
                  <a:schemeClr val="tx1"/>
                </a:solidFill>
                <a:hlinkClick r:id="rId3" action="ppaction://hlinkfile"/>
              </a:rPr>
              <a:t>freqency</a:t>
            </a:r>
            <a:r>
              <a:rPr lang="en-IN" sz="2800" dirty="0" smtClean="0">
                <a:solidFill>
                  <a:schemeClr val="tx1"/>
                </a:solidFill>
                <a:hlinkClick r:id="rId3" action="ppaction://hlinkfile"/>
              </a:rPr>
              <a:t> response.docx</a:t>
            </a:r>
            <a:endParaRPr lang="en-IN" sz="2800" dirty="0">
              <a:solidFill>
                <a:schemeClr val="tx1"/>
              </a:solidFill>
            </a:endParaRPr>
          </a:p>
          <a:p>
            <a:pPr lvl="1" algn="just">
              <a:spcBef>
                <a:spcPct val="50000"/>
              </a:spcBef>
              <a:buFont typeface="Wingdings" pitchFamily="2" charset="2"/>
              <a:buChar char="§"/>
            </a:pPr>
            <a:endParaRPr lang="en-IN" sz="2800" dirty="0" smtClean="0"/>
          </a:p>
          <a:p>
            <a:pPr marL="0" indent="0" algn="just">
              <a:spcBef>
                <a:spcPct val="50000"/>
              </a:spcBef>
              <a:buNone/>
            </a:pPr>
            <a:r>
              <a:rPr lang="en-IN" dirty="0" smtClean="0">
                <a:solidFill>
                  <a:srgbClr val="003399"/>
                </a:solidFill>
              </a:rPr>
              <a:t> </a:t>
            </a:r>
          </a:p>
          <a:p>
            <a:pPr marL="0" indent="0">
              <a:spcBef>
                <a:spcPct val="50000"/>
              </a:spcBef>
              <a:buNone/>
            </a:pPr>
            <a:endParaRPr lang="en-US" dirty="0" smtClean="0"/>
          </a:p>
        </p:txBody>
      </p:sp>
      <p:pic>
        <p:nvPicPr>
          <p:cNvPr id="9" name="Picture 7" descr="Mahe-Logo-emb"/>
          <p:cNvPicPr>
            <a:picLocks noChangeAspect="1" noChangeArrowheads="1"/>
          </p:cNvPicPr>
          <p:nvPr/>
        </p:nvPicPr>
        <p:blipFill>
          <a:blip r:embed="rId4">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8"/>
          <p:cNvSpPr>
            <a:spLocks noChangeShapeType="1"/>
          </p:cNvSpPr>
          <p:nvPr/>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sp>
        <p:nvSpPr>
          <p:cNvPr id="5" name="Slide Number Placeholder 4"/>
          <p:cNvSpPr>
            <a:spLocks noGrp="1"/>
          </p:cNvSpPr>
          <p:nvPr>
            <p:ph type="sldNum" sz="quarter" idx="12"/>
          </p:nvPr>
        </p:nvSpPr>
        <p:spPr/>
        <p:txBody>
          <a:bodyPr/>
          <a:lstStyle/>
          <a:p>
            <a:fld id="{7DB72B6B-351E-47F5-8A9F-408C781D2328}" type="slidenum">
              <a:rPr lang="en-US" smtClean="0"/>
              <a:t>42</a:t>
            </a:fld>
            <a:endParaRPr lang="en-US" dirty="0"/>
          </a:p>
        </p:txBody>
      </p:sp>
      <p:pic>
        <p:nvPicPr>
          <p:cNvPr id="2253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7419" y="1550987"/>
            <a:ext cx="7180211" cy="324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3792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3075" name="Text Box 3"/>
          <p:cNvSpPr txBox="1">
            <a:spLocks noChangeArrowheads="1"/>
          </p:cNvSpPr>
          <p:nvPr/>
        </p:nvSpPr>
        <p:spPr bwMode="auto">
          <a:xfrm>
            <a:off x="0"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sp>
        <p:nvSpPr>
          <p:cNvPr id="3076" name="TextBox 1"/>
          <p:cNvSpPr txBox="1">
            <a:spLocks noChangeArrowheads="1"/>
          </p:cNvSpPr>
          <p:nvPr/>
        </p:nvSpPr>
        <p:spPr bwMode="auto">
          <a:xfrm>
            <a:off x="8686800" y="6553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2</a:t>
            </a:r>
          </a:p>
        </p:txBody>
      </p:sp>
      <p:sp>
        <p:nvSpPr>
          <p:cNvPr id="3" name="Title 2"/>
          <p:cNvSpPr>
            <a:spLocks noGrp="1"/>
          </p:cNvSpPr>
          <p:nvPr>
            <p:ph type="title"/>
          </p:nvPr>
        </p:nvSpPr>
        <p:spPr/>
        <p:txBody>
          <a:bodyPr/>
          <a:lstStyle/>
          <a:p>
            <a:r>
              <a:rPr lang="en-US" dirty="0" smtClean="0"/>
              <a:t>Transistor </a:t>
            </a:r>
            <a:r>
              <a:rPr lang="en-US" dirty="0"/>
              <a:t>Amplifier </a:t>
            </a:r>
          </a:p>
        </p:txBody>
      </p:sp>
      <p:sp>
        <p:nvSpPr>
          <p:cNvPr id="4" name="Content Placeholder 3"/>
          <p:cNvSpPr>
            <a:spLocks noGrp="1"/>
          </p:cNvSpPr>
          <p:nvPr>
            <p:ph idx="1"/>
          </p:nvPr>
        </p:nvSpPr>
        <p:spPr>
          <a:xfrm>
            <a:off x="-9525" y="228600"/>
            <a:ext cx="4886325" cy="7162800"/>
          </a:xfrm>
        </p:spPr>
        <p:txBody>
          <a:bodyPr>
            <a:noAutofit/>
          </a:bodyPr>
          <a:lstStyle/>
          <a:p>
            <a:pPr marL="0" indent="0" algn="just">
              <a:spcBef>
                <a:spcPct val="50000"/>
              </a:spcBef>
              <a:buNone/>
            </a:pPr>
            <a:endParaRPr lang="en-IN" dirty="0" smtClean="0">
              <a:solidFill>
                <a:srgbClr val="003399"/>
              </a:solidFill>
            </a:endParaRPr>
          </a:p>
          <a:p>
            <a:pPr marL="0" indent="0" algn="just">
              <a:spcBef>
                <a:spcPct val="50000"/>
              </a:spcBef>
              <a:buNone/>
            </a:pPr>
            <a:endParaRPr lang="en-IN" baseline="30000" dirty="0">
              <a:solidFill>
                <a:srgbClr val="003399"/>
              </a:solidFill>
            </a:endParaRPr>
          </a:p>
        </p:txBody>
      </p:sp>
      <p:pic>
        <p:nvPicPr>
          <p:cNvPr id="9" name="Picture 7" descr="Mahe-Logo-emb"/>
          <p:cNvPicPr>
            <a:picLocks noChangeAspect="1" noChangeArrowheads="1"/>
          </p:cNvPicPr>
          <p:nvPr/>
        </p:nvPicPr>
        <p:blipFill>
          <a:blip r:embed="rId3">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8"/>
          <p:cNvSpPr>
            <a:spLocks noChangeShapeType="1"/>
          </p:cNvSpPr>
          <p:nvPr/>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sp>
        <p:nvSpPr>
          <p:cNvPr id="5" name="Slide Number Placeholder 4"/>
          <p:cNvSpPr>
            <a:spLocks noGrp="1"/>
          </p:cNvSpPr>
          <p:nvPr>
            <p:ph type="sldNum" sz="quarter" idx="12"/>
          </p:nvPr>
        </p:nvSpPr>
        <p:spPr/>
        <p:txBody>
          <a:bodyPr/>
          <a:lstStyle/>
          <a:p>
            <a:fld id="{7DB72B6B-351E-47F5-8A9F-408C781D2328}" type="slidenum">
              <a:rPr lang="en-US" smtClean="0"/>
              <a:t>43</a:t>
            </a:fld>
            <a:endParaRPr lang="en-US" dirty="0"/>
          </a:p>
        </p:txBody>
      </p:sp>
      <p:sp>
        <p:nvSpPr>
          <p:cNvPr id="2" name="TextBox 1"/>
          <p:cNvSpPr txBox="1"/>
          <p:nvPr/>
        </p:nvSpPr>
        <p:spPr>
          <a:xfrm>
            <a:off x="2184400" y="5486400"/>
            <a:ext cx="4800600" cy="523220"/>
          </a:xfrm>
          <a:prstGeom prst="rect">
            <a:avLst/>
          </a:prstGeom>
          <a:noFill/>
        </p:spPr>
        <p:txBody>
          <a:bodyPr wrap="square" rtlCol="0">
            <a:spAutoFit/>
          </a:bodyPr>
          <a:lstStyle/>
          <a:p>
            <a:r>
              <a:rPr lang="en-US" sz="2800" dirty="0" smtClean="0">
                <a:solidFill>
                  <a:srgbClr val="003399"/>
                </a:solidFill>
                <a:latin typeface="Times New Roman" panose="02020603050405020304" pitchFamily="18" charset="0"/>
                <a:cs typeface="Times New Roman" panose="02020603050405020304" pitchFamily="18" charset="0"/>
              </a:rPr>
              <a:t>Effect of biasing in an amplifier.</a:t>
            </a:r>
            <a:endParaRPr lang="en-IN" sz="2800" dirty="0">
              <a:solidFill>
                <a:srgbClr val="003399"/>
              </a:solidFill>
              <a:latin typeface="Times New Roman" panose="02020603050405020304" pitchFamily="18" charset="0"/>
              <a:cs typeface="Times New Roman" panose="02020603050405020304" pitchFamily="18" charset="0"/>
            </a:endParaRPr>
          </a:p>
        </p:txBody>
      </p:sp>
      <p:pic>
        <p:nvPicPr>
          <p:cNvPr id="655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62" y="990600"/>
            <a:ext cx="8110538"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7194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3075" name="Text Box 3"/>
          <p:cNvSpPr txBox="1">
            <a:spLocks noChangeArrowheads="1"/>
          </p:cNvSpPr>
          <p:nvPr/>
        </p:nvSpPr>
        <p:spPr bwMode="auto">
          <a:xfrm>
            <a:off x="0"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sp>
        <p:nvSpPr>
          <p:cNvPr id="3076" name="TextBox 1"/>
          <p:cNvSpPr txBox="1">
            <a:spLocks noChangeArrowheads="1"/>
          </p:cNvSpPr>
          <p:nvPr/>
        </p:nvSpPr>
        <p:spPr bwMode="auto">
          <a:xfrm>
            <a:off x="8686800" y="6553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2</a:t>
            </a:r>
          </a:p>
        </p:txBody>
      </p:sp>
      <p:sp>
        <p:nvSpPr>
          <p:cNvPr id="3" name="Title 2"/>
          <p:cNvSpPr>
            <a:spLocks noGrp="1"/>
          </p:cNvSpPr>
          <p:nvPr>
            <p:ph type="title"/>
          </p:nvPr>
        </p:nvSpPr>
        <p:spPr/>
        <p:txBody>
          <a:bodyPr/>
          <a:lstStyle/>
          <a:p>
            <a:r>
              <a:rPr lang="en-US" dirty="0" smtClean="0"/>
              <a:t>Transistor Amplifier application </a:t>
            </a:r>
            <a:endParaRPr lang="en-US" dirty="0"/>
          </a:p>
        </p:txBody>
      </p:sp>
      <p:sp>
        <p:nvSpPr>
          <p:cNvPr id="4" name="Content Placeholder 3"/>
          <p:cNvSpPr>
            <a:spLocks noGrp="1"/>
          </p:cNvSpPr>
          <p:nvPr>
            <p:ph idx="1"/>
          </p:nvPr>
        </p:nvSpPr>
        <p:spPr>
          <a:xfrm>
            <a:off x="-9525" y="228600"/>
            <a:ext cx="4886325" cy="7162800"/>
          </a:xfrm>
        </p:spPr>
        <p:txBody>
          <a:bodyPr>
            <a:noAutofit/>
          </a:bodyPr>
          <a:lstStyle/>
          <a:p>
            <a:pPr marL="0" indent="0" algn="just">
              <a:spcBef>
                <a:spcPct val="50000"/>
              </a:spcBef>
              <a:buNone/>
            </a:pPr>
            <a:endParaRPr lang="en-IN" dirty="0" smtClean="0">
              <a:solidFill>
                <a:srgbClr val="003399"/>
              </a:solidFill>
            </a:endParaRPr>
          </a:p>
          <a:p>
            <a:pPr marL="0" indent="0" algn="just">
              <a:spcBef>
                <a:spcPct val="50000"/>
              </a:spcBef>
              <a:buNone/>
            </a:pPr>
            <a:endParaRPr lang="en-IN" baseline="30000" dirty="0">
              <a:solidFill>
                <a:srgbClr val="003399"/>
              </a:solidFill>
            </a:endParaRPr>
          </a:p>
        </p:txBody>
      </p:sp>
      <p:pic>
        <p:nvPicPr>
          <p:cNvPr id="9" name="Picture 7" descr="Mahe-Logo-emb"/>
          <p:cNvPicPr>
            <a:picLocks noChangeAspect="1" noChangeArrowheads="1"/>
          </p:cNvPicPr>
          <p:nvPr/>
        </p:nvPicPr>
        <p:blipFill>
          <a:blip r:embed="rId3">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8"/>
          <p:cNvSpPr>
            <a:spLocks noChangeShapeType="1"/>
          </p:cNvSpPr>
          <p:nvPr/>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sp>
        <p:nvSpPr>
          <p:cNvPr id="5" name="Slide Number Placeholder 4"/>
          <p:cNvSpPr>
            <a:spLocks noGrp="1"/>
          </p:cNvSpPr>
          <p:nvPr>
            <p:ph type="sldNum" sz="quarter" idx="12"/>
          </p:nvPr>
        </p:nvSpPr>
        <p:spPr/>
        <p:txBody>
          <a:bodyPr/>
          <a:lstStyle/>
          <a:p>
            <a:fld id="{7DB72B6B-351E-47F5-8A9F-408C781D2328}" type="slidenum">
              <a:rPr lang="en-US" smtClean="0"/>
              <a:t>44</a:t>
            </a:fld>
            <a:endParaRPr lang="en-US" dirty="0"/>
          </a:p>
        </p:txBody>
      </p:sp>
      <p:sp>
        <p:nvSpPr>
          <p:cNvPr id="2" name="TextBox 1"/>
          <p:cNvSpPr txBox="1"/>
          <p:nvPr/>
        </p:nvSpPr>
        <p:spPr>
          <a:xfrm>
            <a:off x="381000" y="5486400"/>
            <a:ext cx="8618538" cy="523220"/>
          </a:xfrm>
          <a:prstGeom prst="rect">
            <a:avLst/>
          </a:prstGeom>
          <a:noFill/>
        </p:spPr>
        <p:txBody>
          <a:bodyPr wrap="square" rtlCol="0">
            <a:spAutoFit/>
          </a:bodyPr>
          <a:lstStyle/>
          <a:p>
            <a:r>
              <a:rPr lang="en-US" sz="2800" dirty="0" smtClean="0">
                <a:solidFill>
                  <a:srgbClr val="003399"/>
                </a:solidFill>
              </a:rPr>
              <a:t>.</a:t>
            </a:r>
            <a:endParaRPr lang="en-IN" sz="2800" dirty="0">
              <a:solidFill>
                <a:srgbClr val="003399"/>
              </a:solidFill>
            </a:endParaRPr>
          </a:p>
        </p:txBody>
      </p:sp>
      <p:pic>
        <p:nvPicPr>
          <p:cNvPr id="686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066800"/>
            <a:ext cx="6653213"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62000" y="4724400"/>
            <a:ext cx="2354427" cy="369332"/>
          </a:xfrm>
          <a:prstGeom prst="rect">
            <a:avLst/>
          </a:prstGeom>
          <a:noFill/>
        </p:spPr>
        <p:txBody>
          <a:bodyPr wrap="none" rtlCol="0">
            <a:spAutoFit/>
          </a:bodyPr>
          <a:lstStyle/>
          <a:p>
            <a:r>
              <a:rPr lang="en-US" dirty="0" smtClean="0"/>
              <a:t>Source: www.sentex.ca</a:t>
            </a:r>
            <a:endParaRPr lang="en-IN" dirty="0"/>
          </a:p>
        </p:txBody>
      </p:sp>
    </p:spTree>
    <p:extLst>
      <p:ext uri="{BB962C8B-B14F-4D97-AF65-F5344CB8AC3E}">
        <p14:creationId xmlns:p14="http://schemas.microsoft.com/office/powerpoint/2010/main" val="4137833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3075" name="Text Box 3"/>
          <p:cNvSpPr txBox="1">
            <a:spLocks noChangeArrowheads="1"/>
          </p:cNvSpPr>
          <p:nvPr/>
        </p:nvSpPr>
        <p:spPr bwMode="auto">
          <a:xfrm>
            <a:off x="0"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sp>
        <p:nvSpPr>
          <p:cNvPr id="3076" name="TextBox 1"/>
          <p:cNvSpPr txBox="1">
            <a:spLocks noChangeArrowheads="1"/>
          </p:cNvSpPr>
          <p:nvPr/>
        </p:nvSpPr>
        <p:spPr bwMode="auto">
          <a:xfrm>
            <a:off x="8686800" y="6553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2</a:t>
            </a:r>
          </a:p>
        </p:txBody>
      </p:sp>
      <p:sp>
        <p:nvSpPr>
          <p:cNvPr id="3" name="Title 2"/>
          <p:cNvSpPr>
            <a:spLocks noGrp="1"/>
          </p:cNvSpPr>
          <p:nvPr>
            <p:ph type="title"/>
          </p:nvPr>
        </p:nvSpPr>
        <p:spPr/>
        <p:txBody>
          <a:bodyPr/>
          <a:lstStyle/>
          <a:p>
            <a:r>
              <a:rPr lang="en-US" dirty="0" smtClean="0"/>
              <a:t>Multistage Amplifier </a:t>
            </a:r>
            <a:endParaRPr lang="en-US" dirty="0"/>
          </a:p>
        </p:txBody>
      </p:sp>
      <p:sp>
        <p:nvSpPr>
          <p:cNvPr id="4" name="Content Placeholder 3"/>
          <p:cNvSpPr>
            <a:spLocks noGrp="1"/>
          </p:cNvSpPr>
          <p:nvPr>
            <p:ph idx="1"/>
          </p:nvPr>
        </p:nvSpPr>
        <p:spPr>
          <a:xfrm>
            <a:off x="0" y="762000"/>
            <a:ext cx="9169399" cy="3188335"/>
          </a:xfrm>
        </p:spPr>
        <p:txBody>
          <a:bodyPr>
            <a:noAutofit/>
          </a:bodyPr>
          <a:lstStyle/>
          <a:p>
            <a:pPr algn="just">
              <a:spcBef>
                <a:spcPts val="600"/>
              </a:spcBef>
              <a:buFont typeface="Arial" pitchFamily="34" charset="0"/>
              <a:buChar char="•"/>
            </a:pPr>
            <a:r>
              <a:rPr lang="en-IN" dirty="0"/>
              <a:t>Gain </a:t>
            </a:r>
            <a:r>
              <a:rPr lang="en-IN" dirty="0" smtClean="0"/>
              <a:t>in decibels,</a:t>
            </a:r>
            <a:endParaRPr lang="en-IN" dirty="0"/>
          </a:p>
          <a:p>
            <a:pPr marL="0" indent="0" algn="just">
              <a:spcBef>
                <a:spcPts val="600"/>
              </a:spcBef>
              <a:buNone/>
            </a:pPr>
            <a:r>
              <a:rPr lang="en-IN" dirty="0" smtClean="0"/>
              <a:t>         (</a:t>
            </a:r>
            <a:r>
              <a:rPr lang="en-IN" dirty="0"/>
              <a:t>A</a:t>
            </a:r>
            <a:r>
              <a:rPr lang="en-IN" baseline="-25000" dirty="0"/>
              <a:t>V</a:t>
            </a:r>
            <a:r>
              <a:rPr lang="en-IN" dirty="0"/>
              <a:t>)</a:t>
            </a:r>
            <a:r>
              <a:rPr lang="en-IN" baseline="-25000" dirty="0"/>
              <a:t>dB</a:t>
            </a:r>
            <a:r>
              <a:rPr lang="en-IN" dirty="0"/>
              <a:t> = 20 log</a:t>
            </a:r>
            <a:r>
              <a:rPr lang="en-IN" baseline="-25000" dirty="0"/>
              <a:t>10</a:t>
            </a:r>
            <a:r>
              <a:rPr lang="en-IN" dirty="0"/>
              <a:t> | A</a:t>
            </a:r>
            <a:r>
              <a:rPr lang="en-IN" baseline="-25000" dirty="0"/>
              <a:t>V</a:t>
            </a:r>
            <a:r>
              <a:rPr lang="en-IN" dirty="0"/>
              <a:t> </a:t>
            </a:r>
            <a:r>
              <a:rPr lang="en-IN" dirty="0" smtClean="0"/>
              <a:t>|</a:t>
            </a:r>
          </a:p>
          <a:p>
            <a:pPr algn="just">
              <a:spcBef>
                <a:spcPts val="600"/>
              </a:spcBef>
            </a:pPr>
            <a:r>
              <a:rPr lang="en-IN" dirty="0" smtClean="0"/>
              <a:t>  Multistage transistor</a:t>
            </a:r>
            <a:endParaRPr lang="en-IN" dirty="0"/>
          </a:p>
          <a:p>
            <a:pPr algn="just">
              <a:spcBef>
                <a:spcPct val="50000"/>
              </a:spcBef>
              <a:buFont typeface="Arial" pitchFamily="34" charset="0"/>
              <a:buChar char="•"/>
            </a:pPr>
            <a:endParaRPr lang="en-IN" dirty="0">
              <a:solidFill>
                <a:srgbClr val="003399"/>
              </a:solidFill>
            </a:endParaRPr>
          </a:p>
          <a:p>
            <a:pPr algn="just">
              <a:spcBef>
                <a:spcPct val="50000"/>
              </a:spcBef>
              <a:buFont typeface="Arial" pitchFamily="34" charset="0"/>
              <a:buChar char="•"/>
            </a:pPr>
            <a:endParaRPr lang="en-IN" dirty="0">
              <a:solidFill>
                <a:srgbClr val="003399"/>
              </a:solidFill>
            </a:endParaRPr>
          </a:p>
          <a:p>
            <a:pPr marL="0" indent="0">
              <a:spcBef>
                <a:spcPct val="50000"/>
              </a:spcBef>
              <a:buNone/>
            </a:pPr>
            <a:endParaRPr lang="en-US" dirty="0" smtClean="0"/>
          </a:p>
        </p:txBody>
      </p:sp>
      <p:pic>
        <p:nvPicPr>
          <p:cNvPr id="9" name="Picture 7" descr="Mahe-Logo-emb"/>
          <p:cNvPicPr>
            <a:picLocks noChangeAspect="1" noChangeArrowheads="1"/>
          </p:cNvPicPr>
          <p:nvPr/>
        </p:nvPicPr>
        <p:blipFill>
          <a:blip r:embed="rId4">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8"/>
          <p:cNvSpPr>
            <a:spLocks noChangeShapeType="1"/>
          </p:cNvSpPr>
          <p:nvPr/>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sp>
        <p:nvSpPr>
          <p:cNvPr id="5" name="Slide Number Placeholder 4"/>
          <p:cNvSpPr>
            <a:spLocks noGrp="1"/>
          </p:cNvSpPr>
          <p:nvPr>
            <p:ph type="sldNum" sz="quarter" idx="12"/>
          </p:nvPr>
        </p:nvSpPr>
        <p:spPr/>
        <p:txBody>
          <a:bodyPr/>
          <a:lstStyle/>
          <a:p>
            <a:fld id="{7DB72B6B-351E-47F5-8A9F-408C781D2328}" type="slidenum">
              <a:rPr lang="en-US" smtClean="0"/>
              <a:t>45</a:t>
            </a:fld>
            <a:endParaRPr lang="en-US" dirty="0"/>
          </a:p>
        </p:txBody>
      </p:sp>
      <p:graphicFrame>
        <p:nvGraphicFramePr>
          <p:cNvPr id="6" name="Object 5"/>
          <p:cNvGraphicFramePr>
            <a:graphicFrameLocks noChangeAspect="1"/>
          </p:cNvGraphicFramePr>
          <p:nvPr>
            <p:extLst/>
          </p:nvPr>
        </p:nvGraphicFramePr>
        <p:xfrm>
          <a:off x="2057400" y="4724400"/>
          <a:ext cx="2971800" cy="509588"/>
        </p:xfrm>
        <a:graphic>
          <a:graphicData uri="http://schemas.openxmlformats.org/presentationml/2006/ole">
            <mc:AlternateContent xmlns:mc="http://schemas.openxmlformats.org/markup-compatibility/2006">
              <mc:Choice xmlns:v="urn:schemas-microsoft-com:vml" Requires="v">
                <p:oleObj spid="_x0000_s20596" name="Equation" r:id="rId5" imgW="1333500" imgH="228600" progId="Equation.3">
                  <p:embed/>
                </p:oleObj>
              </mc:Choice>
              <mc:Fallback>
                <p:oleObj name="Equation" r:id="rId5" imgW="13335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724400"/>
                        <a:ext cx="2971800" cy="5095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nvPr>
        </p:nvGraphicFramePr>
        <p:xfrm>
          <a:off x="1674813" y="5334000"/>
          <a:ext cx="5564187" cy="495300"/>
        </p:xfrm>
        <a:graphic>
          <a:graphicData uri="http://schemas.openxmlformats.org/presentationml/2006/ole">
            <mc:AlternateContent xmlns:mc="http://schemas.openxmlformats.org/markup-compatibility/2006">
              <mc:Choice xmlns:v="urn:schemas-microsoft-com:vml" Requires="v">
                <p:oleObj spid="_x0000_s20597" name="Equation" r:id="rId7" imgW="2565360" imgH="228600" progId="Equation.3">
                  <p:embed/>
                </p:oleObj>
              </mc:Choice>
              <mc:Fallback>
                <p:oleObj name="Equation" r:id="rId7" imgW="256536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4813" y="5334000"/>
                        <a:ext cx="5564187" cy="495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 name="Picture 11"/>
          <p:cNvPicPr/>
          <p:nvPr/>
        </p:nvPicPr>
        <p:blipFill>
          <a:blip r:embed="rId9">
            <a:extLst>
              <a:ext uri="{28A0092B-C50C-407E-A947-70E740481C1C}">
                <a14:useLocalDpi xmlns:a14="http://schemas.microsoft.com/office/drawing/2010/main" val="0"/>
              </a:ext>
            </a:extLst>
          </a:blip>
          <a:srcRect/>
          <a:stretch>
            <a:fillRect/>
          </a:stretch>
        </p:blipFill>
        <p:spPr bwMode="auto">
          <a:xfrm>
            <a:off x="606425" y="2362200"/>
            <a:ext cx="7165975" cy="2057400"/>
          </a:xfrm>
          <a:prstGeom prst="rect">
            <a:avLst/>
          </a:prstGeom>
          <a:solidFill>
            <a:srgbClr val="FFFFFF"/>
          </a:solidFill>
        </p:spPr>
      </p:pic>
    </p:spTree>
    <p:extLst>
      <p:ext uri="{BB962C8B-B14F-4D97-AF65-F5344CB8AC3E}">
        <p14:creationId xmlns:p14="http://schemas.microsoft.com/office/powerpoint/2010/main" val="4135029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304800" y="1066800"/>
            <a:ext cx="8229600" cy="5334000"/>
          </a:xfrm>
        </p:spPr>
        <p:txBody>
          <a:bodyPr>
            <a:normAutofit fontScale="77500" lnSpcReduction="20000"/>
          </a:bodyPr>
          <a:lstStyle/>
          <a:p>
            <a:pPr marL="0" indent="0">
              <a:buNone/>
            </a:pPr>
            <a:r>
              <a:rPr lang="en-IN" dirty="0" smtClean="0"/>
              <a:t>In </a:t>
            </a:r>
            <a:r>
              <a:rPr lang="en-IN" dirty="0"/>
              <a:t>this module we have learnt</a:t>
            </a:r>
            <a:r>
              <a:rPr lang="en-IN" dirty="0" smtClean="0"/>
              <a:t>:</a:t>
            </a:r>
          </a:p>
          <a:p>
            <a:pPr marL="0" indent="0">
              <a:buNone/>
            </a:pPr>
            <a:r>
              <a:rPr lang="en-IN" dirty="0"/>
              <a:t>		</a:t>
            </a:r>
            <a:endParaRPr lang="en-US" dirty="0"/>
          </a:p>
          <a:p>
            <a:pPr lvl="0"/>
            <a:r>
              <a:rPr lang="en-IN" dirty="0"/>
              <a:t>Amplifier circuits are used for increasing the strength of week signal. </a:t>
            </a:r>
            <a:endParaRPr lang="en-IN" dirty="0" smtClean="0"/>
          </a:p>
          <a:p>
            <a:pPr lvl="0"/>
            <a:endParaRPr lang="en-US" dirty="0"/>
          </a:p>
          <a:p>
            <a:pPr lvl="0"/>
            <a:r>
              <a:rPr lang="en-IN" dirty="0"/>
              <a:t>The working of an RC coupled amplifier with and without feedback</a:t>
            </a:r>
            <a:r>
              <a:rPr lang="en-IN" dirty="0" smtClean="0"/>
              <a:t>.</a:t>
            </a:r>
          </a:p>
          <a:p>
            <a:pPr lvl="0"/>
            <a:endParaRPr lang="en-US" dirty="0"/>
          </a:p>
          <a:p>
            <a:pPr lvl="0"/>
            <a:r>
              <a:rPr lang="en-IN" dirty="0"/>
              <a:t>The Gain of the amplifier defined as ratio of output signal to input signal. </a:t>
            </a:r>
            <a:endParaRPr lang="en-IN" dirty="0" smtClean="0"/>
          </a:p>
          <a:p>
            <a:pPr lvl="0"/>
            <a:endParaRPr lang="en-US" dirty="0"/>
          </a:p>
          <a:p>
            <a:pPr lvl="0"/>
            <a:r>
              <a:rPr lang="en-IN" dirty="0"/>
              <a:t>The frequency response is a plot of frequency v/s gain of the amplifier and defines the bandwidth. </a:t>
            </a:r>
            <a:endParaRPr lang="en-IN" dirty="0" smtClean="0"/>
          </a:p>
          <a:p>
            <a:pPr marL="0" lvl="0" indent="0">
              <a:buNone/>
            </a:pPr>
            <a:endParaRPr lang="en-US" dirty="0"/>
          </a:p>
          <a:p>
            <a:pPr lvl="0"/>
            <a:r>
              <a:rPr lang="en-IN" dirty="0"/>
              <a:t>Gain of multistage amplifiers will be obtained by multiplying gain of each individual stage.  </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46</a:t>
            </a:fld>
            <a:endParaRPr lang="en-US" dirty="0"/>
          </a:p>
        </p:txBody>
      </p:sp>
    </p:spTree>
    <p:extLst>
      <p:ext uri="{BB962C8B-B14F-4D97-AF65-F5344CB8AC3E}">
        <p14:creationId xmlns:p14="http://schemas.microsoft.com/office/powerpoint/2010/main" val="2037378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52400" y="-65088"/>
            <a:ext cx="8991600" cy="827088"/>
          </a:xfrm>
        </p:spPr>
        <p:txBody>
          <a:bodyPr/>
          <a:lstStyle/>
          <a:p>
            <a:r>
              <a:rPr lang="en-US" altLang="en-US" smtClean="0">
                <a:latin typeface="Arial" charset="0"/>
                <a:cs typeface="Arial" charset="0"/>
              </a:rPr>
              <a:t> Part – I : Analog Electronics</a:t>
            </a:r>
          </a:p>
        </p:txBody>
      </p:sp>
      <p:sp>
        <p:nvSpPr>
          <p:cNvPr id="4" name="Slide Number Placeholder 3"/>
          <p:cNvSpPr>
            <a:spLocks noGrp="1"/>
          </p:cNvSpPr>
          <p:nvPr>
            <p:ph type="sldNum" sz="quarter" idx="12"/>
          </p:nvPr>
        </p:nvSpPr>
        <p:spPr/>
        <p:txBody>
          <a:bodyPr/>
          <a:lstStyle/>
          <a:p>
            <a:pPr>
              <a:defRPr/>
            </a:pPr>
            <a:r>
              <a:rPr lang="en-US"/>
              <a:t>1</a:t>
            </a:r>
          </a:p>
        </p:txBody>
      </p:sp>
      <p:sp>
        <p:nvSpPr>
          <p:cNvPr id="4100" name="Content Placeholder 1"/>
          <p:cNvSpPr>
            <a:spLocks noGrp="1"/>
          </p:cNvSpPr>
          <p:nvPr>
            <p:ph idx="1"/>
          </p:nvPr>
        </p:nvSpPr>
        <p:spPr>
          <a:xfrm>
            <a:off x="457200" y="1371600"/>
            <a:ext cx="8229600" cy="4525963"/>
          </a:xfrm>
        </p:spPr>
        <p:txBody>
          <a:bodyPr>
            <a:normAutofit fontScale="92500" lnSpcReduction="10000"/>
          </a:bodyPr>
          <a:lstStyle/>
          <a:p>
            <a:pPr marL="0" indent="0" algn="ctr">
              <a:buFont typeface="Wingdings" panose="05000000000000000000" pitchFamily="2" charset="2"/>
              <a:buNone/>
            </a:pPr>
            <a:endParaRPr lang="en-US" altLang="en-US" b="1" dirty="0" smtClean="0"/>
          </a:p>
          <a:p>
            <a:pPr marL="0" indent="0" algn="ctr">
              <a:buNone/>
            </a:pPr>
            <a:r>
              <a:rPr lang="en-US" altLang="en-US" b="1" dirty="0" smtClean="0">
                <a:latin typeface="Arial" panose="020B0604020202020204" pitchFamily="34" charset="0"/>
                <a:cs typeface="Arial" panose="020B0604020202020204" pitchFamily="34" charset="0"/>
              </a:rPr>
              <a:t>Chapter-2: </a:t>
            </a:r>
            <a:r>
              <a:rPr lang="en-US" b="1" dirty="0">
                <a:latin typeface="Arial" panose="020B0604020202020204" pitchFamily="34" charset="0"/>
                <a:cs typeface="Arial" panose="020B0604020202020204" pitchFamily="34" charset="0"/>
              </a:rPr>
              <a:t>BJT and its </a:t>
            </a:r>
            <a:r>
              <a:rPr lang="en-US" b="1" dirty="0" smtClean="0">
                <a:latin typeface="Arial" panose="020B0604020202020204" pitchFamily="34" charset="0"/>
                <a:cs typeface="Arial" panose="020B0604020202020204" pitchFamily="34" charset="0"/>
              </a:rPr>
              <a:t>Applications</a:t>
            </a:r>
          </a:p>
          <a:p>
            <a:pPr marL="0" indent="0" algn="ctr">
              <a:buNone/>
            </a:pPr>
            <a:endParaRPr lang="en-US" b="1" dirty="0" smtClean="0">
              <a:latin typeface="Arial" panose="020B0604020202020204" pitchFamily="34" charset="0"/>
              <a:cs typeface="Arial" panose="020B0604020202020204" pitchFamily="34" charset="0"/>
            </a:endParaRPr>
          </a:p>
          <a:p>
            <a:pPr marL="0" indent="0" algn="ctr">
              <a:buNone/>
            </a:pPr>
            <a:r>
              <a:rPr lang="en-US" sz="3000" b="1" dirty="0" smtClean="0">
                <a:solidFill>
                  <a:srgbClr val="003399"/>
                </a:solidFill>
              </a:rPr>
              <a:t>Module 4: </a:t>
            </a:r>
            <a:r>
              <a:rPr lang="en-US" sz="3000" b="1" dirty="0">
                <a:solidFill>
                  <a:srgbClr val="003399"/>
                </a:solidFill>
              </a:rPr>
              <a:t>Transistor  </a:t>
            </a:r>
            <a:r>
              <a:rPr lang="en-US" sz="3000" b="1" dirty="0" smtClean="0">
                <a:solidFill>
                  <a:srgbClr val="003399"/>
                </a:solidFill>
              </a:rPr>
              <a:t>as a Switch</a:t>
            </a:r>
            <a:endParaRPr lang="en-US" altLang="en-US" dirty="0" smtClean="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2400" b="1" dirty="0" smtClean="0">
              <a:latin typeface="Arial" charset="0"/>
              <a:cs typeface="Arial" charset="0"/>
            </a:endParaRPr>
          </a:p>
          <a:p>
            <a:pPr marL="0" indent="0">
              <a:buFont typeface="Wingdings" panose="05000000000000000000" pitchFamily="2" charset="2"/>
              <a:buNone/>
            </a:pPr>
            <a:endParaRPr lang="en-US" altLang="en-US" sz="2400" b="1" dirty="0" smtClean="0">
              <a:latin typeface="Arial" charset="0"/>
              <a:cs typeface="Arial" charset="0"/>
            </a:endParaRPr>
          </a:p>
          <a:p>
            <a:pPr marL="0" indent="0" algn="ctr">
              <a:buFont typeface="Wingdings" panose="05000000000000000000" pitchFamily="2" charset="2"/>
              <a:buNone/>
            </a:pPr>
            <a:endParaRPr lang="en-US" altLang="en-US" sz="2400" b="1" dirty="0" smtClean="0">
              <a:latin typeface="Arial" charset="0"/>
              <a:cs typeface="Arial" charset="0"/>
            </a:endParaRPr>
          </a:p>
          <a:p>
            <a:pPr marL="0" indent="0">
              <a:buFont typeface="Wingdings" panose="05000000000000000000" pitchFamily="2" charset="2"/>
              <a:buNone/>
            </a:pPr>
            <a:r>
              <a:rPr lang="en-US" altLang="en-US" sz="2400" b="1" dirty="0" smtClean="0">
                <a:latin typeface="Arial" charset="0"/>
                <a:cs typeface="Arial" charset="0"/>
              </a:rPr>
              <a:t>Reference: </a:t>
            </a:r>
          </a:p>
          <a:p>
            <a:pPr marL="0" indent="0" algn="ctr">
              <a:buFont typeface="Wingdings" panose="05000000000000000000" pitchFamily="2" charset="2"/>
              <a:buNone/>
            </a:pPr>
            <a:endParaRPr lang="en-US" altLang="en-US" sz="2400" b="1" dirty="0" smtClean="0">
              <a:latin typeface="Arial" charset="0"/>
              <a:cs typeface="Arial" charset="0"/>
            </a:endParaRPr>
          </a:p>
          <a:p>
            <a:pPr marL="0" indent="0" algn="just">
              <a:buFont typeface="Wingdings" panose="05000000000000000000" pitchFamily="2" charset="2"/>
              <a:buNone/>
            </a:pPr>
            <a:r>
              <a:rPr lang="en-IN" altLang="en-US" sz="2400" dirty="0" smtClean="0">
                <a:latin typeface="Arial" charset="0"/>
                <a:cs typeface="Arial" charset="0"/>
              </a:rPr>
              <a:t>Robert L. </a:t>
            </a:r>
            <a:r>
              <a:rPr lang="en-IN" altLang="en-US" sz="2400" dirty="0" err="1" smtClean="0">
                <a:latin typeface="Arial" charset="0"/>
                <a:cs typeface="Arial" charset="0"/>
              </a:rPr>
              <a:t>Boylestad</a:t>
            </a:r>
            <a:r>
              <a:rPr lang="en-IN" altLang="en-US" sz="2400" dirty="0" smtClean="0">
                <a:latin typeface="Arial" charset="0"/>
                <a:cs typeface="Arial" charset="0"/>
              </a:rPr>
              <a:t>, Louis </a:t>
            </a:r>
            <a:r>
              <a:rPr lang="en-IN" altLang="en-US" sz="2400" dirty="0" err="1" smtClean="0">
                <a:latin typeface="Arial" charset="0"/>
                <a:cs typeface="Arial" charset="0"/>
              </a:rPr>
              <a:t>Nashelsky</a:t>
            </a:r>
            <a:r>
              <a:rPr lang="en-IN" altLang="en-US" sz="2400" dirty="0" smtClean="0">
                <a:latin typeface="Arial" charset="0"/>
                <a:cs typeface="Arial" charset="0"/>
              </a:rPr>
              <a:t>, Electronic Devices &amp; Circuit Theory, 11</a:t>
            </a:r>
            <a:r>
              <a:rPr lang="en-IN" altLang="en-US" sz="2400" baseline="30000" dirty="0" smtClean="0">
                <a:latin typeface="Arial" charset="0"/>
                <a:cs typeface="Arial" charset="0"/>
              </a:rPr>
              <a:t>th</a:t>
            </a:r>
            <a:r>
              <a:rPr lang="en-IN" altLang="en-US" sz="2400" dirty="0" smtClean="0">
                <a:latin typeface="Arial" charset="0"/>
                <a:cs typeface="Arial" charset="0"/>
              </a:rPr>
              <a:t> Edition, PHI, 2012</a:t>
            </a:r>
            <a:endParaRPr lang="en-US" altLang="en-US" sz="2400" dirty="0" smtClean="0">
              <a:latin typeface="Arial" charset="0"/>
              <a:cs typeface="Arial" charset="0"/>
            </a:endParaRPr>
          </a:p>
          <a:p>
            <a:pPr marL="0" indent="0">
              <a:buFont typeface="Wingdings" panose="05000000000000000000" pitchFamily="2" charset="2"/>
              <a:buNone/>
            </a:pPr>
            <a:endParaRPr lang="en-US" altLang="en-US" sz="2400" dirty="0" smtClean="0"/>
          </a:p>
          <a:p>
            <a:pPr marL="0" indent="0">
              <a:buFont typeface="Wingdings" panose="05000000000000000000" pitchFamily="2" charset="2"/>
              <a:buNone/>
            </a:pPr>
            <a:endParaRPr lang="en-US" altLang="en-US" dirty="0" smtClean="0"/>
          </a:p>
        </p:txBody>
      </p:sp>
    </p:spTree>
    <p:extLst>
      <p:ext uri="{BB962C8B-B14F-4D97-AF65-F5344CB8AC3E}">
        <p14:creationId xmlns:p14="http://schemas.microsoft.com/office/powerpoint/2010/main" val="2718946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4: Transistor as Switch</a:t>
            </a:r>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48</a:t>
            </a:fld>
            <a:endParaRPr lang="en-US" dirty="0"/>
          </a:p>
        </p:txBody>
      </p:sp>
      <p:sp>
        <p:nvSpPr>
          <p:cNvPr id="6" name="Content Placeholder 2"/>
          <p:cNvSpPr>
            <a:spLocks noGrp="1"/>
          </p:cNvSpPr>
          <p:nvPr>
            <p:ph idx="1"/>
          </p:nvPr>
        </p:nvSpPr>
        <p:spPr>
          <a:xfrm>
            <a:off x="457200" y="1143000"/>
            <a:ext cx="8229600" cy="4983163"/>
          </a:xfrm>
        </p:spPr>
        <p:txBody>
          <a:bodyPr/>
          <a:lstStyle/>
          <a:p>
            <a:pPr marL="0" indent="0" algn="ctr">
              <a:buNone/>
            </a:pPr>
            <a:r>
              <a:rPr lang="en-US" altLang="ko-KR" b="1" dirty="0" smtClean="0">
                <a:latin typeface="Times New Roman" pitchFamily="18" charset="0"/>
                <a:ea typeface="굴림" charset="-127"/>
                <a:cs typeface="Times New Roman" pitchFamily="18" charset="0"/>
              </a:rPr>
              <a:t>Objectives</a:t>
            </a:r>
            <a:r>
              <a:rPr lang="en-US" altLang="ko-KR" dirty="0" smtClean="0">
                <a:latin typeface="Times New Roman" pitchFamily="18" charset="0"/>
                <a:ea typeface="굴림" charset="-127"/>
                <a:cs typeface="Times New Roman" pitchFamily="18" charset="0"/>
              </a:rPr>
              <a:t> </a:t>
            </a:r>
          </a:p>
          <a:p>
            <a:pPr marL="0" indent="0" algn="ctr">
              <a:buNone/>
            </a:pPr>
            <a:endParaRPr lang="en-US" altLang="ko-KR" dirty="0">
              <a:latin typeface="Times New Roman" pitchFamily="18" charset="0"/>
              <a:ea typeface="굴림" charset="-127"/>
              <a:cs typeface="Times New Roman" pitchFamily="18" charset="0"/>
            </a:endParaRPr>
          </a:p>
          <a:p>
            <a:pPr lvl="0"/>
            <a:r>
              <a:rPr lang="en-IN" dirty="0" smtClean="0">
                <a:latin typeface="Times New Roman" pitchFamily="18" charset="0"/>
                <a:cs typeface="Times New Roman" pitchFamily="18" charset="0"/>
              </a:rPr>
              <a:t> </a:t>
            </a:r>
            <a:r>
              <a:rPr lang="en-IN" dirty="0" smtClean="0">
                <a:latin typeface="Arial" panose="020B0604020202020204" pitchFamily="34" charset="0"/>
                <a:cs typeface="Arial" panose="020B0604020202020204" pitchFamily="34" charset="0"/>
              </a:rPr>
              <a:t>Explain </a:t>
            </a:r>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use of transistor as </a:t>
            </a:r>
            <a:r>
              <a:rPr lang="en-IN" dirty="0">
                <a:latin typeface="Arial" panose="020B0604020202020204" pitchFamily="34" charset="0"/>
                <a:cs typeface="Arial" panose="020B0604020202020204" pitchFamily="34" charset="0"/>
              </a:rPr>
              <a:t>switch</a:t>
            </a:r>
            <a:r>
              <a:rPr lang="en-IN" dirty="0" smtClean="0">
                <a:latin typeface="Arial" panose="020B0604020202020204" pitchFamily="34" charset="0"/>
                <a:cs typeface="Arial" panose="020B0604020202020204" pitchFamily="34" charset="0"/>
              </a:rPr>
              <a:t>.</a:t>
            </a:r>
          </a:p>
          <a:p>
            <a:pPr marL="0" lvl="0" indent="0">
              <a:buNone/>
            </a:pP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 Application of transistor switch as LED </a:t>
            </a:r>
            <a:r>
              <a:rPr lang="en-IN" dirty="0" smtClean="0">
                <a:latin typeface="Arial" panose="020B0604020202020204" pitchFamily="34" charset="0"/>
                <a:cs typeface="Arial" panose="020B0604020202020204" pitchFamily="34" charset="0"/>
              </a:rPr>
              <a:t>driver  and Inverter.</a:t>
            </a:r>
            <a:endParaRPr lang="en-IN" dirty="0">
              <a:latin typeface="+mj-lt"/>
              <a:cs typeface="Simplified Arabic" panose="02020603050405020304" pitchFamily="18" charset="-78"/>
            </a:endParaRPr>
          </a:p>
        </p:txBody>
      </p:sp>
    </p:spTree>
    <p:extLst>
      <p:ext uri="{BB962C8B-B14F-4D97-AF65-F5344CB8AC3E}">
        <p14:creationId xmlns:p14="http://schemas.microsoft.com/office/powerpoint/2010/main" val="214583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Transistor as switch</a:t>
            </a:r>
          </a:p>
        </p:txBody>
      </p:sp>
      <p:pic>
        <p:nvPicPr>
          <p:cNvPr id="5" name="Content Placeholder 4"/>
          <p:cNvPicPr>
            <a:picLocks noGrp="1" noChangeAspect="1"/>
          </p:cNvPicPr>
          <p:nvPr>
            <p:ph idx="1"/>
          </p:nvPr>
        </p:nvPicPr>
        <p:blipFill>
          <a:blip r:embed="rId3"/>
          <a:stretch>
            <a:fillRect/>
          </a:stretch>
        </p:blipFill>
        <p:spPr>
          <a:xfrm>
            <a:off x="1381125" y="1371600"/>
            <a:ext cx="6381750" cy="3439319"/>
          </a:xfrm>
          <a:prstGeom prst="rect">
            <a:avLst/>
          </a:prstGeom>
        </p:spPr>
      </p:pic>
      <p:sp>
        <p:nvSpPr>
          <p:cNvPr id="4" name="Slide Number Placeholder 3"/>
          <p:cNvSpPr>
            <a:spLocks noGrp="1"/>
          </p:cNvSpPr>
          <p:nvPr>
            <p:ph type="sldNum" sz="quarter" idx="12"/>
          </p:nvPr>
        </p:nvSpPr>
        <p:spPr/>
        <p:txBody>
          <a:bodyPr/>
          <a:lstStyle/>
          <a:p>
            <a:fld id="{7DB72B6B-351E-47F5-8A9F-408C781D2328}" type="slidenum">
              <a:rPr lang="en-US" smtClean="0"/>
              <a:t>49</a:t>
            </a:fld>
            <a:endParaRPr lang="en-US" dirty="0"/>
          </a:p>
        </p:txBody>
      </p:sp>
      <p:sp>
        <p:nvSpPr>
          <p:cNvPr id="6" name="TextBox 5"/>
          <p:cNvSpPr txBox="1"/>
          <p:nvPr/>
        </p:nvSpPr>
        <p:spPr>
          <a:xfrm>
            <a:off x="228600" y="813137"/>
            <a:ext cx="8305800" cy="6001643"/>
          </a:xfrm>
          <a:prstGeom prst="rect">
            <a:avLst/>
          </a:prstGeom>
          <a:noFill/>
        </p:spPr>
        <p:txBody>
          <a:bodyPr wrap="square" rtlCol="0">
            <a:spAutoFit/>
          </a:bodyPr>
          <a:lstStyle/>
          <a:p>
            <a:pPr marL="457200" lvl="0" indent="-457200">
              <a:lnSpc>
                <a:spcPct val="150000"/>
              </a:lnSpc>
              <a:buFont typeface="Wingdings" pitchFamily="2" charset="2"/>
              <a:buChar char="§"/>
            </a:pPr>
            <a:r>
              <a:rPr lang="en-IN" sz="2400" dirty="0">
                <a:solidFill>
                  <a:prstClr val="black"/>
                </a:solidFill>
                <a:latin typeface="Arial" panose="020B0604020202020204" pitchFamily="34" charset="0"/>
                <a:cs typeface="Arial" panose="020B0604020202020204" pitchFamily="34" charset="0"/>
              </a:rPr>
              <a:t>Transistor operate as “ON/OFF” type switch</a:t>
            </a:r>
            <a:r>
              <a:rPr lang="en-IN" sz="2400" dirty="0" smtClean="0">
                <a:solidFill>
                  <a:prstClr val="black"/>
                </a:solidFill>
                <a:latin typeface="Arial" panose="020B0604020202020204" pitchFamily="34" charset="0"/>
                <a:cs typeface="Arial" panose="020B0604020202020204" pitchFamily="34" charset="0"/>
              </a:rPr>
              <a:t>.</a:t>
            </a:r>
          </a:p>
          <a:p>
            <a:pPr marL="457200" lvl="0" indent="-457200">
              <a:lnSpc>
                <a:spcPct val="150000"/>
              </a:lnSpc>
              <a:buFont typeface="Wingdings" pitchFamily="2" charset="2"/>
              <a:buChar char="§"/>
            </a:pPr>
            <a:endParaRPr lang="en-IN" sz="2400" dirty="0">
              <a:solidFill>
                <a:prstClr val="black"/>
              </a:solidFill>
              <a:latin typeface="Arial" panose="020B0604020202020204" pitchFamily="34" charset="0"/>
              <a:cs typeface="Arial" panose="020B0604020202020204" pitchFamily="34" charset="0"/>
            </a:endParaRPr>
          </a:p>
          <a:p>
            <a:pPr marL="457200" lvl="0" indent="-457200">
              <a:lnSpc>
                <a:spcPct val="150000"/>
              </a:lnSpc>
              <a:buFont typeface="Wingdings" pitchFamily="2" charset="2"/>
              <a:buChar char="§"/>
            </a:pPr>
            <a:endParaRPr lang="en-IN" sz="2400" dirty="0" smtClean="0">
              <a:solidFill>
                <a:prstClr val="black"/>
              </a:solidFill>
              <a:latin typeface="Arial" panose="020B0604020202020204" pitchFamily="34" charset="0"/>
              <a:cs typeface="Arial" panose="020B0604020202020204" pitchFamily="34" charset="0"/>
            </a:endParaRPr>
          </a:p>
          <a:p>
            <a:pPr marL="457200" lvl="0" indent="-457200">
              <a:lnSpc>
                <a:spcPct val="150000"/>
              </a:lnSpc>
              <a:buFont typeface="Wingdings" pitchFamily="2" charset="2"/>
              <a:buChar char="§"/>
            </a:pPr>
            <a:endParaRPr lang="en-IN" sz="2400" dirty="0">
              <a:solidFill>
                <a:prstClr val="black"/>
              </a:solidFill>
              <a:latin typeface="Arial" panose="020B0604020202020204" pitchFamily="34" charset="0"/>
              <a:cs typeface="Arial" panose="020B0604020202020204" pitchFamily="34" charset="0"/>
            </a:endParaRPr>
          </a:p>
          <a:p>
            <a:pPr marL="457200" lvl="0" indent="-457200">
              <a:lnSpc>
                <a:spcPct val="150000"/>
              </a:lnSpc>
              <a:buFont typeface="Wingdings" pitchFamily="2" charset="2"/>
              <a:buChar char="§"/>
            </a:pPr>
            <a:endParaRPr lang="en-IN" sz="2400" dirty="0" smtClean="0">
              <a:solidFill>
                <a:prstClr val="black"/>
              </a:solidFill>
              <a:latin typeface="Arial" panose="020B0604020202020204" pitchFamily="34" charset="0"/>
              <a:cs typeface="Arial" panose="020B0604020202020204" pitchFamily="34" charset="0"/>
            </a:endParaRPr>
          </a:p>
          <a:p>
            <a:pPr marL="457200" lvl="0" indent="-457200">
              <a:lnSpc>
                <a:spcPct val="150000"/>
              </a:lnSpc>
              <a:buFont typeface="Wingdings" pitchFamily="2" charset="2"/>
              <a:buChar char="§"/>
            </a:pPr>
            <a:endParaRPr lang="en-IN" sz="2400" dirty="0">
              <a:solidFill>
                <a:prstClr val="black"/>
              </a:solidFill>
              <a:latin typeface="Arial" panose="020B0604020202020204" pitchFamily="34" charset="0"/>
              <a:cs typeface="Arial" panose="020B0604020202020204" pitchFamily="34" charset="0"/>
            </a:endParaRPr>
          </a:p>
          <a:p>
            <a:pPr marL="457200" lvl="0" indent="-457200">
              <a:lnSpc>
                <a:spcPct val="150000"/>
              </a:lnSpc>
              <a:buFont typeface="Wingdings" pitchFamily="2" charset="2"/>
              <a:buChar char="§"/>
            </a:pPr>
            <a:endParaRPr lang="en-IN" sz="2400" dirty="0" smtClean="0">
              <a:solidFill>
                <a:prstClr val="black"/>
              </a:solidFill>
              <a:latin typeface="Arial" panose="020B0604020202020204" pitchFamily="34" charset="0"/>
              <a:cs typeface="Arial" panose="020B0604020202020204" pitchFamily="34" charset="0"/>
            </a:endParaRPr>
          </a:p>
          <a:p>
            <a:pPr marL="457200" lvl="0" indent="-457200">
              <a:lnSpc>
                <a:spcPct val="150000"/>
              </a:lnSpc>
              <a:buFont typeface="Wingdings" pitchFamily="2" charset="2"/>
              <a:buChar char="§"/>
            </a:pPr>
            <a:endParaRPr lang="en-IN" sz="2400" dirty="0">
              <a:solidFill>
                <a:prstClr val="black"/>
              </a:solidFill>
              <a:latin typeface="Arial" panose="020B0604020202020204" pitchFamily="34" charset="0"/>
              <a:cs typeface="Arial" panose="020B0604020202020204" pitchFamily="34" charset="0"/>
            </a:endParaRPr>
          </a:p>
          <a:p>
            <a:pPr>
              <a:lnSpc>
                <a:spcPct val="150000"/>
              </a:lnSpc>
            </a:pPr>
            <a:r>
              <a:rPr lang="en-IN" sz="2400" dirty="0" smtClean="0">
                <a:solidFill>
                  <a:srgbClr val="003399"/>
                </a:solidFill>
                <a:hlinkClick r:id="rId4" action="ppaction://hlinkfile"/>
              </a:rPr>
              <a:t>link\switch.docx</a:t>
            </a:r>
            <a:endParaRPr lang="en-IN" sz="2400" dirty="0">
              <a:solidFill>
                <a:srgbClr val="003399"/>
              </a:solidFill>
            </a:endParaRPr>
          </a:p>
          <a:p>
            <a:pPr lvl="0">
              <a:lnSpc>
                <a:spcPct val="150000"/>
              </a:lnSpc>
            </a:pPr>
            <a:endParaRPr lang="en-IN" sz="2400" dirty="0">
              <a:solidFill>
                <a:prstClr val="black"/>
              </a:solidFill>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159284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457200" y="1143000"/>
            <a:ext cx="8382000" cy="3962399"/>
          </a:xfrm>
        </p:spPr>
        <p:txBody>
          <a:bodyPr>
            <a:noAutofit/>
          </a:bodyPr>
          <a:lstStyle/>
          <a:p>
            <a:pPr>
              <a:lnSpc>
                <a:spcPct val="150000"/>
              </a:lnSpc>
            </a:pPr>
            <a:r>
              <a:rPr lang="en-US" sz="2600" dirty="0">
                <a:latin typeface="Arial" panose="020B0604020202020204" pitchFamily="34" charset="0"/>
                <a:cs typeface="Arial" panose="020B0604020202020204" pitchFamily="34" charset="0"/>
              </a:rPr>
              <a:t>The three </a:t>
            </a:r>
            <a:r>
              <a:rPr lang="en-US" sz="2600" dirty="0" smtClean="0">
                <a:latin typeface="Arial" panose="020B0604020202020204" pitchFamily="34" charset="0"/>
                <a:cs typeface="Arial" panose="020B0604020202020204" pitchFamily="34" charset="0"/>
              </a:rPr>
              <a:t>layers </a:t>
            </a:r>
            <a:r>
              <a:rPr lang="en-US" sz="2600" dirty="0">
                <a:latin typeface="Arial" panose="020B0604020202020204" pitchFamily="34" charset="0"/>
                <a:cs typeface="Arial" panose="020B0604020202020204" pitchFamily="34" charset="0"/>
              </a:rPr>
              <a:t>of BJT are called Emitter, Base and Collector</a:t>
            </a:r>
          </a:p>
          <a:p>
            <a:pPr>
              <a:lnSpc>
                <a:spcPct val="150000"/>
              </a:lnSpc>
            </a:pPr>
            <a:r>
              <a:rPr lang="en-US" sz="2600" dirty="0" smtClean="0">
                <a:latin typeface="Arial" panose="020B0604020202020204" pitchFamily="34" charset="0"/>
                <a:cs typeface="Arial" panose="020B0604020202020204" pitchFamily="34" charset="0"/>
              </a:rPr>
              <a:t>Base </a:t>
            </a:r>
            <a:r>
              <a:rPr lang="en-US" sz="2600" dirty="0">
                <a:latin typeface="Arial" panose="020B0604020202020204" pitchFamily="34" charset="0"/>
                <a:cs typeface="Arial" panose="020B0604020202020204" pitchFamily="34" charset="0"/>
              </a:rPr>
              <a:t>is lightly doped.  Emitter is heavily doped.  Collector is moderately doped</a:t>
            </a:r>
          </a:p>
          <a:p>
            <a:pPr>
              <a:lnSpc>
                <a:spcPct val="150000"/>
              </a:lnSpc>
            </a:pPr>
            <a:r>
              <a:rPr lang="en-US" sz="2600" dirty="0">
                <a:latin typeface="Arial" panose="020B0604020202020204" pitchFamily="34" charset="0"/>
                <a:cs typeface="Arial" panose="020B0604020202020204" pitchFamily="34" charset="0"/>
              </a:rPr>
              <a:t>NPN – Emitter and Collector are </a:t>
            </a:r>
            <a:r>
              <a:rPr lang="en-US" sz="2600" dirty="0" smtClean="0">
                <a:latin typeface="Arial" panose="020B0604020202020204" pitchFamily="34" charset="0"/>
                <a:cs typeface="Arial" panose="020B0604020202020204" pitchFamily="34" charset="0"/>
              </a:rPr>
              <a:t>N-type  </a:t>
            </a:r>
          </a:p>
          <a:p>
            <a:pPr marL="0" indent="0">
              <a:lnSpc>
                <a:spcPct val="150000"/>
              </a:lnSpc>
              <a:buNone/>
            </a:pPr>
            <a:r>
              <a:rPr lang="en-US" sz="2600" dirty="0">
                <a:latin typeface="Arial" panose="020B0604020202020204" pitchFamily="34" charset="0"/>
                <a:cs typeface="Arial" panose="020B0604020202020204" pitchFamily="34" charset="0"/>
              </a:rPr>
              <a:t> </a:t>
            </a:r>
            <a:r>
              <a:rPr lang="en-US" sz="2600" dirty="0" smtClean="0">
                <a:latin typeface="Arial" panose="020B0604020202020204" pitchFamily="34" charset="0"/>
                <a:cs typeface="Arial" panose="020B0604020202020204" pitchFamily="34" charset="0"/>
              </a:rPr>
              <a:t>              semiconductors, Base </a:t>
            </a:r>
            <a:r>
              <a:rPr lang="en-US" sz="2600" dirty="0">
                <a:latin typeface="Arial" panose="020B0604020202020204" pitchFamily="34" charset="0"/>
                <a:cs typeface="Arial" panose="020B0604020202020204" pitchFamily="34" charset="0"/>
              </a:rPr>
              <a:t>is P-type</a:t>
            </a:r>
          </a:p>
          <a:p>
            <a:pPr>
              <a:lnSpc>
                <a:spcPct val="150000"/>
              </a:lnSpc>
            </a:pPr>
            <a:r>
              <a:rPr lang="en-US" sz="2600" dirty="0">
                <a:latin typeface="Arial" panose="020B0604020202020204" pitchFamily="34" charset="0"/>
                <a:cs typeface="Arial" panose="020B0604020202020204" pitchFamily="34" charset="0"/>
              </a:rPr>
              <a:t>PNP – Emitter and Collector are </a:t>
            </a:r>
            <a:r>
              <a:rPr lang="en-US" sz="2600" dirty="0" smtClean="0">
                <a:latin typeface="Arial" panose="020B0604020202020204" pitchFamily="34" charset="0"/>
                <a:cs typeface="Arial" panose="020B0604020202020204" pitchFamily="34" charset="0"/>
              </a:rPr>
              <a:t>P-type  </a:t>
            </a:r>
          </a:p>
          <a:p>
            <a:pPr marL="0" indent="0">
              <a:lnSpc>
                <a:spcPct val="150000"/>
              </a:lnSpc>
              <a:buNone/>
            </a:pPr>
            <a:r>
              <a:rPr lang="en-US" sz="2600" dirty="0">
                <a:latin typeface="Arial" panose="020B0604020202020204" pitchFamily="34" charset="0"/>
                <a:cs typeface="Arial" panose="020B0604020202020204" pitchFamily="34" charset="0"/>
              </a:rPr>
              <a:t> </a:t>
            </a:r>
            <a:r>
              <a:rPr lang="en-US" sz="2600" dirty="0" smtClean="0">
                <a:latin typeface="Arial" panose="020B0604020202020204" pitchFamily="34" charset="0"/>
                <a:cs typeface="Arial" panose="020B0604020202020204" pitchFamily="34" charset="0"/>
              </a:rPr>
              <a:t>              semiconductors,  Base is N-type</a:t>
            </a:r>
            <a:endParaRPr lang="en-US" sz="26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DB72B6B-351E-47F5-8A9F-408C781D2328}" type="slidenum">
              <a:rPr lang="en-US" smtClean="0"/>
              <a:t>5</a:t>
            </a:fld>
            <a:endParaRPr lang="en-US" dirty="0"/>
          </a:p>
        </p:txBody>
      </p:sp>
    </p:spTree>
    <p:extLst>
      <p:ext uri="{BB962C8B-B14F-4D97-AF65-F5344CB8AC3E}">
        <p14:creationId xmlns:p14="http://schemas.microsoft.com/office/powerpoint/2010/main" val="314683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3075" name="Text Box 3"/>
          <p:cNvSpPr txBox="1">
            <a:spLocks noChangeArrowheads="1"/>
          </p:cNvSpPr>
          <p:nvPr/>
        </p:nvSpPr>
        <p:spPr bwMode="auto">
          <a:xfrm>
            <a:off x="0"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sp>
        <p:nvSpPr>
          <p:cNvPr id="3076" name="TextBox 1"/>
          <p:cNvSpPr txBox="1">
            <a:spLocks noChangeArrowheads="1"/>
          </p:cNvSpPr>
          <p:nvPr/>
        </p:nvSpPr>
        <p:spPr bwMode="auto">
          <a:xfrm>
            <a:off x="8686800" y="6553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2</a:t>
            </a:r>
          </a:p>
        </p:txBody>
      </p:sp>
      <p:sp>
        <p:nvSpPr>
          <p:cNvPr id="3" name="Title 2"/>
          <p:cNvSpPr>
            <a:spLocks noGrp="1"/>
          </p:cNvSpPr>
          <p:nvPr>
            <p:ph type="title"/>
          </p:nvPr>
        </p:nvSpPr>
        <p:spPr/>
        <p:txBody>
          <a:bodyPr/>
          <a:lstStyle/>
          <a:p>
            <a:r>
              <a:rPr lang="en-US" dirty="0" smtClean="0"/>
              <a:t>Transistor as </a:t>
            </a:r>
            <a:r>
              <a:rPr lang="en-IN" dirty="0" smtClean="0"/>
              <a:t>LED </a:t>
            </a:r>
            <a:r>
              <a:rPr lang="en-IN" dirty="0"/>
              <a:t>driver </a:t>
            </a:r>
            <a:r>
              <a:rPr lang="en-US" dirty="0" smtClean="0"/>
              <a:t> </a:t>
            </a:r>
            <a:endParaRPr lang="en-US" dirty="0"/>
          </a:p>
        </p:txBody>
      </p:sp>
      <p:pic>
        <p:nvPicPr>
          <p:cNvPr id="9" name="Picture 7" descr="Mahe-Logo-emb"/>
          <p:cNvPicPr>
            <a:picLocks noChangeAspect="1" noChangeArrowheads="1"/>
          </p:cNvPicPr>
          <p:nvPr/>
        </p:nvPicPr>
        <p:blipFill>
          <a:blip r:embed="rId3">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8"/>
          <p:cNvSpPr>
            <a:spLocks noChangeShapeType="1"/>
          </p:cNvSpPr>
          <p:nvPr/>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sp>
        <p:nvSpPr>
          <p:cNvPr id="5" name="Slide Number Placeholder 4"/>
          <p:cNvSpPr>
            <a:spLocks noGrp="1"/>
          </p:cNvSpPr>
          <p:nvPr>
            <p:ph type="sldNum" sz="quarter" idx="12"/>
          </p:nvPr>
        </p:nvSpPr>
        <p:spPr/>
        <p:txBody>
          <a:bodyPr/>
          <a:lstStyle/>
          <a:p>
            <a:fld id="{7DB72B6B-351E-47F5-8A9F-408C781D2328}" type="slidenum">
              <a:rPr lang="en-US" smtClean="0"/>
              <a:t>50</a:t>
            </a:fld>
            <a:endParaRPr lang="en-US" dirty="0"/>
          </a:p>
        </p:txBody>
      </p:sp>
      <p:pic>
        <p:nvPicPr>
          <p:cNvPr id="12" name="Picture 11"/>
          <p:cNvPicPr/>
          <p:nvPr/>
        </p:nvPicPr>
        <p:blipFill>
          <a:blip r:embed="rId4">
            <a:extLst>
              <a:ext uri="{28A0092B-C50C-407E-A947-70E740481C1C}">
                <a14:useLocalDpi xmlns:a14="http://schemas.microsoft.com/office/drawing/2010/main" val="0"/>
              </a:ext>
            </a:extLst>
          </a:blip>
          <a:srcRect/>
          <a:stretch>
            <a:fillRect/>
          </a:stretch>
        </p:blipFill>
        <p:spPr bwMode="auto">
          <a:xfrm>
            <a:off x="1729740" y="914400"/>
            <a:ext cx="5356860" cy="5029200"/>
          </a:xfrm>
          <a:prstGeom prst="rect">
            <a:avLst/>
          </a:prstGeom>
          <a:noFill/>
          <a:ln>
            <a:noFill/>
          </a:ln>
        </p:spPr>
      </p:pic>
      <p:sp>
        <p:nvSpPr>
          <p:cNvPr id="2" name="Content Placeholder 1"/>
          <p:cNvSpPr>
            <a:spLocks noGrp="1"/>
          </p:cNvSpPr>
          <p:nvPr>
            <p:ph idx="1"/>
          </p:nvPr>
        </p:nvSpPr>
        <p:spPr>
          <a:xfrm>
            <a:off x="457200" y="914400"/>
            <a:ext cx="8229600" cy="5211763"/>
          </a:xfrm>
        </p:spPr>
        <p:txBody>
          <a:bodyPr/>
          <a:lstStyle/>
          <a:p>
            <a:endParaRPr lang="en-IN" dirty="0"/>
          </a:p>
        </p:txBody>
      </p:sp>
    </p:spTree>
    <p:extLst>
      <p:ext uri="{BB962C8B-B14F-4D97-AF65-F5344CB8AC3E}">
        <p14:creationId xmlns:p14="http://schemas.microsoft.com/office/powerpoint/2010/main" val="3351959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Transistor as Inverter</a:t>
            </a:r>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51</a:t>
            </a:fld>
            <a:endParaRPr lang="en-US" dirty="0"/>
          </a:p>
        </p:txBody>
      </p:sp>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3"/>
          <a:stretch>
            <a:fillRect/>
          </a:stretch>
        </p:blipFill>
        <p:spPr>
          <a:xfrm>
            <a:off x="914400" y="1187062"/>
            <a:ext cx="7391400" cy="4833682"/>
          </a:xfrm>
          <a:prstGeom prst="rect">
            <a:avLst/>
          </a:prstGeom>
        </p:spPr>
      </p:pic>
    </p:spTree>
    <p:extLst>
      <p:ext uri="{BB962C8B-B14F-4D97-AF65-F5344CB8AC3E}">
        <p14:creationId xmlns:p14="http://schemas.microsoft.com/office/powerpoint/2010/main" val="3641033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marL="0" indent="0">
              <a:buNone/>
            </a:pPr>
            <a:r>
              <a:rPr lang="en-IN" dirty="0" smtClean="0"/>
              <a:t>In </a:t>
            </a:r>
            <a:r>
              <a:rPr lang="en-IN" dirty="0"/>
              <a:t>this module we have learnt:	</a:t>
            </a:r>
            <a:endParaRPr lang="en-IN" dirty="0" smtClean="0"/>
          </a:p>
          <a:p>
            <a:pPr marL="0" indent="0">
              <a:buNone/>
            </a:pPr>
            <a:r>
              <a:rPr lang="en-IN" dirty="0"/>
              <a:t>	</a:t>
            </a:r>
            <a:endParaRPr lang="en-US" dirty="0"/>
          </a:p>
          <a:p>
            <a:pPr lvl="0"/>
            <a:r>
              <a:rPr lang="en-IN" dirty="0"/>
              <a:t>The transistor can be used as switch by operating it in either saturation region (when the switch is said to be ON) or in cut off region (when the switch is said to be OFF).  </a:t>
            </a:r>
            <a:endParaRPr lang="en-IN" dirty="0" smtClean="0"/>
          </a:p>
          <a:p>
            <a:pPr lvl="0"/>
            <a:endParaRPr lang="en-US" dirty="0"/>
          </a:p>
          <a:p>
            <a:pPr lvl="0"/>
            <a:r>
              <a:rPr lang="en-IN" dirty="0"/>
              <a:t>The applications of transistor switch as LED driver and </a:t>
            </a:r>
            <a:r>
              <a:rPr lang="en-IN" dirty="0" smtClean="0"/>
              <a:t>inverter.</a:t>
            </a:r>
            <a:endParaRPr lang="en-US" dirty="0"/>
          </a:p>
          <a:p>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52</a:t>
            </a:fld>
            <a:endParaRPr lang="en-US" dirty="0"/>
          </a:p>
        </p:txBody>
      </p:sp>
    </p:spTree>
    <p:extLst>
      <p:ext uri="{BB962C8B-B14F-4D97-AF65-F5344CB8AC3E}">
        <p14:creationId xmlns:p14="http://schemas.microsoft.com/office/powerpoint/2010/main" val="1393011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457200" y="1600201"/>
            <a:ext cx="8229600" cy="3505200"/>
          </a:xfrm>
        </p:spPr>
        <p:txBody>
          <a:bodyPr/>
          <a:lstStyle/>
          <a:p>
            <a:r>
              <a:rPr lang="en-US" dirty="0" smtClean="0">
                <a:latin typeface="Times New Roman" panose="02020603050405020304" pitchFamily="18" charset="0"/>
              </a:rPr>
              <a:t>Transistor symbols</a:t>
            </a:r>
            <a:r>
              <a:rPr lang="en-US" dirty="0" smtClean="0">
                <a:solidFill>
                  <a:srgbClr val="FFFF00"/>
                </a:solidFill>
                <a:latin typeface="Times New Roman" panose="02020603050405020304" pitchFamily="18" charset="0"/>
              </a:rPr>
              <a:t>:</a:t>
            </a:r>
          </a:p>
          <a:p>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6</a:t>
            </a:fld>
            <a:endParaRPr lang="en-US" dirty="0"/>
          </a:p>
        </p:txBody>
      </p:sp>
      <p:graphicFrame>
        <p:nvGraphicFramePr>
          <p:cNvPr id="5" name="Object 7"/>
          <p:cNvGraphicFramePr>
            <a:graphicFrameLocks noChangeAspect="1"/>
          </p:cNvGraphicFramePr>
          <p:nvPr>
            <p:extLst>
              <p:ext uri="{D42A27DB-BD31-4B8C-83A1-F6EECF244321}">
                <p14:modId xmlns:p14="http://schemas.microsoft.com/office/powerpoint/2010/main" val="1742277012"/>
              </p:ext>
            </p:extLst>
          </p:nvPr>
        </p:nvGraphicFramePr>
        <p:xfrm>
          <a:off x="914400" y="2209800"/>
          <a:ext cx="6629400" cy="2835275"/>
        </p:xfrm>
        <a:graphic>
          <a:graphicData uri="http://schemas.openxmlformats.org/presentationml/2006/ole">
            <mc:AlternateContent xmlns:mc="http://schemas.openxmlformats.org/markup-compatibility/2006">
              <mc:Choice xmlns:v="urn:schemas-microsoft-com:vml" Requires="v">
                <p:oleObj spid="_x0000_s1099" name="Bitmap Image" r:id="rId3" imgW="3943440" imgH="1685880" progId="Paint.Picture">
                  <p:embed/>
                </p:oleObj>
              </mc:Choice>
              <mc:Fallback>
                <p:oleObj name="Bitmap Image" r:id="rId3" imgW="3943440" imgH="1685880" progId="Paint.Picture">
                  <p:embed/>
                  <p:pic>
                    <p:nvPicPr>
                      <p:cNvPr id="0" name=""/>
                      <p:cNvPicPr>
                        <a:picLocks noChangeAspect="1" noChangeArrowheads="1"/>
                      </p:cNvPicPr>
                      <p:nvPr/>
                    </p:nvPicPr>
                    <p:blipFill>
                      <a:blip r:embed="rId4"/>
                      <a:srcRect/>
                      <a:stretch>
                        <a:fillRect/>
                      </a:stretch>
                    </p:blipFill>
                    <p:spPr bwMode="auto">
                      <a:xfrm>
                        <a:off x="914400" y="2209800"/>
                        <a:ext cx="66294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5"/>
          <p:cNvSpPr/>
          <p:nvPr/>
        </p:nvSpPr>
        <p:spPr>
          <a:xfrm>
            <a:off x="1143000" y="5040868"/>
            <a:ext cx="6400800" cy="461665"/>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          NPN Transistor               PNP Transistor</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6896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NPN TRANSISTOR OPERATION</a:t>
            </a:r>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7</a:t>
            </a:fld>
            <a:endParaRPr lang="en-US" dirty="0"/>
          </a:p>
        </p:txBody>
      </p:sp>
      <p:pic>
        <p:nvPicPr>
          <p:cNvPr id="5" name="Content Placeholder 4" descr="೛&#10;Ȼø"/>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590014" y="1499700"/>
            <a:ext cx="5191786" cy="26151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Object 6"/>
          <p:cNvGraphicFramePr>
            <a:graphicFrameLocks noChangeAspect="1"/>
          </p:cNvGraphicFramePr>
          <p:nvPr>
            <p:extLst>
              <p:ext uri="{D42A27DB-BD31-4B8C-83A1-F6EECF244321}">
                <p14:modId xmlns:p14="http://schemas.microsoft.com/office/powerpoint/2010/main" val="1164035897"/>
              </p:ext>
            </p:extLst>
          </p:nvPr>
        </p:nvGraphicFramePr>
        <p:xfrm>
          <a:off x="1905000" y="4343400"/>
          <a:ext cx="4267200" cy="887413"/>
        </p:xfrm>
        <a:graphic>
          <a:graphicData uri="http://schemas.openxmlformats.org/presentationml/2006/ole">
            <mc:AlternateContent xmlns:mc="http://schemas.openxmlformats.org/markup-compatibility/2006">
              <mc:Choice xmlns:v="urn:schemas-microsoft-com:vml" Requires="v">
                <p:oleObj spid="_x0000_s2121" name="Bitmap Image" r:id="rId5" imgW="3390476" imgH="704948" progId="Paint.Picture">
                  <p:embed/>
                </p:oleObj>
              </mc:Choice>
              <mc:Fallback>
                <p:oleObj name="Bitmap Image" r:id="rId5" imgW="3390476" imgH="704948" progId="Paint.Picture">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4343400"/>
                        <a:ext cx="4267200"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2"/>
          <p:cNvSpPr/>
          <p:nvPr/>
        </p:nvSpPr>
        <p:spPr>
          <a:xfrm>
            <a:off x="1143000" y="5334000"/>
            <a:ext cx="6248400" cy="646331"/>
          </a:xfrm>
          <a:prstGeom prst="rect">
            <a:avLst/>
          </a:prstGeom>
        </p:spPr>
        <p:txBody>
          <a:bodyPr wrap="square">
            <a:spAutoFit/>
          </a:bodyPr>
          <a:lstStyle/>
          <a:p>
            <a:pPr algn="ctr"/>
            <a:r>
              <a:rPr lang="en-US" i="1" dirty="0">
                <a:hlinkClick r:id="rId7"/>
              </a:rPr>
              <a:t>http://www.learnabout-electronics.org/bipolar_junction_transistors_05.php</a:t>
            </a:r>
            <a:endParaRPr lang="en-US" i="1" dirty="0"/>
          </a:p>
        </p:txBody>
      </p:sp>
    </p:spTree>
    <p:extLst>
      <p:ext uri="{BB962C8B-B14F-4D97-AF65-F5344CB8AC3E}">
        <p14:creationId xmlns:p14="http://schemas.microsoft.com/office/powerpoint/2010/main" val="343033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NPN TRANSISTOR OPERATION</a:t>
            </a:r>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8</a:t>
            </a:fld>
            <a:endParaRPr lang="en-US" dirty="0"/>
          </a:p>
        </p:txBody>
      </p:sp>
      <p:sp>
        <p:nvSpPr>
          <p:cNvPr id="7" name="Content Placeholder 6"/>
          <p:cNvSpPr>
            <a:spLocks noGrp="1"/>
          </p:cNvSpPr>
          <p:nvPr>
            <p:ph idx="1"/>
          </p:nvPr>
        </p:nvSpPr>
        <p:spPr>
          <a:xfrm>
            <a:off x="457200" y="1600200"/>
            <a:ext cx="8305800" cy="4267199"/>
          </a:xfrm>
        </p:spPr>
        <p:txBody>
          <a:bodyPr/>
          <a:lstStyle/>
          <a:p>
            <a:endParaRPr lang="en-US" dirty="0"/>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072148"/>
            <a:ext cx="6324599" cy="4549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1485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NPN TRANSISTOR OPERATION</a:t>
            </a:r>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9</a:t>
            </a:fld>
            <a:endParaRPr lang="en-US" dirty="0"/>
          </a:p>
        </p:txBody>
      </p:sp>
      <p:sp>
        <p:nvSpPr>
          <p:cNvPr id="7" name="Content Placeholder 6"/>
          <p:cNvSpPr>
            <a:spLocks noGrp="1"/>
          </p:cNvSpPr>
          <p:nvPr>
            <p:ph idx="1"/>
          </p:nvPr>
        </p:nvSpPr>
        <p:spPr>
          <a:xfrm>
            <a:off x="457200" y="1600200"/>
            <a:ext cx="8305800" cy="4267199"/>
          </a:xfrm>
        </p:spPr>
        <p:txBody>
          <a:bodyPr/>
          <a:lstStyle/>
          <a:p>
            <a:endParaRPr lang="en-US" dirty="0"/>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023" y="1828800"/>
            <a:ext cx="5486400" cy="3923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8635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AEC83931A742488AB51265266C5B7B" ma:contentTypeVersion="2" ma:contentTypeDescription="Create a new document." ma:contentTypeScope="" ma:versionID="812102a9ecaa27cae5eeb3784455942a">
  <xsd:schema xmlns:xsd="http://www.w3.org/2001/XMLSchema" xmlns:xs="http://www.w3.org/2001/XMLSchema" xmlns:p="http://schemas.microsoft.com/office/2006/metadata/properties" xmlns:ns2="9f9de3a1-0ec4-4901-a234-39a61a5bce1e" targetNamespace="http://schemas.microsoft.com/office/2006/metadata/properties" ma:root="true" ma:fieldsID="c91c15ca6860f84fd4eba2f31214d49e" ns2:_="">
    <xsd:import namespace="9f9de3a1-0ec4-4901-a234-39a61a5bce1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9de3a1-0ec4-4901-a234-39a61a5bce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DA34FD-37F2-497F-8272-003334B8D66F}"/>
</file>

<file path=customXml/itemProps2.xml><?xml version="1.0" encoding="utf-8"?>
<ds:datastoreItem xmlns:ds="http://schemas.openxmlformats.org/officeDocument/2006/customXml" ds:itemID="{01377444-BFC5-4F3E-A138-3D0677DC1568}">
  <ds:schemaRefs>
    <ds:schemaRef ds:uri="http://schemas.microsoft.com/sharepoint/v3/contenttype/forms"/>
  </ds:schemaRefs>
</ds:datastoreItem>
</file>

<file path=customXml/itemProps3.xml><?xml version="1.0" encoding="utf-8"?>
<ds:datastoreItem xmlns:ds="http://schemas.openxmlformats.org/officeDocument/2006/customXml" ds:itemID="{EE8FEBB0-BF14-464F-8FB2-0A588C2823B2}">
  <ds:schemaRefs>
    <ds:schemaRef ds:uri="http://purl.org/dc/terms/"/>
    <ds:schemaRef ds:uri="http://schemas.microsoft.com/office/2006/documentManagement/types"/>
    <ds:schemaRef ds:uri="http://purl.org/dc/dcmitype/"/>
    <ds:schemaRef ds:uri="http://schemas.microsoft.com/office/2006/metadata/properties"/>
    <ds:schemaRef ds:uri="http://purl.org/dc/elements/1.1/"/>
    <ds:schemaRef ds:uri="http://www.w3.org/XML/1998/namespace"/>
    <ds:schemaRef ds:uri="http://schemas.microsoft.com/office/infopath/2007/PartnerControls"/>
    <ds:schemaRef ds:uri="http://schemas.openxmlformats.org/package/2006/metadata/core-properties"/>
    <ds:schemaRef ds:uri="259ced0c-56a8-4b38-9551-6bc47e69dab5"/>
  </ds:schemaRefs>
</ds:datastoreItem>
</file>

<file path=docProps/app.xml><?xml version="1.0" encoding="utf-8"?>
<Properties xmlns="http://schemas.openxmlformats.org/officeDocument/2006/extended-properties" xmlns:vt="http://schemas.openxmlformats.org/officeDocument/2006/docPropsVTypes">
  <Template>Ion</Template>
  <TotalTime>13955</TotalTime>
  <Words>1974</Words>
  <Application>Microsoft Office PowerPoint</Application>
  <PresentationFormat>On-screen Show (4:3)</PresentationFormat>
  <Paragraphs>496</Paragraphs>
  <Slides>52</Slides>
  <Notes>26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52</vt:i4>
      </vt:variant>
    </vt:vector>
  </HeadingPairs>
  <TitlesOfParts>
    <vt:vector size="62" baseType="lpstr">
      <vt:lpstr>굴림</vt:lpstr>
      <vt:lpstr>Arial</vt:lpstr>
      <vt:lpstr>Calibri</vt:lpstr>
      <vt:lpstr>Simplified Arabic</vt:lpstr>
      <vt:lpstr>Times New Roman</vt:lpstr>
      <vt:lpstr>Wingdings</vt:lpstr>
      <vt:lpstr>Office Theme</vt:lpstr>
      <vt:lpstr>Picture</vt:lpstr>
      <vt:lpstr>Bitmap Image</vt:lpstr>
      <vt:lpstr>Equation</vt:lpstr>
      <vt:lpstr> Part – I : Analog Electronics</vt:lpstr>
      <vt:lpstr>BIPOLAR JUNCTION TRANSISTOR</vt:lpstr>
      <vt:lpstr>INTRODUCTION</vt:lpstr>
      <vt:lpstr>INTRODUCTION</vt:lpstr>
      <vt:lpstr>INTRODUCTION</vt:lpstr>
      <vt:lpstr>INTRODUCTION</vt:lpstr>
      <vt:lpstr>NPN TRANSISTOR OPERATION</vt:lpstr>
      <vt:lpstr>NPN TRANSISTOR OPERATION</vt:lpstr>
      <vt:lpstr>NPN TRANSISTOR OPERATION</vt:lpstr>
      <vt:lpstr>NPN TRANSISTOR OPERATION</vt:lpstr>
      <vt:lpstr>CURRENTS IN TRANSISTOR</vt:lpstr>
      <vt:lpstr>CURRENTS IN TRANSISTOR</vt:lpstr>
      <vt:lpstr>TRANSISTOR CONFIGURATIONS</vt:lpstr>
      <vt:lpstr>COMMON BASE CONFIGURATION</vt:lpstr>
      <vt:lpstr>CB CONFIGURATION INPUT CHARACTERISTICS</vt:lpstr>
      <vt:lpstr>CB CONFIGURATION OUTPUT CHARACTERISTICS</vt:lpstr>
      <vt:lpstr>COMMON EMITTER CONFIGURATION</vt:lpstr>
      <vt:lpstr>CE CONFIGURATION INPUT CHARACTERISTICS</vt:lpstr>
      <vt:lpstr>CE CONFIGURATION OUTPUT CHARACTERISTICS</vt:lpstr>
      <vt:lpstr>Exercise Problems</vt:lpstr>
      <vt:lpstr> Summary </vt:lpstr>
      <vt:lpstr> Part – I : Analog Electronics</vt:lpstr>
      <vt:lpstr>Module 2: Transistor  Biasing</vt:lpstr>
      <vt:lpstr>Biasing</vt:lpstr>
      <vt:lpstr>Load line and Operating point</vt:lpstr>
      <vt:lpstr>Load line and Operating point</vt:lpstr>
      <vt:lpstr>Types of Biasing</vt:lpstr>
      <vt:lpstr>Transistor  biasing</vt:lpstr>
      <vt:lpstr>Exercise Problems</vt:lpstr>
      <vt:lpstr>Transistor  Biasing</vt:lpstr>
      <vt:lpstr>PowerPoint Presentation</vt:lpstr>
      <vt:lpstr>Transistor Biasing </vt:lpstr>
      <vt:lpstr>PowerPoint Presentation</vt:lpstr>
      <vt:lpstr>Exercise Problems</vt:lpstr>
      <vt:lpstr>Summary</vt:lpstr>
      <vt:lpstr> Part – I : Analog Electronics</vt:lpstr>
      <vt:lpstr>Module-3 : Transistor as an Amplifier  </vt:lpstr>
      <vt:lpstr>Transistor Amplifier </vt:lpstr>
      <vt:lpstr>Transistor Amplifier </vt:lpstr>
      <vt:lpstr>Transistor Amplifier </vt:lpstr>
      <vt:lpstr>Transistor Amplifier </vt:lpstr>
      <vt:lpstr>Transistor Amplifier </vt:lpstr>
      <vt:lpstr>Transistor Amplifier </vt:lpstr>
      <vt:lpstr>Transistor Amplifier application </vt:lpstr>
      <vt:lpstr>Multistage Amplifier </vt:lpstr>
      <vt:lpstr>Summary</vt:lpstr>
      <vt:lpstr> Part – I : Analog Electronics</vt:lpstr>
      <vt:lpstr>Module 4: Transistor as Switch</vt:lpstr>
      <vt:lpstr>Transistor as switch</vt:lpstr>
      <vt:lpstr>Transistor as LED driver  </vt:lpstr>
      <vt:lpstr>Transistor as Inverter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Faculty</dc:creator>
  <cp:lastModifiedBy>Mahe</cp:lastModifiedBy>
  <cp:revision>101</cp:revision>
  <dcterms:created xsi:type="dcterms:W3CDTF">2014-05-17T08:44:36Z</dcterms:created>
  <dcterms:modified xsi:type="dcterms:W3CDTF">2021-05-06T06:30:10Z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0x0101000CAEC83931A742488AB51265266C5B7B</vt:lpwstr>
  </property>
</Properties>
</file>