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notesSlides/notesSlide4.xml" ContentType="application/vnd.openxmlformats-officedocument.presentationml.notes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5.xml" ContentType="application/vnd.openxmlformats-officedocument.presentationml.notes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70" r:id="rId4"/>
    <p:sldId id="257" r:id="rId5"/>
    <p:sldId id="267" r:id="rId6"/>
    <p:sldId id="268" r:id="rId7"/>
    <p:sldId id="260" r:id="rId8"/>
    <p:sldId id="269" r:id="rId9"/>
    <p:sldId id="263" r:id="rId10"/>
    <p:sldId id="271" r:id="rId11"/>
    <p:sldId id="264" r:id="rId12"/>
    <p:sldId id="272"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4956" autoAdjust="0"/>
  </p:normalViewPr>
  <p:slideViewPr>
    <p:cSldViewPr snapToGrid="0">
      <p:cViewPr varScale="1">
        <p:scale>
          <a:sx n="56" d="100"/>
          <a:sy n="56" d="100"/>
        </p:scale>
        <p:origin x="126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6443C-4922-4B64-A6F4-A6643E1913D8}" type="datetimeFigureOut">
              <a:rPr lang="en-US" smtClean="0"/>
              <a:t>10/20/2020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FDAEEA-942F-465E-BF85-1D82C1741DF5}" type="slidenum">
              <a:rPr lang="en-US" smtClean="0"/>
              <a:t>‹#›</a:t>
            </a:fld>
            <a:endParaRPr lang="en-US" dirty="0"/>
          </a:p>
        </p:txBody>
      </p:sp>
    </p:spTree>
    <p:extLst>
      <p:ext uri="{BB962C8B-B14F-4D97-AF65-F5344CB8AC3E}">
        <p14:creationId xmlns:p14="http://schemas.microsoft.com/office/powerpoint/2010/main" val="2689134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Please refer to page 143 in the “environmental reader” textbook for more information. </a:t>
            </a:r>
          </a:p>
          <a:p>
            <a:endParaRPr lang="en-US" baseline="0" dirty="0" smtClean="0"/>
          </a:p>
          <a:p>
            <a:r>
              <a:rPr lang="en-US" baseline="0" dirty="0" smtClean="0"/>
              <a:t>Other good sources to refer to are: </a:t>
            </a:r>
          </a:p>
          <a:p>
            <a:r>
              <a:rPr lang="en-US" baseline="0" dirty="0" smtClean="0"/>
              <a:t>https://www.thethirdpole.net/en/2018/01/17/sinking-sundarbans-islands-underline-climate-crisis</a:t>
            </a:r>
          </a:p>
          <a:p>
            <a:r>
              <a:rPr lang="en-US" baseline="0" dirty="0" smtClean="0"/>
              <a:t>https://www.npr.org/sections/parallels/2016/05/23/478393443/the-vanishing-islands-of-indias-Sundarbans</a:t>
            </a:r>
          </a:p>
          <a:p>
            <a:r>
              <a:rPr lang="en-US" baseline="0" dirty="0" smtClean="0"/>
              <a:t>https://scroll.in/article/865138/in-sundarbans-rising-sea-levels-have-turned-farms-into-wasteland-threatening-to-displace-millions</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Slides prepared by Shaurya Rahul Narlanka</a:t>
            </a:r>
            <a:endParaRPr lang="en-US"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DFDAEEA-942F-465E-BF85-1D82C1741DF5}" type="slidenum">
              <a:rPr lang="en-US" smtClean="0"/>
              <a:t>1</a:t>
            </a:fld>
            <a:endParaRPr lang="en-US" dirty="0"/>
          </a:p>
        </p:txBody>
      </p:sp>
    </p:spTree>
    <p:extLst>
      <p:ext uri="{BB962C8B-B14F-4D97-AF65-F5344CB8AC3E}">
        <p14:creationId xmlns:p14="http://schemas.microsoft.com/office/powerpoint/2010/main" val="1091868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Sundarbans</a:t>
            </a:r>
            <a:r>
              <a:rPr lang="en-US" baseline="0" dirty="0" smtClean="0"/>
              <a:t> are a low lying mangrove forests which stretches the coast of Bangladesh and some of West Bengal in India. They are the world’s largest single block of mangrove forest. It is on the delta formed by three large rivers; Ganga, Brahmaputra and Meghna (A major river that resides exclusively in Bangladesh). It’s composed of five national parks: The Sundarbans National Park, Sundarbans, south, west and east wildlife sanctuaries and the Sajnakhali Wildlife Sanctuary. First four are UNESCO world heritage sites. Due to the plethora of unique ecosystems that the Sundarbans harbor, it is home to enumerable biodiversity. It is also home to thousands of people who reside on its many archipelagos and subsist by farming, using/selling non-timber forest products and plantation products.</a:t>
            </a:r>
          </a:p>
          <a:p>
            <a:endParaRPr lang="en-US" baseline="0" dirty="0" smtClean="0"/>
          </a:p>
        </p:txBody>
      </p:sp>
      <p:sp>
        <p:nvSpPr>
          <p:cNvPr id="4" name="Slide Number Placeholder 3"/>
          <p:cNvSpPr>
            <a:spLocks noGrp="1"/>
          </p:cNvSpPr>
          <p:nvPr>
            <p:ph type="sldNum" sz="quarter" idx="10"/>
          </p:nvPr>
        </p:nvSpPr>
        <p:spPr/>
        <p:txBody>
          <a:bodyPr/>
          <a:lstStyle/>
          <a:p>
            <a:fld id="{8DFDAEEA-942F-465E-BF85-1D82C1741DF5}" type="slidenum">
              <a:rPr lang="en-US" smtClean="0"/>
              <a:t>2</a:t>
            </a:fld>
            <a:endParaRPr lang="en-US" dirty="0"/>
          </a:p>
        </p:txBody>
      </p:sp>
    </p:spTree>
    <p:extLst>
      <p:ext uri="{BB962C8B-B14F-4D97-AF65-F5344CB8AC3E}">
        <p14:creationId xmlns:p14="http://schemas.microsoft.com/office/powerpoint/2010/main" val="1014908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due to sea level rise are</a:t>
            </a:r>
            <a:r>
              <a:rPr lang="en-US" baseline="0" dirty="0" smtClean="0"/>
              <a:t> causing havoc to its ecology and the lives of the people who live in it. This is a serious problem for India in three major ways. First is that the Sundarbans on the Indian side is also inundating. This will cause massive loss of homes and livelihood for many people which the government will have to compensate for. This is not an easy task. Second is that the inundation on the Bangladesh side will trigger an influx of environmental refugees into India from Bangladesh. This is a very serious socio-political issue. It increases burden on the Indian government already stretched funds to manage those refugees and intensifies the political tensions between India and Bangladesh. </a:t>
            </a:r>
          </a:p>
          <a:p>
            <a:endParaRPr lang="en-US" baseline="0" dirty="0" smtClean="0"/>
          </a:p>
          <a:p>
            <a:r>
              <a:rPr lang="en-US" baseline="0" dirty="0" smtClean="0"/>
              <a:t>Third is the ecological consequences of the inundation. Sundarbans are home to some very critically endangered flora and fauna like the Bengal Tiger, Salt Water Crocodiles, Masked Finfoot and Heritiera fomes (Locally called Sundri) among many many others. The reduction in the size of the forest is already increasing man-wildlife conflicts, especially with the tigers and is causing rapid deterioration of the population of many animals and plants. Their conservation is crucial for the protection of the </a:t>
            </a:r>
            <a:r>
              <a:rPr lang="en-US" baseline="0" dirty="0" err="1" smtClean="0"/>
              <a:t>Sunderbans</a:t>
            </a:r>
            <a:r>
              <a:rPr lang="en-US" baseline="0" dirty="0" smtClean="0"/>
              <a:t> and the many services we receive from it. </a:t>
            </a:r>
          </a:p>
        </p:txBody>
      </p:sp>
      <p:sp>
        <p:nvSpPr>
          <p:cNvPr id="4" name="Slide Number Placeholder 3"/>
          <p:cNvSpPr>
            <a:spLocks noGrp="1"/>
          </p:cNvSpPr>
          <p:nvPr>
            <p:ph type="sldNum" sz="quarter" idx="10"/>
          </p:nvPr>
        </p:nvSpPr>
        <p:spPr/>
        <p:txBody>
          <a:bodyPr/>
          <a:lstStyle/>
          <a:p>
            <a:fld id="{8DFDAEEA-942F-465E-BF85-1D82C1741DF5}" type="slidenum">
              <a:rPr lang="en-US" smtClean="0"/>
              <a:t>4</a:t>
            </a:fld>
            <a:endParaRPr lang="en-US" dirty="0"/>
          </a:p>
        </p:txBody>
      </p:sp>
    </p:spTree>
    <p:extLst>
      <p:ext uri="{BB962C8B-B14F-4D97-AF65-F5344CB8AC3E}">
        <p14:creationId xmlns:p14="http://schemas.microsoft.com/office/powerpoint/2010/main" val="2206818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crucial</a:t>
            </a:r>
            <a:r>
              <a:rPr lang="en-US" baseline="0" dirty="0" smtClean="0"/>
              <a:t> to understand how low the Sundarbans actually are to actually understand the scope of this problem. This is an elevation map of the Sundarbans. As you can see, the highest parts of it are merely 6m over mean seal level with many of the regions being much lower (with not an insignificant area at the mean seal level). This is compounded by the fact that this area naturally subsides due to consolidation of the river deposits in the delta and the erosion of the tidal flats. So the elevation of many areas within the Sundarbans is expected to become lower. Just for a perspective, Manipal is 73m over the mean sea level. Bangalore is at an average 920m over the mean sea level. </a:t>
            </a:r>
          </a:p>
          <a:p>
            <a:endParaRPr lang="en-US" baseline="0" dirty="0" smtClean="0"/>
          </a:p>
          <a:p>
            <a:r>
              <a:rPr lang="en-US" baseline="0" dirty="0" smtClean="0"/>
              <a:t>Citation: </a:t>
            </a:r>
            <a:r>
              <a:rPr lang="en-US" sz="1200" b="0" i="0" kern="1200" dirty="0" smtClean="0">
                <a:solidFill>
                  <a:schemeClr val="tx1"/>
                </a:solidFill>
                <a:effectLst/>
                <a:latin typeface="+mn-lt"/>
                <a:ea typeface="+mn-ea"/>
                <a:cs typeface="+mn-cs"/>
              </a:rPr>
              <a:t>Ghosh, Manoj </a:t>
            </a:r>
            <a:r>
              <a:rPr lang="en-US" sz="1200" b="0" i="0" kern="1200" dirty="0" err="1" smtClean="0">
                <a:solidFill>
                  <a:schemeClr val="tx1"/>
                </a:solidFill>
                <a:effectLst/>
                <a:latin typeface="+mn-lt"/>
                <a:ea typeface="+mn-ea"/>
                <a:cs typeface="+mn-cs"/>
              </a:rPr>
              <a:t>Kumer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Lalit</a:t>
            </a:r>
            <a:r>
              <a:rPr lang="en-US" sz="1200" b="0" i="0" kern="1200" dirty="0" smtClean="0">
                <a:solidFill>
                  <a:schemeClr val="tx1"/>
                </a:solidFill>
                <a:effectLst/>
                <a:latin typeface="+mn-lt"/>
                <a:ea typeface="+mn-ea"/>
                <a:cs typeface="+mn-cs"/>
              </a:rPr>
              <a:t> Kumar, and Philip </a:t>
            </a:r>
            <a:r>
              <a:rPr lang="en-US" sz="1200" b="0" i="0" kern="1200" dirty="0" err="1" smtClean="0">
                <a:solidFill>
                  <a:schemeClr val="tx1"/>
                </a:solidFill>
                <a:effectLst/>
                <a:latin typeface="+mn-lt"/>
                <a:ea typeface="+mn-ea"/>
                <a:cs typeface="+mn-cs"/>
              </a:rPr>
              <a:t>Kibet</a:t>
            </a:r>
            <a:r>
              <a:rPr lang="en-US" sz="1200" b="0" i="0" kern="1200" dirty="0" smtClean="0">
                <a:solidFill>
                  <a:schemeClr val="tx1"/>
                </a:solidFill>
                <a:effectLst/>
                <a:latin typeface="+mn-lt"/>
                <a:ea typeface="+mn-ea"/>
                <a:cs typeface="+mn-cs"/>
              </a:rPr>
              <a:t> Langat. "Geospatial modelling of the inundation levels in the Sundarbans mangrove forests due to the impact of sea level rise and identification of affected species and regions." </a:t>
            </a:r>
            <a:r>
              <a:rPr lang="en-US" sz="1200" b="0" i="1" kern="1200" dirty="0" smtClean="0">
                <a:solidFill>
                  <a:schemeClr val="tx1"/>
                </a:solidFill>
                <a:effectLst/>
                <a:latin typeface="+mn-lt"/>
                <a:ea typeface="+mn-ea"/>
                <a:cs typeface="+mn-cs"/>
              </a:rPr>
              <a:t>Geomatics, Natural Hazards and Risk</a:t>
            </a:r>
            <a:r>
              <a:rPr lang="en-US" sz="1200" b="0" i="0" kern="1200" dirty="0" smtClean="0">
                <a:solidFill>
                  <a:schemeClr val="tx1"/>
                </a:solidFill>
                <a:effectLst/>
                <a:latin typeface="+mn-lt"/>
                <a:ea typeface="+mn-ea"/>
                <a:cs typeface="+mn-cs"/>
              </a:rPr>
              <a:t> 10, no. 1 (2019): 1028-1046.</a:t>
            </a:r>
            <a:endParaRPr lang="en-US" dirty="0"/>
          </a:p>
        </p:txBody>
      </p:sp>
      <p:sp>
        <p:nvSpPr>
          <p:cNvPr id="4" name="Slide Number Placeholder 3"/>
          <p:cNvSpPr>
            <a:spLocks noGrp="1"/>
          </p:cNvSpPr>
          <p:nvPr>
            <p:ph type="sldNum" sz="quarter" idx="10"/>
          </p:nvPr>
        </p:nvSpPr>
        <p:spPr/>
        <p:txBody>
          <a:bodyPr/>
          <a:lstStyle/>
          <a:p>
            <a:fld id="{8DFDAEEA-942F-465E-BF85-1D82C1741DF5}" type="slidenum">
              <a:rPr lang="en-US" smtClean="0"/>
              <a:t>7</a:t>
            </a:fld>
            <a:endParaRPr lang="en-US" dirty="0"/>
          </a:p>
        </p:txBody>
      </p:sp>
    </p:spTree>
    <p:extLst>
      <p:ext uri="{BB962C8B-B14F-4D97-AF65-F5344CB8AC3E}">
        <p14:creationId xmlns:p14="http://schemas.microsoft.com/office/powerpoint/2010/main" val="4021893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inundation</a:t>
            </a:r>
            <a:r>
              <a:rPr lang="en-US" baseline="0" dirty="0" smtClean="0"/>
              <a:t> scenario under various natural net subsidence rates (range =+- 2.5mm a year) and various Sea level rise(SLR) scenarios (46-low, 75-medium, 148-high). Which one should we take as a realistic prediction? The area in red color is the inundated area by 2100 under various scenarios. </a:t>
            </a:r>
          </a:p>
          <a:p>
            <a:endParaRPr lang="en-US" baseline="0" dirty="0" smtClean="0"/>
          </a:p>
          <a:p>
            <a:r>
              <a:rPr lang="en-US" baseline="0" dirty="0" smtClean="0"/>
              <a:t>Citation: </a:t>
            </a:r>
            <a:r>
              <a:rPr lang="en-US" sz="1200" b="0" i="0" kern="1200" dirty="0" err="1" smtClean="0">
                <a:solidFill>
                  <a:schemeClr val="tx1"/>
                </a:solidFill>
                <a:effectLst/>
                <a:latin typeface="+mn-lt"/>
                <a:ea typeface="+mn-ea"/>
                <a:cs typeface="+mn-cs"/>
              </a:rPr>
              <a:t>Payo</a:t>
            </a:r>
            <a:r>
              <a:rPr lang="en-US" sz="1200" b="0" i="0" kern="1200" dirty="0" smtClean="0">
                <a:solidFill>
                  <a:schemeClr val="tx1"/>
                </a:solidFill>
                <a:effectLst/>
                <a:latin typeface="+mn-lt"/>
                <a:ea typeface="+mn-ea"/>
                <a:cs typeface="+mn-cs"/>
              </a:rPr>
              <a:t>, Andres, et al. "Projected changes in area of the </a:t>
            </a:r>
            <a:r>
              <a:rPr lang="en-US" sz="1200" b="0" i="0" kern="1200" dirty="0" err="1" smtClean="0">
                <a:solidFill>
                  <a:schemeClr val="tx1"/>
                </a:solidFill>
                <a:effectLst/>
                <a:latin typeface="+mn-lt"/>
                <a:ea typeface="+mn-ea"/>
                <a:cs typeface="+mn-cs"/>
              </a:rPr>
              <a:t>Sundarban</a:t>
            </a:r>
            <a:r>
              <a:rPr lang="en-US" sz="1200" b="0" i="0" kern="1200" dirty="0" smtClean="0">
                <a:solidFill>
                  <a:schemeClr val="tx1"/>
                </a:solidFill>
                <a:effectLst/>
                <a:latin typeface="+mn-lt"/>
                <a:ea typeface="+mn-ea"/>
                <a:cs typeface="+mn-cs"/>
              </a:rPr>
              <a:t> mangrove forest in Bangladesh due to SLR by 2100." </a:t>
            </a:r>
            <a:r>
              <a:rPr lang="en-US" sz="1200" b="0" i="1" kern="1200" dirty="0" smtClean="0">
                <a:solidFill>
                  <a:schemeClr val="tx1"/>
                </a:solidFill>
                <a:effectLst/>
                <a:latin typeface="+mn-lt"/>
                <a:ea typeface="+mn-ea"/>
                <a:cs typeface="+mn-cs"/>
              </a:rPr>
              <a:t>Climatic Change</a:t>
            </a:r>
            <a:r>
              <a:rPr lang="en-US" sz="1200" b="0" i="0" kern="1200" dirty="0" smtClean="0">
                <a:solidFill>
                  <a:schemeClr val="tx1"/>
                </a:solidFill>
                <a:effectLst/>
                <a:latin typeface="+mn-lt"/>
                <a:ea typeface="+mn-ea"/>
                <a:cs typeface="+mn-cs"/>
              </a:rPr>
              <a:t> 139.2 (2016): 279-291.</a:t>
            </a:r>
            <a:endParaRPr lang="en-US" dirty="0"/>
          </a:p>
        </p:txBody>
      </p:sp>
      <p:sp>
        <p:nvSpPr>
          <p:cNvPr id="4" name="Slide Number Placeholder 3"/>
          <p:cNvSpPr>
            <a:spLocks noGrp="1"/>
          </p:cNvSpPr>
          <p:nvPr>
            <p:ph type="sldNum" sz="quarter" idx="10"/>
          </p:nvPr>
        </p:nvSpPr>
        <p:spPr/>
        <p:txBody>
          <a:bodyPr/>
          <a:lstStyle/>
          <a:p>
            <a:fld id="{8DFDAEEA-942F-465E-BF85-1D82C1741DF5}" type="slidenum">
              <a:rPr lang="en-US" smtClean="0"/>
              <a:t>9</a:t>
            </a:fld>
            <a:endParaRPr lang="en-US" dirty="0"/>
          </a:p>
        </p:txBody>
      </p:sp>
    </p:spTree>
    <p:extLst>
      <p:ext uri="{BB962C8B-B14F-4D97-AF65-F5344CB8AC3E}">
        <p14:creationId xmlns:p14="http://schemas.microsoft.com/office/powerpoint/2010/main" val="1811010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According</a:t>
            </a:r>
            <a:r>
              <a:rPr lang="en-US" baseline="0" dirty="0" smtClean="0"/>
              <a:t> to global mean sea level projections using various models, we are realistically looking at 1-1.5m rise in mean sea level, if not more. What will be left of the Sundarbans if our worst case scenario (~2.5m level rise due to Antarctic ice melt) becomes true? </a:t>
            </a:r>
          </a:p>
          <a:p>
            <a:endParaRPr lang="en-US" baseline="0" dirty="0" smtClean="0"/>
          </a:p>
          <a:p>
            <a:r>
              <a:rPr lang="en-US" baseline="0" dirty="0" smtClean="0"/>
              <a:t>You can read the full report from where this graph was taken here: https://tidesandcurrents.noaa.gov/publications/techrpt83_Global_and_Regional_SLR_Scenarios_for_the_US_final.pdf</a:t>
            </a:r>
            <a:endParaRPr lang="en-US" dirty="0"/>
          </a:p>
        </p:txBody>
      </p:sp>
      <p:sp>
        <p:nvSpPr>
          <p:cNvPr id="4" name="Slide Number Placeholder 3"/>
          <p:cNvSpPr>
            <a:spLocks noGrp="1"/>
          </p:cNvSpPr>
          <p:nvPr>
            <p:ph type="sldNum" sz="quarter" idx="10"/>
          </p:nvPr>
        </p:nvSpPr>
        <p:spPr/>
        <p:txBody>
          <a:bodyPr/>
          <a:lstStyle/>
          <a:p>
            <a:fld id="{8DFDAEEA-942F-465E-BF85-1D82C1741DF5}" type="slidenum">
              <a:rPr lang="en-US" smtClean="0"/>
              <a:t>11</a:t>
            </a:fld>
            <a:endParaRPr lang="en-US" dirty="0"/>
          </a:p>
        </p:txBody>
      </p:sp>
    </p:spTree>
    <p:extLst>
      <p:ext uri="{BB962C8B-B14F-4D97-AF65-F5344CB8AC3E}">
        <p14:creationId xmlns:p14="http://schemas.microsoft.com/office/powerpoint/2010/main" val="3067713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Please read page 144 f</a:t>
            </a:r>
            <a:r>
              <a:rPr lang="en-US" dirty="0" smtClean="0"/>
              <a:t>rom the environmental reader book</a:t>
            </a:r>
            <a:r>
              <a:rPr lang="en-US" baseline="0" dirty="0" smtClean="0"/>
              <a:t> for more details on the solutions. </a:t>
            </a:r>
          </a:p>
          <a:p>
            <a:endParaRPr lang="en-US" baseline="0" dirty="0" smtClean="0"/>
          </a:p>
        </p:txBody>
      </p:sp>
      <p:sp>
        <p:nvSpPr>
          <p:cNvPr id="4" name="Slide Number Placeholder 3"/>
          <p:cNvSpPr>
            <a:spLocks noGrp="1"/>
          </p:cNvSpPr>
          <p:nvPr>
            <p:ph type="sldNum" sz="quarter" idx="10"/>
          </p:nvPr>
        </p:nvSpPr>
        <p:spPr/>
        <p:txBody>
          <a:bodyPr/>
          <a:lstStyle/>
          <a:p>
            <a:fld id="{8DFDAEEA-942F-465E-BF85-1D82C1741DF5}" type="slidenum">
              <a:rPr lang="en-US" smtClean="0"/>
              <a:t>13</a:t>
            </a:fld>
            <a:endParaRPr lang="en-US" dirty="0"/>
          </a:p>
        </p:txBody>
      </p:sp>
    </p:spTree>
    <p:extLst>
      <p:ext uri="{BB962C8B-B14F-4D97-AF65-F5344CB8AC3E}">
        <p14:creationId xmlns:p14="http://schemas.microsoft.com/office/powerpoint/2010/main" val="610012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E5A6D2-729B-4878-9BF7-770C0E96CD3E}" type="datetimeFigureOut">
              <a:rPr lang="en-US" smtClean="0"/>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45C01B-F9D1-4079-AE47-EFBCDB20F69C}" type="slidenum">
              <a:rPr lang="en-US" smtClean="0"/>
              <a:t>‹#›</a:t>
            </a:fld>
            <a:endParaRPr lang="en-US" dirty="0"/>
          </a:p>
        </p:txBody>
      </p:sp>
    </p:spTree>
    <p:extLst>
      <p:ext uri="{BB962C8B-B14F-4D97-AF65-F5344CB8AC3E}">
        <p14:creationId xmlns:p14="http://schemas.microsoft.com/office/powerpoint/2010/main" val="2734886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E5A6D2-729B-4878-9BF7-770C0E96CD3E}" type="datetimeFigureOut">
              <a:rPr lang="en-US" smtClean="0"/>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45C01B-F9D1-4079-AE47-EFBCDB20F69C}" type="slidenum">
              <a:rPr lang="en-US" smtClean="0"/>
              <a:t>‹#›</a:t>
            </a:fld>
            <a:endParaRPr lang="en-US" dirty="0"/>
          </a:p>
        </p:txBody>
      </p:sp>
    </p:spTree>
    <p:extLst>
      <p:ext uri="{BB962C8B-B14F-4D97-AF65-F5344CB8AC3E}">
        <p14:creationId xmlns:p14="http://schemas.microsoft.com/office/powerpoint/2010/main" val="821996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E5A6D2-729B-4878-9BF7-770C0E96CD3E}" type="datetimeFigureOut">
              <a:rPr lang="en-US" smtClean="0"/>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45C01B-F9D1-4079-AE47-EFBCDB20F69C}" type="slidenum">
              <a:rPr lang="en-US" smtClean="0"/>
              <a:t>‹#›</a:t>
            </a:fld>
            <a:endParaRPr lang="en-US" dirty="0"/>
          </a:p>
        </p:txBody>
      </p:sp>
    </p:spTree>
    <p:extLst>
      <p:ext uri="{BB962C8B-B14F-4D97-AF65-F5344CB8AC3E}">
        <p14:creationId xmlns:p14="http://schemas.microsoft.com/office/powerpoint/2010/main" val="1514433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E5A6D2-729B-4878-9BF7-770C0E96CD3E}" type="datetimeFigureOut">
              <a:rPr lang="en-US" smtClean="0"/>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45C01B-F9D1-4079-AE47-EFBCDB20F69C}" type="slidenum">
              <a:rPr lang="en-US" smtClean="0"/>
              <a:t>‹#›</a:t>
            </a:fld>
            <a:endParaRPr lang="en-US" dirty="0"/>
          </a:p>
        </p:txBody>
      </p:sp>
    </p:spTree>
    <p:extLst>
      <p:ext uri="{BB962C8B-B14F-4D97-AF65-F5344CB8AC3E}">
        <p14:creationId xmlns:p14="http://schemas.microsoft.com/office/powerpoint/2010/main" val="372370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E5A6D2-729B-4878-9BF7-770C0E96CD3E}" type="datetimeFigureOut">
              <a:rPr lang="en-US" smtClean="0"/>
              <a:t>10/20/2020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45C01B-F9D1-4079-AE47-EFBCDB20F69C}" type="slidenum">
              <a:rPr lang="en-US" smtClean="0"/>
              <a:t>‹#›</a:t>
            </a:fld>
            <a:endParaRPr lang="en-US" dirty="0"/>
          </a:p>
        </p:txBody>
      </p:sp>
    </p:spTree>
    <p:extLst>
      <p:ext uri="{BB962C8B-B14F-4D97-AF65-F5344CB8AC3E}">
        <p14:creationId xmlns:p14="http://schemas.microsoft.com/office/powerpoint/2010/main" val="411269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E5A6D2-729B-4878-9BF7-770C0E96CD3E}" type="datetimeFigureOut">
              <a:rPr lang="en-US" smtClean="0"/>
              <a:t>10/20/2020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45C01B-F9D1-4079-AE47-EFBCDB20F69C}" type="slidenum">
              <a:rPr lang="en-US" smtClean="0"/>
              <a:t>‹#›</a:t>
            </a:fld>
            <a:endParaRPr lang="en-US" dirty="0"/>
          </a:p>
        </p:txBody>
      </p:sp>
    </p:spTree>
    <p:extLst>
      <p:ext uri="{BB962C8B-B14F-4D97-AF65-F5344CB8AC3E}">
        <p14:creationId xmlns:p14="http://schemas.microsoft.com/office/powerpoint/2010/main" val="236873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E5A6D2-729B-4878-9BF7-770C0E96CD3E}" type="datetimeFigureOut">
              <a:rPr lang="en-US" smtClean="0"/>
              <a:t>10/20/2020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F45C01B-F9D1-4079-AE47-EFBCDB20F69C}" type="slidenum">
              <a:rPr lang="en-US" smtClean="0"/>
              <a:t>‹#›</a:t>
            </a:fld>
            <a:endParaRPr lang="en-US" dirty="0"/>
          </a:p>
        </p:txBody>
      </p:sp>
    </p:spTree>
    <p:extLst>
      <p:ext uri="{BB962C8B-B14F-4D97-AF65-F5344CB8AC3E}">
        <p14:creationId xmlns:p14="http://schemas.microsoft.com/office/powerpoint/2010/main" val="3083459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E5A6D2-729B-4878-9BF7-770C0E96CD3E}" type="datetimeFigureOut">
              <a:rPr lang="en-US" smtClean="0"/>
              <a:t>10/20/2020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F45C01B-F9D1-4079-AE47-EFBCDB20F69C}" type="slidenum">
              <a:rPr lang="en-US" smtClean="0"/>
              <a:t>‹#›</a:t>
            </a:fld>
            <a:endParaRPr lang="en-US" dirty="0"/>
          </a:p>
        </p:txBody>
      </p:sp>
    </p:spTree>
    <p:extLst>
      <p:ext uri="{BB962C8B-B14F-4D97-AF65-F5344CB8AC3E}">
        <p14:creationId xmlns:p14="http://schemas.microsoft.com/office/powerpoint/2010/main" val="412404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E5A6D2-729B-4878-9BF7-770C0E96CD3E}" type="datetimeFigureOut">
              <a:rPr lang="en-US" smtClean="0"/>
              <a:t>10/20/2020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F45C01B-F9D1-4079-AE47-EFBCDB20F69C}" type="slidenum">
              <a:rPr lang="en-US" smtClean="0"/>
              <a:t>‹#›</a:t>
            </a:fld>
            <a:endParaRPr lang="en-US" dirty="0"/>
          </a:p>
        </p:txBody>
      </p:sp>
    </p:spTree>
    <p:extLst>
      <p:ext uri="{BB962C8B-B14F-4D97-AF65-F5344CB8AC3E}">
        <p14:creationId xmlns:p14="http://schemas.microsoft.com/office/powerpoint/2010/main" val="3242457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E5A6D2-729B-4878-9BF7-770C0E96CD3E}" type="datetimeFigureOut">
              <a:rPr lang="en-US" smtClean="0"/>
              <a:t>10/20/2020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45C01B-F9D1-4079-AE47-EFBCDB20F69C}" type="slidenum">
              <a:rPr lang="en-US" smtClean="0"/>
              <a:t>‹#›</a:t>
            </a:fld>
            <a:endParaRPr lang="en-US" dirty="0"/>
          </a:p>
        </p:txBody>
      </p:sp>
    </p:spTree>
    <p:extLst>
      <p:ext uri="{BB962C8B-B14F-4D97-AF65-F5344CB8AC3E}">
        <p14:creationId xmlns:p14="http://schemas.microsoft.com/office/powerpoint/2010/main" val="1842800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E5A6D2-729B-4878-9BF7-770C0E96CD3E}" type="datetimeFigureOut">
              <a:rPr lang="en-US" smtClean="0"/>
              <a:t>10/20/2020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45C01B-F9D1-4079-AE47-EFBCDB20F69C}" type="slidenum">
              <a:rPr lang="en-US" smtClean="0"/>
              <a:t>‹#›</a:t>
            </a:fld>
            <a:endParaRPr lang="en-US" dirty="0"/>
          </a:p>
        </p:txBody>
      </p:sp>
    </p:spTree>
    <p:extLst>
      <p:ext uri="{BB962C8B-B14F-4D97-AF65-F5344CB8AC3E}">
        <p14:creationId xmlns:p14="http://schemas.microsoft.com/office/powerpoint/2010/main" val="3688607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E5A6D2-729B-4878-9BF7-770C0E96CD3E}" type="datetimeFigureOut">
              <a:rPr lang="en-US" smtClean="0"/>
              <a:t>10/20/2020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5C01B-F9D1-4079-AE47-EFBCDB20F69C}" type="slidenum">
              <a:rPr lang="en-US" smtClean="0"/>
              <a:t>‹#›</a:t>
            </a:fld>
            <a:endParaRPr lang="en-US" dirty="0"/>
          </a:p>
        </p:txBody>
      </p:sp>
    </p:spTree>
    <p:extLst>
      <p:ext uri="{BB962C8B-B14F-4D97-AF65-F5344CB8AC3E}">
        <p14:creationId xmlns:p14="http://schemas.microsoft.com/office/powerpoint/2010/main" val="366733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9532" y="3258344"/>
            <a:ext cx="8652933" cy="926570"/>
          </a:xfrm>
        </p:spPr>
        <p:txBody>
          <a:bodyPr>
            <a:normAutofit/>
          </a:bodyPr>
          <a:lstStyle/>
          <a:p>
            <a:r>
              <a:rPr lang="en-US" sz="4400" dirty="0" smtClean="0"/>
              <a:t>Case Study-1</a:t>
            </a:r>
            <a:endParaRPr lang="en-US" sz="4400" dirty="0"/>
          </a:p>
        </p:txBody>
      </p:sp>
      <p:sp>
        <p:nvSpPr>
          <p:cNvPr id="3" name="Subtitle 2"/>
          <p:cNvSpPr>
            <a:spLocks noGrp="1"/>
          </p:cNvSpPr>
          <p:nvPr>
            <p:ph type="subTitle" idx="1"/>
          </p:nvPr>
        </p:nvSpPr>
        <p:spPr>
          <a:xfrm>
            <a:off x="1523999" y="2065867"/>
            <a:ext cx="9144000" cy="1655762"/>
          </a:xfrm>
        </p:spPr>
        <p:txBody>
          <a:bodyPr>
            <a:normAutofit lnSpcReduction="10000"/>
          </a:bodyPr>
          <a:lstStyle/>
          <a:p>
            <a:r>
              <a:rPr lang="en-US" sz="6000" b="1" dirty="0" smtClean="0">
                <a:solidFill>
                  <a:prstClr val="black"/>
                </a:solidFill>
                <a:latin typeface="Calibri Light" panose="020F0302020204030204"/>
                <a:ea typeface="+mj-ea"/>
                <a:cs typeface="+mj-cs"/>
              </a:rPr>
              <a:t>Sundarbans's </a:t>
            </a:r>
            <a:r>
              <a:rPr lang="en-US" sz="6000" b="1" dirty="0">
                <a:solidFill>
                  <a:prstClr val="black"/>
                </a:solidFill>
                <a:latin typeface="Calibri Light" panose="020F0302020204030204"/>
                <a:ea typeface="+mj-ea"/>
                <a:cs typeface="+mj-cs"/>
              </a:rPr>
              <a:t>Vanishing Shores</a:t>
            </a:r>
            <a:endParaRPr lang="en-US" dirty="0"/>
          </a:p>
        </p:txBody>
      </p:sp>
    </p:spTree>
    <p:extLst>
      <p:ext uri="{BB962C8B-B14F-4D97-AF65-F5344CB8AC3E}">
        <p14:creationId xmlns:p14="http://schemas.microsoft.com/office/powerpoint/2010/main" val="1363919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3599" y="2136339"/>
            <a:ext cx="10549467" cy="1754326"/>
          </a:xfrm>
          <a:prstGeom prst="rect">
            <a:avLst/>
          </a:prstGeom>
        </p:spPr>
        <p:txBody>
          <a:bodyPr wrap="square">
            <a:spAutoFit/>
          </a:bodyPr>
          <a:lstStyle/>
          <a:p>
            <a:r>
              <a:rPr lang="en-US" dirty="0"/>
              <a:t>This is the inundation scenario under various natural net subsidence rates (range =+- 2.5mm a year) and various Sea level rise(SLR) scenarios (46-low, 75-medium, 148-high). Which one should we take as a realistic prediction? The area in red color is the inundated area by 2100 under various scenarios. </a:t>
            </a:r>
          </a:p>
          <a:p>
            <a:endParaRPr lang="en-US" dirty="0"/>
          </a:p>
          <a:p>
            <a:r>
              <a:rPr lang="en-US" dirty="0"/>
              <a:t>Citation: </a:t>
            </a:r>
            <a:r>
              <a:rPr lang="en-US" dirty="0" err="1"/>
              <a:t>Payo</a:t>
            </a:r>
            <a:r>
              <a:rPr lang="en-US" dirty="0"/>
              <a:t>, Andres, et al. "Projected changes in area of the </a:t>
            </a:r>
            <a:r>
              <a:rPr lang="en-US" dirty="0" err="1"/>
              <a:t>Sundarban</a:t>
            </a:r>
            <a:r>
              <a:rPr lang="en-US" dirty="0"/>
              <a:t> mangrove forest in Bangladesh due to SLR by 2100." </a:t>
            </a:r>
            <a:r>
              <a:rPr lang="en-US" i="1" dirty="0"/>
              <a:t>Climatic Change</a:t>
            </a:r>
            <a:r>
              <a:rPr lang="en-US" dirty="0"/>
              <a:t> 139.2 (2016): 279-291.</a:t>
            </a:r>
            <a:endParaRPr lang="en-US" dirty="0"/>
          </a:p>
        </p:txBody>
      </p:sp>
    </p:spTree>
    <p:extLst>
      <p:ext uri="{BB962C8B-B14F-4D97-AF65-F5344CB8AC3E}">
        <p14:creationId xmlns:p14="http://schemas.microsoft.com/office/powerpoint/2010/main" val="3900748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thumb/b/bc/Sea_Level_Rise.png/1024px-Sea_Level_R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356" y="0"/>
            <a:ext cx="8507162" cy="680406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937904" y="6488668"/>
            <a:ext cx="3254096" cy="369332"/>
          </a:xfrm>
          <a:prstGeom prst="rect">
            <a:avLst/>
          </a:prstGeom>
          <a:solidFill>
            <a:schemeClr val="tx1"/>
          </a:solidFill>
        </p:spPr>
        <p:txBody>
          <a:bodyPr wrap="none">
            <a:spAutoFit/>
          </a:bodyPr>
          <a:lstStyle/>
          <a:p>
            <a:r>
              <a:rPr lang="nl-NL" dirty="0">
                <a:solidFill>
                  <a:schemeClr val="bg1"/>
                </a:solidFill>
                <a:latin typeface="Arial" panose="020B0604020202020204" pitchFamily="34" charset="0"/>
              </a:rPr>
              <a:t>Sweet, William V., et </a:t>
            </a:r>
            <a:r>
              <a:rPr lang="nl-NL" dirty="0" smtClean="0">
                <a:solidFill>
                  <a:schemeClr val="bg1"/>
                </a:solidFill>
                <a:latin typeface="Arial" panose="020B0604020202020204" pitchFamily="34" charset="0"/>
              </a:rPr>
              <a:t>al (2017)</a:t>
            </a:r>
            <a:endParaRPr lang="en-US" dirty="0">
              <a:solidFill>
                <a:schemeClr val="bg1"/>
              </a:solidFill>
            </a:endParaRPr>
          </a:p>
        </p:txBody>
      </p:sp>
      <p:sp>
        <p:nvSpPr>
          <p:cNvPr id="3" name="TextBox 2"/>
          <p:cNvSpPr txBox="1"/>
          <p:nvPr/>
        </p:nvSpPr>
        <p:spPr>
          <a:xfrm>
            <a:off x="9881492" y="4402666"/>
            <a:ext cx="2150533" cy="1754326"/>
          </a:xfrm>
          <a:prstGeom prst="rect">
            <a:avLst/>
          </a:prstGeom>
          <a:noFill/>
        </p:spPr>
        <p:txBody>
          <a:bodyPr wrap="square" rtlCol="0">
            <a:spAutoFit/>
          </a:bodyPr>
          <a:lstStyle/>
          <a:p>
            <a:r>
              <a:rPr lang="en-US" i="1" dirty="0" smtClean="0"/>
              <a:t>Representative concentration pathway – Green house gas concentration trajectory</a:t>
            </a:r>
            <a:endParaRPr lang="en-US" i="1" dirty="0"/>
          </a:p>
        </p:txBody>
      </p:sp>
    </p:spTree>
    <p:extLst>
      <p:ext uri="{BB962C8B-B14F-4D97-AF65-F5344CB8AC3E}">
        <p14:creationId xmlns:p14="http://schemas.microsoft.com/office/powerpoint/2010/main" val="14968690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333" y="1200203"/>
            <a:ext cx="11328400" cy="1815882"/>
          </a:xfrm>
          <a:prstGeom prst="rect">
            <a:avLst/>
          </a:prstGeom>
        </p:spPr>
        <p:txBody>
          <a:bodyPr wrap="square">
            <a:spAutoFit/>
          </a:bodyPr>
          <a:lstStyle/>
          <a:p>
            <a:r>
              <a:rPr lang="en-US" sz="2800" dirty="0"/>
              <a:t>According to global mean sea level projections using various models, we are realistically looking at 1-1.5m rise in mean sea level, if not more. What will be left of the </a:t>
            </a:r>
            <a:r>
              <a:rPr lang="en-US" sz="2800" dirty="0" err="1"/>
              <a:t>Sundarbans</a:t>
            </a:r>
            <a:r>
              <a:rPr lang="en-US" sz="2800" dirty="0"/>
              <a:t> if our worst case scenario (~2.5m level rise due to Antarctic ice melt) becomes true? </a:t>
            </a:r>
          </a:p>
        </p:txBody>
      </p:sp>
    </p:spTree>
    <p:extLst>
      <p:ext uri="{BB962C8B-B14F-4D97-AF65-F5344CB8AC3E}">
        <p14:creationId xmlns:p14="http://schemas.microsoft.com/office/powerpoint/2010/main" val="3540479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Solutions?</a:t>
            </a:r>
            <a:endParaRPr lang="en-US" sz="4800" b="1" dirty="0"/>
          </a:p>
        </p:txBody>
      </p:sp>
      <p:sp>
        <p:nvSpPr>
          <p:cNvPr id="3" name="Content Placeholder 2"/>
          <p:cNvSpPr>
            <a:spLocks noGrp="1"/>
          </p:cNvSpPr>
          <p:nvPr>
            <p:ph idx="1"/>
          </p:nvPr>
        </p:nvSpPr>
        <p:spPr/>
        <p:txBody>
          <a:bodyPr/>
          <a:lstStyle/>
          <a:p>
            <a:r>
              <a:rPr lang="en-US" dirty="0" smtClean="0"/>
              <a:t>Zoning according to vulnerability</a:t>
            </a:r>
          </a:p>
          <a:p>
            <a:r>
              <a:rPr lang="en-US" dirty="0" smtClean="0"/>
              <a:t>Planning, rehabilitation and relocation</a:t>
            </a:r>
          </a:p>
          <a:p>
            <a:r>
              <a:rPr lang="en-US" dirty="0" smtClean="0"/>
              <a:t>Embankments</a:t>
            </a:r>
          </a:p>
          <a:p>
            <a:r>
              <a:rPr lang="en-US" dirty="0" smtClean="0"/>
              <a:t>Creating opportunities that do not depend on nature</a:t>
            </a:r>
          </a:p>
          <a:p>
            <a:endParaRPr lang="en-US" dirty="0"/>
          </a:p>
          <a:p>
            <a:pPr marL="0" indent="0">
              <a:buNone/>
            </a:pPr>
            <a:r>
              <a:rPr lang="en-US" dirty="0" smtClean="0"/>
              <a:t> </a:t>
            </a:r>
            <a:r>
              <a:rPr lang="en-US" dirty="0"/>
              <a:t>R</a:t>
            </a:r>
            <a:r>
              <a:rPr lang="en-US" dirty="0" smtClean="0"/>
              <a:t>ead </a:t>
            </a:r>
            <a:r>
              <a:rPr lang="en-US" dirty="0"/>
              <a:t>page 144 from the environmental reader book for more details on the solutions. </a:t>
            </a:r>
          </a:p>
          <a:p>
            <a:endParaRPr lang="en-US" dirty="0"/>
          </a:p>
        </p:txBody>
      </p:sp>
    </p:spTree>
    <p:extLst>
      <p:ext uri="{BB962C8B-B14F-4D97-AF65-F5344CB8AC3E}">
        <p14:creationId xmlns:p14="http://schemas.microsoft.com/office/powerpoint/2010/main" val="418300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68112" y="1"/>
            <a:ext cx="12260112" cy="6858000"/>
          </a:xfrm>
          <a:prstGeom prst="rect">
            <a:avLst/>
          </a:prstGeom>
        </p:spPr>
      </p:pic>
      <p:sp>
        <p:nvSpPr>
          <p:cNvPr id="6" name="Title 1"/>
          <p:cNvSpPr>
            <a:spLocks noGrp="1"/>
          </p:cNvSpPr>
          <p:nvPr>
            <p:ph type="title"/>
          </p:nvPr>
        </p:nvSpPr>
        <p:spPr>
          <a:xfrm>
            <a:off x="9201150" y="5732992"/>
            <a:ext cx="2990850" cy="1125008"/>
          </a:xfrm>
          <a:solidFill>
            <a:schemeClr val="tx1"/>
          </a:solidFill>
        </p:spPr>
        <p:txBody>
          <a:bodyPr>
            <a:normAutofit fontScale="90000"/>
          </a:bodyPr>
          <a:lstStyle/>
          <a:p>
            <a:r>
              <a:rPr lang="en-US" b="1" dirty="0" smtClean="0">
                <a:solidFill>
                  <a:schemeClr val="bg1"/>
                </a:solidFill>
              </a:rPr>
              <a:t>What are the Sundarbans</a:t>
            </a:r>
            <a:r>
              <a:rPr lang="en-US" b="1" dirty="0">
                <a:solidFill>
                  <a:schemeClr val="bg1"/>
                </a:solidFill>
              </a:rPr>
              <a:t>?</a:t>
            </a:r>
          </a:p>
        </p:txBody>
      </p:sp>
      <p:sp>
        <p:nvSpPr>
          <p:cNvPr id="2" name="TextBox 1"/>
          <p:cNvSpPr txBox="1"/>
          <p:nvPr/>
        </p:nvSpPr>
        <p:spPr>
          <a:xfrm>
            <a:off x="11047135" y="0"/>
            <a:ext cx="1144865" cy="369332"/>
          </a:xfrm>
          <a:prstGeom prst="rect">
            <a:avLst/>
          </a:prstGeom>
          <a:solidFill>
            <a:schemeClr val="tx1"/>
          </a:solidFill>
        </p:spPr>
        <p:txBody>
          <a:bodyPr wrap="none" rtlCol="0">
            <a:spAutoFit/>
          </a:bodyPr>
          <a:lstStyle/>
          <a:p>
            <a:r>
              <a:rPr lang="en-US" dirty="0" smtClean="0">
                <a:solidFill>
                  <a:schemeClr val="bg1"/>
                </a:solidFill>
              </a:rPr>
              <a:t>wikimedia</a:t>
            </a:r>
            <a:endParaRPr lang="en-US" dirty="0">
              <a:solidFill>
                <a:schemeClr val="bg1"/>
              </a:solidFill>
            </a:endParaRPr>
          </a:p>
        </p:txBody>
      </p:sp>
    </p:spTree>
    <p:extLst>
      <p:ext uri="{BB962C8B-B14F-4D97-AF65-F5344CB8AC3E}">
        <p14:creationId xmlns:p14="http://schemas.microsoft.com/office/powerpoint/2010/main" val="2190953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Sundarbans</a:t>
            </a:r>
            <a:endParaRPr lang="en-US" i="1"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838200" y="1825625"/>
            <a:ext cx="10515600" cy="3785652"/>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Sundarbans are a low lying mangrove forests which stretches the coast of Bangladesh and some of West Bengal in India. They are the world’s largest single block of mangrove forest. It is on the delta formed by three large rivers; Ganga, Brahmaputra and </a:t>
            </a:r>
            <a:r>
              <a:rPr lang="en-US" sz="2400" dirty="0" err="1">
                <a:latin typeface="Times New Roman" panose="02020603050405020304" pitchFamily="18" charset="0"/>
                <a:cs typeface="Times New Roman" panose="02020603050405020304" pitchFamily="18" charset="0"/>
              </a:rPr>
              <a:t>Meghna</a:t>
            </a:r>
            <a:r>
              <a:rPr lang="en-US" sz="2400" dirty="0">
                <a:latin typeface="Times New Roman" panose="02020603050405020304" pitchFamily="18" charset="0"/>
                <a:cs typeface="Times New Roman" panose="02020603050405020304" pitchFamily="18" charset="0"/>
              </a:rPr>
              <a:t> (A major river that resides exclusively in Bangladesh). It’s composed of five national parks: The Sundarbans National Park, Sundarbans, south, west and east wildlife sanctuaries and the </a:t>
            </a:r>
            <a:r>
              <a:rPr lang="en-US" sz="2400" dirty="0" err="1">
                <a:latin typeface="Times New Roman" panose="02020603050405020304" pitchFamily="18" charset="0"/>
                <a:cs typeface="Times New Roman" panose="02020603050405020304" pitchFamily="18" charset="0"/>
              </a:rPr>
              <a:t>Sajnakhali</a:t>
            </a:r>
            <a:r>
              <a:rPr lang="en-US" sz="2400" dirty="0">
                <a:latin typeface="Times New Roman" panose="02020603050405020304" pitchFamily="18" charset="0"/>
                <a:cs typeface="Times New Roman" panose="02020603050405020304" pitchFamily="18" charset="0"/>
              </a:rPr>
              <a:t> Wildlife Sanctuary. First four are UNESCO world heritage sites. Due to the plethora of unique ecosystems that the Sundarbans harbor, it is home to enumerable biodiversity. It is also home to thousands of people who reside on its many </a:t>
            </a:r>
            <a:r>
              <a:rPr lang="en-US" sz="2400" dirty="0" smtClean="0">
                <a:latin typeface="Times New Roman" panose="02020603050405020304" pitchFamily="18" charset="0"/>
                <a:cs typeface="Times New Roman" panose="02020603050405020304" pitchFamily="18" charset="0"/>
              </a:rPr>
              <a:t>archipelagos (Island clusters) and </a:t>
            </a:r>
            <a:r>
              <a:rPr lang="en-US" sz="2400" dirty="0">
                <a:latin typeface="Times New Roman" panose="02020603050405020304" pitchFamily="18" charset="0"/>
                <a:cs typeface="Times New Roman" panose="02020603050405020304" pitchFamily="18" charset="0"/>
              </a:rPr>
              <a:t>subsist by farming, using/selling non-timber forest products and plantation products.</a:t>
            </a:r>
          </a:p>
        </p:txBody>
      </p:sp>
    </p:spTree>
    <p:extLst>
      <p:ext uri="{BB962C8B-B14F-4D97-AF65-F5344CB8AC3E}">
        <p14:creationId xmlns:p14="http://schemas.microsoft.com/office/powerpoint/2010/main" val="1611349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666750"/>
            <a:ext cx="12192000" cy="5674493"/>
          </a:xfrm>
        </p:spPr>
      </p:pic>
    </p:spTree>
    <p:extLst>
      <p:ext uri="{BB962C8B-B14F-4D97-AF65-F5344CB8AC3E}">
        <p14:creationId xmlns:p14="http://schemas.microsoft.com/office/powerpoint/2010/main" val="2910911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Unfortunately due to sea level rise are causing havoc to its ecology and the lives of the people who live in it. This is a serious problem for India in three major ways. First is that the Sundarbans on the Indian side is also inundating. This will cause massive loss of homes and livelihood for many people which the government will have to compensate for. This is not an easy task. Second is that the inundation on the Bangladesh side will trigger an influx of environmental refugees into India from Bangladesh. This is a very serious socio-political issue. It increases burden on the Indian government already stretched funds to manage those refugees and intensifies the political tensions between India and Bangladesh. </a:t>
            </a:r>
          </a:p>
          <a:p>
            <a:endParaRPr lang="en-US" dirty="0"/>
          </a:p>
          <a:p>
            <a:endParaRPr lang="en-US" dirty="0"/>
          </a:p>
        </p:txBody>
      </p:sp>
    </p:spTree>
    <p:extLst>
      <p:ext uri="{BB962C8B-B14F-4D97-AF65-F5344CB8AC3E}">
        <p14:creationId xmlns:p14="http://schemas.microsoft.com/office/powerpoint/2010/main" val="35989639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Third is the ecological consequences of the inundation. Sundarbans are home to some very critically endangered flora and fauna like the Bengal Tiger, Salt Water Crocodiles, Masked </a:t>
            </a:r>
            <a:r>
              <a:rPr lang="en-US" sz="2400" dirty="0" err="1">
                <a:latin typeface="Times New Roman" panose="02020603050405020304" pitchFamily="18" charset="0"/>
                <a:cs typeface="Times New Roman" panose="02020603050405020304" pitchFamily="18" charset="0"/>
              </a:rPr>
              <a:t>Finfoot</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Heritiera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fomes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(locally </a:t>
            </a:r>
            <a:r>
              <a:rPr lang="en-US" sz="2400" dirty="0">
                <a:latin typeface="Times New Roman" panose="02020603050405020304" pitchFamily="18" charset="0"/>
                <a:cs typeface="Times New Roman" panose="02020603050405020304" pitchFamily="18" charset="0"/>
              </a:rPr>
              <a:t>called </a:t>
            </a:r>
            <a:r>
              <a:rPr lang="en-US" sz="2400" dirty="0" err="1">
                <a:latin typeface="Times New Roman" panose="02020603050405020304" pitchFamily="18" charset="0"/>
                <a:cs typeface="Times New Roman" panose="02020603050405020304" pitchFamily="18" charset="0"/>
              </a:rPr>
              <a:t>Sundri</a:t>
            </a:r>
            <a:r>
              <a:rPr lang="en-US" sz="2400" dirty="0">
                <a:latin typeface="Times New Roman" panose="02020603050405020304" pitchFamily="18" charset="0"/>
                <a:cs typeface="Times New Roman" panose="02020603050405020304" pitchFamily="18" charset="0"/>
              </a:rPr>
              <a:t>) among many </a:t>
            </a:r>
            <a:r>
              <a:rPr lang="en-US" sz="2400" dirty="0" err="1">
                <a:latin typeface="Times New Roman" panose="02020603050405020304" pitchFamily="18" charset="0"/>
                <a:cs typeface="Times New Roman" panose="02020603050405020304" pitchFamily="18" charset="0"/>
              </a:rPr>
              <a:t>many</a:t>
            </a:r>
            <a:r>
              <a:rPr lang="en-US" sz="2400" dirty="0">
                <a:latin typeface="Times New Roman" panose="02020603050405020304" pitchFamily="18" charset="0"/>
                <a:cs typeface="Times New Roman" panose="02020603050405020304" pitchFamily="18" charset="0"/>
              </a:rPr>
              <a:t> others. The reduction in the size of the forest is already increasing man-wildlife conflicts, especially with the tigers and is causing rapid deterioration of the population of many animals and plants. Their conservation is crucial for the protection of the </a:t>
            </a:r>
            <a:r>
              <a:rPr lang="en-US" sz="2400" dirty="0" err="1">
                <a:latin typeface="Times New Roman" panose="02020603050405020304" pitchFamily="18" charset="0"/>
                <a:cs typeface="Times New Roman" panose="02020603050405020304" pitchFamily="18" charset="0"/>
              </a:rPr>
              <a:t>Sunderbans</a:t>
            </a:r>
            <a:r>
              <a:rPr lang="en-US" sz="2400" dirty="0">
                <a:latin typeface="Times New Roman" panose="02020603050405020304" pitchFamily="18" charset="0"/>
                <a:cs typeface="Times New Roman" panose="02020603050405020304" pitchFamily="18" charset="0"/>
              </a:rPr>
              <a:t> and the many services we receive from it. </a:t>
            </a:r>
          </a:p>
          <a:p>
            <a:endParaRPr lang="en-US" dirty="0"/>
          </a:p>
        </p:txBody>
      </p:sp>
    </p:spTree>
    <p:extLst>
      <p:ext uri="{BB962C8B-B14F-4D97-AF65-F5344CB8AC3E}">
        <p14:creationId xmlns:p14="http://schemas.microsoft.com/office/powerpoint/2010/main" val="1673021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ig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1" y="-1233967"/>
            <a:ext cx="6477000" cy="80919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38463" y="2622884"/>
            <a:ext cx="3826042" cy="1323439"/>
          </a:xfrm>
          <a:prstGeom prst="rect">
            <a:avLst/>
          </a:prstGeom>
          <a:noFill/>
        </p:spPr>
        <p:txBody>
          <a:bodyPr wrap="square" rtlCol="0">
            <a:spAutoFit/>
          </a:bodyPr>
          <a:lstStyle/>
          <a:p>
            <a:pPr algn="ctr"/>
            <a:r>
              <a:rPr lang="en-US" sz="4000" b="1" dirty="0" smtClean="0"/>
              <a:t>Elevation of the Sundarbans</a:t>
            </a:r>
            <a:endParaRPr lang="en-US" sz="4000" b="1" dirty="0"/>
          </a:p>
        </p:txBody>
      </p:sp>
      <p:sp>
        <p:nvSpPr>
          <p:cNvPr id="6" name="Rectangle 5"/>
          <p:cNvSpPr/>
          <p:nvPr/>
        </p:nvSpPr>
        <p:spPr>
          <a:xfrm>
            <a:off x="0" y="6488668"/>
            <a:ext cx="3659976" cy="369332"/>
          </a:xfrm>
          <a:prstGeom prst="rect">
            <a:avLst/>
          </a:prstGeom>
          <a:solidFill>
            <a:schemeClr val="tx1"/>
          </a:solidFill>
        </p:spPr>
        <p:txBody>
          <a:bodyPr wrap="none">
            <a:spAutoFit/>
          </a:bodyPr>
          <a:lstStyle/>
          <a:p>
            <a:r>
              <a:rPr lang="en-US" dirty="0">
                <a:solidFill>
                  <a:schemeClr val="bg1"/>
                </a:solidFill>
                <a:latin typeface="Arial" panose="020B0604020202020204" pitchFamily="34" charset="0"/>
              </a:rPr>
              <a:t>Ghosh, Manoj </a:t>
            </a:r>
            <a:r>
              <a:rPr lang="en-US" dirty="0" err="1" smtClean="0">
                <a:solidFill>
                  <a:schemeClr val="bg1"/>
                </a:solidFill>
                <a:latin typeface="Arial" panose="020B0604020202020204" pitchFamily="34" charset="0"/>
              </a:rPr>
              <a:t>Kumer</a:t>
            </a:r>
            <a:r>
              <a:rPr lang="en-US" dirty="0" smtClean="0">
                <a:solidFill>
                  <a:schemeClr val="bg1"/>
                </a:solidFill>
                <a:latin typeface="Arial" panose="020B0604020202020204" pitchFamily="34" charset="0"/>
              </a:rPr>
              <a:t> et. al (2019)</a:t>
            </a:r>
            <a:endParaRPr lang="en-US" dirty="0">
              <a:solidFill>
                <a:schemeClr val="bg1"/>
              </a:solidFill>
            </a:endParaRPr>
          </a:p>
        </p:txBody>
      </p:sp>
    </p:spTree>
    <p:extLst>
      <p:ext uri="{BB962C8B-B14F-4D97-AF65-F5344CB8AC3E}">
        <p14:creationId xmlns:p14="http://schemas.microsoft.com/office/powerpoint/2010/main" val="1118774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6533" y="1266673"/>
            <a:ext cx="10803467" cy="3416320"/>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It is crucial to understand how low the Sundarbans actually are to actually understand the scope of this problem. This is an elevation map of the Sundarbans. As you can see, the highest parts of it are merely 6m over mean seal level with many of the regions being much lower (with not an insignificant area at the mean seal level). This is compounded by the fact that this area naturally subsides due to consolidation of the river deposits in the delta and the erosion of the tidal flats. So the elevation of many areas within the Sundarbans is expected to become lower. Just for a perspective, Manipal is 73m over the mean sea level. Bangalore is at an average 920m over the mean sea level. </a:t>
            </a:r>
          </a:p>
        </p:txBody>
      </p:sp>
    </p:spTree>
    <p:extLst>
      <p:ext uri="{BB962C8B-B14F-4D97-AF65-F5344CB8AC3E}">
        <p14:creationId xmlns:p14="http://schemas.microsoft.com/office/powerpoint/2010/main" val="12732159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edia.springernature.com/original/springer-static/image/art%3A10.1007%2Fs10584-016-1769-z/MediaObjects/10584_2016_1769_Fig3_HTM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9435" y="45635"/>
            <a:ext cx="8542565" cy="645141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0" y="2066940"/>
            <a:ext cx="3441032" cy="293819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How much inundation are we looking at?</a:t>
            </a:r>
          </a:p>
          <a:p>
            <a:pPr algn="ctr"/>
            <a:endParaRPr lang="en-US" b="1" dirty="0" smtClean="0"/>
          </a:p>
          <a:p>
            <a:pPr algn="ctr"/>
            <a:r>
              <a:rPr lang="en-US" b="1" dirty="0" smtClean="0"/>
              <a:t>(By 2100)</a:t>
            </a:r>
            <a:endParaRPr lang="en-US" b="1" dirty="0"/>
          </a:p>
        </p:txBody>
      </p:sp>
      <p:sp>
        <p:nvSpPr>
          <p:cNvPr id="4" name="Rectangle 3"/>
          <p:cNvSpPr/>
          <p:nvPr/>
        </p:nvSpPr>
        <p:spPr>
          <a:xfrm>
            <a:off x="7920717" y="6488668"/>
            <a:ext cx="2573653" cy="369332"/>
          </a:xfrm>
          <a:prstGeom prst="rect">
            <a:avLst/>
          </a:prstGeom>
          <a:solidFill>
            <a:schemeClr val="tx1"/>
          </a:solidFill>
        </p:spPr>
        <p:txBody>
          <a:bodyPr wrap="none">
            <a:spAutoFit/>
          </a:bodyPr>
          <a:lstStyle/>
          <a:p>
            <a:r>
              <a:rPr lang="en-US" dirty="0" err="1">
                <a:solidFill>
                  <a:schemeClr val="bg1"/>
                </a:solidFill>
              </a:rPr>
              <a:t>Payo</a:t>
            </a:r>
            <a:r>
              <a:rPr lang="en-US" dirty="0">
                <a:solidFill>
                  <a:schemeClr val="bg1"/>
                </a:solidFill>
              </a:rPr>
              <a:t>, Andres, et </a:t>
            </a:r>
            <a:r>
              <a:rPr lang="en-US" dirty="0" smtClean="0">
                <a:solidFill>
                  <a:schemeClr val="bg1"/>
                </a:solidFill>
              </a:rPr>
              <a:t>al (2016)</a:t>
            </a:r>
            <a:endParaRPr lang="en-US" dirty="0">
              <a:solidFill>
                <a:schemeClr val="bg1"/>
              </a:solidFill>
            </a:endParaRPr>
          </a:p>
        </p:txBody>
      </p:sp>
    </p:spTree>
    <p:extLst>
      <p:ext uri="{BB962C8B-B14F-4D97-AF65-F5344CB8AC3E}">
        <p14:creationId xmlns:p14="http://schemas.microsoft.com/office/powerpoint/2010/main" val="3164923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11ACBB7E6C8A418890252E25E9D7FB" ma:contentTypeVersion="0" ma:contentTypeDescription="Create a new document." ma:contentTypeScope="" ma:versionID="f0d31eff2118d1918d2814bc71fa5cdc">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A18524-D393-47CD-BA89-E9BD309C8F8E}"/>
</file>

<file path=customXml/itemProps2.xml><?xml version="1.0" encoding="utf-8"?>
<ds:datastoreItem xmlns:ds="http://schemas.openxmlformats.org/officeDocument/2006/customXml" ds:itemID="{77B8A4EC-C27A-4F60-8951-A4E0E29D4AFA}"/>
</file>

<file path=customXml/itemProps3.xml><?xml version="1.0" encoding="utf-8"?>
<ds:datastoreItem xmlns:ds="http://schemas.openxmlformats.org/officeDocument/2006/customXml" ds:itemID="{7AEE064D-7CAA-4E0C-A593-7230D112C346}"/>
</file>

<file path=docProps/app.xml><?xml version="1.0" encoding="utf-8"?>
<Properties xmlns="http://schemas.openxmlformats.org/officeDocument/2006/extended-properties" xmlns:vt="http://schemas.openxmlformats.org/officeDocument/2006/docPropsVTypes">
  <TotalTime>394</TotalTime>
  <Words>1498</Words>
  <Application>Microsoft Office PowerPoint</Application>
  <PresentationFormat>Widescreen</PresentationFormat>
  <Paragraphs>57</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Case Study-1</vt:lpstr>
      <vt:lpstr>What are the Sundarbans?</vt:lpstr>
      <vt:lpstr>Sundarbans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Solutions?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Studies</dc:title>
  <dc:creator>Shaurya Rahul Narlanka</dc:creator>
  <cp:lastModifiedBy>Mahe</cp:lastModifiedBy>
  <cp:revision>74</cp:revision>
  <dcterms:created xsi:type="dcterms:W3CDTF">2019-07-04T05:34:16Z</dcterms:created>
  <dcterms:modified xsi:type="dcterms:W3CDTF">2020-10-20T05:20:54Z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0x0101000D11ACBB7E6C8A418890252E25E9D7FB</vt:lpwstr>
  </property>
</Properties>
</file>