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89" r:id="rId3"/>
    <p:sldId id="328" r:id="rId4"/>
    <p:sldId id="330" r:id="rId5"/>
    <p:sldId id="333" r:id="rId6"/>
    <p:sldId id="332" r:id="rId7"/>
    <p:sldId id="329" r:id="rId8"/>
    <p:sldId id="393" r:id="rId9"/>
    <p:sldId id="334" r:id="rId10"/>
    <p:sldId id="394" r:id="rId11"/>
    <p:sldId id="335" r:id="rId12"/>
    <p:sldId id="336" r:id="rId13"/>
    <p:sldId id="376" r:id="rId14"/>
    <p:sldId id="339" r:id="rId15"/>
    <p:sldId id="337" r:id="rId16"/>
    <p:sldId id="338" r:id="rId17"/>
    <p:sldId id="342" r:id="rId18"/>
    <p:sldId id="343" r:id="rId19"/>
    <p:sldId id="344" r:id="rId20"/>
    <p:sldId id="345" r:id="rId21"/>
    <p:sldId id="346" r:id="rId22"/>
    <p:sldId id="347" r:id="rId23"/>
    <p:sldId id="351" r:id="rId24"/>
    <p:sldId id="359" r:id="rId25"/>
    <p:sldId id="353" r:id="rId26"/>
    <p:sldId id="352" r:id="rId27"/>
    <p:sldId id="390" r:id="rId28"/>
    <p:sldId id="391" r:id="rId29"/>
    <p:sldId id="392" r:id="rId30"/>
    <p:sldId id="354" r:id="rId31"/>
    <p:sldId id="355" r:id="rId32"/>
    <p:sldId id="356" r:id="rId33"/>
    <p:sldId id="357" r:id="rId34"/>
    <p:sldId id="35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87AFA-2B23-51C2-0099-C1AF506F4A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1CC12F-2ECF-C52B-3D15-934FF9113F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14CC2A-309C-08B8-088C-62F8273E9B25}"/>
              </a:ext>
            </a:extLst>
          </p:cNvPr>
          <p:cNvSpPr>
            <a:spLocks noGrp="1"/>
          </p:cNvSpPr>
          <p:nvPr>
            <p:ph type="dt" sz="half" idx="10"/>
          </p:nvPr>
        </p:nvSpPr>
        <p:spPr/>
        <p:txBody>
          <a:bodyPr/>
          <a:lstStyle/>
          <a:p>
            <a:fld id="{18112253-8022-4825-89A8-3F3FCFAA6BEB}" type="datetimeFigureOut">
              <a:rPr lang="en-IN" smtClean="0"/>
              <a:t>14-11-2022</a:t>
            </a:fld>
            <a:endParaRPr lang="en-IN"/>
          </a:p>
        </p:txBody>
      </p:sp>
      <p:sp>
        <p:nvSpPr>
          <p:cNvPr id="5" name="Footer Placeholder 4">
            <a:extLst>
              <a:ext uri="{FF2B5EF4-FFF2-40B4-BE49-F238E27FC236}">
                <a16:creationId xmlns:a16="http://schemas.microsoft.com/office/drawing/2014/main" id="{A183276B-2EAD-A403-7A07-7774BC59AF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89F563-C5DB-9836-8EA7-4F82F01E1795}"/>
              </a:ext>
            </a:extLst>
          </p:cNvPr>
          <p:cNvSpPr>
            <a:spLocks noGrp="1"/>
          </p:cNvSpPr>
          <p:nvPr>
            <p:ph type="sldNum" sz="quarter" idx="12"/>
          </p:nvPr>
        </p:nvSpPr>
        <p:spPr/>
        <p:txBody>
          <a:bodyPr/>
          <a:lstStyle/>
          <a:p>
            <a:fld id="{6DC3121C-BEDB-4F9F-BFE6-14C1C5BAC799}" type="slidenum">
              <a:rPr lang="en-IN" smtClean="0"/>
              <a:t>‹#›</a:t>
            </a:fld>
            <a:endParaRPr lang="en-IN"/>
          </a:p>
        </p:txBody>
      </p:sp>
    </p:spTree>
    <p:extLst>
      <p:ext uri="{BB962C8B-B14F-4D97-AF65-F5344CB8AC3E}">
        <p14:creationId xmlns:p14="http://schemas.microsoft.com/office/powerpoint/2010/main" val="3989113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F8584-3317-3269-9034-8B710E0163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162CCF-62BB-0499-1824-9BEABDC7F2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6F95BC-A330-07EF-1D74-70924A4B36A8}"/>
              </a:ext>
            </a:extLst>
          </p:cNvPr>
          <p:cNvSpPr>
            <a:spLocks noGrp="1"/>
          </p:cNvSpPr>
          <p:nvPr>
            <p:ph type="dt" sz="half" idx="10"/>
          </p:nvPr>
        </p:nvSpPr>
        <p:spPr/>
        <p:txBody>
          <a:bodyPr/>
          <a:lstStyle/>
          <a:p>
            <a:fld id="{18112253-8022-4825-89A8-3F3FCFAA6BEB}" type="datetimeFigureOut">
              <a:rPr lang="en-IN" smtClean="0"/>
              <a:t>14-11-2022</a:t>
            </a:fld>
            <a:endParaRPr lang="en-IN"/>
          </a:p>
        </p:txBody>
      </p:sp>
      <p:sp>
        <p:nvSpPr>
          <p:cNvPr id="5" name="Footer Placeholder 4">
            <a:extLst>
              <a:ext uri="{FF2B5EF4-FFF2-40B4-BE49-F238E27FC236}">
                <a16:creationId xmlns:a16="http://schemas.microsoft.com/office/drawing/2014/main" id="{03FC2727-82BE-3180-4704-1F9B320F74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AA8549-6034-8586-A82B-25B5E0DF5F99}"/>
              </a:ext>
            </a:extLst>
          </p:cNvPr>
          <p:cNvSpPr>
            <a:spLocks noGrp="1"/>
          </p:cNvSpPr>
          <p:nvPr>
            <p:ph type="sldNum" sz="quarter" idx="12"/>
          </p:nvPr>
        </p:nvSpPr>
        <p:spPr/>
        <p:txBody>
          <a:bodyPr/>
          <a:lstStyle/>
          <a:p>
            <a:fld id="{6DC3121C-BEDB-4F9F-BFE6-14C1C5BAC799}" type="slidenum">
              <a:rPr lang="en-IN" smtClean="0"/>
              <a:t>‹#›</a:t>
            </a:fld>
            <a:endParaRPr lang="en-IN"/>
          </a:p>
        </p:txBody>
      </p:sp>
    </p:spTree>
    <p:extLst>
      <p:ext uri="{BB962C8B-B14F-4D97-AF65-F5344CB8AC3E}">
        <p14:creationId xmlns:p14="http://schemas.microsoft.com/office/powerpoint/2010/main" val="411464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A4A266-40B5-FBE4-7195-E3476CA6EE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6A98F8-8371-8AE2-4A50-060B0A34B8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25318B-2327-426F-9A46-8F93E8026260}"/>
              </a:ext>
            </a:extLst>
          </p:cNvPr>
          <p:cNvSpPr>
            <a:spLocks noGrp="1"/>
          </p:cNvSpPr>
          <p:nvPr>
            <p:ph type="dt" sz="half" idx="10"/>
          </p:nvPr>
        </p:nvSpPr>
        <p:spPr/>
        <p:txBody>
          <a:bodyPr/>
          <a:lstStyle/>
          <a:p>
            <a:fld id="{18112253-8022-4825-89A8-3F3FCFAA6BEB}" type="datetimeFigureOut">
              <a:rPr lang="en-IN" smtClean="0"/>
              <a:t>14-11-2022</a:t>
            </a:fld>
            <a:endParaRPr lang="en-IN"/>
          </a:p>
        </p:txBody>
      </p:sp>
      <p:sp>
        <p:nvSpPr>
          <p:cNvPr id="5" name="Footer Placeholder 4">
            <a:extLst>
              <a:ext uri="{FF2B5EF4-FFF2-40B4-BE49-F238E27FC236}">
                <a16:creationId xmlns:a16="http://schemas.microsoft.com/office/drawing/2014/main" id="{F20CD697-A742-900E-7F0C-630A566488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956C62-63F8-A764-B367-985535B09990}"/>
              </a:ext>
            </a:extLst>
          </p:cNvPr>
          <p:cNvSpPr>
            <a:spLocks noGrp="1"/>
          </p:cNvSpPr>
          <p:nvPr>
            <p:ph type="sldNum" sz="quarter" idx="12"/>
          </p:nvPr>
        </p:nvSpPr>
        <p:spPr/>
        <p:txBody>
          <a:bodyPr/>
          <a:lstStyle/>
          <a:p>
            <a:fld id="{6DC3121C-BEDB-4F9F-BFE6-14C1C5BAC799}" type="slidenum">
              <a:rPr lang="en-IN" smtClean="0"/>
              <a:t>‹#›</a:t>
            </a:fld>
            <a:endParaRPr lang="en-IN"/>
          </a:p>
        </p:txBody>
      </p:sp>
    </p:spTree>
    <p:extLst>
      <p:ext uri="{BB962C8B-B14F-4D97-AF65-F5344CB8AC3E}">
        <p14:creationId xmlns:p14="http://schemas.microsoft.com/office/powerpoint/2010/main" val="1061391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307A-2014-2664-2A29-FED596A87A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012AE7-EE5A-E1DA-1FC3-4DB5F8F323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5C4E2B-50CF-6BB3-89DD-9997B0817060}"/>
              </a:ext>
            </a:extLst>
          </p:cNvPr>
          <p:cNvSpPr>
            <a:spLocks noGrp="1"/>
          </p:cNvSpPr>
          <p:nvPr>
            <p:ph type="dt" sz="half" idx="10"/>
          </p:nvPr>
        </p:nvSpPr>
        <p:spPr/>
        <p:txBody>
          <a:bodyPr/>
          <a:lstStyle/>
          <a:p>
            <a:fld id="{18112253-8022-4825-89A8-3F3FCFAA6BEB}" type="datetimeFigureOut">
              <a:rPr lang="en-IN" smtClean="0"/>
              <a:t>14-11-2022</a:t>
            </a:fld>
            <a:endParaRPr lang="en-IN"/>
          </a:p>
        </p:txBody>
      </p:sp>
      <p:sp>
        <p:nvSpPr>
          <p:cNvPr id="5" name="Footer Placeholder 4">
            <a:extLst>
              <a:ext uri="{FF2B5EF4-FFF2-40B4-BE49-F238E27FC236}">
                <a16:creationId xmlns:a16="http://schemas.microsoft.com/office/drawing/2014/main" id="{B30CE709-56B7-C9E2-AC83-BF84C0D3AC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3F3432-669B-9C2B-85D4-0A7F6CD48C76}"/>
              </a:ext>
            </a:extLst>
          </p:cNvPr>
          <p:cNvSpPr>
            <a:spLocks noGrp="1"/>
          </p:cNvSpPr>
          <p:nvPr>
            <p:ph type="sldNum" sz="quarter" idx="12"/>
          </p:nvPr>
        </p:nvSpPr>
        <p:spPr/>
        <p:txBody>
          <a:bodyPr/>
          <a:lstStyle/>
          <a:p>
            <a:fld id="{6DC3121C-BEDB-4F9F-BFE6-14C1C5BAC799}" type="slidenum">
              <a:rPr lang="en-IN" smtClean="0"/>
              <a:t>‹#›</a:t>
            </a:fld>
            <a:endParaRPr lang="en-IN"/>
          </a:p>
        </p:txBody>
      </p:sp>
    </p:spTree>
    <p:extLst>
      <p:ext uri="{BB962C8B-B14F-4D97-AF65-F5344CB8AC3E}">
        <p14:creationId xmlns:p14="http://schemas.microsoft.com/office/powerpoint/2010/main" val="330965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DBD7C-297B-4F77-6563-366E20DC92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9EE5AC-2240-DCBC-67CC-E2FE968A0C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74195D-13E4-FDC3-3681-A1DA0A071463}"/>
              </a:ext>
            </a:extLst>
          </p:cNvPr>
          <p:cNvSpPr>
            <a:spLocks noGrp="1"/>
          </p:cNvSpPr>
          <p:nvPr>
            <p:ph type="dt" sz="half" idx="10"/>
          </p:nvPr>
        </p:nvSpPr>
        <p:spPr/>
        <p:txBody>
          <a:bodyPr/>
          <a:lstStyle/>
          <a:p>
            <a:fld id="{18112253-8022-4825-89A8-3F3FCFAA6BEB}" type="datetimeFigureOut">
              <a:rPr lang="en-IN" smtClean="0"/>
              <a:t>14-11-2022</a:t>
            </a:fld>
            <a:endParaRPr lang="en-IN"/>
          </a:p>
        </p:txBody>
      </p:sp>
      <p:sp>
        <p:nvSpPr>
          <p:cNvPr id="5" name="Footer Placeholder 4">
            <a:extLst>
              <a:ext uri="{FF2B5EF4-FFF2-40B4-BE49-F238E27FC236}">
                <a16:creationId xmlns:a16="http://schemas.microsoft.com/office/drawing/2014/main" id="{0B05BB6B-F3A6-8A6B-E54F-4306E27A53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09D829-B03D-1C52-1566-F6F3C3063372}"/>
              </a:ext>
            </a:extLst>
          </p:cNvPr>
          <p:cNvSpPr>
            <a:spLocks noGrp="1"/>
          </p:cNvSpPr>
          <p:nvPr>
            <p:ph type="sldNum" sz="quarter" idx="12"/>
          </p:nvPr>
        </p:nvSpPr>
        <p:spPr/>
        <p:txBody>
          <a:bodyPr/>
          <a:lstStyle/>
          <a:p>
            <a:fld id="{6DC3121C-BEDB-4F9F-BFE6-14C1C5BAC799}" type="slidenum">
              <a:rPr lang="en-IN" smtClean="0"/>
              <a:t>‹#›</a:t>
            </a:fld>
            <a:endParaRPr lang="en-IN"/>
          </a:p>
        </p:txBody>
      </p:sp>
    </p:spTree>
    <p:extLst>
      <p:ext uri="{BB962C8B-B14F-4D97-AF65-F5344CB8AC3E}">
        <p14:creationId xmlns:p14="http://schemas.microsoft.com/office/powerpoint/2010/main" val="305810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E5147-9E7E-96C7-D92B-96CCB9FD27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C8A7B0-4FF2-341E-44A2-B9A3EB9059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3B331D-4F68-EDD5-3574-B86DA14428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BA940F-FF0E-D46C-7D11-3F1D5E513B0C}"/>
              </a:ext>
            </a:extLst>
          </p:cNvPr>
          <p:cNvSpPr>
            <a:spLocks noGrp="1"/>
          </p:cNvSpPr>
          <p:nvPr>
            <p:ph type="dt" sz="half" idx="10"/>
          </p:nvPr>
        </p:nvSpPr>
        <p:spPr/>
        <p:txBody>
          <a:bodyPr/>
          <a:lstStyle/>
          <a:p>
            <a:fld id="{18112253-8022-4825-89A8-3F3FCFAA6BEB}" type="datetimeFigureOut">
              <a:rPr lang="en-IN" smtClean="0"/>
              <a:t>14-11-2022</a:t>
            </a:fld>
            <a:endParaRPr lang="en-IN"/>
          </a:p>
        </p:txBody>
      </p:sp>
      <p:sp>
        <p:nvSpPr>
          <p:cNvPr id="6" name="Footer Placeholder 5">
            <a:extLst>
              <a:ext uri="{FF2B5EF4-FFF2-40B4-BE49-F238E27FC236}">
                <a16:creationId xmlns:a16="http://schemas.microsoft.com/office/drawing/2014/main" id="{869FD219-B4FC-0D50-D28E-FAEA734C11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442AEB-48D0-9AFB-A53B-C46836DA4AA7}"/>
              </a:ext>
            </a:extLst>
          </p:cNvPr>
          <p:cNvSpPr>
            <a:spLocks noGrp="1"/>
          </p:cNvSpPr>
          <p:nvPr>
            <p:ph type="sldNum" sz="quarter" idx="12"/>
          </p:nvPr>
        </p:nvSpPr>
        <p:spPr/>
        <p:txBody>
          <a:bodyPr/>
          <a:lstStyle/>
          <a:p>
            <a:fld id="{6DC3121C-BEDB-4F9F-BFE6-14C1C5BAC799}" type="slidenum">
              <a:rPr lang="en-IN" smtClean="0"/>
              <a:t>‹#›</a:t>
            </a:fld>
            <a:endParaRPr lang="en-IN"/>
          </a:p>
        </p:txBody>
      </p:sp>
    </p:spTree>
    <p:extLst>
      <p:ext uri="{BB962C8B-B14F-4D97-AF65-F5344CB8AC3E}">
        <p14:creationId xmlns:p14="http://schemas.microsoft.com/office/powerpoint/2010/main" val="249577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27829-6F02-F7A8-CF6B-A4C1E472F4D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0991FD-9E13-85B6-754A-08853E7EB7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D0D245-886F-5892-4021-B7244CB841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EA7C89-78BE-16C0-03F8-E29E641FE8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E01EA7-83B0-A68C-0556-AC9AB5531B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32EF80-075C-DEFF-B633-7DFCF56EB731}"/>
              </a:ext>
            </a:extLst>
          </p:cNvPr>
          <p:cNvSpPr>
            <a:spLocks noGrp="1"/>
          </p:cNvSpPr>
          <p:nvPr>
            <p:ph type="dt" sz="half" idx="10"/>
          </p:nvPr>
        </p:nvSpPr>
        <p:spPr/>
        <p:txBody>
          <a:bodyPr/>
          <a:lstStyle/>
          <a:p>
            <a:fld id="{18112253-8022-4825-89A8-3F3FCFAA6BEB}" type="datetimeFigureOut">
              <a:rPr lang="en-IN" smtClean="0"/>
              <a:t>14-11-2022</a:t>
            </a:fld>
            <a:endParaRPr lang="en-IN"/>
          </a:p>
        </p:txBody>
      </p:sp>
      <p:sp>
        <p:nvSpPr>
          <p:cNvPr id="8" name="Footer Placeholder 7">
            <a:extLst>
              <a:ext uri="{FF2B5EF4-FFF2-40B4-BE49-F238E27FC236}">
                <a16:creationId xmlns:a16="http://schemas.microsoft.com/office/drawing/2014/main" id="{4F244F37-B826-52D8-9DA1-B0CB89A2152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A42841-51FA-D080-EC80-235E778786C0}"/>
              </a:ext>
            </a:extLst>
          </p:cNvPr>
          <p:cNvSpPr>
            <a:spLocks noGrp="1"/>
          </p:cNvSpPr>
          <p:nvPr>
            <p:ph type="sldNum" sz="quarter" idx="12"/>
          </p:nvPr>
        </p:nvSpPr>
        <p:spPr/>
        <p:txBody>
          <a:bodyPr/>
          <a:lstStyle/>
          <a:p>
            <a:fld id="{6DC3121C-BEDB-4F9F-BFE6-14C1C5BAC799}" type="slidenum">
              <a:rPr lang="en-IN" smtClean="0"/>
              <a:t>‹#›</a:t>
            </a:fld>
            <a:endParaRPr lang="en-IN"/>
          </a:p>
        </p:txBody>
      </p:sp>
    </p:spTree>
    <p:extLst>
      <p:ext uri="{BB962C8B-B14F-4D97-AF65-F5344CB8AC3E}">
        <p14:creationId xmlns:p14="http://schemas.microsoft.com/office/powerpoint/2010/main" val="4264757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218FB-7E90-06EB-D95E-54E85873DB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2760D86-5A07-88FB-737C-5B314F225555}"/>
              </a:ext>
            </a:extLst>
          </p:cNvPr>
          <p:cNvSpPr>
            <a:spLocks noGrp="1"/>
          </p:cNvSpPr>
          <p:nvPr>
            <p:ph type="dt" sz="half" idx="10"/>
          </p:nvPr>
        </p:nvSpPr>
        <p:spPr/>
        <p:txBody>
          <a:bodyPr/>
          <a:lstStyle/>
          <a:p>
            <a:fld id="{18112253-8022-4825-89A8-3F3FCFAA6BEB}" type="datetimeFigureOut">
              <a:rPr lang="en-IN" smtClean="0"/>
              <a:t>14-11-2022</a:t>
            </a:fld>
            <a:endParaRPr lang="en-IN"/>
          </a:p>
        </p:txBody>
      </p:sp>
      <p:sp>
        <p:nvSpPr>
          <p:cNvPr id="4" name="Footer Placeholder 3">
            <a:extLst>
              <a:ext uri="{FF2B5EF4-FFF2-40B4-BE49-F238E27FC236}">
                <a16:creationId xmlns:a16="http://schemas.microsoft.com/office/drawing/2014/main" id="{2678AA8B-52BE-D2F2-1D75-8351E0DFBB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CFC43B-8F53-5C71-2E88-5771371D2292}"/>
              </a:ext>
            </a:extLst>
          </p:cNvPr>
          <p:cNvSpPr>
            <a:spLocks noGrp="1"/>
          </p:cNvSpPr>
          <p:nvPr>
            <p:ph type="sldNum" sz="quarter" idx="12"/>
          </p:nvPr>
        </p:nvSpPr>
        <p:spPr/>
        <p:txBody>
          <a:bodyPr/>
          <a:lstStyle/>
          <a:p>
            <a:fld id="{6DC3121C-BEDB-4F9F-BFE6-14C1C5BAC799}" type="slidenum">
              <a:rPr lang="en-IN" smtClean="0"/>
              <a:t>‹#›</a:t>
            </a:fld>
            <a:endParaRPr lang="en-IN"/>
          </a:p>
        </p:txBody>
      </p:sp>
    </p:spTree>
    <p:extLst>
      <p:ext uri="{BB962C8B-B14F-4D97-AF65-F5344CB8AC3E}">
        <p14:creationId xmlns:p14="http://schemas.microsoft.com/office/powerpoint/2010/main" val="4214748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15EB1B-7F2B-6784-3E22-A864C317F579}"/>
              </a:ext>
            </a:extLst>
          </p:cNvPr>
          <p:cNvSpPr>
            <a:spLocks noGrp="1"/>
          </p:cNvSpPr>
          <p:nvPr>
            <p:ph type="dt" sz="half" idx="10"/>
          </p:nvPr>
        </p:nvSpPr>
        <p:spPr/>
        <p:txBody>
          <a:bodyPr/>
          <a:lstStyle/>
          <a:p>
            <a:fld id="{18112253-8022-4825-89A8-3F3FCFAA6BEB}" type="datetimeFigureOut">
              <a:rPr lang="en-IN" smtClean="0"/>
              <a:t>14-11-2022</a:t>
            </a:fld>
            <a:endParaRPr lang="en-IN"/>
          </a:p>
        </p:txBody>
      </p:sp>
      <p:sp>
        <p:nvSpPr>
          <p:cNvPr id="3" name="Footer Placeholder 2">
            <a:extLst>
              <a:ext uri="{FF2B5EF4-FFF2-40B4-BE49-F238E27FC236}">
                <a16:creationId xmlns:a16="http://schemas.microsoft.com/office/drawing/2014/main" id="{6636C1E8-F7F0-9FD9-96E7-5E98692BBB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A07CFE-D32B-F97B-41FD-002BC55A363B}"/>
              </a:ext>
            </a:extLst>
          </p:cNvPr>
          <p:cNvSpPr>
            <a:spLocks noGrp="1"/>
          </p:cNvSpPr>
          <p:nvPr>
            <p:ph type="sldNum" sz="quarter" idx="12"/>
          </p:nvPr>
        </p:nvSpPr>
        <p:spPr/>
        <p:txBody>
          <a:bodyPr/>
          <a:lstStyle/>
          <a:p>
            <a:fld id="{6DC3121C-BEDB-4F9F-BFE6-14C1C5BAC799}" type="slidenum">
              <a:rPr lang="en-IN" smtClean="0"/>
              <a:t>‹#›</a:t>
            </a:fld>
            <a:endParaRPr lang="en-IN"/>
          </a:p>
        </p:txBody>
      </p:sp>
    </p:spTree>
    <p:extLst>
      <p:ext uri="{BB962C8B-B14F-4D97-AF65-F5344CB8AC3E}">
        <p14:creationId xmlns:p14="http://schemas.microsoft.com/office/powerpoint/2010/main" val="4120462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E2B8-EB96-3D98-912E-2E26C0A886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E66146-A6A7-FD2F-7F65-6855CD33EC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E3D91D-6768-7263-BF06-E8ADB98E44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E86330-341D-6406-56DC-EF45BF0FB0BF}"/>
              </a:ext>
            </a:extLst>
          </p:cNvPr>
          <p:cNvSpPr>
            <a:spLocks noGrp="1"/>
          </p:cNvSpPr>
          <p:nvPr>
            <p:ph type="dt" sz="half" idx="10"/>
          </p:nvPr>
        </p:nvSpPr>
        <p:spPr/>
        <p:txBody>
          <a:bodyPr/>
          <a:lstStyle/>
          <a:p>
            <a:fld id="{18112253-8022-4825-89A8-3F3FCFAA6BEB}" type="datetimeFigureOut">
              <a:rPr lang="en-IN" smtClean="0"/>
              <a:t>14-11-2022</a:t>
            </a:fld>
            <a:endParaRPr lang="en-IN"/>
          </a:p>
        </p:txBody>
      </p:sp>
      <p:sp>
        <p:nvSpPr>
          <p:cNvPr id="6" name="Footer Placeholder 5">
            <a:extLst>
              <a:ext uri="{FF2B5EF4-FFF2-40B4-BE49-F238E27FC236}">
                <a16:creationId xmlns:a16="http://schemas.microsoft.com/office/drawing/2014/main" id="{1436E4AC-6DE5-456D-FD59-36246D6AFD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092CB2-D590-166E-7D7A-B8C9D78BA1B3}"/>
              </a:ext>
            </a:extLst>
          </p:cNvPr>
          <p:cNvSpPr>
            <a:spLocks noGrp="1"/>
          </p:cNvSpPr>
          <p:nvPr>
            <p:ph type="sldNum" sz="quarter" idx="12"/>
          </p:nvPr>
        </p:nvSpPr>
        <p:spPr/>
        <p:txBody>
          <a:bodyPr/>
          <a:lstStyle/>
          <a:p>
            <a:fld id="{6DC3121C-BEDB-4F9F-BFE6-14C1C5BAC799}" type="slidenum">
              <a:rPr lang="en-IN" smtClean="0"/>
              <a:t>‹#›</a:t>
            </a:fld>
            <a:endParaRPr lang="en-IN"/>
          </a:p>
        </p:txBody>
      </p:sp>
    </p:spTree>
    <p:extLst>
      <p:ext uri="{BB962C8B-B14F-4D97-AF65-F5344CB8AC3E}">
        <p14:creationId xmlns:p14="http://schemas.microsoft.com/office/powerpoint/2010/main" val="3467027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B3DE1-9436-78AD-B97F-1F3D0D2201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4B204E-F82E-F33D-CAEE-AD1C66E2A8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68BCF2-C1D4-7FAF-0A19-8D67A26594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90C938-70BB-FC93-AF9F-5A19C34F98AB}"/>
              </a:ext>
            </a:extLst>
          </p:cNvPr>
          <p:cNvSpPr>
            <a:spLocks noGrp="1"/>
          </p:cNvSpPr>
          <p:nvPr>
            <p:ph type="dt" sz="half" idx="10"/>
          </p:nvPr>
        </p:nvSpPr>
        <p:spPr/>
        <p:txBody>
          <a:bodyPr/>
          <a:lstStyle/>
          <a:p>
            <a:fld id="{18112253-8022-4825-89A8-3F3FCFAA6BEB}" type="datetimeFigureOut">
              <a:rPr lang="en-IN" smtClean="0"/>
              <a:t>14-11-2022</a:t>
            </a:fld>
            <a:endParaRPr lang="en-IN"/>
          </a:p>
        </p:txBody>
      </p:sp>
      <p:sp>
        <p:nvSpPr>
          <p:cNvPr id="6" name="Footer Placeholder 5">
            <a:extLst>
              <a:ext uri="{FF2B5EF4-FFF2-40B4-BE49-F238E27FC236}">
                <a16:creationId xmlns:a16="http://schemas.microsoft.com/office/drawing/2014/main" id="{CA29E009-7AFF-B04F-9C4C-6CD0C8294E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509ACE-37D9-0008-F8C4-AE7952736F79}"/>
              </a:ext>
            </a:extLst>
          </p:cNvPr>
          <p:cNvSpPr>
            <a:spLocks noGrp="1"/>
          </p:cNvSpPr>
          <p:nvPr>
            <p:ph type="sldNum" sz="quarter" idx="12"/>
          </p:nvPr>
        </p:nvSpPr>
        <p:spPr/>
        <p:txBody>
          <a:bodyPr/>
          <a:lstStyle/>
          <a:p>
            <a:fld id="{6DC3121C-BEDB-4F9F-BFE6-14C1C5BAC799}" type="slidenum">
              <a:rPr lang="en-IN" smtClean="0"/>
              <a:t>‹#›</a:t>
            </a:fld>
            <a:endParaRPr lang="en-IN"/>
          </a:p>
        </p:txBody>
      </p:sp>
    </p:spTree>
    <p:extLst>
      <p:ext uri="{BB962C8B-B14F-4D97-AF65-F5344CB8AC3E}">
        <p14:creationId xmlns:p14="http://schemas.microsoft.com/office/powerpoint/2010/main" val="161853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71FC59-93E6-DDD3-93CA-ED63C2885D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E58EF7-DF54-A3FA-F44C-459FE6301A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B45C6F-44D5-9CCC-0915-5793F4E9DB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112253-8022-4825-89A8-3F3FCFAA6BEB}" type="datetimeFigureOut">
              <a:rPr lang="en-IN" smtClean="0"/>
              <a:t>14-11-2022</a:t>
            </a:fld>
            <a:endParaRPr lang="en-IN"/>
          </a:p>
        </p:txBody>
      </p:sp>
      <p:sp>
        <p:nvSpPr>
          <p:cNvPr id="5" name="Footer Placeholder 4">
            <a:extLst>
              <a:ext uri="{FF2B5EF4-FFF2-40B4-BE49-F238E27FC236}">
                <a16:creationId xmlns:a16="http://schemas.microsoft.com/office/drawing/2014/main" id="{F7DCB488-9572-7F56-E347-9DDC273A21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A097E9-3B3E-215F-167E-12191360BD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C3121C-BEDB-4F9F-BFE6-14C1C5BAC799}" type="slidenum">
              <a:rPr lang="en-IN" smtClean="0"/>
              <a:t>‹#›</a:t>
            </a:fld>
            <a:endParaRPr lang="en-IN"/>
          </a:p>
        </p:txBody>
      </p:sp>
    </p:spTree>
    <p:extLst>
      <p:ext uri="{BB962C8B-B14F-4D97-AF65-F5344CB8AC3E}">
        <p14:creationId xmlns:p14="http://schemas.microsoft.com/office/powerpoint/2010/main" val="4023889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A68D-6B03-7CBA-BC0F-9B448841FAFB}"/>
              </a:ext>
            </a:extLst>
          </p:cNvPr>
          <p:cNvSpPr>
            <a:spLocks noGrp="1"/>
          </p:cNvSpPr>
          <p:nvPr>
            <p:ph type="ctrTitle"/>
          </p:nvPr>
        </p:nvSpPr>
        <p:spPr>
          <a:xfrm>
            <a:off x="1524000" y="1122363"/>
            <a:ext cx="9144000" cy="1962031"/>
          </a:xfrm>
        </p:spPr>
        <p:txBody>
          <a:bodyPr/>
          <a:lstStyle/>
          <a:p>
            <a:r>
              <a:rPr lang="en-IN" dirty="0"/>
              <a:t>GYROSCOPES</a:t>
            </a:r>
          </a:p>
        </p:txBody>
      </p:sp>
      <p:sp>
        <p:nvSpPr>
          <p:cNvPr id="3" name="Subtitle 2">
            <a:extLst>
              <a:ext uri="{FF2B5EF4-FFF2-40B4-BE49-F238E27FC236}">
                <a16:creationId xmlns:a16="http://schemas.microsoft.com/office/drawing/2014/main" id="{C6C9BF77-DC0B-700B-1A2C-1FFFB90BF3F4}"/>
              </a:ext>
            </a:extLst>
          </p:cNvPr>
          <p:cNvSpPr>
            <a:spLocks noGrp="1"/>
          </p:cNvSpPr>
          <p:nvPr>
            <p:ph type="subTitle" idx="1"/>
          </p:nvPr>
        </p:nvSpPr>
        <p:spPr/>
        <p:txBody>
          <a:bodyPr/>
          <a:lstStyle/>
          <a:p>
            <a:r>
              <a:rPr lang="en-IN" dirty="0" err="1"/>
              <a:t>Dr.</a:t>
            </a:r>
            <a:r>
              <a:rPr lang="en-IN" dirty="0"/>
              <a:t> K Ramakrishna Kini</a:t>
            </a:r>
          </a:p>
          <a:p>
            <a:r>
              <a:rPr lang="en-IN" dirty="0"/>
              <a:t>&amp;</a:t>
            </a:r>
          </a:p>
          <a:p>
            <a:r>
              <a:rPr lang="en-IN" dirty="0"/>
              <a:t>Mr. C. R. Srinivasan</a:t>
            </a:r>
          </a:p>
        </p:txBody>
      </p:sp>
    </p:spTree>
    <p:extLst>
      <p:ext uri="{BB962C8B-B14F-4D97-AF65-F5344CB8AC3E}">
        <p14:creationId xmlns:p14="http://schemas.microsoft.com/office/powerpoint/2010/main" val="649281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D039A-EEA2-4251-87CF-1505B779CEF3}"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FCA6559D-BFD7-4434-9FCD-6D896DD324AE}" type="slidenum">
              <a:rPr lang="en-US" smtClean="0"/>
              <a:t>10</a:t>
            </a:fld>
            <a:endParaRPr lang="en-US"/>
          </a:p>
        </p:txBody>
      </p:sp>
      <p:sp>
        <p:nvSpPr>
          <p:cNvPr id="8" name="Title 1"/>
          <p:cNvSpPr>
            <a:spLocks noGrp="1"/>
          </p:cNvSpPr>
          <p:nvPr>
            <p:ph type="title"/>
          </p:nvPr>
        </p:nvSpPr>
        <p:spPr>
          <a:xfrm>
            <a:off x="290583" y="252100"/>
            <a:ext cx="11063217" cy="986150"/>
          </a:xfrm>
        </p:spPr>
        <p:txBody>
          <a:bodyPr>
            <a:normAutofit/>
          </a:bodyPr>
          <a:lstStyle/>
          <a:p>
            <a:r>
              <a:rPr lang="en-IN" dirty="0"/>
              <a:t>Gyroscope – Principle of working</a:t>
            </a:r>
            <a:endParaRPr lang="en-IN" sz="3600" b="1" dirty="0"/>
          </a:p>
        </p:txBody>
      </p:sp>
      <p:pic>
        <p:nvPicPr>
          <p:cNvPr id="3" name="Picture 2">
            <a:extLst>
              <a:ext uri="{FF2B5EF4-FFF2-40B4-BE49-F238E27FC236}">
                <a16:creationId xmlns:a16="http://schemas.microsoft.com/office/drawing/2014/main" id="{51725EBD-D444-CB7C-2032-1361D813A822}"/>
              </a:ext>
            </a:extLst>
          </p:cNvPr>
          <p:cNvPicPr>
            <a:picLocks noChangeAspect="1"/>
          </p:cNvPicPr>
          <p:nvPr/>
        </p:nvPicPr>
        <p:blipFill>
          <a:blip r:embed="rId2"/>
          <a:stretch>
            <a:fillRect/>
          </a:stretch>
        </p:blipFill>
        <p:spPr>
          <a:xfrm>
            <a:off x="667531" y="1033534"/>
            <a:ext cx="9718415" cy="5172470"/>
          </a:xfrm>
          <a:prstGeom prst="rect">
            <a:avLst/>
          </a:prstGeom>
        </p:spPr>
      </p:pic>
    </p:spTree>
    <p:extLst>
      <p:ext uri="{BB962C8B-B14F-4D97-AF65-F5344CB8AC3E}">
        <p14:creationId xmlns:p14="http://schemas.microsoft.com/office/powerpoint/2010/main" val="84420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D039A-EEA2-4251-87CF-1505B779CEF3}"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FCA6559D-BFD7-4434-9FCD-6D896DD324AE}" type="slidenum">
              <a:rPr lang="en-US" smtClean="0"/>
              <a:t>11</a:t>
            </a:fld>
            <a:endParaRPr lang="en-US"/>
          </a:p>
        </p:txBody>
      </p:sp>
      <p:sp>
        <p:nvSpPr>
          <p:cNvPr id="8" name="Title 1"/>
          <p:cNvSpPr>
            <a:spLocks noGrp="1"/>
          </p:cNvSpPr>
          <p:nvPr>
            <p:ph type="title"/>
          </p:nvPr>
        </p:nvSpPr>
        <p:spPr>
          <a:xfrm>
            <a:off x="290583" y="252100"/>
            <a:ext cx="11063217" cy="986150"/>
          </a:xfrm>
        </p:spPr>
        <p:txBody>
          <a:bodyPr>
            <a:normAutofit/>
          </a:bodyPr>
          <a:lstStyle/>
          <a:p>
            <a:pPr algn="ctr"/>
            <a:r>
              <a:rPr lang="en-IN" dirty="0"/>
              <a:t>Mechanical Gyroscope -  Applications</a:t>
            </a:r>
            <a:endParaRPr lang="en-IN" sz="3600" b="1" dirty="0"/>
          </a:p>
        </p:txBody>
      </p:sp>
      <p:sp>
        <p:nvSpPr>
          <p:cNvPr id="9" name="Rectangle 8"/>
          <p:cNvSpPr/>
          <p:nvPr/>
        </p:nvSpPr>
        <p:spPr>
          <a:xfrm>
            <a:off x="720634" y="1238250"/>
            <a:ext cx="9977846" cy="492443"/>
          </a:xfrm>
          <a:prstGeom prst="rect">
            <a:avLst/>
          </a:prstGeom>
        </p:spPr>
        <p:txBody>
          <a:bodyPr wrap="square">
            <a:spAutoFit/>
          </a:bodyPr>
          <a:lstStyle/>
          <a:p>
            <a:pPr marL="285750" indent="-285750">
              <a:buFont typeface="Arial" panose="020B0604020202020204" pitchFamily="34" charset="0"/>
              <a:buChar char="•"/>
            </a:pPr>
            <a:endParaRPr lang="en-IN" sz="2600" dirty="0">
              <a:latin typeface="+mj-lt"/>
            </a:endParaRPr>
          </a:p>
        </p:txBody>
      </p:sp>
      <p:sp>
        <p:nvSpPr>
          <p:cNvPr id="2" name="Content Placeholder 1"/>
          <p:cNvSpPr>
            <a:spLocks noGrp="1"/>
          </p:cNvSpPr>
          <p:nvPr>
            <p:ph idx="1"/>
          </p:nvPr>
        </p:nvSpPr>
        <p:spPr>
          <a:xfrm>
            <a:off x="431074" y="1332411"/>
            <a:ext cx="11064240" cy="4640558"/>
          </a:xfrm>
        </p:spPr>
        <p:txBody>
          <a:bodyPr>
            <a:normAutofit/>
          </a:bodyPr>
          <a:lstStyle/>
          <a:p>
            <a:endParaRPr lang="en-US" dirty="0"/>
          </a:p>
          <a:p>
            <a:endParaRPr lang="en-US" dirty="0"/>
          </a:p>
          <a:p>
            <a:pPr marL="0" indent="0">
              <a:buNone/>
            </a:pPr>
            <a:endParaRPr lang="en-US" dirty="0"/>
          </a:p>
        </p:txBody>
      </p:sp>
      <p:sp>
        <p:nvSpPr>
          <p:cNvPr id="3" name="Rectangle 2"/>
          <p:cNvSpPr/>
          <p:nvPr/>
        </p:nvSpPr>
        <p:spPr>
          <a:xfrm>
            <a:off x="587828" y="1298465"/>
            <a:ext cx="10907485" cy="5232202"/>
          </a:xfrm>
          <a:prstGeom prst="rect">
            <a:avLst/>
          </a:prstGeom>
        </p:spPr>
        <p:txBody>
          <a:bodyPr wrap="square">
            <a:spAutoFit/>
          </a:bodyPr>
          <a:lstStyle/>
          <a:p>
            <a:pPr marL="285750" indent="-285750">
              <a:buFont typeface="Arial" panose="020B0604020202020204" pitchFamily="34" charset="0"/>
              <a:buChar char="•"/>
            </a:pPr>
            <a:r>
              <a:rPr lang="en-US" sz="2800" dirty="0"/>
              <a:t>The primary application of gyroscopic effects consists in the measurement of the angular position </a:t>
            </a:r>
            <a:r>
              <a:rPr lang="en-IN" sz="2800" dirty="0"/>
              <a:t>of a moving vehicle.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The gimbaled frame of the gyroscope is attached to the vehicle and it is free to rotate, while the rotation axis of the spinning mass keeps its angular position during the motion of the vehicle.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The variation of the absolute angle of the vehicle can be simply associated to the relative variation of the angle between the rotation axis of the mass and a fixed direction on the frame of the gyroscope.</a:t>
            </a:r>
          </a:p>
          <a:p>
            <a:pPr>
              <a:buNone/>
            </a:pPr>
            <a:endParaRPr lang="en-US" sz="2000" dirty="0"/>
          </a:p>
          <a:p>
            <a:pPr>
              <a:buNone/>
            </a:pPr>
            <a:endParaRPr lang="en-US" dirty="0"/>
          </a:p>
          <a:p>
            <a:pPr>
              <a:buNone/>
            </a:pPr>
            <a:endParaRPr lang="en-US" dirty="0"/>
          </a:p>
        </p:txBody>
      </p:sp>
    </p:spTree>
    <p:extLst>
      <p:ext uri="{BB962C8B-B14F-4D97-AF65-F5344CB8AC3E}">
        <p14:creationId xmlns:p14="http://schemas.microsoft.com/office/powerpoint/2010/main" val="79499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D039A-EEA2-4251-87CF-1505B779CEF3}"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FCA6559D-BFD7-4434-9FCD-6D896DD324AE}" type="slidenum">
              <a:rPr lang="en-US" smtClean="0"/>
              <a:t>12</a:t>
            </a:fld>
            <a:endParaRPr lang="en-US"/>
          </a:p>
        </p:txBody>
      </p:sp>
      <p:sp>
        <p:nvSpPr>
          <p:cNvPr id="8" name="Title 1"/>
          <p:cNvSpPr>
            <a:spLocks noGrp="1"/>
          </p:cNvSpPr>
          <p:nvPr>
            <p:ph type="title"/>
          </p:nvPr>
        </p:nvSpPr>
        <p:spPr>
          <a:xfrm>
            <a:off x="290583" y="252100"/>
            <a:ext cx="11063217" cy="986150"/>
          </a:xfrm>
        </p:spPr>
        <p:txBody>
          <a:bodyPr>
            <a:normAutofit/>
          </a:bodyPr>
          <a:lstStyle/>
          <a:p>
            <a:r>
              <a:rPr lang="en-IN" dirty="0"/>
              <a:t>Mechanical Gyroscope -  Applications</a:t>
            </a:r>
            <a:endParaRPr lang="en-IN" sz="3600" b="1" dirty="0"/>
          </a:p>
        </p:txBody>
      </p:sp>
      <p:sp>
        <p:nvSpPr>
          <p:cNvPr id="9" name="Rectangle 8"/>
          <p:cNvSpPr/>
          <p:nvPr/>
        </p:nvSpPr>
        <p:spPr>
          <a:xfrm>
            <a:off x="720634" y="1238250"/>
            <a:ext cx="9977846" cy="492443"/>
          </a:xfrm>
          <a:prstGeom prst="rect">
            <a:avLst/>
          </a:prstGeom>
        </p:spPr>
        <p:txBody>
          <a:bodyPr wrap="square">
            <a:spAutoFit/>
          </a:bodyPr>
          <a:lstStyle/>
          <a:p>
            <a:pPr marL="285750" indent="-285750">
              <a:buFont typeface="Arial" panose="020B0604020202020204" pitchFamily="34" charset="0"/>
              <a:buChar char="•"/>
            </a:pPr>
            <a:endParaRPr lang="en-IN" sz="2600" dirty="0">
              <a:latin typeface="+mj-lt"/>
            </a:endParaRPr>
          </a:p>
        </p:txBody>
      </p:sp>
      <p:sp>
        <p:nvSpPr>
          <p:cNvPr id="2" name="Content Placeholder 1"/>
          <p:cNvSpPr>
            <a:spLocks noGrp="1"/>
          </p:cNvSpPr>
          <p:nvPr>
            <p:ph idx="1"/>
          </p:nvPr>
        </p:nvSpPr>
        <p:spPr>
          <a:xfrm>
            <a:off x="431074" y="1332411"/>
            <a:ext cx="11064240" cy="4640558"/>
          </a:xfrm>
        </p:spPr>
        <p:txBody>
          <a:bodyPr>
            <a:normAutofit/>
          </a:bodyPr>
          <a:lstStyle/>
          <a:p>
            <a:endParaRPr lang="en-US" dirty="0"/>
          </a:p>
          <a:p>
            <a:endParaRPr lang="en-US" dirty="0"/>
          </a:p>
        </p:txBody>
      </p:sp>
      <p:sp>
        <p:nvSpPr>
          <p:cNvPr id="3" name="Rectangle 2"/>
          <p:cNvSpPr/>
          <p:nvPr/>
        </p:nvSpPr>
        <p:spPr>
          <a:xfrm>
            <a:off x="587828" y="1298465"/>
            <a:ext cx="10907485" cy="5386090"/>
          </a:xfrm>
          <a:prstGeom prst="rect">
            <a:avLst/>
          </a:prstGeom>
        </p:spPr>
        <p:txBody>
          <a:bodyPr wrap="square">
            <a:spAutoFit/>
          </a:bodyPr>
          <a:lstStyle/>
          <a:p>
            <a:pPr marL="285750" indent="-285750">
              <a:buFont typeface="Arial" panose="020B0604020202020204" pitchFamily="34" charset="0"/>
              <a:buChar char="•"/>
            </a:pPr>
            <a:r>
              <a:rPr lang="en-US" sz="2800" dirty="0"/>
              <a:t>Another applications is Gyrocompass</a:t>
            </a:r>
          </a:p>
          <a:p>
            <a:pPr marL="285750" indent="-28575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When external torques are not applied to the frame, the gyrocompass keeps the angular position of a pointer to North direction, independently of the path followed by the vehicle. </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The advantage of such a mechanical system is that it is immune to magnetic fields that can cause deviations in pointer angle.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422235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D039A-EEA2-4251-87CF-1505B779CEF3}"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FCA6559D-BFD7-4434-9FCD-6D896DD324AE}" type="slidenum">
              <a:rPr lang="en-US" smtClean="0"/>
              <a:t>13</a:t>
            </a:fld>
            <a:endParaRPr lang="en-US"/>
          </a:p>
        </p:txBody>
      </p:sp>
      <p:sp>
        <p:nvSpPr>
          <p:cNvPr id="8" name="Title 1"/>
          <p:cNvSpPr>
            <a:spLocks noGrp="1"/>
          </p:cNvSpPr>
          <p:nvPr>
            <p:ph type="title"/>
          </p:nvPr>
        </p:nvSpPr>
        <p:spPr>
          <a:xfrm>
            <a:off x="290583" y="252100"/>
            <a:ext cx="11063217" cy="986150"/>
          </a:xfrm>
        </p:spPr>
        <p:txBody>
          <a:bodyPr>
            <a:normAutofit/>
          </a:bodyPr>
          <a:lstStyle/>
          <a:p>
            <a:r>
              <a:rPr lang="en-IN" dirty="0"/>
              <a:t>Mechanical Gyroscope -  Applications</a:t>
            </a:r>
            <a:endParaRPr lang="en-IN" sz="3600" b="1" dirty="0"/>
          </a:p>
        </p:txBody>
      </p:sp>
      <p:sp>
        <p:nvSpPr>
          <p:cNvPr id="9" name="Rectangle 8"/>
          <p:cNvSpPr/>
          <p:nvPr/>
        </p:nvSpPr>
        <p:spPr>
          <a:xfrm>
            <a:off x="720634" y="1238250"/>
            <a:ext cx="9977846" cy="492443"/>
          </a:xfrm>
          <a:prstGeom prst="rect">
            <a:avLst/>
          </a:prstGeom>
        </p:spPr>
        <p:txBody>
          <a:bodyPr wrap="square">
            <a:spAutoFit/>
          </a:bodyPr>
          <a:lstStyle/>
          <a:p>
            <a:pPr marL="285750" indent="-285750">
              <a:buFont typeface="Arial" panose="020B0604020202020204" pitchFamily="34" charset="0"/>
              <a:buChar char="•"/>
            </a:pPr>
            <a:endParaRPr lang="en-IN" sz="2600" dirty="0">
              <a:latin typeface="+mj-lt"/>
            </a:endParaRPr>
          </a:p>
        </p:txBody>
      </p:sp>
      <p:sp>
        <p:nvSpPr>
          <p:cNvPr id="2" name="Content Placeholder 1"/>
          <p:cNvSpPr>
            <a:spLocks noGrp="1"/>
          </p:cNvSpPr>
          <p:nvPr>
            <p:ph idx="1"/>
          </p:nvPr>
        </p:nvSpPr>
        <p:spPr>
          <a:xfrm>
            <a:off x="431074" y="1332411"/>
            <a:ext cx="11064240" cy="4640558"/>
          </a:xfrm>
        </p:spPr>
        <p:txBody>
          <a:bodyPr>
            <a:normAutofit/>
          </a:bodyPr>
          <a:lstStyle/>
          <a:p>
            <a:endParaRPr lang="en-US" dirty="0"/>
          </a:p>
          <a:p>
            <a:endParaRPr lang="en-US" dirty="0"/>
          </a:p>
        </p:txBody>
      </p:sp>
      <p:pic>
        <p:nvPicPr>
          <p:cNvPr id="3" name="Picture 2" descr="https://cdn.britannica.com/96/106996-050-271FF2B3/direction-Earth-gyrocompass-points-magnetic-field-properti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026660"/>
            <a:ext cx="7351295" cy="5329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90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D039A-EEA2-4251-87CF-1505B779CEF3}"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FCA6559D-BFD7-4434-9FCD-6D896DD324AE}" type="slidenum">
              <a:rPr lang="en-US" smtClean="0"/>
              <a:t>14</a:t>
            </a:fld>
            <a:endParaRPr lang="en-US"/>
          </a:p>
        </p:txBody>
      </p:sp>
      <p:sp>
        <p:nvSpPr>
          <p:cNvPr id="8" name="Title 1"/>
          <p:cNvSpPr>
            <a:spLocks noGrp="1"/>
          </p:cNvSpPr>
          <p:nvPr>
            <p:ph type="title"/>
          </p:nvPr>
        </p:nvSpPr>
        <p:spPr>
          <a:xfrm>
            <a:off x="290583" y="252100"/>
            <a:ext cx="11063217" cy="986150"/>
          </a:xfrm>
        </p:spPr>
        <p:txBody>
          <a:bodyPr>
            <a:normAutofit/>
          </a:bodyPr>
          <a:lstStyle/>
          <a:p>
            <a:r>
              <a:rPr lang="en-IN" dirty="0"/>
              <a:t>Optical Gyroscopes- Working principle</a:t>
            </a:r>
            <a:endParaRPr lang="en-IN" sz="3600" b="1" dirty="0"/>
          </a:p>
        </p:txBody>
      </p:sp>
      <p:sp>
        <p:nvSpPr>
          <p:cNvPr id="9" name="Rectangle 8"/>
          <p:cNvSpPr/>
          <p:nvPr/>
        </p:nvSpPr>
        <p:spPr>
          <a:xfrm>
            <a:off x="720634" y="1238250"/>
            <a:ext cx="9977846" cy="492443"/>
          </a:xfrm>
          <a:prstGeom prst="rect">
            <a:avLst/>
          </a:prstGeom>
        </p:spPr>
        <p:txBody>
          <a:bodyPr wrap="square">
            <a:spAutoFit/>
          </a:bodyPr>
          <a:lstStyle/>
          <a:p>
            <a:pPr marL="285750" indent="-285750">
              <a:buFont typeface="Arial" panose="020B0604020202020204" pitchFamily="34" charset="0"/>
              <a:buChar char="•"/>
            </a:pPr>
            <a:endParaRPr lang="en-IN" sz="2600" dirty="0">
              <a:latin typeface="+mj-lt"/>
            </a:endParaRPr>
          </a:p>
        </p:txBody>
      </p:sp>
      <p:sp>
        <p:nvSpPr>
          <p:cNvPr id="2" name="Content Placeholder 1"/>
          <p:cNvSpPr>
            <a:spLocks noGrp="1"/>
          </p:cNvSpPr>
          <p:nvPr>
            <p:ph idx="1"/>
          </p:nvPr>
        </p:nvSpPr>
        <p:spPr>
          <a:xfrm>
            <a:off x="431074" y="1332411"/>
            <a:ext cx="11064240" cy="4640558"/>
          </a:xfrm>
        </p:spPr>
        <p:txBody>
          <a:bodyPr>
            <a:normAutofit/>
          </a:bodyPr>
          <a:lstStyle/>
          <a:p>
            <a:endParaRPr lang="en-US" dirty="0"/>
          </a:p>
          <a:p>
            <a:endParaRPr lang="en-US" dirty="0"/>
          </a:p>
        </p:txBody>
      </p:sp>
      <p:pic>
        <p:nvPicPr>
          <p:cNvPr id="3" name="Picture 2"/>
          <p:cNvPicPr>
            <a:picLocks noChangeAspect="1"/>
          </p:cNvPicPr>
          <p:nvPr/>
        </p:nvPicPr>
        <p:blipFill>
          <a:blip r:embed="rId2"/>
          <a:stretch>
            <a:fillRect/>
          </a:stretch>
        </p:blipFill>
        <p:spPr>
          <a:xfrm>
            <a:off x="1346418" y="1730693"/>
            <a:ext cx="10270230" cy="3572827"/>
          </a:xfrm>
          <a:prstGeom prst="rect">
            <a:avLst/>
          </a:prstGeom>
        </p:spPr>
      </p:pic>
    </p:spTree>
    <p:extLst>
      <p:ext uri="{BB962C8B-B14F-4D97-AF65-F5344CB8AC3E}">
        <p14:creationId xmlns:p14="http://schemas.microsoft.com/office/powerpoint/2010/main" val="347841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D039A-EEA2-4251-87CF-1505B779CEF3}"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FCA6559D-BFD7-4434-9FCD-6D896DD324AE}" type="slidenum">
              <a:rPr lang="en-US" smtClean="0"/>
              <a:t>15</a:t>
            </a:fld>
            <a:endParaRPr lang="en-US"/>
          </a:p>
        </p:txBody>
      </p:sp>
      <p:sp>
        <p:nvSpPr>
          <p:cNvPr id="8" name="Title 1"/>
          <p:cNvSpPr>
            <a:spLocks noGrp="1"/>
          </p:cNvSpPr>
          <p:nvPr>
            <p:ph type="title"/>
          </p:nvPr>
        </p:nvSpPr>
        <p:spPr>
          <a:xfrm>
            <a:off x="290583" y="252100"/>
            <a:ext cx="11063217" cy="986150"/>
          </a:xfrm>
        </p:spPr>
        <p:txBody>
          <a:bodyPr>
            <a:normAutofit/>
          </a:bodyPr>
          <a:lstStyle/>
          <a:p>
            <a:r>
              <a:rPr lang="en-IN" dirty="0"/>
              <a:t>Optical Gyroscopes</a:t>
            </a:r>
            <a:endParaRPr lang="en-IN" sz="3600" b="1" dirty="0"/>
          </a:p>
        </p:txBody>
      </p:sp>
      <p:sp>
        <p:nvSpPr>
          <p:cNvPr id="9" name="Rectangle 8"/>
          <p:cNvSpPr/>
          <p:nvPr/>
        </p:nvSpPr>
        <p:spPr>
          <a:xfrm>
            <a:off x="720634" y="1238250"/>
            <a:ext cx="9977846" cy="492443"/>
          </a:xfrm>
          <a:prstGeom prst="rect">
            <a:avLst/>
          </a:prstGeom>
        </p:spPr>
        <p:txBody>
          <a:bodyPr wrap="square">
            <a:spAutoFit/>
          </a:bodyPr>
          <a:lstStyle/>
          <a:p>
            <a:pPr marL="285750" indent="-285750">
              <a:buFont typeface="Arial" panose="020B0604020202020204" pitchFamily="34" charset="0"/>
              <a:buChar char="•"/>
            </a:pPr>
            <a:endParaRPr lang="en-IN" sz="2600" dirty="0">
              <a:latin typeface="+mj-lt"/>
            </a:endParaRPr>
          </a:p>
        </p:txBody>
      </p:sp>
      <p:sp>
        <p:nvSpPr>
          <p:cNvPr id="2" name="Content Placeholder 1"/>
          <p:cNvSpPr>
            <a:spLocks noGrp="1"/>
          </p:cNvSpPr>
          <p:nvPr>
            <p:ph idx="1"/>
          </p:nvPr>
        </p:nvSpPr>
        <p:spPr>
          <a:xfrm>
            <a:off x="431074" y="1332411"/>
            <a:ext cx="11064240" cy="4640558"/>
          </a:xfrm>
        </p:spPr>
        <p:txBody>
          <a:bodyPr>
            <a:normAutofit/>
          </a:bodyPr>
          <a:lstStyle/>
          <a:p>
            <a:endParaRPr lang="en-US" dirty="0"/>
          </a:p>
          <a:p>
            <a:endParaRPr lang="en-US" dirty="0"/>
          </a:p>
        </p:txBody>
      </p:sp>
      <p:sp>
        <p:nvSpPr>
          <p:cNvPr id="3" name="Rectangle 2"/>
          <p:cNvSpPr/>
          <p:nvPr/>
        </p:nvSpPr>
        <p:spPr>
          <a:xfrm>
            <a:off x="587828" y="1298465"/>
            <a:ext cx="10907485" cy="5078313"/>
          </a:xfrm>
          <a:prstGeom prst="rect">
            <a:avLst/>
          </a:prstGeom>
        </p:spPr>
        <p:txBody>
          <a:bodyPr wrap="square">
            <a:spAutoFit/>
          </a:bodyPr>
          <a:lstStyle/>
          <a:p>
            <a:pPr marL="342900" indent="-342900">
              <a:buFont typeface="Arial" panose="020B0604020202020204" pitchFamily="34" charset="0"/>
              <a:buChar char="•"/>
            </a:pPr>
            <a:r>
              <a:rPr lang="en-US" sz="2800" dirty="0"/>
              <a:t>Optical gyroscopes operate by sensing the difference in propagation time between counter-propagating beams travelling in opposite directions in closed or open optical paths.</a:t>
            </a:r>
          </a:p>
          <a:p>
            <a:endParaRPr lang="en-US" sz="2800" dirty="0"/>
          </a:p>
          <a:p>
            <a:pPr marL="342900" indent="-342900">
              <a:buFont typeface="Arial" panose="020B0604020202020204" pitchFamily="34" charset="0"/>
              <a:buChar char="•"/>
            </a:pPr>
            <a:r>
              <a:rPr lang="en-US" sz="2800" dirty="0"/>
              <a:t>A rotation-induced change in the path lengths generates a phase difference between the counter-propagating light beams. </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This rotation-induced phase difference physically consists in the </a:t>
            </a:r>
            <a:r>
              <a:rPr lang="en-US" sz="2800" dirty="0" err="1"/>
              <a:t>Sagnac</a:t>
            </a:r>
            <a:r>
              <a:rPr lang="en-US" sz="2800" dirty="0"/>
              <a:t> effect, being the basic operating principle of all optical gyroscopes.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46823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D039A-EEA2-4251-87CF-1505B779CEF3}"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FCA6559D-BFD7-4434-9FCD-6D896DD324AE}" type="slidenum">
              <a:rPr lang="en-US" smtClean="0"/>
              <a:t>16</a:t>
            </a:fld>
            <a:endParaRPr lang="en-US"/>
          </a:p>
        </p:txBody>
      </p:sp>
      <p:sp>
        <p:nvSpPr>
          <p:cNvPr id="8" name="Title 1"/>
          <p:cNvSpPr>
            <a:spLocks noGrp="1"/>
          </p:cNvSpPr>
          <p:nvPr>
            <p:ph type="title"/>
          </p:nvPr>
        </p:nvSpPr>
        <p:spPr>
          <a:xfrm>
            <a:off x="290583" y="252100"/>
            <a:ext cx="11063217" cy="986150"/>
          </a:xfrm>
        </p:spPr>
        <p:txBody>
          <a:bodyPr>
            <a:normAutofit/>
          </a:bodyPr>
          <a:lstStyle/>
          <a:p>
            <a:r>
              <a:rPr lang="en-IN" dirty="0"/>
              <a:t>Optical Gyroscopes- Working principle</a:t>
            </a:r>
            <a:endParaRPr lang="en-IN" sz="3600" b="1" dirty="0"/>
          </a:p>
        </p:txBody>
      </p:sp>
      <p:sp>
        <p:nvSpPr>
          <p:cNvPr id="9" name="Rectangle 8"/>
          <p:cNvSpPr/>
          <p:nvPr/>
        </p:nvSpPr>
        <p:spPr>
          <a:xfrm>
            <a:off x="720634" y="1238250"/>
            <a:ext cx="9977846" cy="492443"/>
          </a:xfrm>
          <a:prstGeom prst="rect">
            <a:avLst/>
          </a:prstGeom>
        </p:spPr>
        <p:txBody>
          <a:bodyPr wrap="square">
            <a:spAutoFit/>
          </a:bodyPr>
          <a:lstStyle/>
          <a:p>
            <a:pPr marL="285750" indent="-285750">
              <a:buFont typeface="Arial" panose="020B0604020202020204" pitchFamily="34" charset="0"/>
              <a:buChar char="•"/>
            </a:pPr>
            <a:endParaRPr lang="en-IN" sz="2600" dirty="0">
              <a:latin typeface="+mj-lt"/>
            </a:endParaRPr>
          </a:p>
        </p:txBody>
      </p:sp>
      <p:sp>
        <p:nvSpPr>
          <p:cNvPr id="2" name="Content Placeholder 1"/>
          <p:cNvSpPr>
            <a:spLocks noGrp="1"/>
          </p:cNvSpPr>
          <p:nvPr>
            <p:ph idx="1"/>
          </p:nvPr>
        </p:nvSpPr>
        <p:spPr>
          <a:xfrm>
            <a:off x="431074" y="1332411"/>
            <a:ext cx="11064240" cy="4640558"/>
          </a:xfrm>
        </p:spPr>
        <p:txBody>
          <a:bodyPr>
            <a:normAutofit/>
          </a:bodyPr>
          <a:lstStyle/>
          <a:p>
            <a:endParaRPr lang="en-US" dirty="0"/>
          </a:p>
          <a:p>
            <a:endParaRPr lang="en-US" dirty="0"/>
          </a:p>
        </p:txBody>
      </p:sp>
      <p:pic>
        <p:nvPicPr>
          <p:cNvPr id="5" name="Picture 4"/>
          <p:cNvPicPr>
            <a:picLocks noChangeAspect="1"/>
          </p:cNvPicPr>
          <p:nvPr/>
        </p:nvPicPr>
        <p:blipFill>
          <a:blip r:embed="rId2"/>
          <a:stretch>
            <a:fillRect/>
          </a:stretch>
        </p:blipFill>
        <p:spPr>
          <a:xfrm>
            <a:off x="2003516" y="1526500"/>
            <a:ext cx="7754438" cy="4311236"/>
          </a:xfrm>
          <a:prstGeom prst="rect">
            <a:avLst/>
          </a:prstGeom>
        </p:spPr>
      </p:pic>
    </p:spTree>
    <p:extLst>
      <p:ext uri="{BB962C8B-B14F-4D97-AF65-F5344CB8AC3E}">
        <p14:creationId xmlns:p14="http://schemas.microsoft.com/office/powerpoint/2010/main" val="95548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D039A-EEA2-4251-87CF-1505B779CEF3}"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FCA6559D-BFD7-4434-9FCD-6D896DD324AE}" type="slidenum">
              <a:rPr lang="en-US" smtClean="0"/>
              <a:t>17</a:t>
            </a:fld>
            <a:endParaRPr lang="en-US"/>
          </a:p>
        </p:txBody>
      </p:sp>
      <p:sp>
        <p:nvSpPr>
          <p:cNvPr id="8" name="Title 1"/>
          <p:cNvSpPr>
            <a:spLocks noGrp="1"/>
          </p:cNvSpPr>
          <p:nvPr>
            <p:ph type="title"/>
          </p:nvPr>
        </p:nvSpPr>
        <p:spPr>
          <a:xfrm>
            <a:off x="290583" y="252100"/>
            <a:ext cx="11063217" cy="986150"/>
          </a:xfrm>
        </p:spPr>
        <p:txBody>
          <a:bodyPr>
            <a:normAutofit/>
          </a:bodyPr>
          <a:lstStyle/>
          <a:p>
            <a:r>
              <a:rPr lang="en-IN" dirty="0"/>
              <a:t>Ring Laser Gyroscopes (RLG)</a:t>
            </a:r>
            <a:endParaRPr lang="en-IN" sz="3600" b="1" dirty="0"/>
          </a:p>
        </p:txBody>
      </p:sp>
      <p:sp>
        <p:nvSpPr>
          <p:cNvPr id="9" name="Rectangle 8"/>
          <p:cNvSpPr/>
          <p:nvPr/>
        </p:nvSpPr>
        <p:spPr>
          <a:xfrm>
            <a:off x="720634" y="1238250"/>
            <a:ext cx="9977846" cy="492443"/>
          </a:xfrm>
          <a:prstGeom prst="rect">
            <a:avLst/>
          </a:prstGeom>
        </p:spPr>
        <p:txBody>
          <a:bodyPr wrap="square">
            <a:spAutoFit/>
          </a:bodyPr>
          <a:lstStyle/>
          <a:p>
            <a:pPr marL="285750" indent="-285750">
              <a:buFont typeface="Arial" panose="020B0604020202020204" pitchFamily="34" charset="0"/>
              <a:buChar char="•"/>
            </a:pPr>
            <a:endParaRPr lang="en-IN" sz="2600" dirty="0">
              <a:latin typeface="+mj-lt"/>
            </a:endParaRPr>
          </a:p>
        </p:txBody>
      </p:sp>
      <p:sp>
        <p:nvSpPr>
          <p:cNvPr id="2" name="Content Placeholder 1"/>
          <p:cNvSpPr>
            <a:spLocks noGrp="1"/>
          </p:cNvSpPr>
          <p:nvPr>
            <p:ph idx="1"/>
          </p:nvPr>
        </p:nvSpPr>
        <p:spPr>
          <a:xfrm>
            <a:off x="431074" y="1332411"/>
            <a:ext cx="11064240" cy="4640558"/>
          </a:xfrm>
        </p:spPr>
        <p:txBody>
          <a:bodyPr>
            <a:normAutofit/>
          </a:bodyPr>
          <a:lstStyle/>
          <a:p>
            <a:endParaRPr lang="en-US" dirty="0"/>
          </a:p>
          <a:p>
            <a:endParaRPr lang="en-US" dirty="0"/>
          </a:p>
        </p:txBody>
      </p:sp>
      <p:sp>
        <p:nvSpPr>
          <p:cNvPr id="3" name="Rectangle 2"/>
          <p:cNvSpPr/>
          <p:nvPr/>
        </p:nvSpPr>
        <p:spPr>
          <a:xfrm>
            <a:off x="587828" y="1298465"/>
            <a:ext cx="11273246" cy="4401205"/>
          </a:xfrm>
          <a:prstGeom prst="rect">
            <a:avLst/>
          </a:prstGeom>
        </p:spPr>
        <p:txBody>
          <a:bodyPr wrap="square">
            <a:spAutoFit/>
          </a:bodyPr>
          <a:lstStyle/>
          <a:p>
            <a:pPr marL="342900" indent="-342900">
              <a:buFont typeface="Arial" panose="020B0604020202020204" pitchFamily="34" charset="0"/>
              <a:buChar char="•"/>
            </a:pPr>
            <a:r>
              <a:rPr lang="en-US" sz="2800" dirty="0"/>
              <a:t>Based on a ring laser (i.e., a annular cavity) where, due to the </a:t>
            </a:r>
            <a:r>
              <a:rPr lang="en-US" sz="2800" dirty="0" err="1"/>
              <a:t>Sagnac</a:t>
            </a:r>
            <a:r>
              <a:rPr lang="en-US" sz="2800" dirty="0"/>
              <a:t> effect, two independent counter-propagating resonant modes, intrinsically generated within the cavity through a gain medium, show of a frequency shift if the cavity undergoes a rotation. </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 the difference in the frequencies is used to detect rotation.</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Interference between the counter-propagating beams, observed externally, results in motion of the standing wave pattern, and thus indicates rotation.</a:t>
            </a:r>
          </a:p>
        </p:txBody>
      </p:sp>
    </p:spTree>
    <p:extLst>
      <p:ext uri="{BB962C8B-B14F-4D97-AF65-F5344CB8AC3E}">
        <p14:creationId xmlns:p14="http://schemas.microsoft.com/office/powerpoint/2010/main" val="317012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D039A-EEA2-4251-87CF-1505B779CEF3}"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FCA6559D-BFD7-4434-9FCD-6D896DD324AE}" type="slidenum">
              <a:rPr lang="en-US" smtClean="0"/>
              <a:t>18</a:t>
            </a:fld>
            <a:endParaRPr lang="en-US"/>
          </a:p>
        </p:txBody>
      </p:sp>
      <p:sp>
        <p:nvSpPr>
          <p:cNvPr id="8" name="Title 1"/>
          <p:cNvSpPr>
            <a:spLocks noGrp="1"/>
          </p:cNvSpPr>
          <p:nvPr>
            <p:ph type="title"/>
          </p:nvPr>
        </p:nvSpPr>
        <p:spPr>
          <a:xfrm>
            <a:off x="290583" y="252100"/>
            <a:ext cx="11063217" cy="986150"/>
          </a:xfrm>
        </p:spPr>
        <p:txBody>
          <a:bodyPr>
            <a:normAutofit/>
          </a:bodyPr>
          <a:lstStyle/>
          <a:p>
            <a:r>
              <a:rPr lang="en-IN" dirty="0"/>
              <a:t>Ring Laser Gyroscopes (RLG)</a:t>
            </a:r>
            <a:endParaRPr lang="en-IN" sz="3600" b="1" dirty="0"/>
          </a:p>
        </p:txBody>
      </p:sp>
      <p:sp>
        <p:nvSpPr>
          <p:cNvPr id="9" name="Rectangle 8"/>
          <p:cNvSpPr/>
          <p:nvPr/>
        </p:nvSpPr>
        <p:spPr>
          <a:xfrm>
            <a:off x="720634" y="1238250"/>
            <a:ext cx="9977846" cy="492443"/>
          </a:xfrm>
          <a:prstGeom prst="rect">
            <a:avLst/>
          </a:prstGeom>
        </p:spPr>
        <p:txBody>
          <a:bodyPr wrap="square">
            <a:spAutoFit/>
          </a:bodyPr>
          <a:lstStyle/>
          <a:p>
            <a:pPr marL="285750" indent="-285750">
              <a:buFont typeface="Arial" panose="020B0604020202020204" pitchFamily="34" charset="0"/>
              <a:buChar char="•"/>
            </a:pPr>
            <a:endParaRPr lang="en-IN" sz="2600" dirty="0">
              <a:latin typeface="+mj-lt"/>
            </a:endParaRPr>
          </a:p>
        </p:txBody>
      </p:sp>
      <p:sp>
        <p:nvSpPr>
          <p:cNvPr id="2" name="Content Placeholder 1"/>
          <p:cNvSpPr>
            <a:spLocks noGrp="1"/>
          </p:cNvSpPr>
          <p:nvPr>
            <p:ph idx="1"/>
          </p:nvPr>
        </p:nvSpPr>
        <p:spPr>
          <a:xfrm>
            <a:off x="431074" y="1332411"/>
            <a:ext cx="11064240" cy="4640558"/>
          </a:xfrm>
        </p:spPr>
        <p:txBody>
          <a:bodyPr>
            <a:normAutofit/>
          </a:bodyPr>
          <a:lstStyle/>
          <a:p>
            <a:endParaRPr lang="en-US" dirty="0"/>
          </a:p>
          <a:p>
            <a:endParaRPr lang="en-US" dirty="0"/>
          </a:p>
        </p:txBody>
      </p:sp>
      <p:pic>
        <p:nvPicPr>
          <p:cNvPr id="5" name="Picture 4"/>
          <p:cNvPicPr>
            <a:picLocks noChangeAspect="1"/>
          </p:cNvPicPr>
          <p:nvPr/>
        </p:nvPicPr>
        <p:blipFill>
          <a:blip r:embed="rId2"/>
          <a:stretch>
            <a:fillRect/>
          </a:stretch>
        </p:blipFill>
        <p:spPr>
          <a:xfrm>
            <a:off x="2302722" y="949030"/>
            <a:ext cx="7038937" cy="4847173"/>
          </a:xfrm>
          <a:prstGeom prst="rect">
            <a:avLst/>
          </a:prstGeom>
        </p:spPr>
      </p:pic>
    </p:spTree>
    <p:extLst>
      <p:ext uri="{BB962C8B-B14F-4D97-AF65-F5344CB8AC3E}">
        <p14:creationId xmlns:p14="http://schemas.microsoft.com/office/powerpoint/2010/main" val="1326743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D039A-EEA2-4251-87CF-1505B779CEF3}"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FCA6559D-BFD7-4434-9FCD-6D896DD324AE}" type="slidenum">
              <a:rPr lang="en-US" smtClean="0"/>
              <a:t>19</a:t>
            </a:fld>
            <a:endParaRPr lang="en-US"/>
          </a:p>
        </p:txBody>
      </p:sp>
      <p:sp>
        <p:nvSpPr>
          <p:cNvPr id="8" name="Title 1"/>
          <p:cNvSpPr>
            <a:spLocks noGrp="1"/>
          </p:cNvSpPr>
          <p:nvPr>
            <p:ph type="title"/>
          </p:nvPr>
        </p:nvSpPr>
        <p:spPr>
          <a:xfrm>
            <a:off x="290583" y="252100"/>
            <a:ext cx="11063217" cy="986150"/>
          </a:xfrm>
        </p:spPr>
        <p:txBody>
          <a:bodyPr>
            <a:normAutofit/>
          </a:bodyPr>
          <a:lstStyle/>
          <a:p>
            <a:r>
              <a:rPr lang="en-IN" dirty="0"/>
              <a:t>Ring Laser Gyroscopes (RLG)</a:t>
            </a:r>
            <a:endParaRPr lang="en-IN" sz="3600" b="1" dirty="0"/>
          </a:p>
        </p:txBody>
      </p:sp>
      <p:sp>
        <p:nvSpPr>
          <p:cNvPr id="9" name="Rectangle 8"/>
          <p:cNvSpPr/>
          <p:nvPr/>
        </p:nvSpPr>
        <p:spPr>
          <a:xfrm>
            <a:off x="720634" y="1238250"/>
            <a:ext cx="9977846" cy="492443"/>
          </a:xfrm>
          <a:prstGeom prst="rect">
            <a:avLst/>
          </a:prstGeom>
        </p:spPr>
        <p:txBody>
          <a:bodyPr wrap="square">
            <a:spAutoFit/>
          </a:bodyPr>
          <a:lstStyle/>
          <a:p>
            <a:pPr marL="285750" indent="-285750">
              <a:buFont typeface="Arial" panose="020B0604020202020204" pitchFamily="34" charset="0"/>
              <a:buChar char="•"/>
            </a:pPr>
            <a:endParaRPr lang="en-IN" sz="2600" dirty="0">
              <a:latin typeface="+mj-lt"/>
            </a:endParaRPr>
          </a:p>
        </p:txBody>
      </p:sp>
      <p:sp>
        <p:nvSpPr>
          <p:cNvPr id="2" name="Content Placeholder 1"/>
          <p:cNvSpPr>
            <a:spLocks noGrp="1"/>
          </p:cNvSpPr>
          <p:nvPr>
            <p:ph idx="1"/>
          </p:nvPr>
        </p:nvSpPr>
        <p:spPr>
          <a:xfrm>
            <a:off x="431074" y="1332411"/>
            <a:ext cx="11064240" cy="4640558"/>
          </a:xfrm>
        </p:spPr>
        <p:txBody>
          <a:bodyPr>
            <a:normAutofit/>
          </a:bodyPr>
          <a:lstStyle/>
          <a:p>
            <a:endParaRPr lang="en-US" dirty="0"/>
          </a:p>
          <a:p>
            <a:endParaRPr lang="en-US" dirty="0"/>
          </a:p>
        </p:txBody>
      </p:sp>
      <p:sp>
        <p:nvSpPr>
          <p:cNvPr id="3" name="Rectangle 2"/>
          <p:cNvSpPr/>
          <p:nvPr/>
        </p:nvSpPr>
        <p:spPr>
          <a:xfrm>
            <a:off x="587828" y="1298465"/>
            <a:ext cx="11103429" cy="4893647"/>
          </a:xfrm>
          <a:prstGeom prst="rect">
            <a:avLst/>
          </a:prstGeom>
        </p:spPr>
        <p:txBody>
          <a:bodyPr wrap="square">
            <a:spAutoFit/>
          </a:bodyPr>
          <a:lstStyle/>
          <a:p>
            <a:pPr marL="342900" indent="-342900">
              <a:buFont typeface="Arial" panose="020B0604020202020204" pitchFamily="34" charset="0"/>
              <a:buChar char="•"/>
            </a:pPr>
            <a:r>
              <a:rPr lang="en-US" sz="2800" dirty="0"/>
              <a:t>Three air channels are drilled in the glass body and three mirrors are placed at each corner to create a triangular optical resonator. </a:t>
            </a:r>
          </a:p>
          <a:p>
            <a:pPr marL="571500" indent="-571500">
              <a:buFont typeface="Arial" panose="020B0604020202020204" pitchFamily="34" charset="0"/>
              <a:buChar char="•"/>
            </a:pPr>
            <a:endParaRPr lang="en-US" sz="4400" dirty="0"/>
          </a:p>
          <a:p>
            <a:pPr marL="342900" indent="-342900">
              <a:buFont typeface="Arial" panose="020B0604020202020204" pitchFamily="34" charset="0"/>
              <a:buChar char="•"/>
            </a:pPr>
            <a:r>
              <a:rPr lang="en-US" sz="2800" dirty="0"/>
              <a:t>A low pressure He-Ne gas mix fills the three tubes. A high voltage electrical discharge is applied through the two anodes and the cathode for electrically pumping the optical cavity.</a:t>
            </a:r>
          </a:p>
          <a:p>
            <a:pPr marL="571500" indent="-571500">
              <a:buFont typeface="Arial" panose="020B0604020202020204" pitchFamily="34" charset="0"/>
              <a:buChar char="•"/>
            </a:pPr>
            <a:endParaRPr lang="en-US" sz="4400" dirty="0"/>
          </a:p>
          <a:p>
            <a:pPr marL="342900" indent="-342900">
              <a:buFont typeface="Arial" panose="020B0604020202020204" pitchFamily="34" charset="0"/>
              <a:buChar char="•"/>
            </a:pPr>
            <a:r>
              <a:rPr lang="en-US" sz="2800" dirty="0"/>
              <a:t>Due to action of electrical pump, two independent counter-propagating laser beams (i.e., clockwise CW and counter-clockwise CCW), resonating at the same frequency, are generated inside the optical cavity.</a:t>
            </a:r>
            <a:endParaRPr lang="en-US" sz="4400" dirty="0"/>
          </a:p>
        </p:txBody>
      </p:sp>
    </p:spTree>
    <p:extLst>
      <p:ext uri="{BB962C8B-B14F-4D97-AF65-F5344CB8AC3E}">
        <p14:creationId xmlns:p14="http://schemas.microsoft.com/office/powerpoint/2010/main" val="177289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D039A-EEA2-4251-87CF-1505B779CEF3}"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FCA6559D-BFD7-4434-9FCD-6D896DD324AE}" type="slidenum">
              <a:rPr lang="en-US" smtClean="0"/>
              <a:t>2</a:t>
            </a:fld>
            <a:endParaRPr lang="en-US"/>
          </a:p>
        </p:txBody>
      </p:sp>
      <p:sp>
        <p:nvSpPr>
          <p:cNvPr id="8" name="Title 1"/>
          <p:cNvSpPr>
            <a:spLocks noGrp="1"/>
          </p:cNvSpPr>
          <p:nvPr>
            <p:ph type="title"/>
          </p:nvPr>
        </p:nvSpPr>
        <p:spPr>
          <a:xfrm>
            <a:off x="290583" y="252100"/>
            <a:ext cx="11063217" cy="986150"/>
          </a:xfrm>
        </p:spPr>
        <p:txBody>
          <a:bodyPr>
            <a:normAutofit/>
          </a:bodyPr>
          <a:lstStyle/>
          <a:p>
            <a:r>
              <a:rPr lang="en-IN" dirty="0"/>
              <a:t>Gyroscope</a:t>
            </a:r>
            <a:endParaRPr lang="en-IN" sz="3600" b="1" dirty="0"/>
          </a:p>
        </p:txBody>
      </p:sp>
      <p:sp>
        <p:nvSpPr>
          <p:cNvPr id="9" name="Rectangle 8"/>
          <p:cNvSpPr/>
          <p:nvPr/>
        </p:nvSpPr>
        <p:spPr>
          <a:xfrm>
            <a:off x="720634" y="1238250"/>
            <a:ext cx="9977846" cy="492443"/>
          </a:xfrm>
          <a:prstGeom prst="rect">
            <a:avLst/>
          </a:prstGeom>
        </p:spPr>
        <p:txBody>
          <a:bodyPr wrap="square">
            <a:spAutoFit/>
          </a:bodyPr>
          <a:lstStyle/>
          <a:p>
            <a:pPr marL="285750" indent="-285750">
              <a:buFont typeface="Arial" panose="020B0604020202020204" pitchFamily="34" charset="0"/>
              <a:buChar char="•"/>
            </a:pPr>
            <a:endParaRPr lang="en-IN" sz="2600" dirty="0">
              <a:latin typeface="+mj-lt"/>
            </a:endParaRPr>
          </a:p>
        </p:txBody>
      </p:sp>
      <p:sp>
        <p:nvSpPr>
          <p:cNvPr id="7" name="Content Placeholder 2"/>
          <p:cNvSpPr>
            <a:spLocks noGrp="1"/>
          </p:cNvSpPr>
          <p:nvPr>
            <p:ph idx="1"/>
          </p:nvPr>
        </p:nvSpPr>
        <p:spPr>
          <a:xfrm>
            <a:off x="720634" y="1449977"/>
            <a:ext cx="10633166" cy="4726986"/>
          </a:xfrm>
        </p:spPr>
        <p:txBody>
          <a:bodyPr>
            <a:normAutofit/>
          </a:bodyPr>
          <a:lstStyle/>
          <a:p>
            <a:r>
              <a:rPr lang="en-US" dirty="0"/>
              <a:t>A device consisting of a wheel or disc mounted so that it can spin rapidly about an axis which is itself free to alter in direction. </a:t>
            </a:r>
          </a:p>
          <a:p>
            <a:endParaRPr lang="en-US" dirty="0"/>
          </a:p>
          <a:p>
            <a:r>
              <a:rPr lang="en-US" dirty="0"/>
              <a:t>It is used for measuring or maintaining orientation and angular velocity. </a:t>
            </a:r>
          </a:p>
          <a:p>
            <a:endParaRPr lang="en-US" dirty="0"/>
          </a:p>
          <a:p>
            <a:r>
              <a:rPr lang="en-US" dirty="0"/>
              <a:t>A mechanical gyroscope is essentially a spinning wheel or disk whose axle is free to take any orientation. This orientation changes much less in response to a given external torque than it would without the large angular momentum associated with the gyroscope's high rate of spin.</a:t>
            </a:r>
          </a:p>
          <a:p>
            <a:endParaRPr lang="en-US" dirty="0"/>
          </a:p>
        </p:txBody>
      </p:sp>
    </p:spTree>
    <p:extLst>
      <p:ext uri="{BB962C8B-B14F-4D97-AF65-F5344CB8AC3E}">
        <p14:creationId xmlns:p14="http://schemas.microsoft.com/office/powerpoint/2010/main" val="396479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D039A-EEA2-4251-87CF-1505B779CEF3}"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FCA6559D-BFD7-4434-9FCD-6D896DD324AE}" type="slidenum">
              <a:rPr lang="en-US" smtClean="0"/>
              <a:t>20</a:t>
            </a:fld>
            <a:endParaRPr lang="en-US"/>
          </a:p>
        </p:txBody>
      </p:sp>
      <p:sp>
        <p:nvSpPr>
          <p:cNvPr id="8" name="Title 1"/>
          <p:cNvSpPr>
            <a:spLocks noGrp="1"/>
          </p:cNvSpPr>
          <p:nvPr>
            <p:ph type="title"/>
          </p:nvPr>
        </p:nvSpPr>
        <p:spPr>
          <a:xfrm>
            <a:off x="290583" y="252100"/>
            <a:ext cx="11063217" cy="986150"/>
          </a:xfrm>
        </p:spPr>
        <p:txBody>
          <a:bodyPr>
            <a:normAutofit/>
          </a:bodyPr>
          <a:lstStyle/>
          <a:p>
            <a:r>
              <a:rPr lang="en-IN" dirty="0"/>
              <a:t>Ring Laser Gyroscopes (RLG)</a:t>
            </a:r>
            <a:endParaRPr lang="en-IN" sz="3600" b="1" dirty="0"/>
          </a:p>
        </p:txBody>
      </p:sp>
      <p:sp>
        <p:nvSpPr>
          <p:cNvPr id="9" name="Rectangle 8"/>
          <p:cNvSpPr/>
          <p:nvPr/>
        </p:nvSpPr>
        <p:spPr>
          <a:xfrm>
            <a:off x="720634" y="1238250"/>
            <a:ext cx="9977846" cy="492443"/>
          </a:xfrm>
          <a:prstGeom prst="rect">
            <a:avLst/>
          </a:prstGeom>
        </p:spPr>
        <p:txBody>
          <a:bodyPr wrap="square">
            <a:spAutoFit/>
          </a:bodyPr>
          <a:lstStyle/>
          <a:p>
            <a:pPr marL="285750" indent="-285750">
              <a:buFont typeface="Arial" panose="020B0604020202020204" pitchFamily="34" charset="0"/>
              <a:buChar char="•"/>
            </a:pPr>
            <a:endParaRPr lang="en-IN" sz="2600" dirty="0">
              <a:latin typeface="+mj-lt"/>
            </a:endParaRPr>
          </a:p>
        </p:txBody>
      </p:sp>
      <p:sp>
        <p:nvSpPr>
          <p:cNvPr id="2" name="Content Placeholder 1"/>
          <p:cNvSpPr>
            <a:spLocks noGrp="1"/>
          </p:cNvSpPr>
          <p:nvPr>
            <p:ph idx="1"/>
          </p:nvPr>
        </p:nvSpPr>
        <p:spPr>
          <a:xfrm>
            <a:off x="431074" y="1332411"/>
            <a:ext cx="11064240" cy="4640558"/>
          </a:xfrm>
        </p:spPr>
        <p:txBody>
          <a:bodyPr>
            <a:normAutofit/>
          </a:bodyPr>
          <a:lstStyle/>
          <a:p>
            <a:endParaRPr lang="en-US" dirty="0"/>
          </a:p>
          <a:p>
            <a:pPr marL="0" indent="0">
              <a:buNone/>
            </a:pPr>
            <a:r>
              <a:rPr lang="en-US" dirty="0"/>
              <a:t> </a:t>
            </a:r>
          </a:p>
        </p:txBody>
      </p:sp>
      <p:sp>
        <p:nvSpPr>
          <p:cNvPr id="3" name="Rectangle 2"/>
          <p:cNvSpPr/>
          <p:nvPr/>
        </p:nvSpPr>
        <p:spPr>
          <a:xfrm>
            <a:off x="587828" y="1298465"/>
            <a:ext cx="11103429" cy="6740307"/>
          </a:xfrm>
          <a:prstGeom prst="rect">
            <a:avLst/>
          </a:prstGeom>
        </p:spPr>
        <p:txBody>
          <a:bodyPr wrap="square">
            <a:spAutoFit/>
          </a:bodyPr>
          <a:lstStyle/>
          <a:p>
            <a:pPr marL="285750" indent="-285750">
              <a:buFont typeface="Arial" panose="020B0604020202020204" pitchFamily="34" charset="0"/>
              <a:buChar char="•"/>
            </a:pPr>
            <a:r>
              <a:rPr lang="en-US" sz="2800" dirty="0"/>
              <a:t>By making a partially reflecting mirror, it is possible to detect the angular velocity of the rotating system by reading the frequency change of the resonant behavior of the device or the interference pattern generated by the interaction of the CW and </a:t>
            </a:r>
            <a:r>
              <a:rPr lang="en-IN" sz="2800" dirty="0"/>
              <a:t>CCW laser beams.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At very low rotation rates, the mirrors, being imperfect, produce backscattered light, which couples energy from a CW to a CCW.</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The backscattered light acts as a mechanism of frequency synchronization—lock-in of the two resonant beams at low rates of rotation.</a:t>
            </a:r>
          </a:p>
          <a:p>
            <a:pPr marL="285750" indent="-285750">
              <a:buFont typeface="Arial" panose="020B0604020202020204" pitchFamily="34" charset="0"/>
              <a:buChar char="•"/>
            </a:pPr>
            <a:endParaRPr lang="en-US" sz="2800" dirty="0"/>
          </a:p>
          <a:p>
            <a:endParaRPr lang="en-US" sz="4800" dirty="0"/>
          </a:p>
          <a:p>
            <a:pPr marL="571500" indent="-571500">
              <a:buFont typeface="Arial" panose="020B0604020202020204" pitchFamily="34" charset="0"/>
              <a:buChar char="•"/>
            </a:pPr>
            <a:endParaRPr lang="en-US" sz="4800" dirty="0"/>
          </a:p>
        </p:txBody>
      </p:sp>
    </p:spTree>
    <p:extLst>
      <p:ext uri="{BB962C8B-B14F-4D97-AF65-F5344CB8AC3E}">
        <p14:creationId xmlns:p14="http://schemas.microsoft.com/office/powerpoint/2010/main" val="358491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D039A-EEA2-4251-87CF-1505B779CEF3}"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FCA6559D-BFD7-4434-9FCD-6D896DD324AE}" type="slidenum">
              <a:rPr lang="en-US" smtClean="0"/>
              <a:t>21</a:t>
            </a:fld>
            <a:endParaRPr lang="en-US"/>
          </a:p>
        </p:txBody>
      </p:sp>
      <p:sp>
        <p:nvSpPr>
          <p:cNvPr id="8" name="Title 1"/>
          <p:cNvSpPr>
            <a:spLocks noGrp="1"/>
          </p:cNvSpPr>
          <p:nvPr>
            <p:ph type="title"/>
          </p:nvPr>
        </p:nvSpPr>
        <p:spPr>
          <a:xfrm>
            <a:off x="290583" y="252100"/>
            <a:ext cx="11063217" cy="986150"/>
          </a:xfrm>
        </p:spPr>
        <p:txBody>
          <a:bodyPr>
            <a:normAutofit fontScale="90000"/>
          </a:bodyPr>
          <a:lstStyle/>
          <a:p>
            <a:r>
              <a:rPr lang="en-IN" dirty="0"/>
              <a:t>Ring Laser Gyroscopes (RLG) – Critical parameters</a:t>
            </a:r>
            <a:endParaRPr lang="en-IN" sz="3600" b="1" dirty="0"/>
          </a:p>
        </p:txBody>
      </p:sp>
      <p:sp>
        <p:nvSpPr>
          <p:cNvPr id="9" name="Rectangle 8"/>
          <p:cNvSpPr/>
          <p:nvPr/>
        </p:nvSpPr>
        <p:spPr>
          <a:xfrm>
            <a:off x="720634" y="1238250"/>
            <a:ext cx="9977846" cy="492443"/>
          </a:xfrm>
          <a:prstGeom prst="rect">
            <a:avLst/>
          </a:prstGeom>
        </p:spPr>
        <p:txBody>
          <a:bodyPr wrap="square">
            <a:spAutoFit/>
          </a:bodyPr>
          <a:lstStyle/>
          <a:p>
            <a:pPr marL="285750" indent="-285750">
              <a:buFont typeface="Arial" panose="020B0604020202020204" pitchFamily="34" charset="0"/>
              <a:buChar char="•"/>
            </a:pPr>
            <a:endParaRPr lang="en-IN" sz="2600" dirty="0">
              <a:latin typeface="+mj-lt"/>
            </a:endParaRPr>
          </a:p>
        </p:txBody>
      </p:sp>
      <p:sp>
        <p:nvSpPr>
          <p:cNvPr id="2" name="Content Placeholder 1"/>
          <p:cNvSpPr>
            <a:spLocks noGrp="1"/>
          </p:cNvSpPr>
          <p:nvPr>
            <p:ph idx="1"/>
          </p:nvPr>
        </p:nvSpPr>
        <p:spPr>
          <a:xfrm>
            <a:off x="431074" y="1332411"/>
            <a:ext cx="11064240" cy="4640558"/>
          </a:xfrm>
        </p:spPr>
        <p:txBody>
          <a:bodyPr>
            <a:normAutofit/>
          </a:bodyPr>
          <a:lstStyle/>
          <a:p>
            <a:endParaRPr lang="en-US" dirty="0"/>
          </a:p>
          <a:p>
            <a:pPr marL="0" indent="0">
              <a:buNone/>
            </a:pPr>
            <a:r>
              <a:rPr lang="en-US" dirty="0"/>
              <a:t> </a:t>
            </a:r>
          </a:p>
        </p:txBody>
      </p:sp>
      <p:sp>
        <p:nvSpPr>
          <p:cNvPr id="10" name="Rectangle 9"/>
          <p:cNvSpPr/>
          <p:nvPr/>
        </p:nvSpPr>
        <p:spPr>
          <a:xfrm>
            <a:off x="587828" y="1298465"/>
            <a:ext cx="11103429" cy="5693866"/>
          </a:xfrm>
          <a:prstGeom prst="rect">
            <a:avLst/>
          </a:prstGeom>
        </p:spPr>
        <p:txBody>
          <a:bodyPr wrap="square">
            <a:spAutoFit/>
          </a:bodyPr>
          <a:lstStyle/>
          <a:p>
            <a:r>
              <a:rPr lang="en-US" sz="2800" b="1" dirty="0"/>
              <a:t>Size: </a:t>
            </a:r>
            <a:r>
              <a:rPr lang="en-US" sz="2800" dirty="0"/>
              <a:t>Larger ring lasers gyroscope can measure lower rotation rates. </a:t>
            </a:r>
          </a:p>
          <a:p>
            <a:endParaRPr lang="en-US" sz="3600" dirty="0"/>
          </a:p>
          <a:p>
            <a:r>
              <a:rPr lang="en-US" sz="2800" b="1" dirty="0"/>
              <a:t>Mirrors</a:t>
            </a:r>
            <a:r>
              <a:rPr lang="en-US" sz="2800" dirty="0"/>
              <a:t>: The mirrors are fundamental elements for focusing and directing the laser beams to </a:t>
            </a:r>
            <a:r>
              <a:rPr lang="en-IN" sz="2800" dirty="0"/>
              <a:t>form the optical cavity.</a:t>
            </a:r>
          </a:p>
          <a:p>
            <a:endParaRPr lang="en-US" sz="3600" dirty="0"/>
          </a:p>
          <a:p>
            <a:r>
              <a:rPr lang="en-US" sz="2800" b="1" dirty="0"/>
              <a:t>Stability: </a:t>
            </a:r>
            <a:r>
              <a:rPr lang="en-US" sz="2800" dirty="0"/>
              <a:t>The gyroscope body must be built within a substance that changes minimally in </a:t>
            </a:r>
            <a:r>
              <a:rPr lang="en-IN" sz="2800" dirty="0"/>
              <a:t>response to temperature fluctuations.</a:t>
            </a:r>
          </a:p>
          <a:p>
            <a:endParaRPr lang="en-US" sz="3600" dirty="0"/>
          </a:p>
          <a:p>
            <a:r>
              <a:rPr lang="en-US" sz="2800" b="1" dirty="0"/>
              <a:t>Gas: </a:t>
            </a:r>
            <a:r>
              <a:rPr lang="en-US" sz="2800" dirty="0"/>
              <a:t>He-Ne generates beams with the most desirable features for large ring lasers. </a:t>
            </a:r>
            <a:endParaRPr lang="en-US" sz="6000" dirty="0"/>
          </a:p>
          <a:p>
            <a:pPr marL="571500" indent="-571500">
              <a:buFont typeface="Arial" panose="020B0604020202020204" pitchFamily="34" charset="0"/>
              <a:buChar char="•"/>
            </a:pPr>
            <a:endParaRPr lang="en-US" sz="6000" dirty="0"/>
          </a:p>
        </p:txBody>
      </p:sp>
    </p:spTree>
    <p:extLst>
      <p:ext uri="{BB962C8B-B14F-4D97-AF65-F5344CB8AC3E}">
        <p14:creationId xmlns:p14="http://schemas.microsoft.com/office/powerpoint/2010/main" val="49785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D039A-EEA2-4251-87CF-1505B779CEF3}"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FCA6559D-BFD7-4434-9FCD-6D896DD324AE}" type="slidenum">
              <a:rPr lang="en-US" smtClean="0"/>
              <a:t>22</a:t>
            </a:fld>
            <a:endParaRPr lang="en-US"/>
          </a:p>
        </p:txBody>
      </p:sp>
      <p:sp>
        <p:nvSpPr>
          <p:cNvPr id="8" name="Title 1"/>
          <p:cNvSpPr>
            <a:spLocks noGrp="1"/>
          </p:cNvSpPr>
          <p:nvPr>
            <p:ph type="title"/>
          </p:nvPr>
        </p:nvSpPr>
        <p:spPr>
          <a:xfrm>
            <a:off x="290583" y="252100"/>
            <a:ext cx="11063217" cy="986150"/>
          </a:xfrm>
        </p:spPr>
        <p:txBody>
          <a:bodyPr>
            <a:normAutofit/>
          </a:bodyPr>
          <a:lstStyle/>
          <a:p>
            <a:r>
              <a:rPr lang="en-IN" dirty="0"/>
              <a:t>Interferometer </a:t>
            </a:r>
            <a:r>
              <a:rPr lang="en-IN" dirty="0" err="1"/>
              <a:t>Fiber</a:t>
            </a:r>
            <a:r>
              <a:rPr lang="en-IN" dirty="0"/>
              <a:t> </a:t>
            </a:r>
            <a:r>
              <a:rPr lang="en-IN"/>
              <a:t>Optic Gyroscopes (IFOG)</a:t>
            </a:r>
            <a:endParaRPr lang="en-IN" sz="3600" b="1" dirty="0"/>
          </a:p>
        </p:txBody>
      </p:sp>
      <p:sp>
        <p:nvSpPr>
          <p:cNvPr id="9" name="Rectangle 8"/>
          <p:cNvSpPr/>
          <p:nvPr/>
        </p:nvSpPr>
        <p:spPr>
          <a:xfrm>
            <a:off x="720634" y="1238250"/>
            <a:ext cx="9977846" cy="492443"/>
          </a:xfrm>
          <a:prstGeom prst="rect">
            <a:avLst/>
          </a:prstGeom>
        </p:spPr>
        <p:txBody>
          <a:bodyPr wrap="square">
            <a:spAutoFit/>
          </a:bodyPr>
          <a:lstStyle/>
          <a:p>
            <a:pPr marL="285750" indent="-285750">
              <a:buFont typeface="Arial" panose="020B0604020202020204" pitchFamily="34" charset="0"/>
              <a:buChar char="•"/>
            </a:pPr>
            <a:endParaRPr lang="en-IN" sz="2600" dirty="0">
              <a:latin typeface="+mj-lt"/>
            </a:endParaRPr>
          </a:p>
        </p:txBody>
      </p:sp>
      <p:sp>
        <p:nvSpPr>
          <p:cNvPr id="2" name="Content Placeholder 1"/>
          <p:cNvSpPr>
            <a:spLocks noGrp="1"/>
          </p:cNvSpPr>
          <p:nvPr>
            <p:ph idx="1"/>
          </p:nvPr>
        </p:nvSpPr>
        <p:spPr>
          <a:xfrm>
            <a:off x="431074" y="1332411"/>
            <a:ext cx="11064240" cy="4640558"/>
          </a:xfrm>
        </p:spPr>
        <p:txBody>
          <a:bodyPr>
            <a:normAutofit/>
          </a:bodyPr>
          <a:lstStyle/>
          <a:p>
            <a:endParaRPr lang="en-US" dirty="0"/>
          </a:p>
          <a:p>
            <a:pPr marL="0" indent="0">
              <a:buNone/>
            </a:pPr>
            <a:r>
              <a:rPr lang="en-US" dirty="0"/>
              <a:t> </a:t>
            </a:r>
          </a:p>
        </p:txBody>
      </p:sp>
      <p:pic>
        <p:nvPicPr>
          <p:cNvPr id="3" name="Picture 2"/>
          <p:cNvPicPr>
            <a:picLocks noChangeAspect="1"/>
          </p:cNvPicPr>
          <p:nvPr/>
        </p:nvPicPr>
        <p:blipFill>
          <a:blip r:embed="rId2"/>
          <a:stretch>
            <a:fillRect/>
          </a:stretch>
        </p:blipFill>
        <p:spPr>
          <a:xfrm>
            <a:off x="2600618" y="1103871"/>
            <a:ext cx="7144274" cy="5097637"/>
          </a:xfrm>
          <a:prstGeom prst="rect">
            <a:avLst/>
          </a:prstGeom>
        </p:spPr>
      </p:pic>
    </p:spTree>
    <p:extLst>
      <p:ext uri="{BB962C8B-B14F-4D97-AF65-F5344CB8AC3E}">
        <p14:creationId xmlns:p14="http://schemas.microsoft.com/office/powerpoint/2010/main" val="401170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D039A-EEA2-4251-87CF-1505B779CEF3}"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FCA6559D-BFD7-4434-9FCD-6D896DD324AE}" type="slidenum">
              <a:rPr lang="en-US" smtClean="0"/>
              <a:t>23</a:t>
            </a:fld>
            <a:endParaRPr lang="en-US"/>
          </a:p>
        </p:txBody>
      </p:sp>
      <p:sp>
        <p:nvSpPr>
          <p:cNvPr id="8" name="Title 1"/>
          <p:cNvSpPr>
            <a:spLocks noGrp="1"/>
          </p:cNvSpPr>
          <p:nvPr>
            <p:ph type="title"/>
          </p:nvPr>
        </p:nvSpPr>
        <p:spPr>
          <a:xfrm>
            <a:off x="290583" y="252100"/>
            <a:ext cx="11063217" cy="986150"/>
          </a:xfrm>
        </p:spPr>
        <p:txBody>
          <a:bodyPr>
            <a:normAutofit/>
          </a:bodyPr>
          <a:lstStyle/>
          <a:p>
            <a:r>
              <a:rPr lang="en-IN" dirty="0"/>
              <a:t>MEMS Gyroscopes – Coriolis effect</a:t>
            </a:r>
            <a:endParaRPr lang="en-IN" sz="3600" b="1" dirty="0"/>
          </a:p>
        </p:txBody>
      </p:sp>
      <p:sp>
        <p:nvSpPr>
          <p:cNvPr id="9" name="Rectangle 8"/>
          <p:cNvSpPr/>
          <p:nvPr/>
        </p:nvSpPr>
        <p:spPr>
          <a:xfrm>
            <a:off x="720634" y="1238250"/>
            <a:ext cx="9977846" cy="492443"/>
          </a:xfrm>
          <a:prstGeom prst="rect">
            <a:avLst/>
          </a:prstGeom>
        </p:spPr>
        <p:txBody>
          <a:bodyPr wrap="square">
            <a:spAutoFit/>
          </a:bodyPr>
          <a:lstStyle/>
          <a:p>
            <a:pPr marL="285750" indent="-285750">
              <a:buFont typeface="Arial" panose="020B0604020202020204" pitchFamily="34" charset="0"/>
              <a:buChar char="•"/>
            </a:pPr>
            <a:endParaRPr lang="en-IN" sz="2600" dirty="0">
              <a:latin typeface="+mj-lt"/>
            </a:endParaRPr>
          </a:p>
        </p:txBody>
      </p:sp>
      <p:sp>
        <p:nvSpPr>
          <p:cNvPr id="2" name="Content Placeholder 1"/>
          <p:cNvSpPr>
            <a:spLocks noGrp="1"/>
          </p:cNvSpPr>
          <p:nvPr>
            <p:ph idx="1"/>
          </p:nvPr>
        </p:nvSpPr>
        <p:spPr>
          <a:xfrm>
            <a:off x="431074" y="1332411"/>
            <a:ext cx="11064240" cy="4640558"/>
          </a:xfrm>
        </p:spPr>
        <p:txBody>
          <a:bodyPr>
            <a:normAutofit/>
          </a:bodyPr>
          <a:lstStyle/>
          <a:p>
            <a:endParaRPr lang="en-US" dirty="0"/>
          </a:p>
          <a:p>
            <a:pPr marL="0" indent="0">
              <a:buNone/>
            </a:pPr>
            <a:r>
              <a:rPr lang="en-US" dirty="0"/>
              <a:t> </a:t>
            </a:r>
          </a:p>
        </p:txBody>
      </p:sp>
      <p:sp>
        <p:nvSpPr>
          <p:cNvPr id="10" name="Rectangle 9"/>
          <p:cNvSpPr/>
          <p:nvPr/>
        </p:nvSpPr>
        <p:spPr>
          <a:xfrm>
            <a:off x="587828" y="1298465"/>
            <a:ext cx="11103429" cy="4708981"/>
          </a:xfrm>
          <a:prstGeom prst="rect">
            <a:avLst/>
          </a:prstGeom>
        </p:spPr>
        <p:txBody>
          <a:bodyPr wrap="square">
            <a:spAutoFit/>
          </a:bodyPr>
          <a:lstStyle/>
          <a:p>
            <a:pPr marL="342900" indent="-342900">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The underlying physical principle is that a vibrating object tends to continue vibrating in the same plane even if its support rotates. </a:t>
            </a:r>
          </a:p>
          <a:p>
            <a:pPr marL="342900" indent="-342900">
              <a:buFont typeface="Arial" panose="020B0604020202020204" pitchFamily="34" charset="0"/>
              <a:buChar char="•"/>
            </a:pP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The Coriolis effect causes the object to exert a force on its support, and by measuring this force the rate of rotation can be determined.</a:t>
            </a:r>
          </a:p>
          <a:p>
            <a:pPr marL="342900" indent="-342900">
              <a:buFont typeface="Arial" panose="020B0604020202020204" pitchFamily="34" charset="0"/>
              <a:buChar char="•"/>
            </a:pP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In physics, the </a:t>
            </a:r>
            <a:r>
              <a:rPr lang="en-US" sz="2000" b="1" dirty="0">
                <a:latin typeface="Tahoma" panose="020B0604030504040204" pitchFamily="34" charset="0"/>
                <a:ea typeface="Tahoma" panose="020B0604030504040204" pitchFamily="34" charset="0"/>
                <a:cs typeface="Tahoma" panose="020B0604030504040204" pitchFamily="34" charset="0"/>
              </a:rPr>
              <a:t>Coriolis force</a:t>
            </a:r>
            <a:r>
              <a:rPr lang="en-US" sz="2000" dirty="0">
                <a:latin typeface="Tahoma" panose="020B0604030504040204" pitchFamily="34" charset="0"/>
                <a:ea typeface="Tahoma" panose="020B0604030504040204" pitchFamily="34" charset="0"/>
                <a:cs typeface="Tahoma" panose="020B0604030504040204" pitchFamily="34" charset="0"/>
              </a:rPr>
              <a:t> is an inertial or fictitious force that seems to act on objects that are in motion within a frame of reference that rotates with respect to an inertial frame. </a:t>
            </a:r>
          </a:p>
          <a:p>
            <a:pPr marL="342900" indent="-342900">
              <a:buFont typeface="Arial" panose="020B0604020202020204" pitchFamily="34" charset="0"/>
              <a:buChar char="•"/>
            </a:pP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In a reference frame with clockwise rotation, the force acts to the left of the motion of the object. </a:t>
            </a:r>
          </a:p>
          <a:p>
            <a:pPr marL="342900" indent="-342900">
              <a:buFont typeface="Arial" panose="020B0604020202020204" pitchFamily="34" charset="0"/>
              <a:buChar char="•"/>
            </a:pP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In one with anticlockwise (or counterclockwise) rotation, the force acts to the right. </a:t>
            </a:r>
          </a:p>
          <a:p>
            <a:pPr marL="342900" indent="-342900">
              <a:buFont typeface="Arial" panose="020B0604020202020204" pitchFamily="34" charset="0"/>
              <a:buChar char="•"/>
            </a:pP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 Deflection of an object due to the Coriolis force is called the </a:t>
            </a:r>
            <a:r>
              <a:rPr lang="en-US" sz="2000" b="1" dirty="0">
                <a:latin typeface="Tahoma" panose="020B0604030504040204" pitchFamily="34" charset="0"/>
                <a:ea typeface="Tahoma" panose="020B0604030504040204" pitchFamily="34" charset="0"/>
                <a:cs typeface="Tahoma" panose="020B0604030504040204" pitchFamily="34" charset="0"/>
              </a:rPr>
              <a:t>Coriolis effect.</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3498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D039A-EEA2-4251-87CF-1505B779CEF3}"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FCA6559D-BFD7-4434-9FCD-6D896DD324AE}" type="slidenum">
              <a:rPr lang="en-US" smtClean="0"/>
              <a:t>24</a:t>
            </a:fld>
            <a:endParaRPr lang="en-US"/>
          </a:p>
        </p:txBody>
      </p:sp>
      <p:sp>
        <p:nvSpPr>
          <p:cNvPr id="8" name="Title 1"/>
          <p:cNvSpPr>
            <a:spLocks noGrp="1"/>
          </p:cNvSpPr>
          <p:nvPr>
            <p:ph type="title"/>
          </p:nvPr>
        </p:nvSpPr>
        <p:spPr>
          <a:xfrm>
            <a:off x="290583" y="252100"/>
            <a:ext cx="11063217" cy="986150"/>
          </a:xfrm>
        </p:spPr>
        <p:txBody>
          <a:bodyPr>
            <a:normAutofit/>
          </a:bodyPr>
          <a:lstStyle/>
          <a:p>
            <a:r>
              <a:rPr lang="en-IN" dirty="0"/>
              <a:t>MEMS Gyroscopes – Coriolis effect</a:t>
            </a:r>
            <a:endParaRPr lang="en-IN" sz="3600" b="1" dirty="0"/>
          </a:p>
        </p:txBody>
      </p:sp>
      <p:sp>
        <p:nvSpPr>
          <p:cNvPr id="9" name="Rectangle 8"/>
          <p:cNvSpPr/>
          <p:nvPr/>
        </p:nvSpPr>
        <p:spPr>
          <a:xfrm>
            <a:off x="720634" y="1238250"/>
            <a:ext cx="9977846" cy="492443"/>
          </a:xfrm>
          <a:prstGeom prst="rect">
            <a:avLst/>
          </a:prstGeom>
        </p:spPr>
        <p:txBody>
          <a:bodyPr wrap="square">
            <a:spAutoFit/>
          </a:bodyPr>
          <a:lstStyle/>
          <a:p>
            <a:pPr marL="285750" indent="-285750">
              <a:buFont typeface="Arial" panose="020B0604020202020204" pitchFamily="34" charset="0"/>
              <a:buChar char="•"/>
            </a:pPr>
            <a:endParaRPr lang="en-IN" sz="2600" dirty="0">
              <a:latin typeface="+mj-lt"/>
            </a:endParaRPr>
          </a:p>
        </p:txBody>
      </p:sp>
      <p:pic>
        <p:nvPicPr>
          <p:cNvPr id="5" name="Picture 4"/>
          <p:cNvPicPr>
            <a:picLocks noChangeAspect="1"/>
          </p:cNvPicPr>
          <p:nvPr/>
        </p:nvPicPr>
        <p:blipFill>
          <a:blip r:embed="rId2"/>
          <a:stretch>
            <a:fillRect/>
          </a:stretch>
        </p:blipFill>
        <p:spPr>
          <a:xfrm>
            <a:off x="3166109" y="1730693"/>
            <a:ext cx="5925639" cy="4337568"/>
          </a:xfrm>
          <a:prstGeom prst="rect">
            <a:avLst/>
          </a:prstGeom>
        </p:spPr>
      </p:pic>
    </p:spTree>
    <p:extLst>
      <p:ext uri="{BB962C8B-B14F-4D97-AF65-F5344CB8AC3E}">
        <p14:creationId xmlns:p14="http://schemas.microsoft.com/office/powerpoint/2010/main" val="226426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D039A-EEA2-4251-87CF-1505B779CEF3}"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FCA6559D-BFD7-4434-9FCD-6D896DD324AE}" type="slidenum">
              <a:rPr lang="en-US" smtClean="0"/>
              <a:t>25</a:t>
            </a:fld>
            <a:endParaRPr lang="en-US"/>
          </a:p>
        </p:txBody>
      </p:sp>
      <p:sp>
        <p:nvSpPr>
          <p:cNvPr id="8" name="Title 1"/>
          <p:cNvSpPr>
            <a:spLocks noGrp="1"/>
          </p:cNvSpPr>
          <p:nvPr>
            <p:ph type="title"/>
          </p:nvPr>
        </p:nvSpPr>
        <p:spPr>
          <a:xfrm>
            <a:off x="290583" y="252100"/>
            <a:ext cx="11063217" cy="986150"/>
          </a:xfrm>
        </p:spPr>
        <p:txBody>
          <a:bodyPr>
            <a:normAutofit/>
          </a:bodyPr>
          <a:lstStyle/>
          <a:p>
            <a:r>
              <a:rPr lang="en-IN" dirty="0"/>
              <a:t>MEMS Gyroscopes – Coriolis effect</a:t>
            </a:r>
            <a:endParaRPr lang="en-IN" sz="3600" b="1" dirty="0"/>
          </a:p>
        </p:txBody>
      </p:sp>
      <p:sp>
        <p:nvSpPr>
          <p:cNvPr id="9" name="Rectangle 8"/>
          <p:cNvSpPr/>
          <p:nvPr/>
        </p:nvSpPr>
        <p:spPr>
          <a:xfrm>
            <a:off x="720634" y="1238250"/>
            <a:ext cx="9977846" cy="492443"/>
          </a:xfrm>
          <a:prstGeom prst="rect">
            <a:avLst/>
          </a:prstGeom>
        </p:spPr>
        <p:txBody>
          <a:bodyPr wrap="square">
            <a:spAutoFit/>
          </a:bodyPr>
          <a:lstStyle/>
          <a:p>
            <a:pPr marL="285750" indent="-285750">
              <a:buFont typeface="Arial" panose="020B0604020202020204" pitchFamily="34" charset="0"/>
              <a:buChar char="•"/>
            </a:pPr>
            <a:endParaRPr lang="en-IN" sz="2600" dirty="0">
              <a:latin typeface="+mj-lt"/>
            </a:endParaRPr>
          </a:p>
        </p:txBody>
      </p:sp>
      <p:sp>
        <p:nvSpPr>
          <p:cNvPr id="2" name="Content Placeholder 1"/>
          <p:cNvSpPr>
            <a:spLocks noGrp="1"/>
          </p:cNvSpPr>
          <p:nvPr>
            <p:ph idx="1"/>
          </p:nvPr>
        </p:nvSpPr>
        <p:spPr>
          <a:xfrm>
            <a:off x="431074" y="1332411"/>
            <a:ext cx="11064240" cy="4640558"/>
          </a:xfrm>
        </p:spPr>
        <p:txBody>
          <a:bodyPr>
            <a:normAutofit/>
          </a:bodyPr>
          <a:lstStyle/>
          <a:p>
            <a:endParaRPr lang="en-US" dirty="0"/>
          </a:p>
          <a:p>
            <a:pPr marL="0" indent="0">
              <a:buNone/>
            </a:pPr>
            <a:r>
              <a:rPr lang="en-US" dirty="0"/>
              <a:t> </a:t>
            </a:r>
          </a:p>
        </p:txBody>
      </p:sp>
      <p:pic>
        <p:nvPicPr>
          <p:cNvPr id="1026" name="Picture 2" descr="Fig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811" y="1730693"/>
            <a:ext cx="4398406" cy="406702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095934" y="2224400"/>
            <a:ext cx="6096000" cy="1938992"/>
          </a:xfrm>
          <a:prstGeom prst="rect">
            <a:avLst/>
          </a:prstGeom>
        </p:spPr>
        <p:txBody>
          <a:bodyPr>
            <a:spAutoFit/>
          </a:bodyPr>
          <a:lstStyle/>
          <a:p>
            <a:r>
              <a:rPr lang="en-US" sz="2000" b="1" dirty="0">
                <a:solidFill>
                  <a:srgbClr val="323232"/>
                </a:solidFill>
                <a:latin typeface="Helvetica" panose="020B0604020202020204" pitchFamily="34" charset="0"/>
              </a:rPr>
              <a:t>Coriolis acceleration example. A person moving northward toward the outer edge of a rotating platform must increase the westward speed component (blue arrows) to maintain a northbound course. The acceleration required is the Coriolis acceleration.</a:t>
            </a:r>
            <a:endParaRPr lang="en-IN" sz="2000" dirty="0"/>
          </a:p>
        </p:txBody>
      </p:sp>
    </p:spTree>
    <p:extLst>
      <p:ext uri="{BB962C8B-B14F-4D97-AF65-F5344CB8AC3E}">
        <p14:creationId xmlns:p14="http://schemas.microsoft.com/office/powerpoint/2010/main" val="67358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D039A-EEA2-4251-87CF-1505B779CEF3}"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FCA6559D-BFD7-4434-9FCD-6D896DD324AE}" type="slidenum">
              <a:rPr lang="en-US" smtClean="0"/>
              <a:t>26</a:t>
            </a:fld>
            <a:endParaRPr lang="en-US"/>
          </a:p>
        </p:txBody>
      </p:sp>
      <p:sp>
        <p:nvSpPr>
          <p:cNvPr id="8" name="Title 1"/>
          <p:cNvSpPr>
            <a:spLocks noGrp="1"/>
          </p:cNvSpPr>
          <p:nvPr>
            <p:ph type="title"/>
          </p:nvPr>
        </p:nvSpPr>
        <p:spPr>
          <a:xfrm>
            <a:off x="290583" y="252100"/>
            <a:ext cx="11063217" cy="986150"/>
          </a:xfrm>
        </p:spPr>
        <p:txBody>
          <a:bodyPr>
            <a:normAutofit/>
          </a:bodyPr>
          <a:lstStyle/>
          <a:p>
            <a:r>
              <a:rPr lang="en-IN" dirty="0"/>
              <a:t>MEMS Gyroscope sensor</a:t>
            </a:r>
            <a:endParaRPr lang="en-IN" sz="3600" b="1" dirty="0"/>
          </a:p>
        </p:txBody>
      </p:sp>
      <p:sp>
        <p:nvSpPr>
          <p:cNvPr id="9" name="Rectangle 8"/>
          <p:cNvSpPr/>
          <p:nvPr/>
        </p:nvSpPr>
        <p:spPr>
          <a:xfrm>
            <a:off x="720634" y="1238250"/>
            <a:ext cx="9977846" cy="492443"/>
          </a:xfrm>
          <a:prstGeom prst="rect">
            <a:avLst/>
          </a:prstGeom>
        </p:spPr>
        <p:txBody>
          <a:bodyPr wrap="square">
            <a:spAutoFit/>
          </a:bodyPr>
          <a:lstStyle/>
          <a:p>
            <a:pPr marL="285750" indent="-285750">
              <a:buFont typeface="Arial" panose="020B0604020202020204" pitchFamily="34" charset="0"/>
              <a:buChar char="•"/>
            </a:pPr>
            <a:endParaRPr lang="en-IN" sz="2600" dirty="0">
              <a:latin typeface="+mj-lt"/>
            </a:endParaRPr>
          </a:p>
        </p:txBody>
      </p:sp>
      <p:sp>
        <p:nvSpPr>
          <p:cNvPr id="2" name="Content Placeholder 1"/>
          <p:cNvSpPr>
            <a:spLocks noGrp="1"/>
          </p:cNvSpPr>
          <p:nvPr>
            <p:ph idx="1"/>
          </p:nvPr>
        </p:nvSpPr>
        <p:spPr>
          <a:xfrm>
            <a:off x="431074" y="1332411"/>
            <a:ext cx="11064240" cy="4640558"/>
          </a:xfrm>
        </p:spPr>
        <p:txBody>
          <a:bodyPr>
            <a:normAutofit/>
          </a:bodyPr>
          <a:lstStyle/>
          <a:p>
            <a:endParaRPr lang="en-US" dirty="0"/>
          </a:p>
          <a:p>
            <a:pPr marL="0" indent="0">
              <a:buNone/>
            </a:pPr>
            <a:r>
              <a:rPr lang="en-US" dirty="0"/>
              <a:t> </a:t>
            </a:r>
          </a:p>
        </p:txBody>
      </p:sp>
      <p:sp>
        <p:nvSpPr>
          <p:cNvPr id="10" name="Rectangle 9"/>
          <p:cNvSpPr/>
          <p:nvPr/>
        </p:nvSpPr>
        <p:spPr>
          <a:xfrm>
            <a:off x="587828" y="1298465"/>
            <a:ext cx="11103429" cy="1077218"/>
          </a:xfrm>
          <a:prstGeom prst="rect">
            <a:avLst/>
          </a:prstGeom>
        </p:spPr>
        <p:txBody>
          <a:bodyPr wrap="square">
            <a:spAutoFit/>
          </a:bodyPr>
          <a:lstStyle/>
          <a:p>
            <a:pPr marL="342900" indent="-342900">
              <a:buFont typeface="Arial" panose="020B0604020202020204" pitchFamily="34" charset="0"/>
              <a:buChar char="•"/>
            </a:pPr>
            <a:endParaRPr lang="en-US" sz="3200" dirty="0"/>
          </a:p>
          <a:p>
            <a:pPr marL="342900" indent="-342900">
              <a:buFont typeface="Arial" panose="020B0604020202020204" pitchFamily="34" charset="0"/>
              <a:buChar char="•"/>
            </a:pPr>
            <a:endParaRPr lang="en-US" sz="3200" dirty="0"/>
          </a:p>
        </p:txBody>
      </p:sp>
      <p:pic>
        <p:nvPicPr>
          <p:cNvPr id="2050" name="Picture 2" descr="Fig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995" y="1764639"/>
            <a:ext cx="8834392" cy="3878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3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D039A-EEA2-4251-87CF-1505B779CEF3}"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FCA6559D-BFD7-4434-9FCD-6D896DD324AE}" type="slidenum">
              <a:rPr lang="en-US" smtClean="0"/>
              <a:t>27</a:t>
            </a:fld>
            <a:endParaRPr lang="en-US"/>
          </a:p>
        </p:txBody>
      </p:sp>
      <p:sp>
        <p:nvSpPr>
          <p:cNvPr id="8" name="Title 1"/>
          <p:cNvSpPr>
            <a:spLocks noGrp="1"/>
          </p:cNvSpPr>
          <p:nvPr>
            <p:ph type="title"/>
          </p:nvPr>
        </p:nvSpPr>
        <p:spPr>
          <a:xfrm>
            <a:off x="290583" y="252100"/>
            <a:ext cx="11063217" cy="986150"/>
          </a:xfrm>
        </p:spPr>
        <p:txBody>
          <a:bodyPr>
            <a:normAutofit/>
          </a:bodyPr>
          <a:lstStyle/>
          <a:p>
            <a:r>
              <a:rPr lang="en-IN" dirty="0"/>
              <a:t>MEMS Gyroscope sensor</a:t>
            </a:r>
            <a:endParaRPr lang="en-IN" sz="3600" b="1" dirty="0"/>
          </a:p>
        </p:txBody>
      </p:sp>
      <p:sp>
        <p:nvSpPr>
          <p:cNvPr id="9" name="Rectangle 8"/>
          <p:cNvSpPr/>
          <p:nvPr/>
        </p:nvSpPr>
        <p:spPr>
          <a:xfrm>
            <a:off x="720634" y="1238250"/>
            <a:ext cx="9977846" cy="492443"/>
          </a:xfrm>
          <a:prstGeom prst="rect">
            <a:avLst/>
          </a:prstGeom>
        </p:spPr>
        <p:txBody>
          <a:bodyPr wrap="square">
            <a:spAutoFit/>
          </a:bodyPr>
          <a:lstStyle/>
          <a:p>
            <a:pPr marL="285750" indent="-285750">
              <a:buFont typeface="Arial" panose="020B0604020202020204" pitchFamily="34" charset="0"/>
              <a:buChar char="•"/>
            </a:pPr>
            <a:endParaRPr lang="en-IN" sz="2600" dirty="0">
              <a:latin typeface="+mj-lt"/>
            </a:endParaRPr>
          </a:p>
        </p:txBody>
      </p:sp>
      <p:sp>
        <p:nvSpPr>
          <p:cNvPr id="2" name="Content Placeholder 1"/>
          <p:cNvSpPr>
            <a:spLocks noGrp="1"/>
          </p:cNvSpPr>
          <p:nvPr>
            <p:ph idx="1"/>
          </p:nvPr>
        </p:nvSpPr>
        <p:spPr>
          <a:xfrm>
            <a:off x="431074" y="1332411"/>
            <a:ext cx="11064240" cy="4640558"/>
          </a:xfrm>
        </p:spPr>
        <p:txBody>
          <a:bodyPr>
            <a:normAutofit/>
          </a:bodyPr>
          <a:lstStyle/>
          <a:p>
            <a:endParaRPr lang="en-US" dirty="0"/>
          </a:p>
          <a:p>
            <a:pPr marL="0" indent="0">
              <a:buNone/>
            </a:pPr>
            <a:r>
              <a:rPr lang="en-US" dirty="0"/>
              <a:t> </a:t>
            </a:r>
          </a:p>
        </p:txBody>
      </p:sp>
      <p:sp>
        <p:nvSpPr>
          <p:cNvPr id="10" name="Rectangle 9"/>
          <p:cNvSpPr/>
          <p:nvPr/>
        </p:nvSpPr>
        <p:spPr>
          <a:xfrm>
            <a:off x="587828" y="1298465"/>
            <a:ext cx="11103429" cy="1569660"/>
          </a:xfrm>
          <a:prstGeom prst="rect">
            <a:avLst/>
          </a:prstGeom>
        </p:spPr>
        <p:txBody>
          <a:bodyPr wrap="square">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3" name="Rectangle 2"/>
          <p:cNvSpPr/>
          <p:nvPr/>
        </p:nvSpPr>
        <p:spPr>
          <a:xfrm>
            <a:off x="431074" y="1363189"/>
            <a:ext cx="10922726" cy="4708981"/>
          </a:xfrm>
          <a:prstGeom prst="rect">
            <a:avLst/>
          </a:prstGeom>
        </p:spPr>
        <p:txBody>
          <a:bodyPr wrap="square">
            <a:spAutoFit/>
          </a:bodyPr>
          <a:lstStyle/>
          <a:p>
            <a:pPr marL="342900" indent="-342900">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This sensor enables precision angular rate (rotation speed) measurement even in the presence of shock and vibration and is rated for temperatures up to 175°C.</a:t>
            </a:r>
          </a:p>
          <a:p>
            <a:pPr marL="342900" indent="-342900">
              <a:buFont typeface="Arial" panose="020B0604020202020204" pitchFamily="34" charset="0"/>
              <a:buChar char="•"/>
            </a:pP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When the resonating mass moves toward the outer edge of the rotation, it is accelerated to the right and exerts on the frame a reaction force to the left.</a:t>
            </a:r>
          </a:p>
          <a:p>
            <a:pPr marL="342900" indent="-342900">
              <a:buFont typeface="Arial" panose="020B0604020202020204" pitchFamily="34" charset="0"/>
              <a:buChar char="•"/>
            </a:pP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When it moves toward the center of the rotation it exerts a force to the right, as indicated by the green arrows.</a:t>
            </a:r>
          </a:p>
          <a:p>
            <a:pPr marL="342900" indent="-342900">
              <a:buFont typeface="Arial" panose="020B0604020202020204" pitchFamily="34" charset="0"/>
              <a:buChar char="•"/>
            </a:pP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To measure the Coriolis acceleration, the frame containing the resonating mass is tethered to the substrate by springs at 90° relative to the resonating motion. </a:t>
            </a:r>
          </a:p>
          <a:p>
            <a:pPr marL="342900" indent="-342900">
              <a:buFont typeface="Arial" panose="020B0604020202020204" pitchFamily="34" charset="0"/>
              <a:buChar char="•"/>
            </a:pP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Coriolis sense fingers are used to sense displacement of the frame through capacitive transduction in response to the force exerted by the mass.</a:t>
            </a:r>
          </a:p>
          <a:p>
            <a:pPr marL="342900" indent="-342900">
              <a:buFont typeface="Arial" panose="020B0604020202020204" pitchFamily="34" charset="0"/>
              <a:buChar char="•"/>
            </a:pP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0364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D039A-EEA2-4251-87CF-1505B779CEF3}"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FCA6559D-BFD7-4434-9FCD-6D896DD324AE}" type="slidenum">
              <a:rPr lang="en-US" smtClean="0"/>
              <a:t>28</a:t>
            </a:fld>
            <a:endParaRPr lang="en-US"/>
          </a:p>
        </p:txBody>
      </p:sp>
      <p:sp>
        <p:nvSpPr>
          <p:cNvPr id="8" name="Title 1"/>
          <p:cNvSpPr>
            <a:spLocks noGrp="1"/>
          </p:cNvSpPr>
          <p:nvPr>
            <p:ph type="title"/>
          </p:nvPr>
        </p:nvSpPr>
        <p:spPr>
          <a:xfrm>
            <a:off x="290583" y="252100"/>
            <a:ext cx="11063217" cy="986150"/>
          </a:xfrm>
        </p:spPr>
        <p:txBody>
          <a:bodyPr>
            <a:normAutofit/>
          </a:bodyPr>
          <a:lstStyle/>
          <a:p>
            <a:r>
              <a:rPr lang="en-IN" dirty="0"/>
              <a:t>MEMS Gyroscope sensor</a:t>
            </a:r>
            <a:endParaRPr lang="en-IN" sz="3600" b="1" dirty="0"/>
          </a:p>
        </p:txBody>
      </p:sp>
      <p:sp>
        <p:nvSpPr>
          <p:cNvPr id="9" name="Rectangle 8"/>
          <p:cNvSpPr/>
          <p:nvPr/>
        </p:nvSpPr>
        <p:spPr>
          <a:xfrm>
            <a:off x="720634" y="1238250"/>
            <a:ext cx="9977846" cy="492443"/>
          </a:xfrm>
          <a:prstGeom prst="rect">
            <a:avLst/>
          </a:prstGeom>
        </p:spPr>
        <p:txBody>
          <a:bodyPr wrap="square">
            <a:spAutoFit/>
          </a:bodyPr>
          <a:lstStyle/>
          <a:p>
            <a:pPr marL="285750" indent="-285750">
              <a:buFont typeface="Arial" panose="020B0604020202020204" pitchFamily="34" charset="0"/>
              <a:buChar char="•"/>
            </a:pPr>
            <a:endParaRPr lang="en-IN" sz="2600" dirty="0">
              <a:latin typeface="+mj-lt"/>
            </a:endParaRPr>
          </a:p>
        </p:txBody>
      </p:sp>
      <p:sp>
        <p:nvSpPr>
          <p:cNvPr id="2" name="Content Placeholder 1"/>
          <p:cNvSpPr>
            <a:spLocks noGrp="1"/>
          </p:cNvSpPr>
          <p:nvPr>
            <p:ph idx="1"/>
          </p:nvPr>
        </p:nvSpPr>
        <p:spPr>
          <a:xfrm>
            <a:off x="431074" y="1332411"/>
            <a:ext cx="11064240" cy="4640558"/>
          </a:xfrm>
        </p:spPr>
        <p:txBody>
          <a:bodyPr>
            <a:normAutofit/>
          </a:bodyPr>
          <a:lstStyle/>
          <a:p>
            <a:endParaRPr lang="en-US" dirty="0"/>
          </a:p>
          <a:p>
            <a:pPr marL="0" indent="0">
              <a:buNone/>
            </a:pPr>
            <a:r>
              <a:rPr lang="en-US" dirty="0"/>
              <a:t> </a:t>
            </a:r>
          </a:p>
        </p:txBody>
      </p:sp>
      <p:sp>
        <p:nvSpPr>
          <p:cNvPr id="10" name="Rectangle 9"/>
          <p:cNvSpPr/>
          <p:nvPr/>
        </p:nvSpPr>
        <p:spPr>
          <a:xfrm>
            <a:off x="587828" y="1298465"/>
            <a:ext cx="11103429" cy="1077218"/>
          </a:xfrm>
          <a:prstGeom prst="rect">
            <a:avLst/>
          </a:prstGeom>
        </p:spPr>
        <p:txBody>
          <a:bodyPr wrap="square">
            <a:spAutoFit/>
          </a:bodyPr>
          <a:lstStyle/>
          <a:p>
            <a:pPr marL="342900" indent="-342900">
              <a:buFont typeface="Arial" panose="020B0604020202020204" pitchFamily="34" charset="0"/>
              <a:buChar char="•"/>
            </a:pPr>
            <a:endParaRPr lang="en-US" sz="3200" dirty="0"/>
          </a:p>
          <a:p>
            <a:pPr marL="342900" indent="-342900">
              <a:buFont typeface="Arial" panose="020B0604020202020204" pitchFamily="34" charset="0"/>
              <a:buChar char="•"/>
            </a:pPr>
            <a:endParaRPr lang="en-US" sz="3200" dirty="0"/>
          </a:p>
        </p:txBody>
      </p:sp>
      <p:pic>
        <p:nvPicPr>
          <p:cNvPr id="3074" name="Picture 2" descr="Fig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5061" y="1542135"/>
            <a:ext cx="6888961" cy="3974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22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D039A-EEA2-4251-87CF-1505B779CEF3}"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FCA6559D-BFD7-4434-9FCD-6D896DD324AE}" type="slidenum">
              <a:rPr lang="en-US" smtClean="0"/>
              <a:t>29</a:t>
            </a:fld>
            <a:endParaRPr lang="en-US"/>
          </a:p>
        </p:txBody>
      </p:sp>
      <p:sp>
        <p:nvSpPr>
          <p:cNvPr id="8" name="Title 1"/>
          <p:cNvSpPr>
            <a:spLocks noGrp="1"/>
          </p:cNvSpPr>
          <p:nvPr>
            <p:ph type="title"/>
          </p:nvPr>
        </p:nvSpPr>
        <p:spPr>
          <a:xfrm>
            <a:off x="290583" y="252100"/>
            <a:ext cx="11063217" cy="986150"/>
          </a:xfrm>
        </p:spPr>
        <p:txBody>
          <a:bodyPr>
            <a:normAutofit/>
          </a:bodyPr>
          <a:lstStyle/>
          <a:p>
            <a:r>
              <a:rPr lang="en-IN" dirty="0"/>
              <a:t>MEMS Gyroscope sensor</a:t>
            </a:r>
            <a:endParaRPr lang="en-IN" sz="3600" b="1" dirty="0"/>
          </a:p>
        </p:txBody>
      </p:sp>
      <p:sp>
        <p:nvSpPr>
          <p:cNvPr id="9" name="Rectangle 8"/>
          <p:cNvSpPr/>
          <p:nvPr/>
        </p:nvSpPr>
        <p:spPr>
          <a:xfrm>
            <a:off x="720634" y="1238250"/>
            <a:ext cx="9977846" cy="492443"/>
          </a:xfrm>
          <a:prstGeom prst="rect">
            <a:avLst/>
          </a:prstGeom>
        </p:spPr>
        <p:txBody>
          <a:bodyPr wrap="square">
            <a:spAutoFit/>
          </a:bodyPr>
          <a:lstStyle/>
          <a:p>
            <a:pPr marL="285750" indent="-285750">
              <a:buFont typeface="Arial" panose="020B0604020202020204" pitchFamily="34" charset="0"/>
              <a:buChar char="•"/>
            </a:pPr>
            <a:endParaRPr lang="en-IN" sz="2600" dirty="0">
              <a:latin typeface="+mj-lt"/>
            </a:endParaRPr>
          </a:p>
        </p:txBody>
      </p:sp>
      <p:sp>
        <p:nvSpPr>
          <p:cNvPr id="2" name="Content Placeholder 1"/>
          <p:cNvSpPr>
            <a:spLocks noGrp="1"/>
          </p:cNvSpPr>
          <p:nvPr>
            <p:ph idx="1"/>
          </p:nvPr>
        </p:nvSpPr>
        <p:spPr>
          <a:xfrm>
            <a:off x="431074" y="1332411"/>
            <a:ext cx="11064240" cy="4640558"/>
          </a:xfrm>
        </p:spPr>
        <p:txBody>
          <a:bodyPr>
            <a:normAutofit/>
          </a:bodyPr>
          <a:lstStyle/>
          <a:p>
            <a:endParaRPr lang="en-US" dirty="0"/>
          </a:p>
          <a:p>
            <a:pPr marL="0" indent="0">
              <a:buNone/>
            </a:pPr>
            <a:r>
              <a:rPr lang="en-US" dirty="0"/>
              <a:t> </a:t>
            </a:r>
          </a:p>
        </p:txBody>
      </p:sp>
      <p:sp>
        <p:nvSpPr>
          <p:cNvPr id="10" name="Rectangle 9"/>
          <p:cNvSpPr/>
          <p:nvPr/>
        </p:nvSpPr>
        <p:spPr>
          <a:xfrm>
            <a:off x="587828" y="1298465"/>
            <a:ext cx="11103429" cy="1569660"/>
          </a:xfrm>
          <a:prstGeom prst="rect">
            <a:avLst/>
          </a:prstGeom>
        </p:spPr>
        <p:txBody>
          <a:bodyPr wrap="square">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3" name="Rectangle 2"/>
          <p:cNvSpPr/>
          <p:nvPr/>
        </p:nvSpPr>
        <p:spPr>
          <a:xfrm>
            <a:off x="431074" y="1363189"/>
            <a:ext cx="10922726" cy="3477875"/>
          </a:xfrm>
          <a:prstGeom prst="rect">
            <a:avLst/>
          </a:prstGeom>
        </p:spPr>
        <p:txBody>
          <a:bodyPr wrap="square">
            <a:spAutoFit/>
          </a:bodyPr>
          <a:lstStyle/>
          <a:p>
            <a:pPr marL="342900" indent="-342900">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As the resonating mass moves and as the surface to which the gyroscope is mounted rotates, the mass and its frame experience the Coriolis acceleration and are translated 90° from the vibratory movement. </a:t>
            </a:r>
          </a:p>
          <a:p>
            <a:pPr marL="342900" indent="-342900">
              <a:buFont typeface="Arial" panose="020B0604020202020204" pitchFamily="34" charset="0"/>
              <a:buChar char="•"/>
            </a:pP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As the rate of rotation increases, so does the displacement of the mass and the signal derived from the corresponding capacitance change. It should be noted that the gyroscope may be placed anywhere on the rotating object and at any angle, so long as its sensing axis is parallel to the axis of rotation. </a:t>
            </a:r>
          </a:p>
          <a:p>
            <a:pPr marL="342900" indent="-342900">
              <a:buFont typeface="Arial" panose="020B0604020202020204" pitchFamily="34" charset="0"/>
              <a:buChar char="•"/>
            </a:pP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The displacement of the resonating mass is measured  through capacitive sensing elements attached to the sensor. </a:t>
            </a:r>
          </a:p>
        </p:txBody>
      </p:sp>
    </p:spTree>
    <p:extLst>
      <p:ext uri="{BB962C8B-B14F-4D97-AF65-F5344CB8AC3E}">
        <p14:creationId xmlns:p14="http://schemas.microsoft.com/office/powerpoint/2010/main" val="3559542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D039A-EEA2-4251-87CF-1505B779CEF3}"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FCA6559D-BFD7-4434-9FCD-6D896DD324AE}" type="slidenum">
              <a:rPr lang="en-US" smtClean="0"/>
              <a:t>3</a:t>
            </a:fld>
            <a:endParaRPr lang="en-US"/>
          </a:p>
        </p:txBody>
      </p:sp>
      <p:sp>
        <p:nvSpPr>
          <p:cNvPr id="8" name="Title 1"/>
          <p:cNvSpPr>
            <a:spLocks noGrp="1"/>
          </p:cNvSpPr>
          <p:nvPr>
            <p:ph type="title"/>
          </p:nvPr>
        </p:nvSpPr>
        <p:spPr>
          <a:xfrm>
            <a:off x="290583" y="252100"/>
            <a:ext cx="11063217" cy="986150"/>
          </a:xfrm>
        </p:spPr>
        <p:txBody>
          <a:bodyPr>
            <a:normAutofit/>
          </a:bodyPr>
          <a:lstStyle/>
          <a:p>
            <a:r>
              <a:rPr lang="en-IN" dirty="0"/>
              <a:t>Gyroscope</a:t>
            </a:r>
            <a:endParaRPr lang="en-IN" sz="3600" b="1" dirty="0"/>
          </a:p>
        </p:txBody>
      </p:sp>
      <p:sp>
        <p:nvSpPr>
          <p:cNvPr id="9" name="Rectangle 8"/>
          <p:cNvSpPr/>
          <p:nvPr/>
        </p:nvSpPr>
        <p:spPr>
          <a:xfrm>
            <a:off x="720634" y="1238250"/>
            <a:ext cx="9977846" cy="492443"/>
          </a:xfrm>
          <a:prstGeom prst="rect">
            <a:avLst/>
          </a:prstGeom>
        </p:spPr>
        <p:txBody>
          <a:bodyPr wrap="square">
            <a:spAutoFit/>
          </a:bodyPr>
          <a:lstStyle/>
          <a:p>
            <a:pPr marL="285750" indent="-285750">
              <a:buFont typeface="Arial" panose="020B0604020202020204" pitchFamily="34" charset="0"/>
              <a:buChar char="•"/>
            </a:pPr>
            <a:endParaRPr lang="en-IN" sz="2600" dirty="0">
              <a:latin typeface="+mj-lt"/>
            </a:endParaRPr>
          </a:p>
        </p:txBody>
      </p:sp>
      <p:pic>
        <p:nvPicPr>
          <p:cNvPr id="10" name="Content Placeholder 3" descr="C:\Documents and Settings\Khurram Javed\My Documents\My Pictures\3D_Gyroscope.png"/>
          <p:cNvPicPr>
            <a:picLocks/>
          </p:cNvPicPr>
          <p:nvPr/>
        </p:nvPicPr>
        <p:blipFill>
          <a:blip r:embed="rId2" cstate="print"/>
          <a:srcRect/>
          <a:stretch>
            <a:fillRect/>
          </a:stretch>
        </p:blipFill>
        <p:spPr bwMode="auto">
          <a:xfrm>
            <a:off x="3039292" y="1579290"/>
            <a:ext cx="5715000" cy="4103053"/>
          </a:xfrm>
          <a:prstGeom prst="rect">
            <a:avLst/>
          </a:prstGeom>
          <a:noFill/>
          <a:ln w="9525">
            <a:noFill/>
            <a:miter lim="800000"/>
            <a:headEnd/>
            <a:tailEnd/>
          </a:ln>
        </p:spPr>
      </p:pic>
    </p:spTree>
    <p:extLst>
      <p:ext uri="{BB962C8B-B14F-4D97-AF65-F5344CB8AC3E}">
        <p14:creationId xmlns:p14="http://schemas.microsoft.com/office/powerpoint/2010/main" val="267999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D039A-EEA2-4251-87CF-1505B779CEF3}"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FCA6559D-BFD7-4434-9FCD-6D896DD324AE}" type="slidenum">
              <a:rPr lang="en-US" smtClean="0"/>
              <a:t>30</a:t>
            </a:fld>
            <a:endParaRPr lang="en-US"/>
          </a:p>
        </p:txBody>
      </p:sp>
      <p:sp>
        <p:nvSpPr>
          <p:cNvPr id="8" name="Title 1"/>
          <p:cNvSpPr>
            <a:spLocks noGrp="1"/>
          </p:cNvSpPr>
          <p:nvPr>
            <p:ph type="title"/>
          </p:nvPr>
        </p:nvSpPr>
        <p:spPr>
          <a:xfrm>
            <a:off x="290583" y="252100"/>
            <a:ext cx="11063217" cy="986150"/>
          </a:xfrm>
        </p:spPr>
        <p:txBody>
          <a:bodyPr>
            <a:normAutofit/>
          </a:bodyPr>
          <a:lstStyle/>
          <a:p>
            <a:r>
              <a:rPr lang="en-US" sz="3600" b="1" dirty="0"/>
              <a:t>Key Gyro performance factors</a:t>
            </a:r>
            <a:endParaRPr lang="en-IN" sz="3600" b="1" dirty="0"/>
          </a:p>
        </p:txBody>
      </p:sp>
      <p:sp>
        <p:nvSpPr>
          <p:cNvPr id="9" name="Rectangle 8"/>
          <p:cNvSpPr/>
          <p:nvPr/>
        </p:nvSpPr>
        <p:spPr>
          <a:xfrm>
            <a:off x="720634" y="1238250"/>
            <a:ext cx="9977846" cy="492443"/>
          </a:xfrm>
          <a:prstGeom prst="rect">
            <a:avLst/>
          </a:prstGeom>
        </p:spPr>
        <p:txBody>
          <a:bodyPr wrap="square">
            <a:spAutoFit/>
          </a:bodyPr>
          <a:lstStyle/>
          <a:p>
            <a:pPr marL="285750" indent="-285750">
              <a:buFont typeface="Arial" panose="020B0604020202020204" pitchFamily="34" charset="0"/>
              <a:buChar char="•"/>
            </a:pPr>
            <a:endParaRPr lang="en-IN" sz="2600" dirty="0">
              <a:latin typeface="+mj-lt"/>
            </a:endParaRPr>
          </a:p>
        </p:txBody>
      </p:sp>
      <p:sp>
        <p:nvSpPr>
          <p:cNvPr id="2" name="Content Placeholder 1"/>
          <p:cNvSpPr>
            <a:spLocks noGrp="1"/>
          </p:cNvSpPr>
          <p:nvPr>
            <p:ph idx="1"/>
          </p:nvPr>
        </p:nvSpPr>
        <p:spPr>
          <a:xfrm>
            <a:off x="431074" y="1332411"/>
            <a:ext cx="11064240" cy="4640558"/>
          </a:xfrm>
        </p:spPr>
        <p:txBody>
          <a:bodyPr>
            <a:normAutofit fontScale="92500" lnSpcReduction="10000"/>
          </a:bodyPr>
          <a:lstStyle/>
          <a:p>
            <a:r>
              <a:rPr lang="en-US" u="sng" dirty="0"/>
              <a:t>ANGLE RANDOM WALK</a:t>
            </a:r>
          </a:p>
          <a:p>
            <a:pPr marL="0" indent="0">
              <a:buNone/>
            </a:pPr>
            <a:r>
              <a:rPr lang="en-US" dirty="0"/>
              <a:t>In the output of a gyro, there is always a broadband white noise element.</a:t>
            </a:r>
          </a:p>
          <a:p>
            <a:pPr marL="0" indent="0">
              <a:buNone/>
            </a:pPr>
            <a:endParaRPr lang="en-US" dirty="0"/>
          </a:p>
          <a:p>
            <a:pPr marL="0" indent="0">
              <a:buNone/>
            </a:pPr>
            <a:r>
              <a:rPr lang="en-US" dirty="0"/>
              <a:t>Noise is one of the most important differences between optical and MEMS gyro performance, resulting in different precision and accuracy in measurements.</a:t>
            </a:r>
          </a:p>
          <a:p>
            <a:pPr marL="0" indent="0">
              <a:buNone/>
            </a:pPr>
            <a:endParaRPr lang="en-US" dirty="0"/>
          </a:p>
          <a:p>
            <a:pPr marL="0" indent="0">
              <a:buNone/>
            </a:pPr>
            <a:r>
              <a:rPr lang="en-IN" dirty="0"/>
              <a:t>Angle Random Walk </a:t>
            </a:r>
            <a:r>
              <a:rPr lang="en-US" dirty="0"/>
              <a:t>describes the error resulting from this </a:t>
            </a:r>
            <a:r>
              <a:rPr lang="en-US"/>
              <a:t>noise element.</a:t>
            </a:r>
            <a:endParaRPr lang="en-US" dirty="0"/>
          </a:p>
          <a:p>
            <a:endParaRPr lang="en-US" dirty="0"/>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264301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D039A-EEA2-4251-87CF-1505B779CEF3}"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FCA6559D-BFD7-4434-9FCD-6D896DD324AE}" type="slidenum">
              <a:rPr lang="en-US" smtClean="0"/>
              <a:t>31</a:t>
            </a:fld>
            <a:endParaRPr lang="en-US"/>
          </a:p>
        </p:txBody>
      </p:sp>
      <p:sp>
        <p:nvSpPr>
          <p:cNvPr id="8" name="Title 1"/>
          <p:cNvSpPr>
            <a:spLocks noGrp="1"/>
          </p:cNvSpPr>
          <p:nvPr>
            <p:ph type="title"/>
          </p:nvPr>
        </p:nvSpPr>
        <p:spPr>
          <a:xfrm>
            <a:off x="290583" y="252100"/>
            <a:ext cx="11063217" cy="986150"/>
          </a:xfrm>
        </p:spPr>
        <p:txBody>
          <a:bodyPr>
            <a:normAutofit/>
          </a:bodyPr>
          <a:lstStyle/>
          <a:p>
            <a:r>
              <a:rPr lang="en-US" sz="3600" b="1" dirty="0"/>
              <a:t>Key Gyro performance factors</a:t>
            </a:r>
            <a:endParaRPr lang="en-IN" sz="3600" b="1" dirty="0"/>
          </a:p>
        </p:txBody>
      </p:sp>
      <p:sp>
        <p:nvSpPr>
          <p:cNvPr id="9" name="Rectangle 8"/>
          <p:cNvSpPr/>
          <p:nvPr/>
        </p:nvSpPr>
        <p:spPr>
          <a:xfrm>
            <a:off x="720634" y="1238250"/>
            <a:ext cx="9977846" cy="492443"/>
          </a:xfrm>
          <a:prstGeom prst="rect">
            <a:avLst/>
          </a:prstGeom>
        </p:spPr>
        <p:txBody>
          <a:bodyPr wrap="square">
            <a:spAutoFit/>
          </a:bodyPr>
          <a:lstStyle/>
          <a:p>
            <a:pPr marL="285750" indent="-285750">
              <a:buFont typeface="Arial" panose="020B0604020202020204" pitchFamily="34" charset="0"/>
              <a:buChar char="•"/>
            </a:pPr>
            <a:endParaRPr lang="en-IN" sz="2600" dirty="0">
              <a:latin typeface="+mj-lt"/>
            </a:endParaRPr>
          </a:p>
        </p:txBody>
      </p:sp>
      <p:sp>
        <p:nvSpPr>
          <p:cNvPr id="2" name="Content Placeholder 1"/>
          <p:cNvSpPr>
            <a:spLocks noGrp="1"/>
          </p:cNvSpPr>
          <p:nvPr>
            <p:ph idx="1"/>
          </p:nvPr>
        </p:nvSpPr>
        <p:spPr>
          <a:xfrm>
            <a:off x="431074" y="1332411"/>
            <a:ext cx="11064240" cy="4640558"/>
          </a:xfrm>
        </p:spPr>
        <p:txBody>
          <a:bodyPr>
            <a:normAutofit/>
          </a:bodyPr>
          <a:lstStyle/>
          <a:p>
            <a:r>
              <a:rPr lang="en-US" u="sng" dirty="0"/>
              <a:t>BIAS OFFSET ERROR</a:t>
            </a:r>
          </a:p>
          <a:p>
            <a:pPr marL="0" indent="0">
              <a:buNone/>
            </a:pPr>
            <a:endParaRPr lang="en-US" u="sng" dirty="0"/>
          </a:p>
          <a:p>
            <a:pPr marL="0" indent="0">
              <a:buNone/>
            </a:pPr>
            <a:r>
              <a:rPr lang="en-US" dirty="0"/>
              <a:t>When input rotation is null, the output of the gyro could be nonzero.</a:t>
            </a:r>
          </a:p>
          <a:p>
            <a:pPr marL="0" indent="0">
              <a:buNone/>
            </a:pPr>
            <a:endParaRPr lang="en-US" dirty="0"/>
          </a:p>
          <a:p>
            <a:pPr marL="0" indent="0">
              <a:buNone/>
            </a:pPr>
            <a:r>
              <a:rPr lang="en-IN" dirty="0"/>
              <a:t>The equivalent input </a:t>
            </a:r>
            <a:r>
              <a:rPr lang="en-US" dirty="0"/>
              <a:t>rotation detected is the Bias Offset Error.</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136863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D039A-EEA2-4251-87CF-1505B779CEF3}"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FCA6559D-BFD7-4434-9FCD-6D896DD324AE}" type="slidenum">
              <a:rPr lang="en-US" smtClean="0"/>
              <a:t>32</a:t>
            </a:fld>
            <a:endParaRPr lang="en-US"/>
          </a:p>
        </p:txBody>
      </p:sp>
      <p:sp>
        <p:nvSpPr>
          <p:cNvPr id="8" name="Title 1"/>
          <p:cNvSpPr>
            <a:spLocks noGrp="1"/>
          </p:cNvSpPr>
          <p:nvPr>
            <p:ph type="title"/>
          </p:nvPr>
        </p:nvSpPr>
        <p:spPr>
          <a:xfrm>
            <a:off x="290583" y="252100"/>
            <a:ext cx="11063217" cy="986150"/>
          </a:xfrm>
        </p:spPr>
        <p:txBody>
          <a:bodyPr>
            <a:normAutofit/>
          </a:bodyPr>
          <a:lstStyle/>
          <a:p>
            <a:r>
              <a:rPr lang="en-US" sz="3600" b="1" dirty="0"/>
              <a:t>Key Gyro performance factors</a:t>
            </a:r>
            <a:endParaRPr lang="en-IN" sz="3600" b="1" dirty="0"/>
          </a:p>
        </p:txBody>
      </p:sp>
      <p:sp>
        <p:nvSpPr>
          <p:cNvPr id="9" name="Rectangle 8"/>
          <p:cNvSpPr/>
          <p:nvPr/>
        </p:nvSpPr>
        <p:spPr>
          <a:xfrm>
            <a:off x="720634" y="1238250"/>
            <a:ext cx="9977846" cy="492443"/>
          </a:xfrm>
          <a:prstGeom prst="rect">
            <a:avLst/>
          </a:prstGeom>
        </p:spPr>
        <p:txBody>
          <a:bodyPr wrap="square">
            <a:spAutoFit/>
          </a:bodyPr>
          <a:lstStyle/>
          <a:p>
            <a:pPr marL="285750" indent="-285750">
              <a:buFont typeface="Arial" panose="020B0604020202020204" pitchFamily="34" charset="0"/>
              <a:buChar char="•"/>
            </a:pPr>
            <a:endParaRPr lang="en-IN" sz="2600" dirty="0">
              <a:latin typeface="+mj-lt"/>
            </a:endParaRPr>
          </a:p>
        </p:txBody>
      </p:sp>
      <p:sp>
        <p:nvSpPr>
          <p:cNvPr id="2" name="Content Placeholder 1"/>
          <p:cNvSpPr>
            <a:spLocks noGrp="1"/>
          </p:cNvSpPr>
          <p:nvPr>
            <p:ph idx="1"/>
          </p:nvPr>
        </p:nvSpPr>
        <p:spPr>
          <a:xfrm>
            <a:off x="431074" y="1332411"/>
            <a:ext cx="11064240" cy="4640558"/>
          </a:xfrm>
        </p:spPr>
        <p:txBody>
          <a:bodyPr>
            <a:normAutofit/>
          </a:bodyPr>
          <a:lstStyle/>
          <a:p>
            <a:r>
              <a:rPr lang="en-US" u="sng" dirty="0"/>
              <a:t>BIAS INSTABILITY</a:t>
            </a:r>
          </a:p>
          <a:p>
            <a:pPr marL="0" indent="0">
              <a:buNone/>
            </a:pPr>
            <a:endParaRPr lang="en-US" u="sng" dirty="0"/>
          </a:p>
          <a:p>
            <a:pPr marL="0" indent="0">
              <a:buNone/>
            </a:pPr>
            <a:r>
              <a:rPr lang="en-US" dirty="0"/>
              <a:t>Bias Instability is the instability of the bias offset at any constant temperature and ideal </a:t>
            </a:r>
            <a:r>
              <a:rPr lang="en-IN" dirty="0"/>
              <a:t>environment.</a:t>
            </a:r>
          </a:p>
          <a:p>
            <a:pPr marL="0" indent="0">
              <a:buNone/>
            </a:pPr>
            <a:endParaRPr lang="en-US" dirty="0"/>
          </a:p>
          <a:p>
            <a:pPr marL="0" indent="0">
              <a:buNone/>
            </a:pPr>
            <a:r>
              <a:rPr lang="en-IN" dirty="0"/>
              <a:t>Bias instability introduces </a:t>
            </a:r>
            <a:r>
              <a:rPr lang="en-US" dirty="0"/>
              <a:t>errors that may not be easy to calibrate.</a:t>
            </a:r>
          </a:p>
          <a:p>
            <a:pPr marL="0" indent="0">
              <a:buNone/>
            </a:pPr>
            <a:endParaRPr lang="en-US" dirty="0"/>
          </a:p>
          <a:p>
            <a:pPr marL="0" indent="0">
              <a:buNone/>
            </a:pPr>
            <a:r>
              <a:rPr lang="en-US" dirty="0"/>
              <a:t>It can lead to heavy inaccuracy.</a:t>
            </a:r>
          </a:p>
          <a:p>
            <a:pPr marL="0" indent="0">
              <a:buNone/>
            </a:pPr>
            <a:r>
              <a:rPr lang="en-US" dirty="0"/>
              <a:t> </a:t>
            </a:r>
          </a:p>
        </p:txBody>
      </p:sp>
    </p:spTree>
    <p:extLst>
      <p:ext uri="{BB962C8B-B14F-4D97-AF65-F5344CB8AC3E}">
        <p14:creationId xmlns:p14="http://schemas.microsoft.com/office/powerpoint/2010/main" val="246053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D039A-EEA2-4251-87CF-1505B779CEF3}"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FCA6559D-BFD7-4434-9FCD-6D896DD324AE}" type="slidenum">
              <a:rPr lang="en-US" smtClean="0"/>
              <a:t>33</a:t>
            </a:fld>
            <a:endParaRPr lang="en-US"/>
          </a:p>
        </p:txBody>
      </p:sp>
      <p:sp>
        <p:nvSpPr>
          <p:cNvPr id="8" name="Title 1"/>
          <p:cNvSpPr>
            <a:spLocks noGrp="1"/>
          </p:cNvSpPr>
          <p:nvPr>
            <p:ph type="title"/>
          </p:nvPr>
        </p:nvSpPr>
        <p:spPr>
          <a:xfrm>
            <a:off x="290583" y="252100"/>
            <a:ext cx="11063217" cy="986150"/>
          </a:xfrm>
        </p:spPr>
        <p:txBody>
          <a:bodyPr>
            <a:normAutofit/>
          </a:bodyPr>
          <a:lstStyle/>
          <a:p>
            <a:r>
              <a:rPr lang="en-US" sz="3600" b="1" dirty="0"/>
              <a:t>Key Gyro performance factors</a:t>
            </a:r>
            <a:endParaRPr lang="en-IN" sz="3600" b="1" dirty="0"/>
          </a:p>
        </p:txBody>
      </p:sp>
      <p:sp>
        <p:nvSpPr>
          <p:cNvPr id="9" name="Rectangle 8"/>
          <p:cNvSpPr/>
          <p:nvPr/>
        </p:nvSpPr>
        <p:spPr>
          <a:xfrm>
            <a:off x="720634" y="1238250"/>
            <a:ext cx="9977846" cy="492443"/>
          </a:xfrm>
          <a:prstGeom prst="rect">
            <a:avLst/>
          </a:prstGeom>
        </p:spPr>
        <p:txBody>
          <a:bodyPr wrap="square">
            <a:spAutoFit/>
          </a:bodyPr>
          <a:lstStyle/>
          <a:p>
            <a:pPr marL="285750" indent="-285750">
              <a:buFont typeface="Arial" panose="020B0604020202020204" pitchFamily="34" charset="0"/>
              <a:buChar char="•"/>
            </a:pPr>
            <a:endParaRPr lang="en-IN" sz="2600" dirty="0">
              <a:latin typeface="+mj-lt"/>
            </a:endParaRPr>
          </a:p>
        </p:txBody>
      </p:sp>
      <p:sp>
        <p:nvSpPr>
          <p:cNvPr id="2" name="Content Placeholder 1"/>
          <p:cNvSpPr>
            <a:spLocks noGrp="1"/>
          </p:cNvSpPr>
          <p:nvPr>
            <p:ph idx="1"/>
          </p:nvPr>
        </p:nvSpPr>
        <p:spPr>
          <a:xfrm>
            <a:off x="431074" y="1332411"/>
            <a:ext cx="11064240" cy="4640558"/>
          </a:xfrm>
        </p:spPr>
        <p:txBody>
          <a:bodyPr>
            <a:normAutofit/>
          </a:bodyPr>
          <a:lstStyle/>
          <a:p>
            <a:r>
              <a:rPr lang="en-US" u="sng" dirty="0"/>
              <a:t>TEMPERATURE SENSITIVITY</a:t>
            </a:r>
          </a:p>
          <a:p>
            <a:pPr marL="0" indent="0">
              <a:buNone/>
            </a:pPr>
            <a:endParaRPr lang="en-US" u="sng" dirty="0"/>
          </a:p>
          <a:p>
            <a:pPr marL="0" indent="0">
              <a:buNone/>
            </a:pPr>
            <a:endParaRPr lang="en-US" dirty="0"/>
          </a:p>
          <a:p>
            <a:pPr marL="0" indent="0">
              <a:buNone/>
            </a:pPr>
            <a:r>
              <a:rPr lang="en-US" dirty="0"/>
              <a:t>A characterization of parameters such as noise, bias offset and scale factor over temperature is necessary to verify that gyro performance meets </a:t>
            </a:r>
            <a:r>
              <a:rPr lang="en-IN" dirty="0"/>
              <a:t>system targets.</a:t>
            </a:r>
            <a:endParaRPr lang="en-US" dirty="0"/>
          </a:p>
        </p:txBody>
      </p:sp>
    </p:spTree>
    <p:extLst>
      <p:ext uri="{BB962C8B-B14F-4D97-AF65-F5344CB8AC3E}">
        <p14:creationId xmlns:p14="http://schemas.microsoft.com/office/powerpoint/2010/main" val="60169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D039A-EEA2-4251-87CF-1505B779CEF3}"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FCA6559D-BFD7-4434-9FCD-6D896DD324AE}" type="slidenum">
              <a:rPr lang="en-US" smtClean="0"/>
              <a:t>34</a:t>
            </a:fld>
            <a:endParaRPr lang="en-US"/>
          </a:p>
        </p:txBody>
      </p:sp>
      <p:sp>
        <p:nvSpPr>
          <p:cNvPr id="8" name="Title 1"/>
          <p:cNvSpPr>
            <a:spLocks noGrp="1"/>
          </p:cNvSpPr>
          <p:nvPr>
            <p:ph type="title"/>
          </p:nvPr>
        </p:nvSpPr>
        <p:spPr>
          <a:xfrm>
            <a:off x="290583" y="252100"/>
            <a:ext cx="11063217" cy="986150"/>
          </a:xfrm>
        </p:spPr>
        <p:txBody>
          <a:bodyPr>
            <a:normAutofit/>
          </a:bodyPr>
          <a:lstStyle/>
          <a:p>
            <a:r>
              <a:rPr lang="en-US" sz="3600" b="1" dirty="0"/>
              <a:t>Key Gyro performance factors</a:t>
            </a:r>
            <a:endParaRPr lang="en-IN" sz="3600" b="1" dirty="0"/>
          </a:p>
        </p:txBody>
      </p:sp>
      <p:sp>
        <p:nvSpPr>
          <p:cNvPr id="9" name="Rectangle 8"/>
          <p:cNvSpPr/>
          <p:nvPr/>
        </p:nvSpPr>
        <p:spPr>
          <a:xfrm>
            <a:off x="720634" y="1238250"/>
            <a:ext cx="9977846" cy="492443"/>
          </a:xfrm>
          <a:prstGeom prst="rect">
            <a:avLst/>
          </a:prstGeom>
        </p:spPr>
        <p:txBody>
          <a:bodyPr wrap="square">
            <a:spAutoFit/>
          </a:bodyPr>
          <a:lstStyle/>
          <a:p>
            <a:pPr marL="285750" indent="-285750">
              <a:buFont typeface="Arial" panose="020B0604020202020204" pitchFamily="34" charset="0"/>
              <a:buChar char="•"/>
            </a:pPr>
            <a:endParaRPr lang="en-IN" sz="2600" dirty="0">
              <a:latin typeface="+mj-lt"/>
            </a:endParaRPr>
          </a:p>
        </p:txBody>
      </p:sp>
      <p:sp>
        <p:nvSpPr>
          <p:cNvPr id="2" name="Content Placeholder 1"/>
          <p:cNvSpPr>
            <a:spLocks noGrp="1"/>
          </p:cNvSpPr>
          <p:nvPr>
            <p:ph idx="1"/>
          </p:nvPr>
        </p:nvSpPr>
        <p:spPr>
          <a:xfrm>
            <a:off x="431074" y="1332411"/>
            <a:ext cx="11064240" cy="4640558"/>
          </a:xfrm>
        </p:spPr>
        <p:txBody>
          <a:bodyPr>
            <a:normAutofit/>
          </a:bodyPr>
          <a:lstStyle/>
          <a:p>
            <a:r>
              <a:rPr lang="en-US" u="sng" dirty="0"/>
              <a:t>SHOCK &amp; VIBRATRION SENSITIVITY</a:t>
            </a:r>
          </a:p>
          <a:p>
            <a:pPr marL="0" indent="0">
              <a:buNone/>
            </a:pPr>
            <a:endParaRPr lang="en-US" u="sng" dirty="0"/>
          </a:p>
          <a:p>
            <a:pPr marL="0" indent="0">
              <a:buNone/>
            </a:pPr>
            <a:endParaRPr lang="en-US" dirty="0"/>
          </a:p>
          <a:p>
            <a:pPr marL="0" indent="0">
              <a:buNone/>
            </a:pPr>
            <a:r>
              <a:rPr lang="en-US" dirty="0"/>
              <a:t>Noise and Bias offset of gyros also degrade under vibration and shock input</a:t>
            </a:r>
          </a:p>
          <a:p>
            <a:pPr marL="0" indent="0">
              <a:buNone/>
            </a:pPr>
            <a:endParaRPr lang="en-US" dirty="0"/>
          </a:p>
          <a:p>
            <a:pPr marL="0" indent="0">
              <a:buNone/>
            </a:pPr>
            <a:r>
              <a:rPr lang="en-IN" dirty="0"/>
              <a:t>Vibration </a:t>
            </a:r>
            <a:r>
              <a:rPr lang="en-US" dirty="0"/>
              <a:t>performance is critical in many military and industrial applications, because of the presence of numerous factors such as engines or gunfire.</a:t>
            </a:r>
          </a:p>
        </p:txBody>
      </p:sp>
    </p:spTree>
    <p:extLst>
      <p:ext uri="{BB962C8B-B14F-4D97-AF65-F5344CB8AC3E}">
        <p14:creationId xmlns:p14="http://schemas.microsoft.com/office/powerpoint/2010/main" val="83093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D039A-EEA2-4251-87CF-1505B779CEF3}"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FCA6559D-BFD7-4434-9FCD-6D896DD324AE}" type="slidenum">
              <a:rPr lang="en-US" smtClean="0"/>
              <a:t>4</a:t>
            </a:fld>
            <a:endParaRPr lang="en-US"/>
          </a:p>
        </p:txBody>
      </p:sp>
      <p:sp>
        <p:nvSpPr>
          <p:cNvPr id="8" name="Title 1"/>
          <p:cNvSpPr>
            <a:spLocks noGrp="1"/>
          </p:cNvSpPr>
          <p:nvPr>
            <p:ph type="title"/>
          </p:nvPr>
        </p:nvSpPr>
        <p:spPr>
          <a:xfrm>
            <a:off x="290583" y="252100"/>
            <a:ext cx="11063217" cy="986150"/>
          </a:xfrm>
        </p:spPr>
        <p:txBody>
          <a:bodyPr>
            <a:normAutofit/>
          </a:bodyPr>
          <a:lstStyle/>
          <a:p>
            <a:r>
              <a:rPr lang="en-IN" dirty="0"/>
              <a:t>Mechanical Gyroscope</a:t>
            </a:r>
            <a:endParaRPr lang="en-IN" sz="3600" b="1" dirty="0"/>
          </a:p>
        </p:txBody>
      </p:sp>
      <p:sp>
        <p:nvSpPr>
          <p:cNvPr id="9" name="Rectangle 8"/>
          <p:cNvSpPr/>
          <p:nvPr/>
        </p:nvSpPr>
        <p:spPr>
          <a:xfrm>
            <a:off x="720634" y="1238250"/>
            <a:ext cx="9977846" cy="492443"/>
          </a:xfrm>
          <a:prstGeom prst="rect">
            <a:avLst/>
          </a:prstGeom>
        </p:spPr>
        <p:txBody>
          <a:bodyPr wrap="square">
            <a:spAutoFit/>
          </a:bodyPr>
          <a:lstStyle/>
          <a:p>
            <a:pPr marL="285750" indent="-285750">
              <a:buFont typeface="Arial" panose="020B0604020202020204" pitchFamily="34" charset="0"/>
              <a:buChar char="•"/>
            </a:pPr>
            <a:endParaRPr lang="en-IN" sz="2600" dirty="0">
              <a:latin typeface="+mj-lt"/>
            </a:endParaRPr>
          </a:p>
        </p:txBody>
      </p:sp>
      <p:sp>
        <p:nvSpPr>
          <p:cNvPr id="2" name="Content Placeholder 1"/>
          <p:cNvSpPr>
            <a:spLocks noGrp="1"/>
          </p:cNvSpPr>
          <p:nvPr>
            <p:ph idx="1"/>
          </p:nvPr>
        </p:nvSpPr>
        <p:spPr>
          <a:xfrm>
            <a:off x="720633" y="1384663"/>
            <a:ext cx="10905309" cy="4588306"/>
          </a:xfrm>
        </p:spPr>
        <p:txBody>
          <a:bodyPr>
            <a:normAutofit/>
          </a:bodyPr>
          <a:lstStyle/>
          <a:p>
            <a:r>
              <a:rPr lang="en-US" dirty="0"/>
              <a:t>A mechanical gyro is comprised of a massive disk free to rotate about a spin axis which itself is confined within a framework that is free to rotate about </a:t>
            </a:r>
            <a:r>
              <a:rPr lang="en-IN" dirty="0"/>
              <a:t>one or two axes. </a:t>
            </a:r>
          </a:p>
          <a:p>
            <a:r>
              <a:rPr lang="en-IN" dirty="0"/>
              <a:t>The two qualities:</a:t>
            </a:r>
          </a:p>
          <a:p>
            <a:pPr marL="0" indent="0">
              <a:buNone/>
            </a:pPr>
            <a:endParaRPr lang="en-IN" dirty="0"/>
          </a:p>
          <a:p>
            <a:pPr marL="0" indent="0">
              <a:buNone/>
            </a:pPr>
            <a:r>
              <a:rPr lang="en-US" dirty="0"/>
              <a:t>a) the spin axis of a free gyroscope will remain fixed with respect to space, provided there are no external forces to act upon it. </a:t>
            </a:r>
          </a:p>
          <a:p>
            <a:pPr marL="0" indent="0">
              <a:buNone/>
            </a:pPr>
            <a:r>
              <a:rPr lang="en-US" dirty="0"/>
              <a:t>b) </a:t>
            </a:r>
            <a:r>
              <a:rPr lang="en-IN" dirty="0"/>
              <a:t>a </a:t>
            </a:r>
            <a:r>
              <a:rPr lang="en-US" dirty="0"/>
              <a:t>gyro can be made to deliver a torque (or output signal) that is proportional to the angular velocity about an axis perpendicular to the spin axis.</a:t>
            </a:r>
            <a:endParaRPr lang="en-IN" dirty="0"/>
          </a:p>
        </p:txBody>
      </p:sp>
    </p:spTree>
    <p:extLst>
      <p:ext uri="{BB962C8B-B14F-4D97-AF65-F5344CB8AC3E}">
        <p14:creationId xmlns:p14="http://schemas.microsoft.com/office/powerpoint/2010/main" val="372457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D039A-EEA2-4251-87CF-1505B779CEF3}"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FCA6559D-BFD7-4434-9FCD-6D896DD324AE}" type="slidenum">
              <a:rPr lang="en-US" smtClean="0"/>
              <a:t>5</a:t>
            </a:fld>
            <a:endParaRPr lang="en-US"/>
          </a:p>
        </p:txBody>
      </p:sp>
      <p:sp>
        <p:nvSpPr>
          <p:cNvPr id="8" name="Title 1"/>
          <p:cNvSpPr>
            <a:spLocks noGrp="1"/>
          </p:cNvSpPr>
          <p:nvPr>
            <p:ph type="title"/>
          </p:nvPr>
        </p:nvSpPr>
        <p:spPr>
          <a:xfrm>
            <a:off x="290583" y="252100"/>
            <a:ext cx="11063217" cy="986150"/>
          </a:xfrm>
        </p:spPr>
        <p:txBody>
          <a:bodyPr>
            <a:normAutofit/>
          </a:bodyPr>
          <a:lstStyle/>
          <a:p>
            <a:r>
              <a:rPr lang="en-IN" dirty="0"/>
              <a:t>Mechanical Gyroscope</a:t>
            </a:r>
            <a:endParaRPr lang="en-IN" sz="3600" b="1" dirty="0"/>
          </a:p>
        </p:txBody>
      </p:sp>
      <p:sp>
        <p:nvSpPr>
          <p:cNvPr id="9" name="Rectangle 8"/>
          <p:cNvSpPr/>
          <p:nvPr/>
        </p:nvSpPr>
        <p:spPr>
          <a:xfrm>
            <a:off x="720634" y="1238250"/>
            <a:ext cx="9977846" cy="492443"/>
          </a:xfrm>
          <a:prstGeom prst="rect">
            <a:avLst/>
          </a:prstGeom>
        </p:spPr>
        <p:txBody>
          <a:bodyPr wrap="square">
            <a:spAutoFit/>
          </a:bodyPr>
          <a:lstStyle/>
          <a:p>
            <a:pPr marL="285750" indent="-285750">
              <a:buFont typeface="Arial" panose="020B0604020202020204" pitchFamily="34" charset="0"/>
              <a:buChar char="•"/>
            </a:pPr>
            <a:endParaRPr lang="en-IN" sz="2600" dirty="0">
              <a:latin typeface="+mj-lt"/>
            </a:endParaRPr>
          </a:p>
        </p:txBody>
      </p:sp>
      <p:sp>
        <p:nvSpPr>
          <p:cNvPr id="2" name="Content Placeholder 1"/>
          <p:cNvSpPr>
            <a:spLocks noGrp="1"/>
          </p:cNvSpPr>
          <p:nvPr>
            <p:ph idx="1"/>
          </p:nvPr>
        </p:nvSpPr>
        <p:spPr>
          <a:xfrm>
            <a:off x="720634" y="1392072"/>
            <a:ext cx="10920906" cy="4580897"/>
          </a:xfrm>
        </p:spPr>
        <p:txBody>
          <a:bodyPr>
            <a:normAutofit/>
          </a:bodyPr>
          <a:lstStyle/>
          <a:p>
            <a:r>
              <a:rPr lang="en-US" dirty="0"/>
              <a:t>A mechanical gyro is comprised of a massive disk free to rotate about a spin axis which itself is confined within a framework that is free to rotate about </a:t>
            </a:r>
            <a:r>
              <a:rPr lang="en-IN" dirty="0"/>
              <a:t>one or two axes. </a:t>
            </a:r>
          </a:p>
          <a:p>
            <a:pPr marL="0" indent="0">
              <a:buNone/>
            </a:pPr>
            <a:r>
              <a:rPr lang="en-IN" dirty="0"/>
              <a:t>The two qualities</a:t>
            </a:r>
          </a:p>
          <a:p>
            <a:r>
              <a:rPr lang="en-US" dirty="0"/>
              <a:t>a) the spin axis of a free gyroscope will remain fixed with respect to space, provided there are no external forces to act upon it. </a:t>
            </a:r>
          </a:p>
          <a:p>
            <a:r>
              <a:rPr lang="en-US" dirty="0"/>
              <a:t>B) </a:t>
            </a:r>
            <a:r>
              <a:rPr lang="en-IN" dirty="0"/>
              <a:t>a </a:t>
            </a:r>
            <a:r>
              <a:rPr lang="en-US" dirty="0"/>
              <a:t>gyro can be made to deliver a torque (or output signal) that is proportional to the angular velocity about an axis perpendicular to the spin axis.</a:t>
            </a:r>
            <a:endParaRPr lang="en-IN" dirty="0"/>
          </a:p>
        </p:txBody>
      </p:sp>
    </p:spTree>
    <p:extLst>
      <p:ext uri="{BB962C8B-B14F-4D97-AF65-F5344CB8AC3E}">
        <p14:creationId xmlns:p14="http://schemas.microsoft.com/office/powerpoint/2010/main" val="160152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D039A-EEA2-4251-87CF-1505B779CEF3}"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FCA6559D-BFD7-4434-9FCD-6D896DD324AE}" type="slidenum">
              <a:rPr lang="en-US" smtClean="0"/>
              <a:t>6</a:t>
            </a:fld>
            <a:endParaRPr lang="en-US"/>
          </a:p>
        </p:txBody>
      </p:sp>
      <p:sp>
        <p:nvSpPr>
          <p:cNvPr id="8" name="Title 1"/>
          <p:cNvSpPr>
            <a:spLocks noGrp="1"/>
          </p:cNvSpPr>
          <p:nvPr>
            <p:ph type="title"/>
          </p:nvPr>
        </p:nvSpPr>
        <p:spPr>
          <a:xfrm>
            <a:off x="290583" y="252100"/>
            <a:ext cx="11063217" cy="986150"/>
          </a:xfrm>
        </p:spPr>
        <p:txBody>
          <a:bodyPr>
            <a:normAutofit/>
          </a:bodyPr>
          <a:lstStyle/>
          <a:p>
            <a:r>
              <a:rPr lang="en-IN" dirty="0"/>
              <a:t>Mechanical Gyroscope</a:t>
            </a:r>
            <a:endParaRPr lang="en-IN" sz="3600" b="1" dirty="0"/>
          </a:p>
        </p:txBody>
      </p:sp>
      <p:sp>
        <p:nvSpPr>
          <p:cNvPr id="9" name="Rectangle 8"/>
          <p:cNvSpPr/>
          <p:nvPr/>
        </p:nvSpPr>
        <p:spPr>
          <a:xfrm>
            <a:off x="720634" y="1238250"/>
            <a:ext cx="9977846" cy="492443"/>
          </a:xfrm>
          <a:prstGeom prst="rect">
            <a:avLst/>
          </a:prstGeom>
        </p:spPr>
        <p:txBody>
          <a:bodyPr wrap="square">
            <a:spAutoFit/>
          </a:bodyPr>
          <a:lstStyle/>
          <a:p>
            <a:pPr marL="285750" indent="-285750">
              <a:buFont typeface="Arial" panose="020B0604020202020204" pitchFamily="34" charset="0"/>
              <a:buChar char="•"/>
            </a:pPr>
            <a:endParaRPr lang="en-IN" sz="2600" dirty="0">
              <a:latin typeface="+mj-lt"/>
            </a:endParaRPr>
          </a:p>
        </p:txBody>
      </p:sp>
      <p:pic>
        <p:nvPicPr>
          <p:cNvPr id="5" name="Picture 4"/>
          <p:cNvPicPr>
            <a:picLocks noChangeAspect="1"/>
          </p:cNvPicPr>
          <p:nvPr/>
        </p:nvPicPr>
        <p:blipFill>
          <a:blip r:embed="rId2"/>
          <a:stretch>
            <a:fillRect/>
          </a:stretch>
        </p:blipFill>
        <p:spPr>
          <a:xfrm>
            <a:off x="3864973" y="1927276"/>
            <a:ext cx="5109210" cy="3636555"/>
          </a:xfrm>
          <a:prstGeom prst="rect">
            <a:avLst/>
          </a:prstGeom>
        </p:spPr>
      </p:pic>
    </p:spTree>
    <p:extLst>
      <p:ext uri="{BB962C8B-B14F-4D97-AF65-F5344CB8AC3E}">
        <p14:creationId xmlns:p14="http://schemas.microsoft.com/office/powerpoint/2010/main" val="370403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D039A-EEA2-4251-87CF-1505B779CEF3}"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FCA6559D-BFD7-4434-9FCD-6D896DD324AE}" type="slidenum">
              <a:rPr lang="en-US" smtClean="0"/>
              <a:t>7</a:t>
            </a:fld>
            <a:endParaRPr lang="en-US"/>
          </a:p>
        </p:txBody>
      </p:sp>
      <p:sp>
        <p:nvSpPr>
          <p:cNvPr id="8" name="Title 1"/>
          <p:cNvSpPr>
            <a:spLocks noGrp="1"/>
          </p:cNvSpPr>
          <p:nvPr>
            <p:ph type="title"/>
          </p:nvPr>
        </p:nvSpPr>
        <p:spPr>
          <a:xfrm>
            <a:off x="290583" y="252100"/>
            <a:ext cx="11063217" cy="986150"/>
          </a:xfrm>
        </p:spPr>
        <p:txBody>
          <a:bodyPr>
            <a:normAutofit/>
          </a:bodyPr>
          <a:lstStyle/>
          <a:p>
            <a:r>
              <a:rPr lang="en-IN" dirty="0"/>
              <a:t>Gyroscope</a:t>
            </a:r>
            <a:endParaRPr lang="en-IN" sz="3600" b="1" dirty="0"/>
          </a:p>
        </p:txBody>
      </p:sp>
      <p:sp>
        <p:nvSpPr>
          <p:cNvPr id="9" name="Rectangle 8"/>
          <p:cNvSpPr/>
          <p:nvPr/>
        </p:nvSpPr>
        <p:spPr>
          <a:xfrm>
            <a:off x="720634" y="1238250"/>
            <a:ext cx="9977846" cy="492443"/>
          </a:xfrm>
          <a:prstGeom prst="rect">
            <a:avLst/>
          </a:prstGeom>
        </p:spPr>
        <p:txBody>
          <a:bodyPr wrap="square">
            <a:spAutoFit/>
          </a:bodyPr>
          <a:lstStyle/>
          <a:p>
            <a:pPr marL="285750" indent="-285750">
              <a:buFont typeface="Arial" panose="020B0604020202020204" pitchFamily="34" charset="0"/>
              <a:buChar char="•"/>
            </a:pPr>
            <a:endParaRPr lang="en-IN" sz="2600" dirty="0">
              <a:latin typeface="+mj-lt"/>
            </a:endParaRPr>
          </a:p>
        </p:txBody>
      </p:sp>
      <p:sp>
        <p:nvSpPr>
          <p:cNvPr id="7" name="Content Placeholder 2"/>
          <p:cNvSpPr>
            <a:spLocks noGrp="1"/>
          </p:cNvSpPr>
          <p:nvPr>
            <p:ph idx="1"/>
          </p:nvPr>
        </p:nvSpPr>
        <p:spPr>
          <a:xfrm>
            <a:off x="720634" y="1449977"/>
            <a:ext cx="10633166" cy="4726986"/>
          </a:xfrm>
        </p:spPr>
        <p:txBody>
          <a:bodyPr>
            <a:normAutofit/>
          </a:bodyPr>
          <a:lstStyle/>
          <a:p>
            <a:pPr>
              <a:buNone/>
            </a:pPr>
            <a:r>
              <a:rPr lang="en-US" dirty="0"/>
              <a:t>Gyroscopes have two basic properties:</a:t>
            </a:r>
          </a:p>
          <a:p>
            <a:pPr algn="ctr">
              <a:buNone/>
            </a:pPr>
            <a:r>
              <a:rPr lang="en-US" dirty="0"/>
              <a:t>Rigidity and Precession</a:t>
            </a:r>
          </a:p>
          <a:p>
            <a:pPr>
              <a:buNone/>
            </a:pPr>
            <a:r>
              <a:rPr lang="en-US" dirty="0"/>
              <a:t>These properties are defined as follows:</a:t>
            </a:r>
          </a:p>
          <a:p>
            <a:pPr marL="651510" indent="-514350">
              <a:buAutoNum type="arabicPeriod"/>
            </a:pPr>
            <a:r>
              <a:rPr lang="en-US" dirty="0"/>
              <a:t>RIGIDITY: The axis of rotation (spin axis) of the gyro wheel tends to remain in a fixed direction in space if no force is applied to it.</a:t>
            </a:r>
          </a:p>
          <a:p>
            <a:pPr marL="651510" indent="-514350">
              <a:buAutoNum type="arabicPeriod"/>
            </a:pPr>
            <a:r>
              <a:rPr lang="en-US" dirty="0"/>
              <a:t>PRECESSION: The axis of rotation has a tendency to turn at a right angle to the direction of an applied force.</a:t>
            </a:r>
          </a:p>
        </p:txBody>
      </p:sp>
    </p:spTree>
    <p:extLst>
      <p:ext uri="{BB962C8B-B14F-4D97-AF65-F5344CB8AC3E}">
        <p14:creationId xmlns:p14="http://schemas.microsoft.com/office/powerpoint/2010/main" val="264198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D039A-EEA2-4251-87CF-1505B779CEF3}"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FCA6559D-BFD7-4434-9FCD-6D896DD324AE}" type="slidenum">
              <a:rPr lang="en-US" smtClean="0"/>
              <a:t>8</a:t>
            </a:fld>
            <a:endParaRPr lang="en-US"/>
          </a:p>
        </p:txBody>
      </p:sp>
      <p:sp>
        <p:nvSpPr>
          <p:cNvPr id="8" name="Title 1"/>
          <p:cNvSpPr>
            <a:spLocks noGrp="1"/>
          </p:cNvSpPr>
          <p:nvPr>
            <p:ph type="title"/>
          </p:nvPr>
        </p:nvSpPr>
        <p:spPr>
          <a:xfrm>
            <a:off x="290583" y="252100"/>
            <a:ext cx="11063217" cy="986150"/>
          </a:xfrm>
        </p:spPr>
        <p:txBody>
          <a:bodyPr>
            <a:normAutofit/>
          </a:bodyPr>
          <a:lstStyle/>
          <a:p>
            <a:r>
              <a:rPr lang="en-IN" dirty="0"/>
              <a:t>Gyroscope</a:t>
            </a:r>
            <a:endParaRPr lang="en-IN" sz="3600" b="1" dirty="0"/>
          </a:p>
        </p:txBody>
      </p:sp>
      <p:pic>
        <p:nvPicPr>
          <p:cNvPr id="10" name="Picture 9">
            <a:extLst>
              <a:ext uri="{FF2B5EF4-FFF2-40B4-BE49-F238E27FC236}">
                <a16:creationId xmlns:a16="http://schemas.microsoft.com/office/drawing/2014/main" id="{D47ED96E-09EF-3C83-3039-C27403BF037E}"/>
              </a:ext>
            </a:extLst>
          </p:cNvPr>
          <p:cNvPicPr>
            <a:picLocks noChangeAspect="1"/>
          </p:cNvPicPr>
          <p:nvPr/>
        </p:nvPicPr>
        <p:blipFill>
          <a:blip r:embed="rId2"/>
          <a:stretch>
            <a:fillRect/>
          </a:stretch>
        </p:blipFill>
        <p:spPr>
          <a:xfrm>
            <a:off x="2028698" y="996239"/>
            <a:ext cx="9412675" cy="5725236"/>
          </a:xfrm>
          <a:prstGeom prst="rect">
            <a:avLst/>
          </a:prstGeom>
        </p:spPr>
      </p:pic>
    </p:spTree>
    <p:extLst>
      <p:ext uri="{BB962C8B-B14F-4D97-AF65-F5344CB8AC3E}">
        <p14:creationId xmlns:p14="http://schemas.microsoft.com/office/powerpoint/2010/main" val="265913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D039A-EEA2-4251-87CF-1505B779CEF3}" type="datetime1">
              <a:rPr lang="en-US" smtClean="0"/>
              <a:t>11/14/2022</a:t>
            </a:fld>
            <a:endParaRPr lang="en-US" dirty="0"/>
          </a:p>
        </p:txBody>
      </p:sp>
      <p:sp>
        <p:nvSpPr>
          <p:cNvPr id="6" name="Slide Number Placeholder 5"/>
          <p:cNvSpPr>
            <a:spLocks noGrp="1"/>
          </p:cNvSpPr>
          <p:nvPr>
            <p:ph type="sldNum" sz="quarter" idx="12"/>
          </p:nvPr>
        </p:nvSpPr>
        <p:spPr/>
        <p:txBody>
          <a:bodyPr/>
          <a:lstStyle/>
          <a:p>
            <a:fld id="{FCA6559D-BFD7-4434-9FCD-6D896DD324AE}" type="slidenum">
              <a:rPr lang="en-US" smtClean="0"/>
              <a:t>9</a:t>
            </a:fld>
            <a:endParaRPr lang="en-US"/>
          </a:p>
        </p:txBody>
      </p:sp>
      <p:sp>
        <p:nvSpPr>
          <p:cNvPr id="8" name="Title 1"/>
          <p:cNvSpPr>
            <a:spLocks noGrp="1"/>
          </p:cNvSpPr>
          <p:nvPr>
            <p:ph type="title"/>
          </p:nvPr>
        </p:nvSpPr>
        <p:spPr>
          <a:xfrm>
            <a:off x="290583" y="252100"/>
            <a:ext cx="11063217" cy="986150"/>
          </a:xfrm>
        </p:spPr>
        <p:txBody>
          <a:bodyPr>
            <a:normAutofit/>
          </a:bodyPr>
          <a:lstStyle/>
          <a:p>
            <a:r>
              <a:rPr lang="en-IN" dirty="0"/>
              <a:t>Principle of mechanical Gyroscope</a:t>
            </a:r>
            <a:endParaRPr lang="en-IN" sz="3600" b="1" dirty="0"/>
          </a:p>
        </p:txBody>
      </p:sp>
      <p:sp>
        <p:nvSpPr>
          <p:cNvPr id="9" name="Rectangle 8"/>
          <p:cNvSpPr/>
          <p:nvPr/>
        </p:nvSpPr>
        <p:spPr>
          <a:xfrm>
            <a:off x="720634" y="1238250"/>
            <a:ext cx="9977846" cy="492443"/>
          </a:xfrm>
          <a:prstGeom prst="rect">
            <a:avLst/>
          </a:prstGeom>
        </p:spPr>
        <p:txBody>
          <a:bodyPr wrap="square">
            <a:spAutoFit/>
          </a:bodyPr>
          <a:lstStyle/>
          <a:p>
            <a:pPr marL="285750" indent="-285750">
              <a:buFont typeface="Arial" panose="020B0604020202020204" pitchFamily="34" charset="0"/>
              <a:buChar char="•"/>
            </a:pPr>
            <a:endParaRPr lang="en-IN" sz="2600" dirty="0">
              <a:latin typeface="+mj-lt"/>
            </a:endParaRPr>
          </a:p>
        </p:txBody>
      </p:sp>
      <p:sp>
        <p:nvSpPr>
          <p:cNvPr id="2" name="Content Placeholder 1"/>
          <p:cNvSpPr>
            <a:spLocks noGrp="1"/>
          </p:cNvSpPr>
          <p:nvPr>
            <p:ph idx="1"/>
          </p:nvPr>
        </p:nvSpPr>
        <p:spPr>
          <a:xfrm>
            <a:off x="431074" y="1332411"/>
            <a:ext cx="11064240" cy="4640558"/>
          </a:xfrm>
        </p:spPr>
        <p:txBody>
          <a:bodyPr>
            <a:normAutofit/>
          </a:bodyPr>
          <a:lstStyle/>
          <a:p>
            <a:endParaRPr lang="en-US" dirty="0"/>
          </a:p>
          <a:p>
            <a:endParaRPr lang="en-US" dirty="0"/>
          </a:p>
          <a:p>
            <a:pPr marL="0" indent="0">
              <a:buNone/>
            </a:pPr>
            <a:endParaRPr lang="en-US" dirty="0"/>
          </a:p>
        </p:txBody>
      </p:sp>
      <p:sp>
        <p:nvSpPr>
          <p:cNvPr id="3" name="Rectangle 2"/>
          <p:cNvSpPr/>
          <p:nvPr/>
        </p:nvSpPr>
        <p:spPr>
          <a:xfrm>
            <a:off x="587828" y="1298465"/>
            <a:ext cx="10907485" cy="1938992"/>
          </a:xfrm>
          <a:prstGeom prst="rect">
            <a:avLst/>
          </a:prstGeom>
        </p:spPr>
        <p:txBody>
          <a:bodyPr wrap="square">
            <a:spAutoFit/>
          </a:bodyPr>
          <a:lstStyle/>
          <a:p>
            <a:pPr>
              <a:buNone/>
            </a:pPr>
            <a:r>
              <a:rPr lang="en-US" sz="2400" dirty="0"/>
              <a:t>By convention, these three vectors, torque, spin, and precession, are all oriented with respect to each other according to the right-hand rule.</a:t>
            </a:r>
          </a:p>
          <a:p>
            <a:pPr>
              <a:buNone/>
            </a:pPr>
            <a:endParaRPr lang="en-US" dirty="0"/>
          </a:p>
          <a:p>
            <a:pPr>
              <a:buNone/>
            </a:pPr>
            <a:endParaRPr lang="en-US" dirty="0"/>
          </a:p>
          <a:p>
            <a:pPr>
              <a:buNone/>
            </a:pPr>
            <a:endParaRPr lang="en-US" dirty="0"/>
          </a:p>
          <a:p>
            <a:pPr>
              <a:buNone/>
            </a:pPr>
            <a:endParaRPr lang="en-US" dirty="0"/>
          </a:p>
        </p:txBody>
      </p:sp>
      <p:pic>
        <p:nvPicPr>
          <p:cNvPr id="10" name="Picture 2" descr="C:\Documents and Settings\123\Desktop\MMC Presentation\Search\Gyro_3.gif"/>
          <p:cNvPicPr>
            <a:picLocks noChangeAspect="1" noChangeArrowheads="1"/>
          </p:cNvPicPr>
          <p:nvPr/>
        </p:nvPicPr>
        <p:blipFill>
          <a:blip r:embed="rId2">
            <a:lum bright="-20000"/>
          </a:blip>
          <a:srcRect/>
          <a:stretch>
            <a:fillRect/>
          </a:stretch>
        </p:blipFill>
        <p:spPr bwMode="auto">
          <a:xfrm>
            <a:off x="3043068" y="2359398"/>
            <a:ext cx="5558246" cy="380526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36590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1774</Words>
  <Application>Microsoft Office PowerPoint</Application>
  <PresentationFormat>Widescreen</PresentationFormat>
  <Paragraphs>252</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Helvetica</vt:lpstr>
      <vt:lpstr>Tahoma</vt:lpstr>
      <vt:lpstr>Office Theme</vt:lpstr>
      <vt:lpstr>GYROSCOPES</vt:lpstr>
      <vt:lpstr>Gyroscope</vt:lpstr>
      <vt:lpstr>Gyroscope</vt:lpstr>
      <vt:lpstr>Mechanical Gyroscope</vt:lpstr>
      <vt:lpstr>Mechanical Gyroscope</vt:lpstr>
      <vt:lpstr>Mechanical Gyroscope</vt:lpstr>
      <vt:lpstr>Gyroscope</vt:lpstr>
      <vt:lpstr>Gyroscope</vt:lpstr>
      <vt:lpstr>Principle of mechanical Gyroscope</vt:lpstr>
      <vt:lpstr>Gyroscope – Principle of working</vt:lpstr>
      <vt:lpstr>Mechanical Gyroscope -  Applications</vt:lpstr>
      <vt:lpstr>Mechanical Gyroscope -  Applications</vt:lpstr>
      <vt:lpstr>Mechanical Gyroscope -  Applications</vt:lpstr>
      <vt:lpstr>Optical Gyroscopes- Working principle</vt:lpstr>
      <vt:lpstr>Optical Gyroscopes</vt:lpstr>
      <vt:lpstr>Optical Gyroscopes- Working principle</vt:lpstr>
      <vt:lpstr>Ring Laser Gyroscopes (RLG)</vt:lpstr>
      <vt:lpstr>Ring Laser Gyroscopes (RLG)</vt:lpstr>
      <vt:lpstr>Ring Laser Gyroscopes (RLG)</vt:lpstr>
      <vt:lpstr>Ring Laser Gyroscopes (RLG)</vt:lpstr>
      <vt:lpstr>Ring Laser Gyroscopes (RLG) – Critical parameters</vt:lpstr>
      <vt:lpstr>Interferometer Fiber Optic Gyroscopes (IFOG)</vt:lpstr>
      <vt:lpstr>MEMS Gyroscopes – Coriolis effect</vt:lpstr>
      <vt:lpstr>MEMS Gyroscopes – Coriolis effect</vt:lpstr>
      <vt:lpstr>MEMS Gyroscopes – Coriolis effect</vt:lpstr>
      <vt:lpstr>MEMS Gyroscope sensor</vt:lpstr>
      <vt:lpstr>MEMS Gyroscope sensor</vt:lpstr>
      <vt:lpstr>MEMS Gyroscope sensor</vt:lpstr>
      <vt:lpstr>MEMS Gyroscope sensor</vt:lpstr>
      <vt:lpstr>Key Gyro performance factors</vt:lpstr>
      <vt:lpstr>Key Gyro performance factors</vt:lpstr>
      <vt:lpstr>Key Gyro performance factors</vt:lpstr>
      <vt:lpstr>Key Gyro performance factors</vt:lpstr>
      <vt:lpstr>Key Gyro performance factors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GYROSCOPES</dc:title>
  <dc:creator>Ramakrishna Kini K [MAHE-MIT]</dc:creator>
  <cp:lastModifiedBy>Ramakrishna Kini K [MAHE-MIT]</cp:lastModifiedBy>
  <cp:revision>2</cp:revision>
  <dcterms:created xsi:type="dcterms:W3CDTF">2022-11-14T13:20:47Z</dcterms:created>
  <dcterms:modified xsi:type="dcterms:W3CDTF">2022-11-14T13:24:26Z</dcterms:modified>
</cp:coreProperties>
</file>