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8" r:id="rId3"/>
    <p:sldId id="259" r:id="rId4"/>
    <p:sldId id="294" r:id="rId5"/>
    <p:sldId id="260" r:id="rId6"/>
    <p:sldId id="295" r:id="rId7"/>
    <p:sldId id="296" r:id="rId8"/>
    <p:sldId id="304" r:id="rId9"/>
    <p:sldId id="298" r:id="rId10"/>
    <p:sldId id="299" r:id="rId11"/>
    <p:sldId id="300" r:id="rId12"/>
    <p:sldId id="301" r:id="rId13"/>
    <p:sldId id="302" r:id="rId14"/>
    <p:sldId id="303" r:id="rId15"/>
    <p:sldId id="261" r:id="rId16"/>
    <p:sldId id="262" r:id="rId17"/>
    <p:sldId id="263" r:id="rId18"/>
    <p:sldId id="264" r:id="rId19"/>
    <p:sldId id="265" r:id="rId20"/>
    <p:sldId id="266" r:id="rId21"/>
    <p:sldId id="267" r:id="rId22"/>
    <p:sldId id="268" r:id="rId23"/>
    <p:sldId id="317" r:id="rId24"/>
    <p:sldId id="319" r:id="rId25"/>
    <p:sldId id="318" r:id="rId26"/>
    <p:sldId id="305" r:id="rId27"/>
    <p:sldId id="306" r:id="rId28"/>
    <p:sldId id="307" r:id="rId29"/>
    <p:sldId id="308" r:id="rId30"/>
    <p:sldId id="309" r:id="rId31"/>
    <p:sldId id="310" r:id="rId32"/>
    <p:sldId id="311" r:id="rId33"/>
    <p:sldId id="314" r:id="rId34"/>
    <p:sldId id="315" r:id="rId35"/>
    <p:sldId id="316" r:id="rId36"/>
    <p:sldId id="312" r:id="rId37"/>
    <p:sldId id="320" r:id="rId38"/>
    <p:sldId id="321" r:id="rId39"/>
    <p:sldId id="322" r:id="rId40"/>
    <p:sldId id="323" r:id="rId41"/>
    <p:sldId id="324" r:id="rId42"/>
    <p:sldId id="325" r:id="rId43"/>
    <p:sldId id="32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0" autoAdjust="0"/>
    <p:restoredTop sz="94660"/>
  </p:normalViewPr>
  <p:slideViewPr>
    <p:cSldViewPr snapToGrid="0">
      <p:cViewPr varScale="1">
        <p:scale>
          <a:sx n="70" d="100"/>
          <a:sy n="70" d="100"/>
        </p:scale>
        <p:origin x="6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18C3F-D710-48ED-88F1-CF8E9DFF4481}" type="datetimeFigureOut">
              <a:rPr lang="en-IN" smtClean="0"/>
              <a:t>11-10-2022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E31E5-5D21-4DFD-B555-4C9DA333DD94}" type="slidenum">
              <a:rPr lang="en-IN" smtClean="0"/>
              <a:t>‹#›</a:t>
            </a:fld>
            <a:endParaRPr lang="en-IN"/>
          </a:p>
        </p:txBody>
      </p:sp>
    </p:spTree>
    <p:extLst>
      <p:ext uri="{BB962C8B-B14F-4D97-AF65-F5344CB8AC3E}">
        <p14:creationId xmlns:p14="http://schemas.microsoft.com/office/powerpoint/2010/main" val="409660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001EE5-FFA7-47C0-B69E-2FDB5B25026C}" type="slidenum">
              <a:rPr lang="en-US" smtClean="0"/>
              <a:t>1</a:t>
            </a:fld>
            <a:endParaRPr lang="en-US"/>
          </a:p>
        </p:txBody>
      </p:sp>
    </p:spTree>
    <p:extLst>
      <p:ext uri="{BB962C8B-B14F-4D97-AF65-F5344CB8AC3E}">
        <p14:creationId xmlns:p14="http://schemas.microsoft.com/office/powerpoint/2010/main" val="359970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001EE5-FFA7-47C0-B69E-2FDB5B25026C}" type="slidenum">
              <a:rPr lang="en-US" smtClean="0"/>
              <a:t>2</a:t>
            </a:fld>
            <a:endParaRPr lang="en-US"/>
          </a:p>
        </p:txBody>
      </p:sp>
    </p:spTree>
    <p:extLst>
      <p:ext uri="{BB962C8B-B14F-4D97-AF65-F5344CB8AC3E}">
        <p14:creationId xmlns:p14="http://schemas.microsoft.com/office/powerpoint/2010/main" val="141545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001EE5-FFA7-47C0-B69E-2FDB5B25026C}" type="slidenum">
              <a:rPr lang="en-US" smtClean="0"/>
              <a:t>3</a:t>
            </a:fld>
            <a:endParaRPr lang="en-US"/>
          </a:p>
        </p:txBody>
      </p:sp>
    </p:spTree>
    <p:extLst>
      <p:ext uri="{BB962C8B-B14F-4D97-AF65-F5344CB8AC3E}">
        <p14:creationId xmlns:p14="http://schemas.microsoft.com/office/powerpoint/2010/main" val="3230861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001EE5-FFA7-47C0-B69E-2FDB5B25026C}" type="slidenum">
              <a:rPr lang="en-US" smtClean="0"/>
              <a:t>5</a:t>
            </a:fld>
            <a:endParaRPr lang="en-US"/>
          </a:p>
        </p:txBody>
      </p:sp>
    </p:spTree>
    <p:extLst>
      <p:ext uri="{BB962C8B-B14F-4D97-AF65-F5344CB8AC3E}">
        <p14:creationId xmlns:p14="http://schemas.microsoft.com/office/powerpoint/2010/main" val="98069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9E23-B6CB-3F4C-F4AD-DB921A67C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C7B24B-E667-529D-0089-E0D02CBEEB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626C23-2EBA-0CA4-AA13-CC1C9EA56F33}"/>
              </a:ext>
            </a:extLst>
          </p:cNvPr>
          <p:cNvSpPr>
            <a:spLocks noGrp="1"/>
          </p:cNvSpPr>
          <p:nvPr>
            <p:ph type="dt" sz="half" idx="10"/>
          </p:nvPr>
        </p:nvSpPr>
        <p:spPr/>
        <p:txBody>
          <a:bodyPr/>
          <a:lstStyle/>
          <a:p>
            <a:fld id="{CF55395C-8D9B-4C0B-96E0-23C270EFF331}" type="datetime1">
              <a:rPr lang="en-IN" smtClean="0"/>
              <a:t>11-10-2022</a:t>
            </a:fld>
            <a:endParaRPr lang="en-IN"/>
          </a:p>
        </p:txBody>
      </p:sp>
      <p:sp>
        <p:nvSpPr>
          <p:cNvPr id="5" name="Footer Placeholder 4">
            <a:extLst>
              <a:ext uri="{FF2B5EF4-FFF2-40B4-BE49-F238E27FC236}">
                <a16:creationId xmlns:a16="http://schemas.microsoft.com/office/drawing/2014/main" id="{447C0C87-F968-0125-C424-D31B6C9CCBB7}"/>
              </a:ext>
            </a:extLst>
          </p:cNvPr>
          <p:cNvSpPr>
            <a:spLocks noGrp="1"/>
          </p:cNvSpPr>
          <p:nvPr>
            <p:ph type="ftr" sz="quarter" idx="11"/>
          </p:nvPr>
        </p:nvSpPr>
        <p:spPr/>
        <p:txBody>
          <a:bodyPr/>
          <a:lstStyle/>
          <a:p>
            <a:r>
              <a:rPr lang="da-DK"/>
              <a:t>Dr. Cyril Joseph, I&amp;CE, MIT</a:t>
            </a:r>
            <a:endParaRPr lang="en-IN"/>
          </a:p>
        </p:txBody>
      </p:sp>
      <p:sp>
        <p:nvSpPr>
          <p:cNvPr id="6" name="Slide Number Placeholder 5">
            <a:extLst>
              <a:ext uri="{FF2B5EF4-FFF2-40B4-BE49-F238E27FC236}">
                <a16:creationId xmlns:a16="http://schemas.microsoft.com/office/drawing/2014/main" id="{33340CB9-BD9F-B775-C599-5369E6D17DF0}"/>
              </a:ext>
            </a:extLst>
          </p:cNvPr>
          <p:cNvSpPr>
            <a:spLocks noGrp="1"/>
          </p:cNvSpPr>
          <p:nvPr>
            <p:ph type="sldNum" sz="quarter" idx="12"/>
          </p:nvPr>
        </p:nvSpPr>
        <p:spPr/>
        <p:txBody>
          <a:bodyPr/>
          <a:lstStyle/>
          <a:p>
            <a:fld id="{4CD2FB77-3E91-4D29-9978-57631D94C52B}" type="slidenum">
              <a:rPr lang="en-IN" smtClean="0"/>
              <a:t>‹#›</a:t>
            </a:fld>
            <a:endParaRPr lang="en-IN"/>
          </a:p>
        </p:txBody>
      </p:sp>
    </p:spTree>
    <p:extLst>
      <p:ext uri="{BB962C8B-B14F-4D97-AF65-F5344CB8AC3E}">
        <p14:creationId xmlns:p14="http://schemas.microsoft.com/office/powerpoint/2010/main" val="48882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550E-6FE6-935E-1731-A0A0E7BEF2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1FA3CD-4E19-8FF8-7E7C-75760CB16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BAFC79-C5A2-E9A8-C79B-400C36A197E7}"/>
              </a:ext>
            </a:extLst>
          </p:cNvPr>
          <p:cNvSpPr>
            <a:spLocks noGrp="1"/>
          </p:cNvSpPr>
          <p:nvPr>
            <p:ph type="dt" sz="half" idx="10"/>
          </p:nvPr>
        </p:nvSpPr>
        <p:spPr/>
        <p:txBody>
          <a:bodyPr/>
          <a:lstStyle/>
          <a:p>
            <a:fld id="{7C8EC530-D9C5-48BF-A0A6-EF00CD346E5C}" type="datetime1">
              <a:rPr lang="en-IN" smtClean="0"/>
              <a:t>11-10-2022</a:t>
            </a:fld>
            <a:endParaRPr lang="en-IN"/>
          </a:p>
        </p:txBody>
      </p:sp>
      <p:sp>
        <p:nvSpPr>
          <p:cNvPr id="5" name="Footer Placeholder 4">
            <a:extLst>
              <a:ext uri="{FF2B5EF4-FFF2-40B4-BE49-F238E27FC236}">
                <a16:creationId xmlns:a16="http://schemas.microsoft.com/office/drawing/2014/main" id="{FB2C5F37-5FB1-0394-3706-B854A5A86721}"/>
              </a:ext>
            </a:extLst>
          </p:cNvPr>
          <p:cNvSpPr>
            <a:spLocks noGrp="1"/>
          </p:cNvSpPr>
          <p:nvPr>
            <p:ph type="ftr" sz="quarter" idx="11"/>
          </p:nvPr>
        </p:nvSpPr>
        <p:spPr/>
        <p:txBody>
          <a:bodyPr/>
          <a:lstStyle/>
          <a:p>
            <a:r>
              <a:rPr lang="da-DK"/>
              <a:t>Dr. Cyril Joseph, I&amp;CE, MIT</a:t>
            </a:r>
            <a:endParaRPr lang="en-IN"/>
          </a:p>
        </p:txBody>
      </p:sp>
      <p:sp>
        <p:nvSpPr>
          <p:cNvPr id="6" name="Slide Number Placeholder 5">
            <a:extLst>
              <a:ext uri="{FF2B5EF4-FFF2-40B4-BE49-F238E27FC236}">
                <a16:creationId xmlns:a16="http://schemas.microsoft.com/office/drawing/2014/main" id="{7F6778E2-14A6-AF4F-8356-317AD1C96039}"/>
              </a:ext>
            </a:extLst>
          </p:cNvPr>
          <p:cNvSpPr>
            <a:spLocks noGrp="1"/>
          </p:cNvSpPr>
          <p:nvPr>
            <p:ph type="sldNum" sz="quarter" idx="12"/>
          </p:nvPr>
        </p:nvSpPr>
        <p:spPr/>
        <p:txBody>
          <a:bodyPr/>
          <a:lstStyle/>
          <a:p>
            <a:fld id="{4CD2FB77-3E91-4D29-9978-57631D94C52B}" type="slidenum">
              <a:rPr lang="en-IN" smtClean="0"/>
              <a:t>‹#›</a:t>
            </a:fld>
            <a:endParaRPr lang="en-IN"/>
          </a:p>
        </p:txBody>
      </p:sp>
    </p:spTree>
    <p:extLst>
      <p:ext uri="{BB962C8B-B14F-4D97-AF65-F5344CB8AC3E}">
        <p14:creationId xmlns:p14="http://schemas.microsoft.com/office/powerpoint/2010/main" val="112090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256073-E219-D405-8AEF-ACA9C2F620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352986-18EC-E68E-C487-ECB284C771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8837A1-AE8D-7741-D7B0-4C336FC34A5B}"/>
              </a:ext>
            </a:extLst>
          </p:cNvPr>
          <p:cNvSpPr>
            <a:spLocks noGrp="1"/>
          </p:cNvSpPr>
          <p:nvPr>
            <p:ph type="dt" sz="half" idx="10"/>
          </p:nvPr>
        </p:nvSpPr>
        <p:spPr/>
        <p:txBody>
          <a:bodyPr/>
          <a:lstStyle/>
          <a:p>
            <a:fld id="{5F808DC1-4810-4F11-A9F2-E41613DEFEAF}" type="datetime1">
              <a:rPr lang="en-IN" smtClean="0"/>
              <a:t>11-10-2022</a:t>
            </a:fld>
            <a:endParaRPr lang="en-IN"/>
          </a:p>
        </p:txBody>
      </p:sp>
      <p:sp>
        <p:nvSpPr>
          <p:cNvPr id="5" name="Footer Placeholder 4">
            <a:extLst>
              <a:ext uri="{FF2B5EF4-FFF2-40B4-BE49-F238E27FC236}">
                <a16:creationId xmlns:a16="http://schemas.microsoft.com/office/drawing/2014/main" id="{276C56B8-D9A5-E081-47CA-702DD1D7CA5C}"/>
              </a:ext>
            </a:extLst>
          </p:cNvPr>
          <p:cNvSpPr>
            <a:spLocks noGrp="1"/>
          </p:cNvSpPr>
          <p:nvPr>
            <p:ph type="ftr" sz="quarter" idx="11"/>
          </p:nvPr>
        </p:nvSpPr>
        <p:spPr/>
        <p:txBody>
          <a:bodyPr/>
          <a:lstStyle/>
          <a:p>
            <a:r>
              <a:rPr lang="da-DK"/>
              <a:t>Dr. Cyril Joseph, I&amp;CE, MIT</a:t>
            </a:r>
            <a:endParaRPr lang="en-IN"/>
          </a:p>
        </p:txBody>
      </p:sp>
      <p:sp>
        <p:nvSpPr>
          <p:cNvPr id="6" name="Slide Number Placeholder 5">
            <a:extLst>
              <a:ext uri="{FF2B5EF4-FFF2-40B4-BE49-F238E27FC236}">
                <a16:creationId xmlns:a16="http://schemas.microsoft.com/office/drawing/2014/main" id="{39530B5D-11EA-D3E8-EA48-8F332C576387}"/>
              </a:ext>
            </a:extLst>
          </p:cNvPr>
          <p:cNvSpPr>
            <a:spLocks noGrp="1"/>
          </p:cNvSpPr>
          <p:nvPr>
            <p:ph type="sldNum" sz="quarter" idx="12"/>
          </p:nvPr>
        </p:nvSpPr>
        <p:spPr/>
        <p:txBody>
          <a:bodyPr/>
          <a:lstStyle/>
          <a:p>
            <a:fld id="{4CD2FB77-3E91-4D29-9978-57631D94C52B}" type="slidenum">
              <a:rPr lang="en-IN" smtClean="0"/>
              <a:t>‹#›</a:t>
            </a:fld>
            <a:endParaRPr lang="en-IN"/>
          </a:p>
        </p:txBody>
      </p:sp>
    </p:spTree>
    <p:extLst>
      <p:ext uri="{BB962C8B-B14F-4D97-AF65-F5344CB8AC3E}">
        <p14:creationId xmlns:p14="http://schemas.microsoft.com/office/powerpoint/2010/main" val="414704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A0A7-08F8-FC5E-8912-554BBE508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F8F7A4-1ACE-F224-4F38-789443BFEF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797EEA-3E32-3C16-56AF-88776B1CDBA8}"/>
              </a:ext>
            </a:extLst>
          </p:cNvPr>
          <p:cNvSpPr>
            <a:spLocks noGrp="1"/>
          </p:cNvSpPr>
          <p:nvPr>
            <p:ph type="dt" sz="half" idx="10"/>
          </p:nvPr>
        </p:nvSpPr>
        <p:spPr/>
        <p:txBody>
          <a:bodyPr/>
          <a:lstStyle/>
          <a:p>
            <a:fld id="{46A51984-1247-49CF-99D4-6872A4820ACF}" type="datetime1">
              <a:rPr lang="en-IN" smtClean="0"/>
              <a:t>11-10-2022</a:t>
            </a:fld>
            <a:endParaRPr lang="en-IN"/>
          </a:p>
        </p:txBody>
      </p:sp>
      <p:sp>
        <p:nvSpPr>
          <p:cNvPr id="5" name="Footer Placeholder 4">
            <a:extLst>
              <a:ext uri="{FF2B5EF4-FFF2-40B4-BE49-F238E27FC236}">
                <a16:creationId xmlns:a16="http://schemas.microsoft.com/office/drawing/2014/main" id="{0CCCA39E-0CFF-E61C-2A04-BDAE668CDD8A}"/>
              </a:ext>
            </a:extLst>
          </p:cNvPr>
          <p:cNvSpPr>
            <a:spLocks noGrp="1"/>
          </p:cNvSpPr>
          <p:nvPr>
            <p:ph type="ftr" sz="quarter" idx="11"/>
          </p:nvPr>
        </p:nvSpPr>
        <p:spPr/>
        <p:txBody>
          <a:bodyPr/>
          <a:lstStyle/>
          <a:p>
            <a:r>
              <a:rPr lang="da-DK"/>
              <a:t>Dr. Cyril Joseph, I&amp;CE, MIT</a:t>
            </a:r>
            <a:endParaRPr lang="en-IN"/>
          </a:p>
        </p:txBody>
      </p:sp>
      <p:sp>
        <p:nvSpPr>
          <p:cNvPr id="6" name="Slide Number Placeholder 5">
            <a:extLst>
              <a:ext uri="{FF2B5EF4-FFF2-40B4-BE49-F238E27FC236}">
                <a16:creationId xmlns:a16="http://schemas.microsoft.com/office/drawing/2014/main" id="{05F3AC8F-BF68-A275-F6BE-300BE4B8CF96}"/>
              </a:ext>
            </a:extLst>
          </p:cNvPr>
          <p:cNvSpPr>
            <a:spLocks noGrp="1"/>
          </p:cNvSpPr>
          <p:nvPr>
            <p:ph type="sldNum" sz="quarter" idx="12"/>
          </p:nvPr>
        </p:nvSpPr>
        <p:spPr/>
        <p:txBody>
          <a:bodyPr/>
          <a:lstStyle/>
          <a:p>
            <a:fld id="{4CD2FB77-3E91-4D29-9978-57631D94C52B}" type="slidenum">
              <a:rPr lang="en-IN" smtClean="0"/>
              <a:t>‹#›</a:t>
            </a:fld>
            <a:endParaRPr lang="en-IN"/>
          </a:p>
        </p:txBody>
      </p:sp>
    </p:spTree>
    <p:extLst>
      <p:ext uri="{BB962C8B-B14F-4D97-AF65-F5344CB8AC3E}">
        <p14:creationId xmlns:p14="http://schemas.microsoft.com/office/powerpoint/2010/main" val="108679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BD37-AC60-0FA0-0938-D85C9AFE9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C5934B-38D7-FECA-FA86-AB00871144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D3FCE1-9B51-85D8-4BEB-5BF2F4B3EAC8}"/>
              </a:ext>
            </a:extLst>
          </p:cNvPr>
          <p:cNvSpPr>
            <a:spLocks noGrp="1"/>
          </p:cNvSpPr>
          <p:nvPr>
            <p:ph type="dt" sz="half" idx="10"/>
          </p:nvPr>
        </p:nvSpPr>
        <p:spPr/>
        <p:txBody>
          <a:bodyPr/>
          <a:lstStyle/>
          <a:p>
            <a:fld id="{6D8B6664-1E32-4015-B682-3B931C64EF57}" type="datetime1">
              <a:rPr lang="en-IN" smtClean="0"/>
              <a:t>11-10-2022</a:t>
            </a:fld>
            <a:endParaRPr lang="en-IN"/>
          </a:p>
        </p:txBody>
      </p:sp>
      <p:sp>
        <p:nvSpPr>
          <p:cNvPr id="5" name="Footer Placeholder 4">
            <a:extLst>
              <a:ext uri="{FF2B5EF4-FFF2-40B4-BE49-F238E27FC236}">
                <a16:creationId xmlns:a16="http://schemas.microsoft.com/office/drawing/2014/main" id="{8093EE17-C8B8-312F-A965-78BEA0345574}"/>
              </a:ext>
            </a:extLst>
          </p:cNvPr>
          <p:cNvSpPr>
            <a:spLocks noGrp="1"/>
          </p:cNvSpPr>
          <p:nvPr>
            <p:ph type="ftr" sz="quarter" idx="11"/>
          </p:nvPr>
        </p:nvSpPr>
        <p:spPr/>
        <p:txBody>
          <a:bodyPr/>
          <a:lstStyle/>
          <a:p>
            <a:r>
              <a:rPr lang="da-DK"/>
              <a:t>Dr. Cyril Joseph, I&amp;CE, MIT</a:t>
            </a:r>
            <a:endParaRPr lang="en-IN"/>
          </a:p>
        </p:txBody>
      </p:sp>
      <p:sp>
        <p:nvSpPr>
          <p:cNvPr id="6" name="Slide Number Placeholder 5">
            <a:extLst>
              <a:ext uri="{FF2B5EF4-FFF2-40B4-BE49-F238E27FC236}">
                <a16:creationId xmlns:a16="http://schemas.microsoft.com/office/drawing/2014/main" id="{5D567FBE-340B-A170-0C14-2DB1FDB07DFA}"/>
              </a:ext>
            </a:extLst>
          </p:cNvPr>
          <p:cNvSpPr>
            <a:spLocks noGrp="1"/>
          </p:cNvSpPr>
          <p:nvPr>
            <p:ph type="sldNum" sz="quarter" idx="12"/>
          </p:nvPr>
        </p:nvSpPr>
        <p:spPr/>
        <p:txBody>
          <a:bodyPr/>
          <a:lstStyle/>
          <a:p>
            <a:fld id="{4CD2FB77-3E91-4D29-9978-57631D94C52B}" type="slidenum">
              <a:rPr lang="en-IN" smtClean="0"/>
              <a:t>‹#›</a:t>
            </a:fld>
            <a:endParaRPr lang="en-IN"/>
          </a:p>
        </p:txBody>
      </p:sp>
    </p:spTree>
    <p:extLst>
      <p:ext uri="{BB962C8B-B14F-4D97-AF65-F5344CB8AC3E}">
        <p14:creationId xmlns:p14="http://schemas.microsoft.com/office/powerpoint/2010/main" val="3411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7E72-883B-52ED-E257-95AA43A227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2C6AD7-337D-4CA1-7C5D-77D588098E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DD97A7-C361-3A85-ADFF-09A9F22DB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CDE4FB-F6C8-D39C-2D58-94CA133CDA6B}"/>
              </a:ext>
            </a:extLst>
          </p:cNvPr>
          <p:cNvSpPr>
            <a:spLocks noGrp="1"/>
          </p:cNvSpPr>
          <p:nvPr>
            <p:ph type="dt" sz="half" idx="10"/>
          </p:nvPr>
        </p:nvSpPr>
        <p:spPr/>
        <p:txBody>
          <a:bodyPr/>
          <a:lstStyle/>
          <a:p>
            <a:fld id="{DC78567C-6DD6-4A58-ADAB-E6F3974AB786}" type="datetime1">
              <a:rPr lang="en-IN" smtClean="0"/>
              <a:t>11-10-2022</a:t>
            </a:fld>
            <a:endParaRPr lang="en-IN"/>
          </a:p>
        </p:txBody>
      </p:sp>
      <p:sp>
        <p:nvSpPr>
          <p:cNvPr id="6" name="Footer Placeholder 5">
            <a:extLst>
              <a:ext uri="{FF2B5EF4-FFF2-40B4-BE49-F238E27FC236}">
                <a16:creationId xmlns:a16="http://schemas.microsoft.com/office/drawing/2014/main" id="{A8ACCA8B-E90F-467E-708F-1843F67615E6}"/>
              </a:ext>
            </a:extLst>
          </p:cNvPr>
          <p:cNvSpPr>
            <a:spLocks noGrp="1"/>
          </p:cNvSpPr>
          <p:nvPr>
            <p:ph type="ftr" sz="quarter" idx="11"/>
          </p:nvPr>
        </p:nvSpPr>
        <p:spPr/>
        <p:txBody>
          <a:bodyPr/>
          <a:lstStyle/>
          <a:p>
            <a:r>
              <a:rPr lang="da-DK"/>
              <a:t>Dr. Cyril Joseph, I&amp;CE, MIT</a:t>
            </a:r>
            <a:endParaRPr lang="en-IN"/>
          </a:p>
        </p:txBody>
      </p:sp>
      <p:sp>
        <p:nvSpPr>
          <p:cNvPr id="7" name="Slide Number Placeholder 6">
            <a:extLst>
              <a:ext uri="{FF2B5EF4-FFF2-40B4-BE49-F238E27FC236}">
                <a16:creationId xmlns:a16="http://schemas.microsoft.com/office/drawing/2014/main" id="{BAEE81E4-5879-5D00-C8AD-B33A37999E31}"/>
              </a:ext>
            </a:extLst>
          </p:cNvPr>
          <p:cNvSpPr>
            <a:spLocks noGrp="1"/>
          </p:cNvSpPr>
          <p:nvPr>
            <p:ph type="sldNum" sz="quarter" idx="12"/>
          </p:nvPr>
        </p:nvSpPr>
        <p:spPr/>
        <p:txBody>
          <a:bodyPr/>
          <a:lstStyle/>
          <a:p>
            <a:fld id="{4CD2FB77-3E91-4D29-9978-57631D94C52B}" type="slidenum">
              <a:rPr lang="en-IN" smtClean="0"/>
              <a:t>‹#›</a:t>
            </a:fld>
            <a:endParaRPr lang="en-IN"/>
          </a:p>
        </p:txBody>
      </p:sp>
    </p:spTree>
    <p:extLst>
      <p:ext uri="{BB962C8B-B14F-4D97-AF65-F5344CB8AC3E}">
        <p14:creationId xmlns:p14="http://schemas.microsoft.com/office/powerpoint/2010/main" val="14163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B1FE-D500-0BE2-FFB5-89CC7301DF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CF1907-0DE5-5826-7462-A7621BB32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818B8-1EAB-CCE6-75CF-926761626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E20040-04ED-6ABC-7A83-54340DCA7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CD0F7C-36C3-FE88-BD67-C7116D9CD7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355436-6EDF-AB48-C6A0-38F8A3CA4502}"/>
              </a:ext>
            </a:extLst>
          </p:cNvPr>
          <p:cNvSpPr>
            <a:spLocks noGrp="1"/>
          </p:cNvSpPr>
          <p:nvPr>
            <p:ph type="dt" sz="half" idx="10"/>
          </p:nvPr>
        </p:nvSpPr>
        <p:spPr/>
        <p:txBody>
          <a:bodyPr/>
          <a:lstStyle/>
          <a:p>
            <a:fld id="{DEF1E148-14C1-4655-B8EF-BAD8602C8BA8}" type="datetime1">
              <a:rPr lang="en-IN" smtClean="0"/>
              <a:t>11-10-2022</a:t>
            </a:fld>
            <a:endParaRPr lang="en-IN"/>
          </a:p>
        </p:txBody>
      </p:sp>
      <p:sp>
        <p:nvSpPr>
          <p:cNvPr id="8" name="Footer Placeholder 7">
            <a:extLst>
              <a:ext uri="{FF2B5EF4-FFF2-40B4-BE49-F238E27FC236}">
                <a16:creationId xmlns:a16="http://schemas.microsoft.com/office/drawing/2014/main" id="{0EFC6497-E34D-14E0-9076-7363C343E603}"/>
              </a:ext>
            </a:extLst>
          </p:cNvPr>
          <p:cNvSpPr>
            <a:spLocks noGrp="1"/>
          </p:cNvSpPr>
          <p:nvPr>
            <p:ph type="ftr" sz="quarter" idx="11"/>
          </p:nvPr>
        </p:nvSpPr>
        <p:spPr/>
        <p:txBody>
          <a:bodyPr/>
          <a:lstStyle/>
          <a:p>
            <a:r>
              <a:rPr lang="da-DK"/>
              <a:t>Dr. Cyril Joseph, I&amp;CE, MIT</a:t>
            </a:r>
            <a:endParaRPr lang="en-IN"/>
          </a:p>
        </p:txBody>
      </p:sp>
      <p:sp>
        <p:nvSpPr>
          <p:cNvPr id="9" name="Slide Number Placeholder 8">
            <a:extLst>
              <a:ext uri="{FF2B5EF4-FFF2-40B4-BE49-F238E27FC236}">
                <a16:creationId xmlns:a16="http://schemas.microsoft.com/office/drawing/2014/main" id="{F6B12FD5-F0B7-4C9A-F8A0-D5885E7CD761}"/>
              </a:ext>
            </a:extLst>
          </p:cNvPr>
          <p:cNvSpPr>
            <a:spLocks noGrp="1"/>
          </p:cNvSpPr>
          <p:nvPr>
            <p:ph type="sldNum" sz="quarter" idx="12"/>
          </p:nvPr>
        </p:nvSpPr>
        <p:spPr/>
        <p:txBody>
          <a:bodyPr/>
          <a:lstStyle/>
          <a:p>
            <a:fld id="{4CD2FB77-3E91-4D29-9978-57631D94C52B}" type="slidenum">
              <a:rPr lang="en-IN" smtClean="0"/>
              <a:t>‹#›</a:t>
            </a:fld>
            <a:endParaRPr lang="en-IN"/>
          </a:p>
        </p:txBody>
      </p:sp>
    </p:spTree>
    <p:extLst>
      <p:ext uri="{BB962C8B-B14F-4D97-AF65-F5344CB8AC3E}">
        <p14:creationId xmlns:p14="http://schemas.microsoft.com/office/powerpoint/2010/main" val="324890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EFB8-B6CF-8FBE-0ACC-B14AAB521A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25D09E-8561-789D-E17C-878B13030AB8}"/>
              </a:ext>
            </a:extLst>
          </p:cNvPr>
          <p:cNvSpPr>
            <a:spLocks noGrp="1"/>
          </p:cNvSpPr>
          <p:nvPr>
            <p:ph type="dt" sz="half" idx="10"/>
          </p:nvPr>
        </p:nvSpPr>
        <p:spPr/>
        <p:txBody>
          <a:bodyPr/>
          <a:lstStyle/>
          <a:p>
            <a:fld id="{CD2CBED7-4BD6-4024-9A81-5143284020FC}" type="datetime1">
              <a:rPr lang="en-IN" smtClean="0"/>
              <a:t>11-10-2022</a:t>
            </a:fld>
            <a:endParaRPr lang="en-IN"/>
          </a:p>
        </p:txBody>
      </p:sp>
      <p:sp>
        <p:nvSpPr>
          <p:cNvPr id="4" name="Footer Placeholder 3">
            <a:extLst>
              <a:ext uri="{FF2B5EF4-FFF2-40B4-BE49-F238E27FC236}">
                <a16:creationId xmlns:a16="http://schemas.microsoft.com/office/drawing/2014/main" id="{754B500A-EA1D-A362-677E-8CE222704524}"/>
              </a:ext>
            </a:extLst>
          </p:cNvPr>
          <p:cNvSpPr>
            <a:spLocks noGrp="1"/>
          </p:cNvSpPr>
          <p:nvPr>
            <p:ph type="ftr" sz="quarter" idx="11"/>
          </p:nvPr>
        </p:nvSpPr>
        <p:spPr/>
        <p:txBody>
          <a:bodyPr/>
          <a:lstStyle/>
          <a:p>
            <a:r>
              <a:rPr lang="da-DK"/>
              <a:t>Dr. Cyril Joseph, I&amp;CE, MIT</a:t>
            </a:r>
            <a:endParaRPr lang="en-IN"/>
          </a:p>
        </p:txBody>
      </p:sp>
      <p:sp>
        <p:nvSpPr>
          <p:cNvPr id="5" name="Slide Number Placeholder 4">
            <a:extLst>
              <a:ext uri="{FF2B5EF4-FFF2-40B4-BE49-F238E27FC236}">
                <a16:creationId xmlns:a16="http://schemas.microsoft.com/office/drawing/2014/main" id="{8D600AD4-8E1E-7E3C-BB9D-EBA28D5673D7}"/>
              </a:ext>
            </a:extLst>
          </p:cNvPr>
          <p:cNvSpPr>
            <a:spLocks noGrp="1"/>
          </p:cNvSpPr>
          <p:nvPr>
            <p:ph type="sldNum" sz="quarter" idx="12"/>
          </p:nvPr>
        </p:nvSpPr>
        <p:spPr/>
        <p:txBody>
          <a:bodyPr/>
          <a:lstStyle/>
          <a:p>
            <a:fld id="{4CD2FB77-3E91-4D29-9978-57631D94C52B}" type="slidenum">
              <a:rPr lang="en-IN" smtClean="0"/>
              <a:t>‹#›</a:t>
            </a:fld>
            <a:endParaRPr lang="en-IN"/>
          </a:p>
        </p:txBody>
      </p:sp>
    </p:spTree>
    <p:extLst>
      <p:ext uri="{BB962C8B-B14F-4D97-AF65-F5344CB8AC3E}">
        <p14:creationId xmlns:p14="http://schemas.microsoft.com/office/powerpoint/2010/main" val="194804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9BF2CC-57AD-E2D9-0880-5E271528794D}"/>
              </a:ext>
            </a:extLst>
          </p:cNvPr>
          <p:cNvSpPr>
            <a:spLocks noGrp="1"/>
          </p:cNvSpPr>
          <p:nvPr>
            <p:ph type="dt" sz="half" idx="10"/>
          </p:nvPr>
        </p:nvSpPr>
        <p:spPr/>
        <p:txBody>
          <a:bodyPr/>
          <a:lstStyle/>
          <a:p>
            <a:fld id="{9AC1C1DB-0752-462B-B6D0-2E2C05409D59}" type="datetime1">
              <a:rPr lang="en-IN" smtClean="0"/>
              <a:t>11-10-2022</a:t>
            </a:fld>
            <a:endParaRPr lang="en-IN"/>
          </a:p>
        </p:txBody>
      </p:sp>
      <p:sp>
        <p:nvSpPr>
          <p:cNvPr id="3" name="Footer Placeholder 2">
            <a:extLst>
              <a:ext uri="{FF2B5EF4-FFF2-40B4-BE49-F238E27FC236}">
                <a16:creationId xmlns:a16="http://schemas.microsoft.com/office/drawing/2014/main" id="{47B2E291-645D-C901-C6B0-A531AC747190}"/>
              </a:ext>
            </a:extLst>
          </p:cNvPr>
          <p:cNvSpPr>
            <a:spLocks noGrp="1"/>
          </p:cNvSpPr>
          <p:nvPr>
            <p:ph type="ftr" sz="quarter" idx="11"/>
          </p:nvPr>
        </p:nvSpPr>
        <p:spPr/>
        <p:txBody>
          <a:bodyPr/>
          <a:lstStyle/>
          <a:p>
            <a:r>
              <a:rPr lang="da-DK"/>
              <a:t>Dr. Cyril Joseph, I&amp;CE, MIT</a:t>
            </a:r>
            <a:endParaRPr lang="en-IN"/>
          </a:p>
        </p:txBody>
      </p:sp>
      <p:sp>
        <p:nvSpPr>
          <p:cNvPr id="4" name="Slide Number Placeholder 3">
            <a:extLst>
              <a:ext uri="{FF2B5EF4-FFF2-40B4-BE49-F238E27FC236}">
                <a16:creationId xmlns:a16="http://schemas.microsoft.com/office/drawing/2014/main" id="{DB047324-3FF7-0278-85C5-3BE315686D1D}"/>
              </a:ext>
            </a:extLst>
          </p:cNvPr>
          <p:cNvSpPr>
            <a:spLocks noGrp="1"/>
          </p:cNvSpPr>
          <p:nvPr>
            <p:ph type="sldNum" sz="quarter" idx="12"/>
          </p:nvPr>
        </p:nvSpPr>
        <p:spPr/>
        <p:txBody>
          <a:bodyPr/>
          <a:lstStyle/>
          <a:p>
            <a:fld id="{4CD2FB77-3E91-4D29-9978-57631D94C52B}" type="slidenum">
              <a:rPr lang="en-IN" smtClean="0"/>
              <a:t>‹#›</a:t>
            </a:fld>
            <a:endParaRPr lang="en-IN"/>
          </a:p>
        </p:txBody>
      </p:sp>
    </p:spTree>
    <p:extLst>
      <p:ext uri="{BB962C8B-B14F-4D97-AF65-F5344CB8AC3E}">
        <p14:creationId xmlns:p14="http://schemas.microsoft.com/office/powerpoint/2010/main" val="299923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0DD8-A0A9-308D-8C35-9B64C0F0D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46FFFD-3A04-1E77-05F7-C764EC24F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D7CDAD-9EBA-4A68-5361-D2E5D5729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21EDC-9364-EFC2-5251-D7973439ABB0}"/>
              </a:ext>
            </a:extLst>
          </p:cNvPr>
          <p:cNvSpPr>
            <a:spLocks noGrp="1"/>
          </p:cNvSpPr>
          <p:nvPr>
            <p:ph type="dt" sz="half" idx="10"/>
          </p:nvPr>
        </p:nvSpPr>
        <p:spPr/>
        <p:txBody>
          <a:bodyPr/>
          <a:lstStyle/>
          <a:p>
            <a:fld id="{CA739B2F-DF0B-4A1A-A0EB-699975A7B090}" type="datetime1">
              <a:rPr lang="en-IN" smtClean="0"/>
              <a:t>11-10-2022</a:t>
            </a:fld>
            <a:endParaRPr lang="en-IN"/>
          </a:p>
        </p:txBody>
      </p:sp>
      <p:sp>
        <p:nvSpPr>
          <p:cNvPr id="6" name="Footer Placeholder 5">
            <a:extLst>
              <a:ext uri="{FF2B5EF4-FFF2-40B4-BE49-F238E27FC236}">
                <a16:creationId xmlns:a16="http://schemas.microsoft.com/office/drawing/2014/main" id="{068CD0BC-5016-F367-8411-18B41A5E9CB3}"/>
              </a:ext>
            </a:extLst>
          </p:cNvPr>
          <p:cNvSpPr>
            <a:spLocks noGrp="1"/>
          </p:cNvSpPr>
          <p:nvPr>
            <p:ph type="ftr" sz="quarter" idx="11"/>
          </p:nvPr>
        </p:nvSpPr>
        <p:spPr/>
        <p:txBody>
          <a:bodyPr/>
          <a:lstStyle/>
          <a:p>
            <a:r>
              <a:rPr lang="da-DK"/>
              <a:t>Dr. Cyril Joseph, I&amp;CE, MIT</a:t>
            </a:r>
            <a:endParaRPr lang="en-IN"/>
          </a:p>
        </p:txBody>
      </p:sp>
      <p:sp>
        <p:nvSpPr>
          <p:cNvPr id="7" name="Slide Number Placeholder 6">
            <a:extLst>
              <a:ext uri="{FF2B5EF4-FFF2-40B4-BE49-F238E27FC236}">
                <a16:creationId xmlns:a16="http://schemas.microsoft.com/office/drawing/2014/main" id="{51F224D8-5ADD-DC17-E7B0-C70EA17EAAA5}"/>
              </a:ext>
            </a:extLst>
          </p:cNvPr>
          <p:cNvSpPr>
            <a:spLocks noGrp="1"/>
          </p:cNvSpPr>
          <p:nvPr>
            <p:ph type="sldNum" sz="quarter" idx="12"/>
          </p:nvPr>
        </p:nvSpPr>
        <p:spPr/>
        <p:txBody>
          <a:bodyPr/>
          <a:lstStyle/>
          <a:p>
            <a:fld id="{4CD2FB77-3E91-4D29-9978-57631D94C52B}" type="slidenum">
              <a:rPr lang="en-IN" smtClean="0"/>
              <a:t>‹#›</a:t>
            </a:fld>
            <a:endParaRPr lang="en-IN"/>
          </a:p>
        </p:txBody>
      </p:sp>
    </p:spTree>
    <p:extLst>
      <p:ext uri="{BB962C8B-B14F-4D97-AF65-F5344CB8AC3E}">
        <p14:creationId xmlns:p14="http://schemas.microsoft.com/office/powerpoint/2010/main" val="4029937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81F7-240E-1C7A-F502-4F37E183B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9513D5-E53B-20CE-F518-AB914CFBA5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7633EF-6254-7FC1-4644-1515311D2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70287-1E0A-8461-EBEC-BA855854E064}"/>
              </a:ext>
            </a:extLst>
          </p:cNvPr>
          <p:cNvSpPr>
            <a:spLocks noGrp="1"/>
          </p:cNvSpPr>
          <p:nvPr>
            <p:ph type="dt" sz="half" idx="10"/>
          </p:nvPr>
        </p:nvSpPr>
        <p:spPr/>
        <p:txBody>
          <a:bodyPr/>
          <a:lstStyle/>
          <a:p>
            <a:fld id="{43DE09F8-DB14-4F37-9A88-0465996707E6}" type="datetime1">
              <a:rPr lang="en-IN" smtClean="0"/>
              <a:t>11-10-2022</a:t>
            </a:fld>
            <a:endParaRPr lang="en-IN"/>
          </a:p>
        </p:txBody>
      </p:sp>
      <p:sp>
        <p:nvSpPr>
          <p:cNvPr id="6" name="Footer Placeholder 5">
            <a:extLst>
              <a:ext uri="{FF2B5EF4-FFF2-40B4-BE49-F238E27FC236}">
                <a16:creationId xmlns:a16="http://schemas.microsoft.com/office/drawing/2014/main" id="{A177574C-D4D2-253A-7640-D9CB551B14E3}"/>
              </a:ext>
            </a:extLst>
          </p:cNvPr>
          <p:cNvSpPr>
            <a:spLocks noGrp="1"/>
          </p:cNvSpPr>
          <p:nvPr>
            <p:ph type="ftr" sz="quarter" idx="11"/>
          </p:nvPr>
        </p:nvSpPr>
        <p:spPr/>
        <p:txBody>
          <a:bodyPr/>
          <a:lstStyle/>
          <a:p>
            <a:r>
              <a:rPr lang="da-DK"/>
              <a:t>Dr. Cyril Joseph, I&amp;CE, MIT</a:t>
            </a:r>
            <a:endParaRPr lang="en-IN"/>
          </a:p>
        </p:txBody>
      </p:sp>
      <p:sp>
        <p:nvSpPr>
          <p:cNvPr id="7" name="Slide Number Placeholder 6">
            <a:extLst>
              <a:ext uri="{FF2B5EF4-FFF2-40B4-BE49-F238E27FC236}">
                <a16:creationId xmlns:a16="http://schemas.microsoft.com/office/drawing/2014/main" id="{FF21CBA6-5BF3-2DAC-6904-15D844CDB4CF}"/>
              </a:ext>
            </a:extLst>
          </p:cNvPr>
          <p:cNvSpPr>
            <a:spLocks noGrp="1"/>
          </p:cNvSpPr>
          <p:nvPr>
            <p:ph type="sldNum" sz="quarter" idx="12"/>
          </p:nvPr>
        </p:nvSpPr>
        <p:spPr/>
        <p:txBody>
          <a:bodyPr/>
          <a:lstStyle/>
          <a:p>
            <a:fld id="{4CD2FB77-3E91-4D29-9978-57631D94C52B}" type="slidenum">
              <a:rPr lang="en-IN" smtClean="0"/>
              <a:t>‹#›</a:t>
            </a:fld>
            <a:endParaRPr lang="en-IN"/>
          </a:p>
        </p:txBody>
      </p:sp>
    </p:spTree>
    <p:extLst>
      <p:ext uri="{BB962C8B-B14F-4D97-AF65-F5344CB8AC3E}">
        <p14:creationId xmlns:p14="http://schemas.microsoft.com/office/powerpoint/2010/main" val="3363412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5E503-747E-1E55-0F0B-7FF18E9DC5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D88F48-5979-F8B9-4BAE-F4404E0DA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DD347-5D6C-64CB-BAC3-B521B08CC2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98CCB-BFE9-4B18-957E-117E1465D665}" type="datetime1">
              <a:rPr lang="en-IN" smtClean="0"/>
              <a:t>11-10-2022</a:t>
            </a:fld>
            <a:endParaRPr lang="en-IN"/>
          </a:p>
        </p:txBody>
      </p:sp>
      <p:sp>
        <p:nvSpPr>
          <p:cNvPr id="5" name="Footer Placeholder 4">
            <a:extLst>
              <a:ext uri="{FF2B5EF4-FFF2-40B4-BE49-F238E27FC236}">
                <a16:creationId xmlns:a16="http://schemas.microsoft.com/office/drawing/2014/main" id="{C583FCD3-FDEA-0F48-DDDC-CB0D133A8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a:t>Dr. Cyril Joseph, I&amp;CE, MIT</a:t>
            </a:r>
            <a:endParaRPr lang="en-IN"/>
          </a:p>
        </p:txBody>
      </p:sp>
      <p:sp>
        <p:nvSpPr>
          <p:cNvPr id="6" name="Slide Number Placeholder 5">
            <a:extLst>
              <a:ext uri="{FF2B5EF4-FFF2-40B4-BE49-F238E27FC236}">
                <a16:creationId xmlns:a16="http://schemas.microsoft.com/office/drawing/2014/main" id="{2BFDA41D-09FF-AFB4-CDC6-17ACF0401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2FB77-3E91-4D29-9978-57631D94C52B}" type="slidenum">
              <a:rPr lang="en-IN" smtClean="0"/>
              <a:t>‹#›</a:t>
            </a:fld>
            <a:endParaRPr lang="en-IN"/>
          </a:p>
        </p:txBody>
      </p:sp>
    </p:spTree>
    <p:extLst>
      <p:ext uri="{BB962C8B-B14F-4D97-AF65-F5344CB8AC3E}">
        <p14:creationId xmlns:p14="http://schemas.microsoft.com/office/powerpoint/2010/main" val="1976285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engineerspost.com/types-of-transmiss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theengineerspost.com/types-of-pulleys/"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theengineerspost.com/what-is-clutch/" TargetMode="External"/><Relationship Id="rId2" Type="http://schemas.openxmlformats.org/officeDocument/2006/relationships/hyperlink" Target="https://www.theengineerspost.com/types-of-gears/" TargetMode="External"/><Relationship Id="rId1" Type="http://schemas.openxmlformats.org/officeDocument/2006/relationships/slideLayout" Target="../slideLayouts/slideLayout2.xml"/><Relationship Id="rId4" Type="http://schemas.openxmlformats.org/officeDocument/2006/relationships/hyperlink" Target="https://www.theengineerspost.com/gear-rati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Gears and Gear Train</a:t>
            </a:r>
          </a:p>
        </p:txBody>
      </p:sp>
      <p:sp>
        <p:nvSpPr>
          <p:cNvPr id="5" name="Slide Number Placeholder 4"/>
          <p:cNvSpPr>
            <a:spLocks noGrp="1"/>
          </p:cNvSpPr>
          <p:nvPr>
            <p:ph type="sldNum" sz="quarter" idx="12"/>
          </p:nvPr>
        </p:nvSpPr>
        <p:spPr/>
        <p:txBody>
          <a:bodyPr/>
          <a:lstStyle/>
          <a:p>
            <a:fld id="{6B92D343-E4A1-48C4-85AE-27C2524EEFC8}" type="slidenum">
              <a:rPr lang="en-US" smtClean="0"/>
              <a:t>1</a:t>
            </a:fld>
            <a:endParaRPr lang="en-US"/>
          </a:p>
        </p:txBody>
      </p:sp>
    </p:spTree>
    <p:extLst>
      <p:ext uri="{BB962C8B-B14F-4D97-AF65-F5344CB8AC3E}">
        <p14:creationId xmlns:p14="http://schemas.microsoft.com/office/powerpoint/2010/main" val="119721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Double </a:t>
            </a:r>
            <a:r>
              <a:rPr lang="en-IN" sz="3600" b="1" dirty="0" err="1"/>
              <a:t>Hellical</a:t>
            </a:r>
            <a:r>
              <a:rPr lang="en-IN" sz="3600" b="1" dirty="0"/>
              <a:t>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0" y="1197615"/>
            <a:ext cx="8510516" cy="5281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400" b="0" i="0" dirty="0">
                <a:solidFill>
                  <a:srgbClr val="212121"/>
                </a:solidFill>
                <a:effectLst/>
                <a:latin typeface="open sans" panose="020B0606030504020204" pitchFamily="34" charset="0"/>
              </a:rPr>
              <a:t>A double helical gear is a type of helical gear that has right and left-hand teeth on a single gear. </a:t>
            </a:r>
          </a:p>
          <a:p>
            <a:endParaRPr lang="en-US" sz="2400" dirty="0">
              <a:solidFill>
                <a:srgbClr val="212121"/>
              </a:solidFill>
              <a:latin typeface="open sans" panose="020B0606030504020204" pitchFamily="34" charset="0"/>
            </a:endParaRPr>
          </a:p>
          <a:p>
            <a:r>
              <a:rPr lang="en-US" sz="2400" b="0" i="0" dirty="0">
                <a:solidFill>
                  <a:srgbClr val="212121"/>
                </a:solidFill>
                <a:effectLst/>
                <a:latin typeface="open sans" panose="020B0606030504020204" pitchFamily="34" charset="0"/>
              </a:rPr>
              <a:t>It consists of two faces of helical gears placed next to each other and separating them from each other.</a:t>
            </a:r>
          </a:p>
          <a:p>
            <a:endParaRPr lang="en-US" sz="2400" dirty="0">
              <a:solidFill>
                <a:srgbClr val="212121"/>
              </a:solidFill>
              <a:latin typeface="open sans" panose="020B0606030504020204" pitchFamily="34" charset="0"/>
              <a:cs typeface="Times New Roman" panose="02020603050405020304" pitchFamily="18" charset="0"/>
            </a:endParaRPr>
          </a:p>
          <a:p>
            <a:r>
              <a:rPr lang="en-US" sz="2400" b="0" i="0" dirty="0">
                <a:solidFill>
                  <a:srgbClr val="212121"/>
                </a:solidFill>
                <a:effectLst/>
                <a:latin typeface="open sans" panose="020B0606030504020204" pitchFamily="34" charset="0"/>
              </a:rPr>
              <a:t>Double-helical gears will eliminate thrust load and allow for more significant tooth overlap and smooth operation. </a:t>
            </a:r>
          </a:p>
          <a:p>
            <a:endParaRPr lang="en-US" sz="2400" dirty="0">
              <a:solidFill>
                <a:srgbClr val="212121"/>
              </a:solidFill>
              <a:latin typeface="open sans" panose="020B0606030504020204" pitchFamily="34" charset="0"/>
            </a:endParaRPr>
          </a:p>
          <a:p>
            <a:r>
              <a:rPr lang="en-US" sz="2400" b="0" i="0" dirty="0">
                <a:solidFill>
                  <a:srgbClr val="212121"/>
                </a:solidFill>
                <a:effectLst/>
                <a:latin typeface="open sans" panose="020B0606030504020204" pitchFamily="34" charset="0"/>
              </a:rPr>
              <a:t>In addition, it provides an additional shear area on the gears which is necessary for further high torque transmission.</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E6FA64C-01A0-E5D8-8D36-4F9807CA135A}"/>
              </a:ext>
            </a:extLst>
          </p:cNvPr>
          <p:cNvPicPr>
            <a:picLocks noChangeAspect="1"/>
          </p:cNvPicPr>
          <p:nvPr/>
        </p:nvPicPr>
        <p:blipFill>
          <a:blip r:embed="rId2"/>
          <a:stretch>
            <a:fillRect/>
          </a:stretch>
        </p:blipFill>
        <p:spPr>
          <a:xfrm>
            <a:off x="8651631" y="1965704"/>
            <a:ext cx="3383846" cy="2571750"/>
          </a:xfrm>
          <a:prstGeom prst="rect">
            <a:avLst/>
          </a:prstGeom>
        </p:spPr>
      </p:pic>
      <p:sp>
        <p:nvSpPr>
          <p:cNvPr id="7" name="Slide Number Placeholder 6">
            <a:extLst>
              <a:ext uri="{FF2B5EF4-FFF2-40B4-BE49-F238E27FC236}">
                <a16:creationId xmlns:a16="http://schemas.microsoft.com/office/drawing/2014/main" id="{66AAF733-F073-4801-DCFE-261277F7E316}"/>
              </a:ext>
            </a:extLst>
          </p:cNvPr>
          <p:cNvSpPr>
            <a:spLocks noGrp="1"/>
          </p:cNvSpPr>
          <p:nvPr>
            <p:ph type="sldNum" sz="quarter" idx="12"/>
          </p:nvPr>
        </p:nvSpPr>
        <p:spPr/>
        <p:txBody>
          <a:bodyPr/>
          <a:lstStyle/>
          <a:p>
            <a:fld id="{4CD2FB77-3E91-4D29-9978-57631D94C52B}" type="slidenum">
              <a:rPr lang="en-IN" smtClean="0"/>
              <a:t>10</a:t>
            </a:fld>
            <a:endParaRPr lang="en-IN"/>
          </a:p>
        </p:txBody>
      </p:sp>
    </p:spTree>
    <p:extLst>
      <p:ext uri="{BB962C8B-B14F-4D97-AF65-F5344CB8AC3E}">
        <p14:creationId xmlns:p14="http://schemas.microsoft.com/office/powerpoint/2010/main" val="194404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a:t>
            </a:r>
            <a:r>
              <a:rPr lang="en-IN" sz="3600" b="1" dirty="0" err="1"/>
              <a:t>Beval</a:t>
            </a:r>
            <a:r>
              <a:rPr lang="en-IN" sz="3600" b="1" dirty="0"/>
              <a:t>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0" y="1197615"/>
            <a:ext cx="8510516" cy="4275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200" i="0" dirty="0">
                <a:effectLst/>
                <a:latin typeface="Times New Roman" panose="02020603050405020304" pitchFamily="18" charset="0"/>
                <a:cs typeface="Times New Roman" panose="02020603050405020304" pitchFamily="18" charset="0"/>
              </a:rPr>
              <a:t>Bevel gears are </a:t>
            </a:r>
            <a:r>
              <a:rPr lang="en-US" sz="2200" dirty="0">
                <a:latin typeface="Times New Roman" panose="02020603050405020304" pitchFamily="18" charset="0"/>
                <a:cs typeface="Times New Roman" panose="02020603050405020304" pitchFamily="18" charset="0"/>
              </a:rPr>
              <a:t>gears</a:t>
            </a:r>
            <a:r>
              <a:rPr lang="en-US" sz="2200" i="0" dirty="0">
                <a:effectLst/>
                <a:latin typeface="Times New Roman" panose="02020603050405020304" pitchFamily="18" charset="0"/>
                <a:cs typeface="Times New Roman" panose="02020603050405020304" pitchFamily="18" charset="0"/>
              </a:rPr>
              <a:t> where the axes of the two </a:t>
            </a:r>
            <a:r>
              <a:rPr lang="en-US" sz="2200" dirty="0">
                <a:latin typeface="Times New Roman" panose="02020603050405020304" pitchFamily="18" charset="0"/>
                <a:cs typeface="Times New Roman" panose="02020603050405020304" pitchFamily="18" charset="0"/>
              </a:rPr>
              <a:t>shafts</a:t>
            </a:r>
            <a:r>
              <a:rPr lang="en-US" sz="2200" i="0" dirty="0">
                <a:effectLst/>
                <a:latin typeface="Times New Roman" panose="02020603050405020304" pitchFamily="18" charset="0"/>
                <a:cs typeface="Times New Roman" panose="02020603050405020304" pitchFamily="18" charset="0"/>
              </a:rPr>
              <a:t> intersect and the </a:t>
            </a:r>
            <a:r>
              <a:rPr lang="en-US" sz="2200" dirty="0">
                <a:latin typeface="Times New Roman" panose="02020603050405020304" pitchFamily="18" charset="0"/>
                <a:cs typeface="Times New Roman" panose="02020603050405020304" pitchFamily="18" charset="0"/>
              </a:rPr>
              <a:t>tooth</a:t>
            </a:r>
            <a:r>
              <a:rPr lang="en-US" sz="2200" i="0" dirty="0">
                <a:effectLst/>
                <a:latin typeface="Times New Roman" panose="02020603050405020304" pitchFamily="18" charset="0"/>
                <a:cs typeface="Times New Roman" panose="02020603050405020304" pitchFamily="18" charset="0"/>
              </a:rPr>
              <a:t>-bearing faces of the gears themselves are conically shaped. </a:t>
            </a:r>
          </a:p>
          <a:p>
            <a:endParaRPr lang="en-US" sz="2200" i="0" dirty="0">
              <a:effectLst/>
              <a:latin typeface="Times New Roman" panose="02020603050405020304" pitchFamily="18" charset="0"/>
              <a:cs typeface="Times New Roman" panose="02020603050405020304" pitchFamily="18" charset="0"/>
            </a:endParaRPr>
          </a:p>
          <a:p>
            <a:r>
              <a:rPr lang="en-US" sz="2200" i="0" dirty="0">
                <a:effectLst/>
                <a:latin typeface="Times New Roman" panose="02020603050405020304" pitchFamily="18" charset="0"/>
                <a:cs typeface="Times New Roman" panose="02020603050405020304" pitchFamily="18" charset="0"/>
              </a:rPr>
              <a:t>The connecting shaft is generally at 90°and sometimes one shaft drives a bevel gear which is mounted through the shaft resulting in two output shafts. The point of intersection of the shaft is called the apex and the teeth of the two gears converge at the apex.</a:t>
            </a:r>
          </a:p>
          <a:p>
            <a:endParaRPr lang="en-US" sz="2200" dirty="0">
              <a:latin typeface="Times New Roman" panose="02020603050405020304" pitchFamily="18" charset="0"/>
              <a:cs typeface="Times New Roman" panose="02020603050405020304" pitchFamily="18" charset="0"/>
            </a:endParaRPr>
          </a:p>
          <a:p>
            <a:r>
              <a:rPr lang="en-US" sz="2200" i="0" dirty="0">
                <a:effectLst/>
                <a:latin typeface="Times New Roman" panose="02020603050405020304" pitchFamily="18" charset="0"/>
                <a:cs typeface="Times New Roman" panose="02020603050405020304" pitchFamily="18" charset="0"/>
              </a:rPr>
              <a:t>Bevel gear transmits power between two intersecting shafts at any angle.</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964802-0C79-0BFB-A636-DA42384980CE}"/>
              </a:ext>
            </a:extLst>
          </p:cNvPr>
          <p:cNvPicPr>
            <a:picLocks noChangeAspect="1"/>
          </p:cNvPicPr>
          <p:nvPr/>
        </p:nvPicPr>
        <p:blipFill>
          <a:blip r:embed="rId2"/>
          <a:stretch>
            <a:fillRect/>
          </a:stretch>
        </p:blipFill>
        <p:spPr>
          <a:xfrm>
            <a:off x="9034818" y="1037230"/>
            <a:ext cx="2674961" cy="2391770"/>
          </a:xfrm>
          <a:prstGeom prst="rect">
            <a:avLst/>
          </a:prstGeom>
        </p:spPr>
      </p:pic>
      <p:pic>
        <p:nvPicPr>
          <p:cNvPr id="8" name="Picture 7">
            <a:extLst>
              <a:ext uri="{FF2B5EF4-FFF2-40B4-BE49-F238E27FC236}">
                <a16:creationId xmlns:a16="http://schemas.microsoft.com/office/drawing/2014/main" id="{E749E819-96FE-0547-CA0C-D7C7BCCDCF1F}"/>
              </a:ext>
            </a:extLst>
          </p:cNvPr>
          <p:cNvPicPr>
            <a:picLocks noChangeAspect="1"/>
          </p:cNvPicPr>
          <p:nvPr/>
        </p:nvPicPr>
        <p:blipFill>
          <a:blip r:embed="rId3"/>
          <a:stretch>
            <a:fillRect/>
          </a:stretch>
        </p:blipFill>
        <p:spPr>
          <a:xfrm>
            <a:off x="9034818" y="4101104"/>
            <a:ext cx="2674961" cy="2176865"/>
          </a:xfrm>
          <a:prstGeom prst="rect">
            <a:avLst/>
          </a:prstGeom>
        </p:spPr>
      </p:pic>
      <p:sp>
        <p:nvSpPr>
          <p:cNvPr id="9" name="Slide Number Placeholder 8">
            <a:extLst>
              <a:ext uri="{FF2B5EF4-FFF2-40B4-BE49-F238E27FC236}">
                <a16:creationId xmlns:a16="http://schemas.microsoft.com/office/drawing/2014/main" id="{E5512145-54AD-DC31-15C5-E74BE4BF4DA9}"/>
              </a:ext>
            </a:extLst>
          </p:cNvPr>
          <p:cNvSpPr>
            <a:spLocks noGrp="1"/>
          </p:cNvSpPr>
          <p:nvPr>
            <p:ph type="sldNum" sz="quarter" idx="12"/>
          </p:nvPr>
        </p:nvSpPr>
        <p:spPr/>
        <p:txBody>
          <a:bodyPr/>
          <a:lstStyle/>
          <a:p>
            <a:fld id="{4CD2FB77-3E91-4D29-9978-57631D94C52B}" type="slidenum">
              <a:rPr lang="en-IN" smtClean="0"/>
              <a:t>11</a:t>
            </a:fld>
            <a:endParaRPr lang="en-IN"/>
          </a:p>
        </p:txBody>
      </p:sp>
    </p:spTree>
    <p:extLst>
      <p:ext uri="{BB962C8B-B14F-4D97-AF65-F5344CB8AC3E}">
        <p14:creationId xmlns:p14="http://schemas.microsoft.com/office/powerpoint/2010/main" val="415587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Mitre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0" y="1197615"/>
            <a:ext cx="8510516" cy="5281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000" b="0" i="0" dirty="0">
                <a:solidFill>
                  <a:srgbClr val="212121"/>
                </a:solidFill>
                <a:effectLst/>
                <a:latin typeface="open sans" panose="020B0606030504020204" pitchFamily="34" charset="0"/>
              </a:rPr>
              <a:t>It is a particular bevel gear designed to operate in pairs with the same number of teeth, diameter pitches, and 1:1 ratio. These are used to change the direction of power transmission without changing the speed. </a:t>
            </a:r>
          </a:p>
          <a:p>
            <a:endParaRPr lang="en-US" sz="2000" dirty="0">
              <a:solidFill>
                <a:srgbClr val="212121"/>
              </a:solidFill>
              <a:latin typeface="open sans" panose="020B0606030504020204" pitchFamily="34" charset="0"/>
              <a:cs typeface="Times New Roman" panose="02020603050405020304" pitchFamily="18" charset="0"/>
            </a:endParaRPr>
          </a:p>
          <a:p>
            <a:r>
              <a:rPr lang="en-US" sz="2000" b="0" i="0" dirty="0">
                <a:solidFill>
                  <a:srgbClr val="212121"/>
                </a:solidFill>
                <a:effectLst/>
                <a:latin typeface="open sans" panose="020B0606030504020204" pitchFamily="34" charset="0"/>
              </a:rPr>
              <a:t>In addition to the standard miter gear with a 90° angle shaft, a miter gear with any other shaft angle is called an angular miter gear.</a:t>
            </a:r>
            <a:endParaRPr lang="en-IN"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C3B5EFF-D02D-E90B-6686-491D57987B0E}"/>
              </a:ext>
            </a:extLst>
          </p:cNvPr>
          <p:cNvPicPr>
            <a:picLocks noChangeAspect="1"/>
          </p:cNvPicPr>
          <p:nvPr/>
        </p:nvPicPr>
        <p:blipFill>
          <a:blip r:embed="rId2"/>
          <a:stretch>
            <a:fillRect/>
          </a:stretch>
        </p:blipFill>
        <p:spPr>
          <a:xfrm>
            <a:off x="9382713" y="1037230"/>
            <a:ext cx="2560758" cy="2390775"/>
          </a:xfrm>
          <a:prstGeom prst="rect">
            <a:avLst/>
          </a:prstGeom>
        </p:spPr>
      </p:pic>
      <p:sp>
        <p:nvSpPr>
          <p:cNvPr id="7" name="Slide Number Placeholder 6">
            <a:extLst>
              <a:ext uri="{FF2B5EF4-FFF2-40B4-BE49-F238E27FC236}">
                <a16:creationId xmlns:a16="http://schemas.microsoft.com/office/drawing/2014/main" id="{FDFC945A-0101-4EF4-E55E-E8A381500FED}"/>
              </a:ext>
            </a:extLst>
          </p:cNvPr>
          <p:cNvSpPr>
            <a:spLocks noGrp="1"/>
          </p:cNvSpPr>
          <p:nvPr>
            <p:ph type="sldNum" sz="quarter" idx="12"/>
          </p:nvPr>
        </p:nvSpPr>
        <p:spPr/>
        <p:txBody>
          <a:bodyPr/>
          <a:lstStyle/>
          <a:p>
            <a:fld id="{4CD2FB77-3E91-4D29-9978-57631D94C52B}" type="slidenum">
              <a:rPr lang="en-IN" smtClean="0"/>
              <a:t>12</a:t>
            </a:fld>
            <a:endParaRPr lang="en-IN"/>
          </a:p>
        </p:txBody>
      </p:sp>
    </p:spTree>
    <p:extLst>
      <p:ext uri="{BB962C8B-B14F-4D97-AF65-F5344CB8AC3E}">
        <p14:creationId xmlns:p14="http://schemas.microsoft.com/office/powerpoint/2010/main" val="264938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Internal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1951630" y="1257300"/>
            <a:ext cx="8510516" cy="5281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000" b="0" i="0" dirty="0">
                <a:solidFill>
                  <a:srgbClr val="212121"/>
                </a:solidFill>
                <a:effectLst/>
                <a:latin typeface="open sans" panose="020B0606030504020204" pitchFamily="34" charset="0"/>
              </a:rPr>
              <a:t>In this type of gear, the inner gear has teeth cut on the inside of the cylinder and paired with the outer gear.</a:t>
            </a:r>
          </a:p>
          <a:p>
            <a:endParaRPr lang="en-US" sz="2000" dirty="0">
              <a:solidFill>
                <a:srgbClr val="212121"/>
              </a:solidFill>
              <a:latin typeface="open sans" panose="020B0606030504020204" pitchFamily="34" charset="0"/>
            </a:endParaRPr>
          </a:p>
          <a:p>
            <a:r>
              <a:rPr lang="en-US" sz="2000" b="0" i="0" dirty="0">
                <a:solidFill>
                  <a:srgbClr val="212121"/>
                </a:solidFill>
                <a:effectLst/>
                <a:latin typeface="open sans" panose="020B0606030504020204" pitchFamily="34" charset="0"/>
              </a:rPr>
              <a:t> Internal gears are mainly used for planetary gear drives and gear-type shaft couplings.</a:t>
            </a:r>
            <a:endParaRPr lang="en-IN"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F722A5-0D2F-6024-87DE-A24F3145D106}"/>
              </a:ext>
            </a:extLst>
          </p:cNvPr>
          <p:cNvPicPr>
            <a:picLocks noChangeAspect="1"/>
          </p:cNvPicPr>
          <p:nvPr/>
        </p:nvPicPr>
        <p:blipFill>
          <a:blip r:embed="rId2"/>
          <a:stretch>
            <a:fillRect/>
          </a:stretch>
        </p:blipFill>
        <p:spPr>
          <a:xfrm>
            <a:off x="4531199" y="2987168"/>
            <a:ext cx="3574732" cy="2967261"/>
          </a:xfrm>
          <a:prstGeom prst="rect">
            <a:avLst/>
          </a:prstGeom>
        </p:spPr>
      </p:pic>
      <p:sp>
        <p:nvSpPr>
          <p:cNvPr id="7" name="Slide Number Placeholder 6">
            <a:extLst>
              <a:ext uri="{FF2B5EF4-FFF2-40B4-BE49-F238E27FC236}">
                <a16:creationId xmlns:a16="http://schemas.microsoft.com/office/drawing/2014/main" id="{603853E0-FE63-004D-099F-F8A870B88B6E}"/>
              </a:ext>
            </a:extLst>
          </p:cNvPr>
          <p:cNvSpPr>
            <a:spLocks noGrp="1"/>
          </p:cNvSpPr>
          <p:nvPr>
            <p:ph type="sldNum" sz="quarter" idx="12"/>
          </p:nvPr>
        </p:nvSpPr>
        <p:spPr/>
        <p:txBody>
          <a:bodyPr/>
          <a:lstStyle/>
          <a:p>
            <a:fld id="{4CD2FB77-3E91-4D29-9978-57631D94C52B}" type="slidenum">
              <a:rPr lang="en-IN" smtClean="0"/>
              <a:t>13</a:t>
            </a:fld>
            <a:endParaRPr lang="en-IN"/>
          </a:p>
        </p:txBody>
      </p:sp>
    </p:spTree>
    <p:extLst>
      <p:ext uri="{BB962C8B-B14F-4D97-AF65-F5344CB8AC3E}">
        <p14:creationId xmlns:p14="http://schemas.microsoft.com/office/powerpoint/2010/main" val="219603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Rack and </a:t>
            </a:r>
            <a:r>
              <a:rPr lang="en-IN" sz="3600" b="1" dirty="0" err="1"/>
              <a:t>Pinnion</a:t>
            </a:r>
            <a:r>
              <a:rPr lang="en-IN" sz="3600" b="1" dirty="0"/>
              <a:t>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709684" y="1197615"/>
            <a:ext cx="10515600" cy="3515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200" b="0" i="0" dirty="0">
                <a:effectLst/>
                <a:latin typeface="Times New Roman" panose="02020603050405020304" pitchFamily="18" charset="0"/>
                <a:cs typeface="Times New Roman" panose="02020603050405020304" pitchFamily="18" charset="0"/>
              </a:rPr>
              <a:t>A </a:t>
            </a:r>
            <a:r>
              <a:rPr lang="en-US" sz="2200" b="1" i="0" dirty="0">
                <a:effectLst/>
                <a:latin typeface="Times New Roman" panose="02020603050405020304" pitchFamily="18" charset="0"/>
                <a:cs typeface="Times New Roman" panose="02020603050405020304" pitchFamily="18" charset="0"/>
              </a:rPr>
              <a:t>rack and pinion</a:t>
            </a:r>
            <a:r>
              <a:rPr lang="en-US" sz="2200" b="0" i="0" dirty="0">
                <a:effectLst/>
                <a:latin typeface="Times New Roman" panose="02020603050405020304" pitchFamily="18" charset="0"/>
                <a:cs typeface="Times New Roman" panose="02020603050405020304" pitchFamily="18" charset="0"/>
              </a:rPr>
              <a:t> is a pair of gears that </a:t>
            </a:r>
            <a:r>
              <a:rPr lang="en-US" sz="2200" b="1" i="0" dirty="0">
                <a:effectLst/>
                <a:latin typeface="Times New Roman" panose="02020603050405020304" pitchFamily="18" charset="0"/>
                <a:cs typeface="Times New Roman" panose="02020603050405020304" pitchFamily="18" charset="0"/>
              </a:rPr>
              <a:t>convert rotational motion into linear motion</a:t>
            </a:r>
            <a:r>
              <a:rPr lang="en-US" sz="2200" b="0" i="0" dirty="0">
                <a:effectLst/>
                <a:latin typeface="Times New Roman" panose="02020603050405020304" pitchFamily="18" charset="0"/>
                <a:cs typeface="Times New Roman" panose="02020603050405020304" pitchFamily="18" charset="0"/>
              </a:rPr>
              <a:t> and vice versa. A circular gear called “the pinion” engages teeth on a linear “gear” bar called “the rack”.</a:t>
            </a:r>
          </a:p>
          <a:p>
            <a:endParaRPr lang="en-US" sz="2200" b="0" i="0" dirty="0">
              <a:effectLst/>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Rotational motion applied to the pinion will cause the rack to move to the side, up to the limit of its travel. The diameter of the gear determines the speed that the rack moves as the pinion turns.</a:t>
            </a:r>
            <a:endParaRPr lang="en-IN" sz="2200" b="0" i="0" dirty="0">
              <a:effectLst/>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A rack and pinion are commonly found in the </a:t>
            </a:r>
            <a:r>
              <a:rPr lang="en-US" sz="2200" dirty="0">
                <a:latin typeface="Times New Roman" panose="02020603050405020304" pitchFamily="18" charset="0"/>
                <a:cs typeface="Times New Roman" panose="02020603050405020304" pitchFamily="18" charset="0"/>
              </a:rPr>
              <a:t>steering mechanism of cars</a:t>
            </a:r>
            <a:r>
              <a:rPr lang="en-US" sz="2200" b="0" i="0" dirty="0">
                <a:effectLst/>
                <a:latin typeface="Times New Roman" panose="02020603050405020304" pitchFamily="18" charset="0"/>
                <a:cs typeface="Times New Roman" panose="02020603050405020304" pitchFamily="18" charset="0"/>
              </a:rPr>
              <a:t> or other wheeled, steered vehicles.</a:t>
            </a: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DB561A-CA13-D0CA-3432-A7F93EF564C7}"/>
              </a:ext>
            </a:extLst>
          </p:cNvPr>
          <p:cNvPicPr>
            <a:picLocks noChangeAspect="1"/>
          </p:cNvPicPr>
          <p:nvPr/>
        </p:nvPicPr>
        <p:blipFill>
          <a:blip r:embed="rId2"/>
          <a:stretch>
            <a:fillRect/>
          </a:stretch>
        </p:blipFill>
        <p:spPr>
          <a:xfrm>
            <a:off x="3333676" y="4693242"/>
            <a:ext cx="5524647" cy="1924050"/>
          </a:xfrm>
          <a:prstGeom prst="rect">
            <a:avLst/>
          </a:prstGeom>
        </p:spPr>
      </p:pic>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14</a:t>
            </a:fld>
            <a:endParaRPr lang="en-IN"/>
          </a:p>
        </p:txBody>
      </p:sp>
    </p:spTree>
    <p:extLst>
      <p:ext uri="{BB962C8B-B14F-4D97-AF65-F5344CB8AC3E}">
        <p14:creationId xmlns:p14="http://schemas.microsoft.com/office/powerpoint/2010/main" val="250448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5158854" y="2199505"/>
            <a:ext cx="5991367" cy="3097788"/>
          </a:xfrm>
          <a:prstGeom prst="rect">
            <a:avLst/>
          </a:prstGeom>
        </p:spPr>
      </p:pic>
      <p:pic>
        <p:nvPicPr>
          <p:cNvPr id="4" name="Picture 3"/>
          <p:cNvPicPr>
            <a:picLocks noChangeAspect="1"/>
          </p:cNvPicPr>
          <p:nvPr/>
        </p:nvPicPr>
        <p:blipFill>
          <a:blip r:embed="rId3"/>
          <a:stretch>
            <a:fillRect/>
          </a:stretch>
        </p:blipFill>
        <p:spPr>
          <a:xfrm>
            <a:off x="859810" y="1842448"/>
            <a:ext cx="3630305" cy="4271749"/>
          </a:xfrm>
          <a:prstGeom prst="rect">
            <a:avLst/>
          </a:prstGeom>
        </p:spPr>
      </p:pic>
      <p:sp>
        <p:nvSpPr>
          <p:cNvPr id="6" name="Slide Number Placeholder 5"/>
          <p:cNvSpPr>
            <a:spLocks noGrp="1"/>
          </p:cNvSpPr>
          <p:nvPr>
            <p:ph type="sldNum" sz="quarter" idx="12"/>
          </p:nvPr>
        </p:nvSpPr>
        <p:spPr/>
        <p:txBody>
          <a:bodyPr/>
          <a:lstStyle/>
          <a:p>
            <a:fld id="{6B92D343-E4A1-48C4-85AE-27C2524EEFC8}" type="slidenum">
              <a:rPr lang="en-US" smtClean="0"/>
              <a:t>15</a:t>
            </a:fld>
            <a:endParaRPr lang="en-US"/>
          </a:p>
        </p:txBody>
      </p:sp>
    </p:spTree>
    <p:extLst>
      <p:ext uri="{BB962C8B-B14F-4D97-AF65-F5344CB8AC3E}">
        <p14:creationId xmlns:p14="http://schemas.microsoft.com/office/powerpoint/2010/main" val="139494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77922" y="338932"/>
            <a:ext cx="10426890" cy="1749176"/>
          </a:xfrm>
          <a:prstGeom prst="rect">
            <a:avLst/>
          </a:prstGeom>
        </p:spPr>
      </p:pic>
      <p:pic>
        <p:nvPicPr>
          <p:cNvPr id="5" name="Picture 4"/>
          <p:cNvPicPr>
            <a:picLocks noChangeAspect="1"/>
          </p:cNvPicPr>
          <p:nvPr/>
        </p:nvPicPr>
        <p:blipFill>
          <a:blip r:embed="rId3"/>
          <a:stretch>
            <a:fillRect/>
          </a:stretch>
        </p:blipFill>
        <p:spPr>
          <a:xfrm>
            <a:off x="723331" y="2001315"/>
            <a:ext cx="10631606" cy="2202195"/>
          </a:xfrm>
          <a:prstGeom prst="rect">
            <a:avLst/>
          </a:prstGeom>
        </p:spPr>
      </p:pic>
      <p:pic>
        <p:nvPicPr>
          <p:cNvPr id="6" name="Picture 5"/>
          <p:cNvPicPr>
            <a:picLocks noChangeAspect="1"/>
          </p:cNvPicPr>
          <p:nvPr/>
        </p:nvPicPr>
        <p:blipFill>
          <a:blip r:embed="rId4"/>
          <a:stretch>
            <a:fillRect/>
          </a:stretch>
        </p:blipFill>
        <p:spPr>
          <a:xfrm>
            <a:off x="750627" y="4094328"/>
            <a:ext cx="10536072" cy="2763672"/>
          </a:xfrm>
          <a:prstGeom prst="rect">
            <a:avLst/>
          </a:prstGeom>
        </p:spPr>
      </p:pic>
      <p:sp>
        <p:nvSpPr>
          <p:cNvPr id="7" name="Slide Number Placeholder 6"/>
          <p:cNvSpPr>
            <a:spLocks noGrp="1"/>
          </p:cNvSpPr>
          <p:nvPr>
            <p:ph type="sldNum" sz="quarter" idx="12"/>
          </p:nvPr>
        </p:nvSpPr>
        <p:spPr/>
        <p:txBody>
          <a:bodyPr/>
          <a:lstStyle/>
          <a:p>
            <a:fld id="{6B92D343-E4A1-48C4-85AE-27C2524EEFC8}" type="slidenum">
              <a:rPr lang="en-US" smtClean="0"/>
              <a:t>16</a:t>
            </a:fld>
            <a:endParaRPr lang="en-US"/>
          </a:p>
        </p:txBody>
      </p:sp>
    </p:spTree>
    <p:extLst>
      <p:ext uri="{BB962C8B-B14F-4D97-AF65-F5344CB8AC3E}">
        <p14:creationId xmlns:p14="http://schemas.microsoft.com/office/powerpoint/2010/main" val="325236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37982" y="2579428"/>
            <a:ext cx="8966579" cy="3152632"/>
          </a:xfrm>
          <a:prstGeom prst="rect">
            <a:avLst/>
          </a:prstGeom>
        </p:spPr>
      </p:pic>
      <p:sp>
        <p:nvSpPr>
          <p:cNvPr id="5" name="Slide Number Placeholder 4"/>
          <p:cNvSpPr>
            <a:spLocks noGrp="1"/>
          </p:cNvSpPr>
          <p:nvPr>
            <p:ph type="sldNum" sz="quarter" idx="12"/>
          </p:nvPr>
        </p:nvSpPr>
        <p:spPr/>
        <p:txBody>
          <a:bodyPr/>
          <a:lstStyle/>
          <a:p>
            <a:fld id="{6B92D343-E4A1-48C4-85AE-27C2524EEFC8}" type="slidenum">
              <a:rPr lang="en-US" smtClean="0"/>
              <a:t>17</a:t>
            </a:fld>
            <a:endParaRPr lang="en-US"/>
          </a:p>
        </p:txBody>
      </p:sp>
    </p:spTree>
    <p:extLst>
      <p:ext uri="{BB962C8B-B14F-4D97-AF65-F5344CB8AC3E}">
        <p14:creationId xmlns:p14="http://schemas.microsoft.com/office/powerpoint/2010/main" val="1886031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86855" y="286602"/>
            <a:ext cx="10426888" cy="2948853"/>
          </a:xfrm>
          <a:prstGeom prst="rect">
            <a:avLst/>
          </a:prstGeom>
        </p:spPr>
      </p:pic>
      <p:pic>
        <p:nvPicPr>
          <p:cNvPr id="5" name="Picture 4"/>
          <p:cNvPicPr>
            <a:picLocks noChangeAspect="1"/>
          </p:cNvPicPr>
          <p:nvPr/>
        </p:nvPicPr>
        <p:blipFill>
          <a:blip r:embed="rId3"/>
          <a:stretch>
            <a:fillRect/>
          </a:stretch>
        </p:blipFill>
        <p:spPr>
          <a:xfrm>
            <a:off x="2060812" y="3625044"/>
            <a:ext cx="6796585" cy="2419350"/>
          </a:xfrm>
          <a:prstGeom prst="rect">
            <a:avLst/>
          </a:prstGeom>
        </p:spPr>
      </p:pic>
      <p:sp>
        <p:nvSpPr>
          <p:cNvPr id="6" name="Slide Number Placeholder 5"/>
          <p:cNvSpPr>
            <a:spLocks noGrp="1"/>
          </p:cNvSpPr>
          <p:nvPr>
            <p:ph type="sldNum" sz="quarter" idx="12"/>
          </p:nvPr>
        </p:nvSpPr>
        <p:spPr/>
        <p:txBody>
          <a:bodyPr/>
          <a:lstStyle/>
          <a:p>
            <a:fld id="{6B92D343-E4A1-48C4-85AE-27C2524EEFC8}" type="slidenum">
              <a:rPr lang="en-US" smtClean="0"/>
              <a:t>18</a:t>
            </a:fld>
            <a:endParaRPr lang="en-US"/>
          </a:p>
        </p:txBody>
      </p:sp>
    </p:spTree>
    <p:extLst>
      <p:ext uri="{BB962C8B-B14F-4D97-AF65-F5344CB8AC3E}">
        <p14:creationId xmlns:p14="http://schemas.microsoft.com/office/powerpoint/2010/main" val="4241027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64276" y="356984"/>
            <a:ext cx="10454184" cy="3723697"/>
          </a:xfrm>
          <a:prstGeom prst="rect">
            <a:avLst/>
          </a:prstGeom>
        </p:spPr>
      </p:pic>
      <p:pic>
        <p:nvPicPr>
          <p:cNvPr id="5" name="Picture 4"/>
          <p:cNvPicPr>
            <a:picLocks noChangeAspect="1"/>
          </p:cNvPicPr>
          <p:nvPr/>
        </p:nvPicPr>
        <p:blipFill>
          <a:blip r:embed="rId3"/>
          <a:stretch>
            <a:fillRect/>
          </a:stretch>
        </p:blipFill>
        <p:spPr>
          <a:xfrm>
            <a:off x="3534770" y="4217371"/>
            <a:ext cx="4326340" cy="1971675"/>
          </a:xfrm>
          <a:prstGeom prst="rect">
            <a:avLst/>
          </a:prstGeom>
        </p:spPr>
      </p:pic>
      <p:sp>
        <p:nvSpPr>
          <p:cNvPr id="6" name="Slide Number Placeholder 5"/>
          <p:cNvSpPr>
            <a:spLocks noGrp="1"/>
          </p:cNvSpPr>
          <p:nvPr>
            <p:ph type="sldNum" sz="quarter" idx="12"/>
          </p:nvPr>
        </p:nvSpPr>
        <p:spPr/>
        <p:txBody>
          <a:bodyPr/>
          <a:lstStyle/>
          <a:p>
            <a:fld id="{6B92D343-E4A1-48C4-85AE-27C2524EEFC8}" type="slidenum">
              <a:rPr lang="en-US" smtClean="0"/>
              <a:t>19</a:t>
            </a:fld>
            <a:endParaRPr lang="en-US"/>
          </a:p>
        </p:txBody>
      </p:sp>
    </p:spTree>
    <p:extLst>
      <p:ext uri="{BB962C8B-B14F-4D97-AF65-F5344CB8AC3E}">
        <p14:creationId xmlns:p14="http://schemas.microsoft.com/office/powerpoint/2010/main" val="32658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lstStyle/>
          <a:p>
            <a:r>
              <a:rPr lang="en-US" b="1" dirty="0"/>
              <a:t>Gears</a:t>
            </a:r>
          </a:p>
        </p:txBody>
      </p:sp>
      <p:sp>
        <p:nvSpPr>
          <p:cNvPr id="5" name="Slide Number Placeholder 4"/>
          <p:cNvSpPr>
            <a:spLocks noGrp="1"/>
          </p:cNvSpPr>
          <p:nvPr>
            <p:ph type="sldNum" sz="quarter" idx="12"/>
          </p:nvPr>
        </p:nvSpPr>
        <p:spPr/>
        <p:txBody>
          <a:bodyPr/>
          <a:lstStyle/>
          <a:p>
            <a:fld id="{6B92D343-E4A1-48C4-85AE-27C2524EEFC8}" type="slidenum">
              <a:rPr lang="en-US" smtClean="0"/>
              <a:t>2</a:t>
            </a:fld>
            <a:endParaRPr lang="en-US"/>
          </a:p>
        </p:txBody>
      </p:sp>
      <p:sp>
        <p:nvSpPr>
          <p:cNvPr id="7" name="Content Placeholder 6">
            <a:extLst>
              <a:ext uri="{FF2B5EF4-FFF2-40B4-BE49-F238E27FC236}">
                <a16:creationId xmlns:a16="http://schemas.microsoft.com/office/drawing/2014/main" id="{81C68748-BA49-86CA-E357-A7AF76CFB2EE}"/>
              </a:ext>
            </a:extLst>
          </p:cNvPr>
          <p:cNvSpPr>
            <a:spLocks noGrp="1"/>
          </p:cNvSpPr>
          <p:nvPr>
            <p:ph idx="1"/>
          </p:nvPr>
        </p:nvSpPr>
        <p:spPr>
          <a:xfrm>
            <a:off x="701722" y="1616656"/>
            <a:ext cx="10515600" cy="4351338"/>
          </a:xfrm>
        </p:spPr>
        <p:txBody>
          <a:bodyPr>
            <a:normAutofit fontScale="92500"/>
          </a:bodyPr>
          <a:lstStyle/>
          <a:p>
            <a:r>
              <a:rPr lang="en-US" i="0" dirty="0">
                <a:effectLst/>
                <a:latin typeface="open sans" panose="020B0606030504020204" pitchFamily="34" charset="0"/>
              </a:rPr>
              <a:t>Gear can be defined as a toothed wheel that can be engaged in another toothed wheel in order to transmit energy that gives the change of speed and direction of motion. </a:t>
            </a:r>
          </a:p>
          <a:p>
            <a:endParaRPr lang="en-US" dirty="0">
              <a:latin typeface="open sans" panose="020B0606030504020204" pitchFamily="34" charset="0"/>
            </a:endParaRPr>
          </a:p>
          <a:p>
            <a:r>
              <a:rPr lang="en-US" i="0" dirty="0">
                <a:effectLst/>
                <a:latin typeface="open sans" panose="020B0606030504020204" pitchFamily="34" charset="0"/>
              </a:rPr>
              <a:t>It is widely used in mechanical devices. The teeth of the gear are generally carved on </a:t>
            </a:r>
            <a:r>
              <a:rPr lang="en-US" dirty="0">
                <a:latin typeface="open sans" panose="020B0606030504020204" pitchFamily="34" charset="0"/>
              </a:rPr>
              <a:t>wheels</a:t>
            </a:r>
            <a:r>
              <a:rPr lang="en-US" i="0" dirty="0">
                <a:effectLst/>
                <a:latin typeface="open sans" panose="020B0606030504020204" pitchFamily="34" charset="0"/>
              </a:rPr>
              <a:t>, cylinders, or cones.</a:t>
            </a:r>
          </a:p>
          <a:p>
            <a:endParaRPr lang="en-US" dirty="0">
              <a:latin typeface="open sans" panose="020B0606030504020204" pitchFamily="34" charset="0"/>
            </a:endParaRPr>
          </a:p>
          <a:p>
            <a:r>
              <a:rPr lang="en-US" i="0" dirty="0">
                <a:effectLst/>
                <a:latin typeface="open sans" panose="020B0606030504020204" pitchFamily="34" charset="0"/>
              </a:rPr>
              <a:t>The tooth and wheel of gear are working parts of all types of gears. The different types of gears are used to complete the transfer of energy in different ways and in different directions.</a:t>
            </a:r>
            <a:endParaRPr lang="en-IN" dirty="0"/>
          </a:p>
        </p:txBody>
      </p:sp>
    </p:spTree>
    <p:extLst>
      <p:ext uri="{BB962C8B-B14F-4D97-AF65-F5344CB8AC3E}">
        <p14:creationId xmlns:p14="http://schemas.microsoft.com/office/powerpoint/2010/main" val="2864508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28299" y="2415381"/>
            <a:ext cx="9990161" cy="3171825"/>
          </a:xfrm>
          <a:prstGeom prst="rect">
            <a:avLst/>
          </a:prstGeom>
        </p:spPr>
      </p:pic>
      <p:sp>
        <p:nvSpPr>
          <p:cNvPr id="5" name="Slide Number Placeholder 4"/>
          <p:cNvSpPr>
            <a:spLocks noGrp="1"/>
          </p:cNvSpPr>
          <p:nvPr>
            <p:ph type="sldNum" sz="quarter" idx="12"/>
          </p:nvPr>
        </p:nvSpPr>
        <p:spPr/>
        <p:txBody>
          <a:bodyPr/>
          <a:lstStyle/>
          <a:p>
            <a:fld id="{6B92D343-E4A1-48C4-85AE-27C2524EEFC8}" type="slidenum">
              <a:rPr lang="en-US" smtClean="0"/>
              <a:t>20</a:t>
            </a:fld>
            <a:endParaRPr lang="en-US"/>
          </a:p>
        </p:txBody>
      </p:sp>
    </p:spTree>
    <p:extLst>
      <p:ext uri="{BB962C8B-B14F-4D97-AF65-F5344CB8AC3E}">
        <p14:creationId xmlns:p14="http://schemas.microsoft.com/office/powerpoint/2010/main" val="1056552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6412" y="272955"/>
            <a:ext cx="9990161" cy="2690529"/>
          </a:xfrm>
          <a:prstGeom prst="rect">
            <a:avLst/>
          </a:prstGeom>
        </p:spPr>
      </p:pic>
      <p:pic>
        <p:nvPicPr>
          <p:cNvPr id="5" name="Picture 4"/>
          <p:cNvPicPr>
            <a:picLocks noChangeAspect="1"/>
          </p:cNvPicPr>
          <p:nvPr/>
        </p:nvPicPr>
        <p:blipFill>
          <a:blip r:embed="rId3"/>
          <a:stretch>
            <a:fillRect/>
          </a:stretch>
        </p:blipFill>
        <p:spPr>
          <a:xfrm>
            <a:off x="1298172" y="3164077"/>
            <a:ext cx="4600575" cy="3095625"/>
          </a:xfrm>
          <a:prstGeom prst="rect">
            <a:avLst/>
          </a:prstGeom>
        </p:spPr>
      </p:pic>
      <p:pic>
        <p:nvPicPr>
          <p:cNvPr id="6" name="Picture 5"/>
          <p:cNvPicPr>
            <a:picLocks noChangeAspect="1"/>
          </p:cNvPicPr>
          <p:nvPr/>
        </p:nvPicPr>
        <p:blipFill>
          <a:blip r:embed="rId4"/>
          <a:stretch>
            <a:fillRect/>
          </a:stretch>
        </p:blipFill>
        <p:spPr>
          <a:xfrm>
            <a:off x="6337679" y="2963484"/>
            <a:ext cx="4798894" cy="2577508"/>
          </a:xfrm>
          <a:prstGeom prst="rect">
            <a:avLst/>
          </a:prstGeom>
        </p:spPr>
      </p:pic>
      <p:sp>
        <p:nvSpPr>
          <p:cNvPr id="7" name="Slide Number Placeholder 6"/>
          <p:cNvSpPr>
            <a:spLocks noGrp="1"/>
          </p:cNvSpPr>
          <p:nvPr>
            <p:ph type="sldNum" sz="quarter" idx="12"/>
          </p:nvPr>
        </p:nvSpPr>
        <p:spPr/>
        <p:txBody>
          <a:bodyPr/>
          <a:lstStyle/>
          <a:p>
            <a:fld id="{6B92D343-E4A1-48C4-85AE-27C2524EEFC8}" type="slidenum">
              <a:rPr lang="en-US" smtClean="0"/>
              <a:t>21</a:t>
            </a:fld>
            <a:endParaRPr lang="en-US"/>
          </a:p>
        </p:txBody>
      </p:sp>
    </p:spTree>
    <p:extLst>
      <p:ext uri="{BB962C8B-B14F-4D97-AF65-F5344CB8AC3E}">
        <p14:creationId xmlns:p14="http://schemas.microsoft.com/office/powerpoint/2010/main" val="2062459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03454" y="388973"/>
            <a:ext cx="4978731" cy="4715290"/>
          </a:xfrm>
          <a:prstGeom prst="rect">
            <a:avLst/>
          </a:prstGeom>
        </p:spPr>
      </p:pic>
      <p:pic>
        <p:nvPicPr>
          <p:cNvPr id="5" name="Picture 4"/>
          <p:cNvPicPr>
            <a:picLocks noChangeAspect="1"/>
          </p:cNvPicPr>
          <p:nvPr/>
        </p:nvPicPr>
        <p:blipFill>
          <a:blip r:embed="rId3"/>
          <a:stretch>
            <a:fillRect/>
          </a:stretch>
        </p:blipFill>
        <p:spPr>
          <a:xfrm>
            <a:off x="5829300" y="421445"/>
            <a:ext cx="6019800" cy="5542627"/>
          </a:xfrm>
          <a:prstGeom prst="rect">
            <a:avLst/>
          </a:prstGeom>
        </p:spPr>
      </p:pic>
      <p:sp>
        <p:nvSpPr>
          <p:cNvPr id="6" name="Slide Number Placeholder 5"/>
          <p:cNvSpPr>
            <a:spLocks noGrp="1"/>
          </p:cNvSpPr>
          <p:nvPr>
            <p:ph type="sldNum" sz="quarter" idx="12"/>
          </p:nvPr>
        </p:nvSpPr>
        <p:spPr/>
        <p:txBody>
          <a:bodyPr/>
          <a:lstStyle/>
          <a:p>
            <a:fld id="{6B92D343-E4A1-48C4-85AE-27C2524EEFC8}" type="slidenum">
              <a:rPr lang="en-US" smtClean="0"/>
              <a:t>22</a:t>
            </a:fld>
            <a:endParaRPr lang="en-US"/>
          </a:p>
        </p:txBody>
      </p:sp>
    </p:spTree>
    <p:extLst>
      <p:ext uri="{BB962C8B-B14F-4D97-AF65-F5344CB8AC3E}">
        <p14:creationId xmlns:p14="http://schemas.microsoft.com/office/powerpoint/2010/main" val="481095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Back Lash in Gears</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709684" y="1197614"/>
            <a:ext cx="8475259" cy="51587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200" i="0" dirty="0">
                <a:solidFill>
                  <a:srgbClr val="282829"/>
                </a:solidFill>
                <a:effectLst/>
                <a:latin typeface="Trebuchet MS" panose="020B0603020202020204" pitchFamily="34" charset="0"/>
              </a:rPr>
              <a:t>Backlash, a clearance between mating gear teeth, is built into speed reducers to let the gears mesh without binding and to provide space for a film of lubricating oil between the teeth. </a:t>
            </a:r>
          </a:p>
          <a:p>
            <a:endParaRPr lang="en-US" sz="2200" i="0" dirty="0">
              <a:solidFill>
                <a:srgbClr val="282829"/>
              </a:solidFill>
              <a:effectLst/>
              <a:latin typeface="Trebuchet MS" panose="020B0603020202020204" pitchFamily="34" charset="0"/>
              <a:cs typeface="Times New Roman" panose="02020603050405020304" pitchFamily="18" charset="0"/>
            </a:endParaRPr>
          </a:p>
          <a:p>
            <a:r>
              <a:rPr lang="en-US" sz="2200" b="0" i="1" dirty="0">
                <a:solidFill>
                  <a:srgbClr val="2E2E2E"/>
                </a:solidFill>
                <a:effectLst/>
                <a:latin typeface="Trebuchet MS" panose="020B0603020202020204" pitchFamily="34" charset="0"/>
              </a:rPr>
              <a:t>Backlash</a:t>
            </a:r>
            <a:r>
              <a:rPr lang="en-US" sz="2200" b="0" i="0" dirty="0">
                <a:solidFill>
                  <a:srgbClr val="2E2E2E"/>
                </a:solidFill>
                <a:effectLst/>
                <a:latin typeface="Trebuchet MS" panose="020B0603020202020204" pitchFamily="34" charset="0"/>
              </a:rPr>
              <a:t> refers to the angle that the output shaft of a gearhead can rotate without the input shaft moving. </a:t>
            </a:r>
          </a:p>
          <a:p>
            <a:endParaRPr lang="en-US" sz="2200" i="0" dirty="0">
              <a:solidFill>
                <a:srgbClr val="282829"/>
              </a:solidFill>
              <a:effectLst/>
              <a:latin typeface="Trebuchet MS" panose="020B0603020202020204" pitchFamily="34" charset="0"/>
              <a:cs typeface="Times New Roman" panose="02020603050405020304" pitchFamily="18" charset="0"/>
            </a:endParaRPr>
          </a:p>
          <a:p>
            <a:r>
              <a:rPr lang="en-US" sz="2200" i="0" dirty="0">
                <a:solidFill>
                  <a:srgbClr val="282829"/>
                </a:solidFill>
                <a:effectLst/>
                <a:latin typeface="Trebuchet MS" panose="020B0603020202020204" pitchFamily="34" charset="0"/>
              </a:rPr>
              <a:t>The general purpose of backlash is to present gears from jamming together and making contact on both sides of their teeth simultaneously</a:t>
            </a:r>
          </a:p>
          <a:p>
            <a:pPr marL="0" indent="0">
              <a:buNone/>
            </a:pPr>
            <a:endParaRPr lang="en-US" sz="2200" i="0" dirty="0">
              <a:solidFill>
                <a:srgbClr val="282829"/>
              </a:solidFill>
              <a:effectLst/>
              <a:latin typeface="Trebuchet MS" panose="020B0603020202020204" pitchFamily="34" charset="0"/>
            </a:endParaRPr>
          </a:p>
          <a:p>
            <a:r>
              <a:rPr lang="en-US" sz="2200" i="0" dirty="0">
                <a:solidFill>
                  <a:srgbClr val="2E2E2E"/>
                </a:solidFill>
                <a:effectLst/>
                <a:latin typeface="Trebuchet MS" panose="020B0603020202020204" pitchFamily="34" charset="0"/>
              </a:rPr>
              <a:t> At low power outputs, backlash results in inaccurate calculation from the small errors introduced at each change of direction</a:t>
            </a:r>
            <a:endParaRPr lang="en-US" sz="2200" dirty="0">
              <a:solidFill>
                <a:srgbClr val="282829"/>
              </a:solidFill>
              <a:latin typeface="Trebuchet MS" panose="020B0603020202020204" pitchFamily="34" charset="0"/>
              <a:cs typeface="Times New Roman" panose="02020603050405020304" pitchFamily="18" charset="0"/>
            </a:endParaRPr>
          </a:p>
          <a:p>
            <a:endParaRPr lang="en-US" sz="2200" dirty="0">
              <a:latin typeface="Trebuchet MS" panose="020B0603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23</a:t>
            </a:fld>
            <a:endParaRPr lang="en-IN"/>
          </a:p>
        </p:txBody>
      </p:sp>
      <p:pic>
        <p:nvPicPr>
          <p:cNvPr id="8" name="Picture 7">
            <a:extLst>
              <a:ext uri="{FF2B5EF4-FFF2-40B4-BE49-F238E27FC236}">
                <a16:creationId xmlns:a16="http://schemas.microsoft.com/office/drawing/2014/main" id="{9FDCFF0C-4B09-0F62-1C05-8D14A27AC111}"/>
              </a:ext>
            </a:extLst>
          </p:cNvPr>
          <p:cNvPicPr>
            <a:picLocks noChangeAspect="1"/>
          </p:cNvPicPr>
          <p:nvPr/>
        </p:nvPicPr>
        <p:blipFill>
          <a:blip r:embed="rId2"/>
          <a:stretch>
            <a:fillRect/>
          </a:stretch>
        </p:blipFill>
        <p:spPr>
          <a:xfrm>
            <a:off x="8884693" y="1856096"/>
            <a:ext cx="3307307" cy="2606722"/>
          </a:xfrm>
          <a:prstGeom prst="rect">
            <a:avLst/>
          </a:prstGeom>
        </p:spPr>
      </p:pic>
    </p:spTree>
    <p:extLst>
      <p:ext uri="{BB962C8B-B14F-4D97-AF65-F5344CB8AC3E}">
        <p14:creationId xmlns:p14="http://schemas.microsoft.com/office/powerpoint/2010/main" val="4118693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lstStyle/>
          <a:p>
            <a:r>
              <a:rPr lang="en-US" dirty="0"/>
              <a:t>Backlash in Gears</a:t>
            </a:r>
          </a:p>
        </p:txBody>
      </p:sp>
      <p:sp>
        <p:nvSpPr>
          <p:cNvPr id="6" name="Slide Number Placeholder 5"/>
          <p:cNvSpPr>
            <a:spLocks noGrp="1"/>
          </p:cNvSpPr>
          <p:nvPr>
            <p:ph type="sldNum" sz="quarter" idx="12"/>
          </p:nvPr>
        </p:nvSpPr>
        <p:spPr/>
        <p:txBody>
          <a:bodyPr/>
          <a:lstStyle/>
          <a:p>
            <a:fld id="{6B92D343-E4A1-48C4-85AE-27C2524EEFC8}" type="slidenum">
              <a:rPr lang="en-US" smtClean="0"/>
              <a:t>24</a:t>
            </a:fld>
            <a:endParaRPr lang="en-US"/>
          </a:p>
        </p:txBody>
      </p:sp>
      <p:pic>
        <p:nvPicPr>
          <p:cNvPr id="9" name="Content Placeholder 8">
            <a:extLst>
              <a:ext uri="{FF2B5EF4-FFF2-40B4-BE49-F238E27FC236}">
                <a16:creationId xmlns:a16="http://schemas.microsoft.com/office/drawing/2014/main" id="{4BEA417C-8F1A-E8CB-596A-4E839DF25309}"/>
              </a:ext>
            </a:extLst>
          </p:cNvPr>
          <p:cNvPicPr>
            <a:picLocks noGrp="1" noChangeAspect="1"/>
          </p:cNvPicPr>
          <p:nvPr>
            <p:ph idx="1"/>
          </p:nvPr>
        </p:nvPicPr>
        <p:blipFill>
          <a:blip r:embed="rId2"/>
          <a:stretch>
            <a:fillRect/>
          </a:stretch>
        </p:blipFill>
        <p:spPr>
          <a:xfrm>
            <a:off x="1798873" y="1690688"/>
            <a:ext cx="7559440" cy="4474578"/>
          </a:xfrm>
        </p:spPr>
      </p:pic>
    </p:spTree>
    <p:extLst>
      <p:ext uri="{BB962C8B-B14F-4D97-AF65-F5344CB8AC3E}">
        <p14:creationId xmlns:p14="http://schemas.microsoft.com/office/powerpoint/2010/main" val="4025176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Back Lash in Gears</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709684" y="1197614"/>
            <a:ext cx="10515600" cy="51587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000" i="0" dirty="0">
                <a:solidFill>
                  <a:srgbClr val="282829"/>
                </a:solidFill>
                <a:effectLst/>
                <a:latin typeface="Trebuchet MS" panose="020B0603020202020204" pitchFamily="34" charset="0"/>
              </a:rPr>
              <a:t>Advantages:</a:t>
            </a:r>
          </a:p>
          <a:p>
            <a:pPr marL="0" indent="0">
              <a:buNone/>
            </a:pPr>
            <a:endParaRPr lang="en-US" sz="2000" i="0" dirty="0">
              <a:solidFill>
                <a:srgbClr val="282829"/>
              </a:solidFill>
              <a:effectLst/>
              <a:latin typeface="Trebuchet MS" panose="020B0603020202020204" pitchFamily="34" charset="0"/>
            </a:endParaRPr>
          </a:p>
          <a:p>
            <a:pPr marL="0" indent="0">
              <a:buNone/>
            </a:pPr>
            <a:r>
              <a:rPr lang="en-US" sz="2000" dirty="0">
                <a:solidFill>
                  <a:srgbClr val="282829"/>
                </a:solidFill>
                <a:latin typeface="Trebuchet MS" panose="020B0603020202020204" pitchFamily="34" charset="0"/>
                <a:cs typeface="Times New Roman" panose="02020603050405020304" pitchFamily="18" charset="0"/>
              </a:rPr>
              <a:t>a) </a:t>
            </a:r>
            <a:r>
              <a:rPr lang="en-US" sz="2000" b="0" i="0" dirty="0">
                <a:solidFill>
                  <a:srgbClr val="282829"/>
                </a:solidFill>
                <a:effectLst/>
                <a:latin typeface="Trebuchet MS" panose="020B0603020202020204" pitchFamily="34" charset="0"/>
              </a:rPr>
              <a:t>Proper amount of back lash is given for smooth running of the gears.</a:t>
            </a:r>
          </a:p>
          <a:p>
            <a:pPr marL="0" indent="0">
              <a:buNone/>
            </a:pPr>
            <a:r>
              <a:rPr lang="en-US" sz="2000" dirty="0">
                <a:solidFill>
                  <a:srgbClr val="282829"/>
                </a:solidFill>
                <a:latin typeface="Trebuchet MS" panose="020B0603020202020204" pitchFamily="34" charset="0"/>
                <a:cs typeface="Times New Roman" panose="02020603050405020304" pitchFamily="18" charset="0"/>
              </a:rPr>
              <a:t>b) </a:t>
            </a:r>
            <a:r>
              <a:rPr lang="en-US" sz="2000" b="0" i="0" dirty="0">
                <a:solidFill>
                  <a:srgbClr val="282829"/>
                </a:solidFill>
                <a:effectLst/>
                <a:latin typeface="Trebuchet MS" panose="020B0603020202020204" pitchFamily="34" charset="0"/>
              </a:rPr>
              <a:t>No backlash means the gears need to manufactured with very high degree of accuracy.</a:t>
            </a:r>
          </a:p>
          <a:p>
            <a:pPr marL="0" indent="0">
              <a:buNone/>
            </a:pPr>
            <a:r>
              <a:rPr lang="en-US" sz="2000" dirty="0">
                <a:solidFill>
                  <a:srgbClr val="282829"/>
                </a:solidFill>
                <a:latin typeface="Trebuchet MS" panose="020B0603020202020204" pitchFamily="34" charset="0"/>
                <a:cs typeface="Times New Roman" panose="02020603050405020304" pitchFamily="18" charset="0"/>
              </a:rPr>
              <a:t>c) </a:t>
            </a:r>
            <a:r>
              <a:rPr lang="en-IN" sz="2000" b="0" i="0" dirty="0">
                <a:solidFill>
                  <a:srgbClr val="282829"/>
                </a:solidFill>
                <a:effectLst/>
                <a:latin typeface="Trebuchet MS" panose="020B0603020202020204" pitchFamily="34" charset="0"/>
              </a:rPr>
              <a:t>Backlash provides better lubrication.</a:t>
            </a:r>
          </a:p>
          <a:p>
            <a:pPr marL="0" indent="0">
              <a:buNone/>
            </a:pPr>
            <a:r>
              <a:rPr lang="en-US" sz="2000" dirty="0">
                <a:solidFill>
                  <a:srgbClr val="282829"/>
                </a:solidFill>
                <a:latin typeface="Trebuchet MS" panose="020B0603020202020204" pitchFamily="34" charset="0"/>
                <a:cs typeface="Times New Roman" panose="02020603050405020304" pitchFamily="18" charset="0"/>
              </a:rPr>
              <a:t>d) Prevents overheating and less noise</a:t>
            </a:r>
          </a:p>
          <a:p>
            <a:pPr marL="0" indent="0">
              <a:buNone/>
            </a:pPr>
            <a:endParaRPr lang="en-US" sz="2000" dirty="0">
              <a:solidFill>
                <a:srgbClr val="282829"/>
              </a:solidFill>
              <a:latin typeface="Trebuchet MS" panose="020B0603020202020204" pitchFamily="34" charset="0"/>
              <a:cs typeface="Times New Roman" panose="02020603050405020304" pitchFamily="18" charset="0"/>
            </a:endParaRPr>
          </a:p>
          <a:p>
            <a:r>
              <a:rPr lang="en-US" sz="2000" dirty="0">
                <a:solidFill>
                  <a:srgbClr val="282829"/>
                </a:solidFill>
                <a:latin typeface="Trebuchet MS" panose="020B0603020202020204" pitchFamily="34" charset="0"/>
                <a:cs typeface="Times New Roman" panose="02020603050405020304" pitchFamily="18" charset="0"/>
              </a:rPr>
              <a:t>Disadvantages:</a:t>
            </a:r>
          </a:p>
          <a:p>
            <a:pPr marL="0" indent="0">
              <a:buNone/>
            </a:pPr>
            <a:endParaRPr lang="en-US" sz="2000" dirty="0">
              <a:solidFill>
                <a:srgbClr val="282829"/>
              </a:solidFill>
              <a:latin typeface="Trebuchet MS" panose="020B0603020202020204" pitchFamily="34" charset="0"/>
              <a:cs typeface="Times New Roman" panose="02020603050405020304" pitchFamily="18" charset="0"/>
            </a:endParaRPr>
          </a:p>
          <a:p>
            <a:pPr marL="0" indent="0">
              <a:buNone/>
            </a:pPr>
            <a:r>
              <a:rPr lang="en-US" sz="2000" dirty="0">
                <a:solidFill>
                  <a:srgbClr val="282829"/>
                </a:solidFill>
                <a:latin typeface="Trebuchet MS" panose="020B0603020202020204" pitchFamily="34" charset="0"/>
                <a:cs typeface="Times New Roman" panose="02020603050405020304" pitchFamily="18" charset="0"/>
              </a:rPr>
              <a:t>a) </a:t>
            </a:r>
            <a:r>
              <a:rPr lang="en-US" sz="2000" b="0" i="0" dirty="0">
                <a:solidFill>
                  <a:srgbClr val="282829"/>
                </a:solidFill>
                <a:effectLst/>
                <a:latin typeface="Trebuchet MS" panose="020B0603020202020204" pitchFamily="34" charset="0"/>
              </a:rPr>
              <a:t>Backlash should be avoided in case of measuring instruments like lead screw, screw gauge etc. It results in error called backlash error.</a:t>
            </a:r>
          </a:p>
          <a:p>
            <a:pPr marL="0" indent="0">
              <a:buNone/>
            </a:pPr>
            <a:endParaRPr lang="en-US" sz="2000" dirty="0">
              <a:latin typeface="Trebuchet MS" panose="020B0603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25</a:t>
            </a:fld>
            <a:endParaRPr lang="en-IN"/>
          </a:p>
        </p:txBody>
      </p:sp>
    </p:spTree>
    <p:extLst>
      <p:ext uri="{BB962C8B-B14F-4D97-AF65-F5344CB8AC3E}">
        <p14:creationId xmlns:p14="http://schemas.microsoft.com/office/powerpoint/2010/main" val="1667355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Gear Trains</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709684" y="1197614"/>
            <a:ext cx="10515600"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200" b="0" i="0" dirty="0">
                <a:solidFill>
                  <a:srgbClr val="212121"/>
                </a:solidFill>
                <a:effectLst/>
                <a:latin typeface="Times New Roman" panose="02020603050405020304" pitchFamily="18" charset="0"/>
                <a:cs typeface="Times New Roman" panose="02020603050405020304" pitchFamily="18" charset="0"/>
              </a:rPr>
              <a:t>A gear train is a mechanical system formed by mounting gears on a frame.</a:t>
            </a:r>
          </a:p>
          <a:p>
            <a:endParaRPr lang="en-US" sz="2200" dirty="0">
              <a:solidFill>
                <a:srgbClr val="212121"/>
              </a:solidFill>
              <a:latin typeface="Times New Roman" panose="02020603050405020304" pitchFamily="18" charset="0"/>
              <a:cs typeface="Times New Roman" panose="02020603050405020304" pitchFamily="18" charset="0"/>
            </a:endParaRPr>
          </a:p>
          <a:p>
            <a:r>
              <a:rPr lang="en-US" sz="2200" b="0" i="0" dirty="0">
                <a:solidFill>
                  <a:srgbClr val="212121"/>
                </a:solidFill>
                <a:effectLst/>
                <a:latin typeface="Times New Roman" panose="02020603050405020304" pitchFamily="18" charset="0"/>
                <a:cs typeface="Times New Roman" panose="02020603050405020304" pitchFamily="18" charset="0"/>
              </a:rPr>
              <a:t>when two or more gears mesh together to transmit power from one shaft to another such arrangement is called a gear set or a gear train.</a:t>
            </a:r>
          </a:p>
          <a:p>
            <a:endParaRPr lang="en-US" sz="2200" dirty="0">
              <a:solidFill>
                <a:srgbClr val="212121"/>
              </a:solidFill>
              <a:latin typeface="Times New Roman" panose="02020603050405020304" pitchFamily="18" charset="0"/>
              <a:cs typeface="Times New Roman" panose="02020603050405020304" pitchFamily="18" charset="0"/>
            </a:endParaRPr>
          </a:p>
          <a:p>
            <a:r>
              <a:rPr lang="en-US" sz="2200" b="0" i="0" dirty="0">
                <a:solidFill>
                  <a:srgbClr val="212121"/>
                </a:solidFill>
                <a:effectLst/>
                <a:latin typeface="Times New Roman" panose="02020603050405020304" pitchFamily="18" charset="0"/>
                <a:cs typeface="Times New Roman" panose="02020603050405020304" pitchFamily="18" charset="0"/>
              </a:rPr>
              <a:t>Sometimes two or more gears are made to mesh with each other to transmit power from one shaft to another such a combination is called the “gear train of the wheel”.</a:t>
            </a:r>
          </a:p>
          <a:p>
            <a:endParaRPr lang="en-US" sz="2200" dirty="0">
              <a:solidFill>
                <a:srgbClr val="212121"/>
              </a:solidFill>
              <a:latin typeface="Times New Roman" panose="02020603050405020304" pitchFamily="18" charset="0"/>
              <a:cs typeface="Times New Roman" panose="02020603050405020304" pitchFamily="18" charset="0"/>
            </a:endParaRPr>
          </a:p>
          <a:p>
            <a:r>
              <a:rPr lang="en-US" sz="2200" dirty="0">
                <a:solidFill>
                  <a:srgbClr val="212121"/>
                </a:solidFill>
                <a:latin typeface="Times New Roman" panose="02020603050405020304" pitchFamily="18" charset="0"/>
                <a:cs typeface="Times New Roman" panose="02020603050405020304" pitchFamily="18" charset="0"/>
              </a:rPr>
              <a:t> Each</a:t>
            </a:r>
            <a:r>
              <a:rPr lang="en-US" sz="2200" b="0" i="0" dirty="0">
                <a:solidFill>
                  <a:srgbClr val="212121"/>
                </a:solidFill>
                <a:effectLst/>
                <a:latin typeface="Times New Roman" panose="02020603050405020304" pitchFamily="18" charset="0"/>
                <a:cs typeface="Times New Roman" panose="02020603050405020304" pitchFamily="18" charset="0"/>
              </a:rPr>
              <a:t> gear is generally attached to a shaft often gears that are meshed together will be of different sizes, in this case, the smaller gear is referred to as the pinion and the larger one is simply referred to as the gear.</a:t>
            </a:r>
            <a:endParaRPr lang="en-US" sz="22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26</a:t>
            </a:fld>
            <a:endParaRPr lang="en-IN"/>
          </a:p>
        </p:txBody>
      </p:sp>
    </p:spTree>
    <p:extLst>
      <p:ext uri="{BB962C8B-B14F-4D97-AF65-F5344CB8AC3E}">
        <p14:creationId xmlns:p14="http://schemas.microsoft.com/office/powerpoint/2010/main" val="3539050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Simple Gear Train</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709684" y="1197614"/>
            <a:ext cx="6318913"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b="0" i="0" dirty="0">
                <a:solidFill>
                  <a:srgbClr val="212121"/>
                </a:solidFill>
                <a:effectLst/>
                <a:latin typeface="Times New Roman" panose="02020603050405020304" pitchFamily="18" charset="0"/>
                <a:cs typeface="Times New Roman" panose="02020603050405020304" pitchFamily="18" charset="0"/>
              </a:rPr>
              <a:t>T</a:t>
            </a:r>
            <a:r>
              <a:rPr lang="en-US" sz="2000" b="0" i="0" dirty="0">
                <a:solidFill>
                  <a:srgbClr val="212121"/>
                </a:solidFill>
                <a:effectLst/>
                <a:latin typeface="open sans" panose="020B0606030504020204" pitchFamily="34" charset="0"/>
              </a:rPr>
              <a:t>he motion from one wheel to another is transmitted by providing one or more intermediate wheels. </a:t>
            </a:r>
          </a:p>
          <a:p>
            <a:endParaRPr lang="en-US" sz="2000" dirty="0">
              <a:solidFill>
                <a:srgbClr val="212121"/>
              </a:solidFill>
              <a:latin typeface="open sans" panose="020B0606030504020204" pitchFamily="34" charset="0"/>
              <a:cs typeface="Times New Roman" panose="02020603050405020304" pitchFamily="18" charset="0"/>
            </a:endParaRPr>
          </a:p>
          <a:p>
            <a:r>
              <a:rPr lang="en-US" sz="2000" b="0" i="0" dirty="0">
                <a:solidFill>
                  <a:srgbClr val="212121"/>
                </a:solidFill>
                <a:effectLst/>
                <a:latin typeface="open sans" panose="020B0606030504020204" pitchFamily="34" charset="0"/>
              </a:rPr>
              <a:t>When the number of intermediate wheels is odd, the motion of the driver and follower is in the same direction.</a:t>
            </a:r>
          </a:p>
          <a:p>
            <a:endParaRPr lang="en-US" sz="2000" dirty="0">
              <a:solidFill>
                <a:srgbClr val="212121"/>
              </a:solidFill>
              <a:latin typeface="open sans" panose="020B0606030504020204" pitchFamily="34" charset="0"/>
              <a:cs typeface="Times New Roman" panose="02020603050405020304" pitchFamily="18" charset="0"/>
            </a:endParaRPr>
          </a:p>
          <a:p>
            <a:r>
              <a:rPr lang="en-US" sz="2000" b="0" i="0" dirty="0">
                <a:solidFill>
                  <a:srgbClr val="212121"/>
                </a:solidFill>
                <a:effectLst/>
                <a:latin typeface="open sans" panose="020B0606030504020204" pitchFamily="34" charset="0"/>
              </a:rPr>
              <a:t>If the number of intermediate wheels is even the motion of the follower will be in the opposite direction of the driver</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27</a:t>
            </a:fld>
            <a:endParaRPr lang="en-IN"/>
          </a:p>
        </p:txBody>
      </p:sp>
      <p:pic>
        <p:nvPicPr>
          <p:cNvPr id="5" name="Picture 4">
            <a:extLst>
              <a:ext uri="{FF2B5EF4-FFF2-40B4-BE49-F238E27FC236}">
                <a16:creationId xmlns:a16="http://schemas.microsoft.com/office/drawing/2014/main" id="{75B2C93E-4DFF-A85A-1639-5A70FA188F20}"/>
              </a:ext>
            </a:extLst>
          </p:cNvPr>
          <p:cNvPicPr>
            <a:picLocks noChangeAspect="1"/>
          </p:cNvPicPr>
          <p:nvPr/>
        </p:nvPicPr>
        <p:blipFill>
          <a:blip r:embed="rId2"/>
          <a:stretch>
            <a:fillRect/>
          </a:stretch>
        </p:blipFill>
        <p:spPr>
          <a:xfrm>
            <a:off x="7356144" y="1434366"/>
            <a:ext cx="4394577" cy="3989268"/>
          </a:xfrm>
          <a:prstGeom prst="rect">
            <a:avLst/>
          </a:prstGeom>
        </p:spPr>
      </p:pic>
    </p:spTree>
    <p:extLst>
      <p:ext uri="{BB962C8B-B14F-4D97-AF65-F5344CB8AC3E}">
        <p14:creationId xmlns:p14="http://schemas.microsoft.com/office/powerpoint/2010/main" val="3695910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Compound Gear Train</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709684" y="1197614"/>
            <a:ext cx="6837528"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400" i="0" dirty="0">
                <a:effectLst/>
                <a:latin typeface="Trebuchet MS" panose="020B0603020202020204" pitchFamily="34" charset="0"/>
              </a:rPr>
              <a:t>In a </a:t>
            </a:r>
            <a:r>
              <a:rPr lang="en-US" sz="2400" dirty="0">
                <a:latin typeface="Trebuchet MS" panose="020B0603020202020204" pitchFamily="34" charset="0"/>
              </a:rPr>
              <a:t>compound gear train</a:t>
            </a:r>
            <a:r>
              <a:rPr lang="en-US" sz="2400" i="0" dirty="0">
                <a:effectLst/>
                <a:latin typeface="Trebuchet MS" panose="020B0603020202020204" pitchFamily="34" charset="0"/>
              </a:rPr>
              <a:t> each intermediate shaft has two wheels fixed to it. These wheels have the same speed. </a:t>
            </a:r>
          </a:p>
          <a:p>
            <a:endParaRPr lang="en-US" sz="2400" dirty="0">
              <a:latin typeface="Trebuchet MS" panose="020B0603020202020204" pitchFamily="34" charset="0"/>
            </a:endParaRPr>
          </a:p>
          <a:p>
            <a:r>
              <a:rPr lang="en-US" sz="2400" i="0" dirty="0">
                <a:effectLst/>
                <a:latin typeface="Trebuchet MS" panose="020B0603020202020204" pitchFamily="34" charset="0"/>
              </a:rPr>
              <a:t>One wheel gears with the drier and the other wheel gears with the follower attached to the next shaft.</a:t>
            </a:r>
            <a:endParaRPr lang="en-US" sz="2400" dirty="0">
              <a:latin typeface="Trebuchet MS" panose="020B0603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28</a:t>
            </a:fld>
            <a:endParaRPr lang="en-IN"/>
          </a:p>
        </p:txBody>
      </p:sp>
      <p:pic>
        <p:nvPicPr>
          <p:cNvPr id="6" name="Picture 5">
            <a:extLst>
              <a:ext uri="{FF2B5EF4-FFF2-40B4-BE49-F238E27FC236}">
                <a16:creationId xmlns:a16="http://schemas.microsoft.com/office/drawing/2014/main" id="{5F6DD9A1-D362-E3F5-CE3A-8C9A012B51DB}"/>
              </a:ext>
            </a:extLst>
          </p:cNvPr>
          <p:cNvPicPr>
            <a:picLocks noChangeAspect="1"/>
          </p:cNvPicPr>
          <p:nvPr/>
        </p:nvPicPr>
        <p:blipFill>
          <a:blip r:embed="rId2"/>
          <a:stretch>
            <a:fillRect/>
          </a:stretch>
        </p:blipFill>
        <p:spPr>
          <a:xfrm>
            <a:off x="8237419" y="1736426"/>
            <a:ext cx="3116381" cy="3130110"/>
          </a:xfrm>
          <a:prstGeom prst="rect">
            <a:avLst/>
          </a:prstGeom>
        </p:spPr>
      </p:pic>
    </p:spTree>
    <p:extLst>
      <p:ext uri="{BB962C8B-B14F-4D97-AF65-F5344CB8AC3E}">
        <p14:creationId xmlns:p14="http://schemas.microsoft.com/office/powerpoint/2010/main" val="1687694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Reverted Gear Train</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183983" y="1297520"/>
            <a:ext cx="6837528"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400" b="0" i="0" dirty="0">
                <a:solidFill>
                  <a:srgbClr val="212121"/>
                </a:solidFill>
                <a:effectLst/>
                <a:latin typeface="open sans" panose="020B0606030504020204" pitchFamily="34" charset="0"/>
              </a:rPr>
              <a:t>When the axes of the first and last wheels are co-axial the train is known as “reverted gear trains”.</a:t>
            </a:r>
          </a:p>
          <a:p>
            <a:endParaRPr lang="en-US" sz="2400" dirty="0">
              <a:solidFill>
                <a:srgbClr val="212121"/>
              </a:solidFill>
              <a:latin typeface="open sans" panose="020B0606030504020204" pitchFamily="34" charset="0"/>
            </a:endParaRPr>
          </a:p>
          <a:p>
            <a:r>
              <a:rPr lang="en-US" sz="2400" b="0" i="0" dirty="0">
                <a:solidFill>
                  <a:srgbClr val="212121"/>
                </a:solidFill>
                <a:effectLst/>
                <a:latin typeface="open sans" panose="020B0606030504020204" pitchFamily="34" charset="0"/>
              </a:rPr>
              <a:t> Since the motion of the first and last wheel is alike, therefore a compound wheel is provided. Since the distance between the centers of the shaft 1 and 2 as well as 3 and 4 is the same.</a:t>
            </a:r>
            <a:endParaRPr lang="en-US" sz="3600" dirty="0">
              <a:latin typeface="Trebuchet MS" panose="020B0603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29</a:t>
            </a:fld>
            <a:endParaRPr lang="en-IN"/>
          </a:p>
        </p:txBody>
      </p:sp>
      <p:pic>
        <p:nvPicPr>
          <p:cNvPr id="5" name="Picture 4">
            <a:extLst>
              <a:ext uri="{FF2B5EF4-FFF2-40B4-BE49-F238E27FC236}">
                <a16:creationId xmlns:a16="http://schemas.microsoft.com/office/drawing/2014/main" id="{EF19DF55-7DED-4B75-1A7F-B6C6CE4DC5FC}"/>
              </a:ext>
            </a:extLst>
          </p:cNvPr>
          <p:cNvPicPr>
            <a:picLocks noChangeAspect="1"/>
          </p:cNvPicPr>
          <p:nvPr/>
        </p:nvPicPr>
        <p:blipFill>
          <a:blip r:embed="rId2"/>
          <a:stretch>
            <a:fillRect/>
          </a:stretch>
        </p:blipFill>
        <p:spPr>
          <a:xfrm>
            <a:off x="6892995" y="2062457"/>
            <a:ext cx="5115022" cy="3195638"/>
          </a:xfrm>
          <a:prstGeom prst="rect">
            <a:avLst/>
          </a:prstGeom>
        </p:spPr>
      </p:pic>
    </p:spTree>
    <p:extLst>
      <p:ext uri="{BB962C8B-B14F-4D97-AF65-F5344CB8AC3E}">
        <p14:creationId xmlns:p14="http://schemas.microsoft.com/office/powerpoint/2010/main" val="252641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lstStyle/>
          <a:p>
            <a:r>
              <a:rPr lang="en-US" b="1" dirty="0"/>
              <a:t>Gears</a:t>
            </a:r>
          </a:p>
        </p:txBody>
      </p:sp>
      <p:sp>
        <p:nvSpPr>
          <p:cNvPr id="5" name="Slide Number Placeholder 4"/>
          <p:cNvSpPr>
            <a:spLocks noGrp="1"/>
          </p:cNvSpPr>
          <p:nvPr>
            <p:ph type="sldNum" sz="quarter" idx="12"/>
          </p:nvPr>
        </p:nvSpPr>
        <p:spPr/>
        <p:txBody>
          <a:bodyPr/>
          <a:lstStyle/>
          <a:p>
            <a:fld id="{6B92D343-E4A1-48C4-85AE-27C2524EEFC8}" type="slidenum">
              <a:rPr lang="en-US" smtClean="0"/>
              <a:t>3</a:t>
            </a:fld>
            <a:endParaRPr lang="en-US"/>
          </a:p>
        </p:txBody>
      </p:sp>
      <p:sp>
        <p:nvSpPr>
          <p:cNvPr id="7" name="Content Placeholder 6">
            <a:extLst>
              <a:ext uri="{FF2B5EF4-FFF2-40B4-BE49-F238E27FC236}">
                <a16:creationId xmlns:a16="http://schemas.microsoft.com/office/drawing/2014/main" id="{81C68748-BA49-86CA-E357-A7AF76CFB2EE}"/>
              </a:ext>
            </a:extLst>
          </p:cNvPr>
          <p:cNvSpPr>
            <a:spLocks noGrp="1"/>
          </p:cNvSpPr>
          <p:nvPr>
            <p:ph idx="1"/>
          </p:nvPr>
        </p:nvSpPr>
        <p:spPr>
          <a:xfrm>
            <a:off x="701722" y="1616656"/>
            <a:ext cx="10515600" cy="4351338"/>
          </a:xfrm>
        </p:spPr>
        <p:txBody>
          <a:bodyPr>
            <a:normAutofit lnSpcReduction="10000"/>
          </a:bodyPr>
          <a:lstStyle/>
          <a:p>
            <a:pPr algn="l"/>
            <a:r>
              <a:rPr lang="en-US" b="0" i="0" dirty="0">
                <a:solidFill>
                  <a:srgbClr val="212121"/>
                </a:solidFill>
                <a:effectLst/>
                <a:latin typeface="open sans" panose="020B0606030504020204" pitchFamily="34" charset="0"/>
              </a:rPr>
              <a:t>A gear is a component within a </a:t>
            </a:r>
            <a:r>
              <a:rPr lang="en-US" b="0" i="0" u="none" strike="noStrike" dirty="0">
                <a:solidFill>
                  <a:srgbClr val="1B78E2"/>
                </a:solidFill>
                <a:effectLst/>
                <a:latin typeface="open sans" panose="020B0606030504020204" pitchFamily="34" charset="0"/>
                <a:hlinkClick r:id="rId3"/>
              </a:rPr>
              <a:t>transmission</a:t>
            </a:r>
            <a:r>
              <a:rPr lang="en-US" b="0" i="0" dirty="0">
                <a:solidFill>
                  <a:srgbClr val="212121"/>
                </a:solidFill>
                <a:effectLst/>
                <a:latin typeface="open sans" panose="020B0606030504020204" pitchFamily="34" charset="0"/>
              </a:rPr>
              <a:t> device that transmits the rotational force to another gear or device.</a:t>
            </a:r>
          </a:p>
          <a:p>
            <a:pPr algn="l"/>
            <a:endParaRPr lang="en-US" dirty="0">
              <a:solidFill>
                <a:srgbClr val="212121"/>
              </a:solidFill>
              <a:latin typeface="open sans" panose="020B0606030504020204" pitchFamily="34" charset="0"/>
            </a:endParaRPr>
          </a:p>
          <a:p>
            <a:pPr algn="l"/>
            <a:r>
              <a:rPr lang="en-US" b="0" i="0" dirty="0">
                <a:solidFill>
                  <a:srgbClr val="212121"/>
                </a:solidFill>
                <a:effectLst/>
                <a:latin typeface="open sans" panose="020B0606030504020204" pitchFamily="34" charset="0"/>
              </a:rPr>
              <a:t> Gear is different from a </a:t>
            </a:r>
            <a:r>
              <a:rPr lang="en-US" b="0" i="0" u="none" strike="noStrike" dirty="0">
                <a:solidFill>
                  <a:srgbClr val="1B78E2"/>
                </a:solidFill>
                <a:effectLst/>
                <a:latin typeface="open sans" panose="020B0606030504020204" pitchFamily="34" charset="0"/>
                <a:hlinkClick r:id="rId4"/>
              </a:rPr>
              <a:t>pulley </a:t>
            </a:r>
            <a:r>
              <a:rPr lang="en-US" b="0" i="0" dirty="0">
                <a:solidFill>
                  <a:srgbClr val="212121"/>
                </a:solidFill>
                <a:effectLst/>
                <a:latin typeface="open sans" panose="020B0606030504020204" pitchFamily="34" charset="0"/>
              </a:rPr>
              <a:t>in that a gear is a round wheel that has teeth that mesh with other gear teeth thus Allowing the force to be fully transferred without slippage.</a:t>
            </a:r>
          </a:p>
          <a:p>
            <a:pPr algn="l"/>
            <a:endParaRPr lang="en-US" b="0" i="0" dirty="0">
              <a:solidFill>
                <a:srgbClr val="212121"/>
              </a:solidFill>
              <a:effectLst/>
              <a:latin typeface="open sans" panose="020B0606030504020204" pitchFamily="34" charset="0"/>
            </a:endParaRPr>
          </a:p>
          <a:p>
            <a:pPr algn="l"/>
            <a:r>
              <a:rPr lang="en-US" b="0" i="0" dirty="0">
                <a:solidFill>
                  <a:srgbClr val="212121"/>
                </a:solidFill>
                <a:effectLst/>
                <a:latin typeface="open sans" panose="020B0606030504020204" pitchFamily="34" charset="0"/>
              </a:rPr>
              <a:t>Depending on their construction and arrangement, geared devices can transmit forces at different speeds, torques, or in a different direction, from the power source.</a:t>
            </a:r>
          </a:p>
        </p:txBody>
      </p:sp>
    </p:spTree>
    <p:extLst>
      <p:ext uri="{BB962C8B-B14F-4D97-AF65-F5344CB8AC3E}">
        <p14:creationId xmlns:p14="http://schemas.microsoft.com/office/powerpoint/2010/main" val="2088546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fontScale="90000"/>
          </a:bodyPr>
          <a:lstStyle/>
          <a:p>
            <a:r>
              <a:rPr lang="en-IN" sz="3600" b="1" dirty="0"/>
              <a:t>Application of Gears – Working of manual transmission system</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183982" y="1297520"/>
            <a:ext cx="11907933"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400" b="0" i="0" dirty="0">
                <a:effectLst/>
                <a:latin typeface="open sans" panose="020B0606030504020204" pitchFamily="34" charset="0"/>
              </a:rPr>
              <a:t>Manual transmission is the common and popular type of transmission used in vehicles. In this system, the driver must select </a:t>
            </a:r>
            <a:r>
              <a:rPr lang="en-US" sz="2400" b="0" i="0" u="none" strike="noStrike" dirty="0">
                <a:effectLst/>
                <a:latin typeface="open sans" panose="020B0606030504020204" pitchFamily="34" charset="0"/>
                <a:hlinkClick r:id="rId2">
                  <a:extLst>
                    <a:ext uri="{A12FA001-AC4F-418D-AE19-62706E023703}">
                      <ahyp:hlinkClr xmlns:ahyp="http://schemas.microsoft.com/office/drawing/2018/hyperlinkcolor" val="tx"/>
                    </a:ext>
                  </a:extLst>
                </a:hlinkClick>
              </a:rPr>
              <a:t>gears</a:t>
            </a:r>
            <a:r>
              <a:rPr lang="en-US" sz="2400" b="0" i="0" dirty="0">
                <a:effectLst/>
                <a:latin typeface="open sans" panose="020B0606030504020204" pitchFamily="34" charset="0"/>
              </a:rPr>
              <a:t> manually by operating the gear stick and </a:t>
            </a:r>
            <a:r>
              <a:rPr lang="en-US" sz="2400" b="0" i="0" u="none" strike="noStrike" dirty="0">
                <a:effectLst/>
                <a:latin typeface="open sans" panose="020B0606030504020204" pitchFamily="34" charset="0"/>
                <a:hlinkClick r:id="rId3">
                  <a:extLst>
                    <a:ext uri="{A12FA001-AC4F-418D-AE19-62706E023703}">
                      <ahyp:hlinkClr xmlns:ahyp="http://schemas.microsoft.com/office/drawing/2018/hyperlinkcolor" val="tx"/>
                    </a:ext>
                  </a:extLst>
                </a:hlinkClick>
              </a:rPr>
              <a:t>clutch</a:t>
            </a:r>
            <a:r>
              <a:rPr lang="en-US" sz="2400" b="0" i="0" dirty="0">
                <a:effectLst/>
                <a:latin typeface="open sans" panose="020B0606030504020204" pitchFamily="34" charset="0"/>
              </a:rPr>
              <a:t>. </a:t>
            </a:r>
          </a:p>
          <a:p>
            <a:endParaRPr lang="en-US" sz="2400" dirty="0">
              <a:latin typeface="open sans" panose="020B0606030504020204" pitchFamily="34" charset="0"/>
            </a:endParaRPr>
          </a:p>
          <a:p>
            <a:r>
              <a:rPr lang="en-US" sz="2400" b="0" i="0" dirty="0">
                <a:effectLst/>
                <a:latin typeface="open sans" panose="020B0606030504020204" pitchFamily="34" charset="0"/>
              </a:rPr>
              <a:t>The basic function of the transmission is to control the speed and torque of the vehicle in different driving conditions.</a:t>
            </a:r>
          </a:p>
          <a:p>
            <a:endParaRPr lang="en-US" sz="2400" dirty="0">
              <a:latin typeface="open sans" panose="020B0606030504020204" pitchFamily="34" charset="0"/>
              <a:cs typeface="Times New Roman" panose="02020603050405020304" pitchFamily="18" charset="0"/>
            </a:endParaRPr>
          </a:p>
          <a:p>
            <a:r>
              <a:rPr lang="en-US" sz="2400" b="0" i="0" dirty="0">
                <a:effectLst/>
                <a:latin typeface="open sans" panose="020B0606030504020204" pitchFamily="34" charset="0"/>
              </a:rPr>
              <a:t>The manual transmission works on the principle of </a:t>
            </a:r>
            <a:r>
              <a:rPr lang="en-US" sz="2400" b="0" i="0" u="none" strike="noStrike" dirty="0">
                <a:effectLst/>
                <a:latin typeface="open sans" panose="020B0606030504020204" pitchFamily="34" charset="0"/>
                <a:hlinkClick r:id="rId4">
                  <a:extLst>
                    <a:ext uri="{A12FA001-AC4F-418D-AE19-62706E023703}">
                      <ahyp:hlinkClr xmlns:ahyp="http://schemas.microsoft.com/office/drawing/2018/hyperlinkcolor" val="tx"/>
                    </a:ext>
                  </a:extLst>
                </a:hlinkClick>
              </a:rPr>
              <a:t>gear ratio</a:t>
            </a:r>
            <a:r>
              <a:rPr lang="en-US" sz="2400" b="0" i="0" dirty="0">
                <a:effectLst/>
                <a:latin typeface="open sans" panose="020B0606030504020204" pitchFamily="34" charset="0"/>
              </a:rPr>
              <a:t>. The gear ratio is the ratio of the number of turns made by the output shaft to the number of turns the input shaft makes once.</a:t>
            </a:r>
            <a:endParaRPr lang="en-US" sz="3600" dirty="0">
              <a:latin typeface="Trebuchet MS" panose="020B0603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30</a:t>
            </a:fld>
            <a:endParaRPr lang="en-IN"/>
          </a:p>
        </p:txBody>
      </p:sp>
    </p:spTree>
    <p:extLst>
      <p:ext uri="{BB962C8B-B14F-4D97-AF65-F5344CB8AC3E}">
        <p14:creationId xmlns:p14="http://schemas.microsoft.com/office/powerpoint/2010/main" val="3302662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fontScale="90000"/>
          </a:bodyPr>
          <a:lstStyle/>
          <a:p>
            <a:r>
              <a:rPr lang="en-IN" sz="3600" b="1" dirty="0"/>
              <a:t>Application – Construction of manual transmission system</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183982" y="1297520"/>
            <a:ext cx="11307433"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400" dirty="0">
                <a:latin typeface="Trebuchet MS" panose="020B0603020202020204" pitchFamily="34" charset="0"/>
                <a:cs typeface="Times New Roman" panose="02020603050405020304" pitchFamily="18" charset="0"/>
              </a:rPr>
              <a:t>The gearbox consists of three main shafts:</a:t>
            </a:r>
          </a:p>
          <a:p>
            <a:pPr marL="457200" indent="-457200">
              <a:buAutoNum type="arabicParenR"/>
            </a:pPr>
            <a:r>
              <a:rPr lang="en-US" sz="2400" dirty="0">
                <a:latin typeface="Trebuchet MS" panose="020B0603020202020204" pitchFamily="34" charset="0"/>
                <a:cs typeface="Times New Roman" panose="02020603050405020304" pitchFamily="18" charset="0"/>
              </a:rPr>
              <a:t>Input shaft: </a:t>
            </a:r>
            <a:r>
              <a:rPr lang="en-US" sz="2400" b="0" i="0" dirty="0">
                <a:solidFill>
                  <a:srgbClr val="212121"/>
                </a:solidFill>
                <a:effectLst/>
                <a:latin typeface="Trebuchet MS" panose="020B0603020202020204" pitchFamily="34" charset="0"/>
              </a:rPr>
              <a:t>The input shaft is connected to the engine crankshaft via the means of a clutch. Whenever the input shaft turns, the countershaft also rotates and is always in a fixed speed ratio.</a:t>
            </a:r>
          </a:p>
          <a:p>
            <a:pPr marL="457200" indent="-457200">
              <a:buAutoNum type="arabicParenR"/>
            </a:pPr>
            <a:endParaRPr lang="en-US" sz="2400" dirty="0">
              <a:solidFill>
                <a:srgbClr val="212121"/>
              </a:solidFill>
              <a:latin typeface="Trebuchet MS" panose="020B0603020202020204" pitchFamily="34" charset="0"/>
              <a:cs typeface="Times New Roman" panose="02020603050405020304" pitchFamily="18" charset="0"/>
            </a:endParaRPr>
          </a:p>
          <a:p>
            <a:pPr marL="457200" indent="-457200">
              <a:buAutoNum type="arabicParenR"/>
            </a:pPr>
            <a:r>
              <a:rPr lang="en-US" sz="2400" dirty="0">
                <a:solidFill>
                  <a:srgbClr val="212121"/>
                </a:solidFill>
                <a:latin typeface="Trebuchet MS" panose="020B0603020202020204" pitchFamily="34" charset="0"/>
                <a:cs typeface="Times New Roman" panose="02020603050405020304" pitchFamily="18" charset="0"/>
              </a:rPr>
              <a:t>Intermediate or lay shaft: This is connected to the input shaft and rotates at a constant speed. </a:t>
            </a:r>
            <a:r>
              <a:rPr lang="en-US" sz="2400" b="0" i="0" dirty="0">
                <a:solidFill>
                  <a:srgbClr val="212121"/>
                </a:solidFill>
                <a:effectLst/>
                <a:latin typeface="Trebuchet MS" panose="020B0603020202020204" pitchFamily="34" charset="0"/>
              </a:rPr>
              <a:t> It rotates in the opposite direction to the input shaft.</a:t>
            </a:r>
            <a:r>
              <a:rPr lang="en-US" sz="2400" dirty="0">
                <a:solidFill>
                  <a:srgbClr val="212121"/>
                </a:solidFill>
                <a:latin typeface="Trebuchet MS" panose="020B0603020202020204" pitchFamily="34" charset="0"/>
                <a:cs typeface="Times New Roman" panose="02020603050405020304" pitchFamily="18" charset="0"/>
              </a:rPr>
              <a:t> It </a:t>
            </a:r>
            <a:r>
              <a:rPr lang="en-US" sz="2400" b="0" i="0" dirty="0">
                <a:solidFill>
                  <a:srgbClr val="212121"/>
                </a:solidFill>
                <a:effectLst/>
                <a:latin typeface="Trebuchet MS" panose="020B0603020202020204" pitchFamily="34" charset="0"/>
              </a:rPr>
              <a:t>continuously meshes with the input shaft and consists of several gears.</a:t>
            </a:r>
          </a:p>
          <a:p>
            <a:pPr marL="457200" indent="-457200">
              <a:buAutoNum type="arabicParenR"/>
            </a:pPr>
            <a:endParaRPr lang="en-US" sz="2400" dirty="0">
              <a:solidFill>
                <a:srgbClr val="212121"/>
              </a:solidFill>
              <a:latin typeface="Trebuchet MS" panose="020B0603020202020204" pitchFamily="34" charset="0"/>
              <a:cs typeface="Times New Roman" panose="02020603050405020304" pitchFamily="18" charset="0"/>
            </a:endParaRPr>
          </a:p>
          <a:p>
            <a:pPr marL="457200" indent="-457200">
              <a:buAutoNum type="arabicParenR"/>
            </a:pPr>
            <a:r>
              <a:rPr lang="en-US" sz="2400" dirty="0">
                <a:solidFill>
                  <a:srgbClr val="212121"/>
                </a:solidFill>
                <a:latin typeface="Trebuchet MS" panose="020B0603020202020204" pitchFamily="34" charset="0"/>
                <a:cs typeface="Times New Roman" panose="02020603050405020304" pitchFamily="18" charset="0"/>
              </a:rPr>
              <a:t>Output shaft: </a:t>
            </a:r>
            <a:r>
              <a:rPr lang="en-US" sz="2400" b="0" i="0" dirty="0">
                <a:solidFill>
                  <a:srgbClr val="212121"/>
                </a:solidFill>
                <a:effectLst/>
                <a:latin typeface="Trebuchet MS" panose="020B0603020202020204" pitchFamily="34" charset="0"/>
              </a:rPr>
              <a:t>The function of the output shaft is to send the power out of the transmission system to the engine. It connects the countershaft to the driveshaft and probably to the wheels.</a:t>
            </a:r>
            <a:endParaRPr lang="en-US" sz="2400" dirty="0">
              <a:latin typeface="Trebuchet MS" panose="020B0603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31</a:t>
            </a:fld>
            <a:endParaRPr lang="en-IN"/>
          </a:p>
        </p:txBody>
      </p:sp>
    </p:spTree>
    <p:extLst>
      <p:ext uri="{BB962C8B-B14F-4D97-AF65-F5344CB8AC3E}">
        <p14:creationId xmlns:p14="http://schemas.microsoft.com/office/powerpoint/2010/main" val="3394165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fontScale="90000"/>
          </a:bodyPr>
          <a:lstStyle/>
          <a:p>
            <a:r>
              <a:rPr lang="en-IN" sz="3600" b="1" dirty="0"/>
              <a:t>Application – Construction of manual transmission system</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32</a:t>
            </a:fld>
            <a:endParaRPr lang="en-IN"/>
          </a:p>
        </p:txBody>
      </p:sp>
      <p:pic>
        <p:nvPicPr>
          <p:cNvPr id="6" name="Picture 5">
            <a:extLst>
              <a:ext uri="{FF2B5EF4-FFF2-40B4-BE49-F238E27FC236}">
                <a16:creationId xmlns:a16="http://schemas.microsoft.com/office/drawing/2014/main" id="{A4F737C8-E78D-B35D-E4BE-417B41DA2669}"/>
              </a:ext>
            </a:extLst>
          </p:cNvPr>
          <p:cNvPicPr>
            <a:picLocks noChangeAspect="1"/>
          </p:cNvPicPr>
          <p:nvPr/>
        </p:nvPicPr>
        <p:blipFill>
          <a:blip r:embed="rId2"/>
          <a:stretch>
            <a:fillRect/>
          </a:stretch>
        </p:blipFill>
        <p:spPr>
          <a:xfrm>
            <a:off x="838200" y="1398675"/>
            <a:ext cx="6970666" cy="4596229"/>
          </a:xfrm>
          <a:prstGeom prst="rect">
            <a:avLst/>
          </a:prstGeom>
        </p:spPr>
      </p:pic>
      <p:sp>
        <p:nvSpPr>
          <p:cNvPr id="8" name="AutoShape 2" descr="Spur Gear">
            <a:extLst>
              <a:ext uri="{FF2B5EF4-FFF2-40B4-BE49-F238E27FC236}">
                <a16:creationId xmlns:a16="http://schemas.microsoft.com/office/drawing/2014/main" id="{117C75C2-4953-6CA5-D9BE-74194C56529A}"/>
              </a:ext>
            </a:extLst>
          </p:cNvPr>
          <p:cNvSpPr>
            <a:spLocks noGrp="1" noChangeAspect="1" noChangeArrowheads="1"/>
          </p:cNvSpPr>
          <p:nvPr>
            <p:ph idx="1"/>
          </p:nvPr>
        </p:nvSpPr>
        <p:spPr bwMode="auto">
          <a:xfrm>
            <a:off x="8040937" y="1334033"/>
            <a:ext cx="3882526"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400" b="0" i="0" dirty="0">
                <a:solidFill>
                  <a:srgbClr val="212121"/>
                </a:solidFill>
                <a:effectLst/>
                <a:latin typeface="open sans" panose="020B0606030504020204" pitchFamily="34" charset="0"/>
              </a:rPr>
              <a:t>Orange = Input shaft</a:t>
            </a:r>
          </a:p>
          <a:p>
            <a:endParaRPr lang="en-US" sz="2400" dirty="0">
              <a:solidFill>
                <a:srgbClr val="212121"/>
              </a:solidFill>
              <a:latin typeface="open sans" panose="020B0606030504020204" pitchFamily="34" charset="0"/>
              <a:cs typeface="Times New Roman" panose="02020603050405020304" pitchFamily="18" charset="0"/>
            </a:endParaRPr>
          </a:p>
          <a:p>
            <a:r>
              <a:rPr lang="en-US" sz="2400" dirty="0">
                <a:solidFill>
                  <a:srgbClr val="212121"/>
                </a:solidFill>
                <a:latin typeface="open sans" panose="020B0606030504020204" pitchFamily="34" charset="0"/>
                <a:cs typeface="Times New Roman" panose="02020603050405020304" pitchFamily="18" charset="0"/>
              </a:rPr>
              <a:t>Yellow = Intermediate/lay shaft</a:t>
            </a:r>
          </a:p>
          <a:p>
            <a:endParaRPr lang="en-US" sz="2400" dirty="0">
              <a:solidFill>
                <a:srgbClr val="212121"/>
              </a:solidFill>
              <a:latin typeface="open sans" panose="020B0606030504020204" pitchFamily="34" charset="0"/>
              <a:cs typeface="Times New Roman" panose="02020603050405020304" pitchFamily="18" charset="0"/>
            </a:endParaRPr>
          </a:p>
          <a:p>
            <a:r>
              <a:rPr lang="en-US" sz="2400" dirty="0">
                <a:solidFill>
                  <a:srgbClr val="212121"/>
                </a:solidFill>
                <a:latin typeface="open sans" panose="020B0606030504020204" pitchFamily="34" charset="0"/>
                <a:cs typeface="Times New Roman" panose="02020603050405020304" pitchFamily="18" charset="0"/>
              </a:rPr>
              <a:t>Grey = Output shaft</a:t>
            </a:r>
            <a:endParaRPr lang="en-US" sz="3600" dirty="0">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1725330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Neutral gear and First gear</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33</a:t>
            </a:fld>
            <a:endParaRPr lang="en-IN"/>
          </a:p>
        </p:txBody>
      </p:sp>
      <p:pic>
        <p:nvPicPr>
          <p:cNvPr id="5" name="Picture 4">
            <a:extLst>
              <a:ext uri="{FF2B5EF4-FFF2-40B4-BE49-F238E27FC236}">
                <a16:creationId xmlns:a16="http://schemas.microsoft.com/office/drawing/2014/main" id="{E0E15DDF-255B-71C6-FDDE-BCA0FD8C0E85}"/>
              </a:ext>
            </a:extLst>
          </p:cNvPr>
          <p:cNvPicPr>
            <a:picLocks noChangeAspect="1"/>
          </p:cNvPicPr>
          <p:nvPr/>
        </p:nvPicPr>
        <p:blipFill>
          <a:blip r:embed="rId2"/>
          <a:stretch>
            <a:fillRect/>
          </a:stretch>
        </p:blipFill>
        <p:spPr>
          <a:xfrm>
            <a:off x="495939" y="1767025"/>
            <a:ext cx="5600061" cy="3843992"/>
          </a:xfrm>
          <a:prstGeom prst="rect">
            <a:avLst/>
          </a:prstGeom>
        </p:spPr>
      </p:pic>
      <p:pic>
        <p:nvPicPr>
          <p:cNvPr id="10" name="Picture 9">
            <a:extLst>
              <a:ext uri="{FF2B5EF4-FFF2-40B4-BE49-F238E27FC236}">
                <a16:creationId xmlns:a16="http://schemas.microsoft.com/office/drawing/2014/main" id="{7C925E07-462A-182A-6F5A-D5859EA8423C}"/>
              </a:ext>
            </a:extLst>
          </p:cNvPr>
          <p:cNvPicPr>
            <a:picLocks noChangeAspect="1"/>
          </p:cNvPicPr>
          <p:nvPr/>
        </p:nvPicPr>
        <p:blipFill>
          <a:blip r:embed="rId3"/>
          <a:stretch>
            <a:fillRect/>
          </a:stretch>
        </p:blipFill>
        <p:spPr>
          <a:xfrm>
            <a:off x="6664659" y="1625593"/>
            <a:ext cx="5031402" cy="3832272"/>
          </a:xfrm>
          <a:prstGeom prst="rect">
            <a:avLst/>
          </a:prstGeom>
        </p:spPr>
      </p:pic>
    </p:spTree>
    <p:extLst>
      <p:ext uri="{BB962C8B-B14F-4D97-AF65-F5344CB8AC3E}">
        <p14:creationId xmlns:p14="http://schemas.microsoft.com/office/powerpoint/2010/main" val="817230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Second gear and Third gear</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34</a:t>
            </a:fld>
            <a:endParaRPr lang="en-IN"/>
          </a:p>
        </p:txBody>
      </p:sp>
      <p:pic>
        <p:nvPicPr>
          <p:cNvPr id="4" name="Picture 3">
            <a:extLst>
              <a:ext uri="{FF2B5EF4-FFF2-40B4-BE49-F238E27FC236}">
                <a16:creationId xmlns:a16="http://schemas.microsoft.com/office/drawing/2014/main" id="{FAF0D772-19DF-A198-6DB8-D17D44413EE5}"/>
              </a:ext>
            </a:extLst>
          </p:cNvPr>
          <p:cNvPicPr>
            <a:picLocks noChangeAspect="1"/>
          </p:cNvPicPr>
          <p:nvPr/>
        </p:nvPicPr>
        <p:blipFill>
          <a:blip r:embed="rId2"/>
          <a:stretch>
            <a:fillRect/>
          </a:stretch>
        </p:blipFill>
        <p:spPr>
          <a:xfrm>
            <a:off x="101218" y="2183641"/>
            <a:ext cx="6099779" cy="3053971"/>
          </a:xfrm>
          <a:prstGeom prst="rect">
            <a:avLst/>
          </a:prstGeom>
        </p:spPr>
      </p:pic>
      <p:pic>
        <p:nvPicPr>
          <p:cNvPr id="8" name="Picture 7">
            <a:extLst>
              <a:ext uri="{FF2B5EF4-FFF2-40B4-BE49-F238E27FC236}">
                <a16:creationId xmlns:a16="http://schemas.microsoft.com/office/drawing/2014/main" id="{A9307E2C-5FB9-6AA3-D1D5-86F855E58544}"/>
              </a:ext>
            </a:extLst>
          </p:cNvPr>
          <p:cNvPicPr>
            <a:picLocks noChangeAspect="1"/>
          </p:cNvPicPr>
          <p:nvPr/>
        </p:nvPicPr>
        <p:blipFill>
          <a:blip r:embed="rId3"/>
          <a:stretch>
            <a:fillRect/>
          </a:stretch>
        </p:blipFill>
        <p:spPr>
          <a:xfrm>
            <a:off x="6072890" y="2442949"/>
            <a:ext cx="5908709" cy="2894961"/>
          </a:xfrm>
          <a:prstGeom prst="rect">
            <a:avLst/>
          </a:prstGeom>
        </p:spPr>
      </p:pic>
    </p:spTree>
    <p:extLst>
      <p:ext uri="{BB962C8B-B14F-4D97-AF65-F5344CB8AC3E}">
        <p14:creationId xmlns:p14="http://schemas.microsoft.com/office/powerpoint/2010/main" val="2579915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Fourth and Reverse Gear</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35</a:t>
            </a:fld>
            <a:endParaRPr lang="en-IN"/>
          </a:p>
        </p:txBody>
      </p:sp>
      <p:pic>
        <p:nvPicPr>
          <p:cNvPr id="5" name="Picture 4">
            <a:extLst>
              <a:ext uri="{FF2B5EF4-FFF2-40B4-BE49-F238E27FC236}">
                <a16:creationId xmlns:a16="http://schemas.microsoft.com/office/drawing/2014/main" id="{850AD4A0-3467-CDBF-4ECA-4DF58243A4CD}"/>
              </a:ext>
            </a:extLst>
          </p:cNvPr>
          <p:cNvPicPr>
            <a:picLocks noChangeAspect="1"/>
          </p:cNvPicPr>
          <p:nvPr/>
        </p:nvPicPr>
        <p:blipFill>
          <a:blip r:embed="rId2"/>
          <a:stretch>
            <a:fillRect/>
          </a:stretch>
        </p:blipFill>
        <p:spPr>
          <a:xfrm>
            <a:off x="2350114" y="1377950"/>
            <a:ext cx="6616465" cy="5343525"/>
          </a:xfrm>
          <a:prstGeom prst="rect">
            <a:avLst/>
          </a:prstGeom>
        </p:spPr>
      </p:pic>
    </p:spTree>
    <p:extLst>
      <p:ext uri="{BB962C8B-B14F-4D97-AF65-F5344CB8AC3E}">
        <p14:creationId xmlns:p14="http://schemas.microsoft.com/office/powerpoint/2010/main" val="4038325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fontScale="90000"/>
          </a:bodyPr>
          <a:lstStyle/>
          <a:p>
            <a:r>
              <a:rPr lang="en-IN" sz="3600" b="1" dirty="0"/>
              <a:t>Application – Construction of manual transmission system</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183982" y="1297520"/>
            <a:ext cx="11826048"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200" b="0" i="0" dirty="0">
                <a:effectLst/>
                <a:latin typeface="Times New Roman" panose="02020603050405020304" pitchFamily="18" charset="0"/>
                <a:cs typeface="Times New Roman" panose="02020603050405020304" pitchFamily="18" charset="0"/>
              </a:rPr>
              <a:t>In neutral gear, the vehicle remains stationary and there is no coupling attachment in the transmission which means no power is transmitted.</a:t>
            </a:r>
          </a:p>
          <a:p>
            <a:endParaRPr lang="en-US" sz="2200" dirty="0">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In first gear, the smallest gear on the layshaft (with the fewest teeth) is locked to it, passing drive through the largest gear on the output shaft, giving high torque and low speed for a standing start.</a:t>
            </a:r>
          </a:p>
          <a:p>
            <a:endParaRPr lang="en-US" sz="2200" dirty="0">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In second gear, the difference in diameter of the gears on the two shafts is reduced, resulting in increased road speed and lower torque increase. The ratio is ideal for climbing very steep hills.</a:t>
            </a:r>
          </a:p>
          <a:p>
            <a:endParaRPr lang="en-US" sz="2200" dirty="0">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In fourth gear, the input shaft and output shaft are locked together, providing 'direct drive': one revolution of the propellor shaft for each revolution of the crankshaft. The gear ratio is very high.</a:t>
            </a:r>
          </a:p>
          <a:p>
            <a:endParaRPr lang="en-US" sz="2200" dirty="0">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For reversing, an idler gear is interposed between gears on the two shafts, causing the </a:t>
            </a:r>
            <a:r>
              <a:rPr lang="en-US" sz="2200" b="0" i="0" dirty="0" err="1">
                <a:effectLst/>
                <a:latin typeface="Times New Roman" panose="02020603050405020304" pitchFamily="18" charset="0"/>
                <a:cs typeface="Times New Roman" panose="02020603050405020304" pitchFamily="18" charset="0"/>
              </a:rPr>
              <a:t>mainshaft</a:t>
            </a:r>
            <a:r>
              <a:rPr lang="en-US" sz="2200" b="0" i="0" dirty="0">
                <a:effectLst/>
                <a:latin typeface="Times New Roman" panose="02020603050405020304" pitchFamily="18" charset="0"/>
                <a:cs typeface="Times New Roman" panose="02020603050405020304" pitchFamily="18" charset="0"/>
              </a:rPr>
              <a:t> to reverse direction.</a:t>
            </a:r>
            <a:endParaRPr lang="en-US" sz="22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36</a:t>
            </a:fld>
            <a:endParaRPr lang="en-IN"/>
          </a:p>
        </p:txBody>
      </p:sp>
    </p:spTree>
    <p:extLst>
      <p:ext uri="{BB962C8B-B14F-4D97-AF65-F5344CB8AC3E}">
        <p14:creationId xmlns:p14="http://schemas.microsoft.com/office/powerpoint/2010/main" val="465050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Speed Ratios and Train Values- Simple gear train</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37</a:t>
            </a:fld>
            <a:endParaRPr lang="en-IN"/>
          </a:p>
        </p:txBody>
      </p:sp>
      <p:pic>
        <p:nvPicPr>
          <p:cNvPr id="6" name="Picture 5">
            <a:extLst>
              <a:ext uri="{FF2B5EF4-FFF2-40B4-BE49-F238E27FC236}">
                <a16:creationId xmlns:a16="http://schemas.microsoft.com/office/drawing/2014/main" id="{218CAEE0-D862-EDD3-A404-2D4C35387658}"/>
              </a:ext>
            </a:extLst>
          </p:cNvPr>
          <p:cNvPicPr>
            <a:picLocks noChangeAspect="1"/>
          </p:cNvPicPr>
          <p:nvPr/>
        </p:nvPicPr>
        <p:blipFill>
          <a:blip r:embed="rId2"/>
          <a:stretch>
            <a:fillRect/>
          </a:stretch>
        </p:blipFill>
        <p:spPr>
          <a:xfrm>
            <a:off x="838200" y="1160671"/>
            <a:ext cx="10080009" cy="4536658"/>
          </a:xfrm>
          <a:prstGeom prst="rect">
            <a:avLst/>
          </a:prstGeom>
        </p:spPr>
      </p:pic>
    </p:spTree>
    <p:extLst>
      <p:ext uri="{BB962C8B-B14F-4D97-AF65-F5344CB8AC3E}">
        <p14:creationId xmlns:p14="http://schemas.microsoft.com/office/powerpoint/2010/main" val="2048844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Speed Ratios and Train Values- Simple gear train</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38</a:t>
            </a:fld>
            <a:endParaRPr lang="en-IN"/>
          </a:p>
        </p:txBody>
      </p:sp>
      <p:pic>
        <p:nvPicPr>
          <p:cNvPr id="4" name="Picture 3">
            <a:extLst>
              <a:ext uri="{FF2B5EF4-FFF2-40B4-BE49-F238E27FC236}">
                <a16:creationId xmlns:a16="http://schemas.microsoft.com/office/drawing/2014/main" id="{FE97C620-7797-1329-DC98-99A164CCD192}"/>
              </a:ext>
            </a:extLst>
          </p:cNvPr>
          <p:cNvPicPr>
            <a:picLocks noChangeAspect="1"/>
          </p:cNvPicPr>
          <p:nvPr/>
        </p:nvPicPr>
        <p:blipFill>
          <a:blip r:embed="rId2"/>
          <a:stretch>
            <a:fillRect/>
          </a:stretch>
        </p:blipFill>
        <p:spPr>
          <a:xfrm>
            <a:off x="1528549" y="1556768"/>
            <a:ext cx="8866638" cy="4437465"/>
          </a:xfrm>
          <a:prstGeom prst="rect">
            <a:avLst/>
          </a:prstGeom>
        </p:spPr>
      </p:pic>
    </p:spTree>
    <p:extLst>
      <p:ext uri="{BB962C8B-B14F-4D97-AF65-F5344CB8AC3E}">
        <p14:creationId xmlns:p14="http://schemas.microsoft.com/office/powerpoint/2010/main" val="3758176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Speed Ratios and Train Values- Simple gear train</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39</a:t>
            </a:fld>
            <a:endParaRPr lang="en-IN"/>
          </a:p>
        </p:txBody>
      </p:sp>
      <p:pic>
        <p:nvPicPr>
          <p:cNvPr id="5" name="Picture 4">
            <a:extLst>
              <a:ext uri="{FF2B5EF4-FFF2-40B4-BE49-F238E27FC236}">
                <a16:creationId xmlns:a16="http://schemas.microsoft.com/office/drawing/2014/main" id="{FAD4175D-2549-6A71-8F28-52D723D49F76}"/>
              </a:ext>
            </a:extLst>
          </p:cNvPr>
          <p:cNvPicPr>
            <a:picLocks noChangeAspect="1"/>
          </p:cNvPicPr>
          <p:nvPr/>
        </p:nvPicPr>
        <p:blipFill>
          <a:blip r:embed="rId2"/>
          <a:stretch>
            <a:fillRect/>
          </a:stretch>
        </p:blipFill>
        <p:spPr>
          <a:xfrm>
            <a:off x="1683223" y="1569492"/>
            <a:ext cx="8252348" cy="4473054"/>
          </a:xfrm>
          <a:prstGeom prst="rect">
            <a:avLst/>
          </a:prstGeom>
        </p:spPr>
      </p:pic>
    </p:spTree>
    <p:extLst>
      <p:ext uri="{BB962C8B-B14F-4D97-AF65-F5344CB8AC3E}">
        <p14:creationId xmlns:p14="http://schemas.microsoft.com/office/powerpoint/2010/main" val="217786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Rolling Cylinders &amp; </a:t>
            </a:r>
            <a:r>
              <a:rPr lang="en-US" dirty="0" err="1"/>
              <a:t>Vee</a:t>
            </a:r>
            <a:r>
              <a:rPr lang="en-US" dirty="0"/>
              <a:t> belt drive</a:t>
            </a:r>
          </a:p>
        </p:txBody>
      </p:sp>
      <p:pic>
        <p:nvPicPr>
          <p:cNvPr id="6" name="Content Placeholder 5"/>
          <p:cNvPicPr>
            <a:picLocks noGrp="1" noChangeAspect="1"/>
          </p:cNvPicPr>
          <p:nvPr>
            <p:ph idx="1"/>
          </p:nvPr>
        </p:nvPicPr>
        <p:blipFill>
          <a:blip r:embed="rId2"/>
          <a:stretch>
            <a:fillRect/>
          </a:stretch>
        </p:blipFill>
        <p:spPr>
          <a:xfrm>
            <a:off x="7186115" y="2867122"/>
            <a:ext cx="4455425" cy="2126935"/>
          </a:xfrm>
          <a:prstGeom prst="rect">
            <a:avLst/>
          </a:prstGeom>
        </p:spPr>
      </p:pic>
      <p:pic>
        <p:nvPicPr>
          <p:cNvPr id="4" name="Picture 3"/>
          <p:cNvPicPr>
            <a:picLocks noChangeAspect="1"/>
          </p:cNvPicPr>
          <p:nvPr/>
        </p:nvPicPr>
        <p:blipFill>
          <a:blip r:embed="rId3"/>
          <a:stretch>
            <a:fillRect/>
          </a:stretch>
        </p:blipFill>
        <p:spPr>
          <a:xfrm>
            <a:off x="1714486" y="2251951"/>
            <a:ext cx="2013485" cy="2920550"/>
          </a:xfrm>
          <a:prstGeom prst="rect">
            <a:avLst/>
          </a:prstGeom>
        </p:spPr>
      </p:pic>
      <p:pic>
        <p:nvPicPr>
          <p:cNvPr id="5" name="Picture 4"/>
          <p:cNvPicPr>
            <a:picLocks noChangeAspect="1"/>
          </p:cNvPicPr>
          <p:nvPr/>
        </p:nvPicPr>
        <p:blipFill>
          <a:blip r:embed="rId4"/>
          <a:stretch>
            <a:fillRect/>
          </a:stretch>
        </p:blipFill>
        <p:spPr>
          <a:xfrm>
            <a:off x="4175396" y="2251950"/>
            <a:ext cx="2302741" cy="2920550"/>
          </a:xfrm>
          <a:prstGeom prst="rect">
            <a:avLst/>
          </a:prstGeom>
        </p:spPr>
      </p:pic>
      <p:sp>
        <p:nvSpPr>
          <p:cNvPr id="7" name="Slide Number Placeholder 6"/>
          <p:cNvSpPr>
            <a:spLocks noGrp="1"/>
          </p:cNvSpPr>
          <p:nvPr>
            <p:ph type="sldNum" sz="quarter" idx="12"/>
          </p:nvPr>
        </p:nvSpPr>
        <p:spPr/>
        <p:txBody>
          <a:bodyPr/>
          <a:lstStyle/>
          <a:p>
            <a:fld id="{6B92D343-E4A1-48C4-85AE-27C2524EEFC8}" type="slidenum">
              <a:rPr lang="en-US" smtClean="0"/>
              <a:t>4</a:t>
            </a:fld>
            <a:endParaRPr lang="en-US"/>
          </a:p>
        </p:txBody>
      </p:sp>
    </p:spTree>
    <p:extLst>
      <p:ext uri="{BB962C8B-B14F-4D97-AF65-F5344CB8AC3E}">
        <p14:creationId xmlns:p14="http://schemas.microsoft.com/office/powerpoint/2010/main" val="143670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Speed Ratios and Train Values- Simple gear train</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40</a:t>
            </a:fld>
            <a:endParaRPr lang="en-IN"/>
          </a:p>
        </p:txBody>
      </p:sp>
      <p:pic>
        <p:nvPicPr>
          <p:cNvPr id="4" name="Picture 3">
            <a:extLst>
              <a:ext uri="{FF2B5EF4-FFF2-40B4-BE49-F238E27FC236}">
                <a16:creationId xmlns:a16="http://schemas.microsoft.com/office/drawing/2014/main" id="{8780A7AA-1123-4960-43DB-6FCB429C4992}"/>
              </a:ext>
            </a:extLst>
          </p:cNvPr>
          <p:cNvPicPr>
            <a:picLocks noChangeAspect="1"/>
          </p:cNvPicPr>
          <p:nvPr/>
        </p:nvPicPr>
        <p:blipFill>
          <a:blip r:embed="rId2"/>
          <a:stretch>
            <a:fillRect/>
          </a:stretch>
        </p:blipFill>
        <p:spPr>
          <a:xfrm>
            <a:off x="1569493" y="1387593"/>
            <a:ext cx="8775510" cy="4232638"/>
          </a:xfrm>
          <a:prstGeom prst="rect">
            <a:avLst/>
          </a:prstGeom>
        </p:spPr>
      </p:pic>
    </p:spTree>
    <p:extLst>
      <p:ext uri="{BB962C8B-B14F-4D97-AF65-F5344CB8AC3E}">
        <p14:creationId xmlns:p14="http://schemas.microsoft.com/office/powerpoint/2010/main" val="979127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Speed Ratios and Train Values- Compounded gear train</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41</a:t>
            </a:fld>
            <a:endParaRPr lang="en-IN"/>
          </a:p>
        </p:txBody>
      </p:sp>
      <p:pic>
        <p:nvPicPr>
          <p:cNvPr id="5" name="Picture 4">
            <a:extLst>
              <a:ext uri="{FF2B5EF4-FFF2-40B4-BE49-F238E27FC236}">
                <a16:creationId xmlns:a16="http://schemas.microsoft.com/office/drawing/2014/main" id="{0871C338-C8A7-5AA6-796B-CBB904E280F6}"/>
              </a:ext>
            </a:extLst>
          </p:cNvPr>
          <p:cNvPicPr>
            <a:picLocks noChangeAspect="1"/>
          </p:cNvPicPr>
          <p:nvPr/>
        </p:nvPicPr>
        <p:blipFill>
          <a:blip r:embed="rId2"/>
          <a:stretch>
            <a:fillRect/>
          </a:stretch>
        </p:blipFill>
        <p:spPr>
          <a:xfrm>
            <a:off x="1537505" y="1525349"/>
            <a:ext cx="8971271" cy="4467223"/>
          </a:xfrm>
          <a:prstGeom prst="rect">
            <a:avLst/>
          </a:prstGeom>
        </p:spPr>
      </p:pic>
    </p:spTree>
    <p:extLst>
      <p:ext uri="{BB962C8B-B14F-4D97-AF65-F5344CB8AC3E}">
        <p14:creationId xmlns:p14="http://schemas.microsoft.com/office/powerpoint/2010/main" val="3633642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Speed Ratios and Train Values- Compounded gear train</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42</a:t>
            </a:fld>
            <a:endParaRPr lang="en-IN"/>
          </a:p>
        </p:txBody>
      </p:sp>
      <p:pic>
        <p:nvPicPr>
          <p:cNvPr id="4" name="Picture 3">
            <a:extLst>
              <a:ext uri="{FF2B5EF4-FFF2-40B4-BE49-F238E27FC236}">
                <a16:creationId xmlns:a16="http://schemas.microsoft.com/office/drawing/2014/main" id="{597333D8-27FF-D443-433E-8A450AD47D1A}"/>
              </a:ext>
            </a:extLst>
          </p:cNvPr>
          <p:cNvPicPr>
            <a:picLocks noChangeAspect="1"/>
          </p:cNvPicPr>
          <p:nvPr/>
        </p:nvPicPr>
        <p:blipFill>
          <a:blip r:embed="rId2"/>
          <a:stretch>
            <a:fillRect/>
          </a:stretch>
        </p:blipFill>
        <p:spPr>
          <a:xfrm>
            <a:off x="1279122" y="1449150"/>
            <a:ext cx="9065881" cy="4472271"/>
          </a:xfrm>
          <a:prstGeom prst="rect">
            <a:avLst/>
          </a:prstGeom>
        </p:spPr>
      </p:pic>
    </p:spTree>
    <p:extLst>
      <p:ext uri="{BB962C8B-B14F-4D97-AF65-F5344CB8AC3E}">
        <p14:creationId xmlns:p14="http://schemas.microsoft.com/office/powerpoint/2010/main" val="1066508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Speed Ratios and Train Values- Compounded gear train</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43</a:t>
            </a:fld>
            <a:endParaRPr lang="en-IN"/>
          </a:p>
        </p:txBody>
      </p:sp>
      <p:pic>
        <p:nvPicPr>
          <p:cNvPr id="5" name="Picture 4">
            <a:extLst>
              <a:ext uri="{FF2B5EF4-FFF2-40B4-BE49-F238E27FC236}">
                <a16:creationId xmlns:a16="http://schemas.microsoft.com/office/drawing/2014/main" id="{EF0AD5EC-7180-FF2B-8F58-8E0F9338EE33}"/>
              </a:ext>
            </a:extLst>
          </p:cNvPr>
          <p:cNvPicPr>
            <a:picLocks noChangeAspect="1"/>
          </p:cNvPicPr>
          <p:nvPr/>
        </p:nvPicPr>
        <p:blipFill>
          <a:blip r:embed="rId2"/>
          <a:stretch>
            <a:fillRect/>
          </a:stretch>
        </p:blipFill>
        <p:spPr>
          <a:xfrm>
            <a:off x="731541" y="1859672"/>
            <a:ext cx="9805409" cy="3667672"/>
          </a:xfrm>
          <a:prstGeom prst="rect">
            <a:avLst/>
          </a:prstGeom>
        </p:spPr>
      </p:pic>
    </p:spTree>
    <p:extLst>
      <p:ext uri="{BB962C8B-B14F-4D97-AF65-F5344CB8AC3E}">
        <p14:creationId xmlns:p14="http://schemas.microsoft.com/office/powerpoint/2010/main" val="3883988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lstStyle/>
          <a:p>
            <a:r>
              <a:rPr lang="en-US" dirty="0"/>
              <a:t>Rolling Cylinders</a:t>
            </a:r>
            <a:endParaRPr lang="en-US" b="1" dirty="0"/>
          </a:p>
        </p:txBody>
      </p:sp>
      <p:sp>
        <p:nvSpPr>
          <p:cNvPr id="5" name="Slide Number Placeholder 4"/>
          <p:cNvSpPr>
            <a:spLocks noGrp="1"/>
          </p:cNvSpPr>
          <p:nvPr>
            <p:ph type="sldNum" sz="quarter" idx="12"/>
          </p:nvPr>
        </p:nvSpPr>
        <p:spPr/>
        <p:txBody>
          <a:bodyPr/>
          <a:lstStyle/>
          <a:p>
            <a:fld id="{6B92D343-E4A1-48C4-85AE-27C2524EEFC8}" type="slidenum">
              <a:rPr lang="en-US" smtClean="0"/>
              <a:t>5</a:t>
            </a:fld>
            <a:endParaRPr lang="en-US"/>
          </a:p>
        </p:txBody>
      </p:sp>
      <p:pic>
        <p:nvPicPr>
          <p:cNvPr id="9" name="Picture 8">
            <a:extLst>
              <a:ext uri="{FF2B5EF4-FFF2-40B4-BE49-F238E27FC236}">
                <a16:creationId xmlns:a16="http://schemas.microsoft.com/office/drawing/2014/main" id="{547875D5-E048-79D4-DED8-7F666D0DF2B9}"/>
              </a:ext>
            </a:extLst>
          </p:cNvPr>
          <p:cNvPicPr>
            <a:picLocks noChangeAspect="1"/>
          </p:cNvPicPr>
          <p:nvPr/>
        </p:nvPicPr>
        <p:blipFill>
          <a:blip r:embed="rId3"/>
          <a:stretch>
            <a:fillRect/>
          </a:stretch>
        </p:blipFill>
        <p:spPr>
          <a:xfrm>
            <a:off x="991239" y="1466352"/>
            <a:ext cx="9318510" cy="1863702"/>
          </a:xfrm>
          <a:prstGeom prst="rect">
            <a:avLst/>
          </a:prstGeom>
        </p:spPr>
      </p:pic>
    </p:spTree>
    <p:extLst>
      <p:ext uri="{BB962C8B-B14F-4D97-AF65-F5344CB8AC3E}">
        <p14:creationId xmlns:p14="http://schemas.microsoft.com/office/powerpoint/2010/main" val="307790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365125"/>
            <a:ext cx="2764809" cy="6155318"/>
          </a:xfrm>
          <a:prstGeom prst="rect">
            <a:avLst/>
          </a:prstGeom>
        </p:spPr>
      </p:pic>
      <p:pic>
        <p:nvPicPr>
          <p:cNvPr id="5" name="Picture 4"/>
          <p:cNvPicPr>
            <a:picLocks noChangeAspect="1"/>
          </p:cNvPicPr>
          <p:nvPr/>
        </p:nvPicPr>
        <p:blipFill>
          <a:blip r:embed="rId3"/>
          <a:stretch>
            <a:fillRect/>
          </a:stretch>
        </p:blipFill>
        <p:spPr>
          <a:xfrm>
            <a:off x="4409861" y="2632021"/>
            <a:ext cx="3574726" cy="1621525"/>
          </a:xfrm>
          <a:prstGeom prst="rect">
            <a:avLst/>
          </a:prstGeom>
        </p:spPr>
      </p:pic>
      <p:sp>
        <p:nvSpPr>
          <p:cNvPr id="6" name="TextBox 5"/>
          <p:cNvSpPr txBox="1"/>
          <p:nvPr/>
        </p:nvSpPr>
        <p:spPr>
          <a:xfrm>
            <a:off x="4409861" y="791570"/>
            <a:ext cx="7245327" cy="1354217"/>
          </a:xfrm>
          <a:prstGeom prst="rect">
            <a:avLst/>
          </a:prstGeom>
          <a:noFill/>
        </p:spPr>
        <p:txBody>
          <a:bodyPr wrap="square" rtlCol="0">
            <a:spAutoFit/>
          </a:bodyPr>
          <a:lstStyle/>
          <a:p>
            <a:r>
              <a:rPr lang="en-US" sz="2800" b="1" dirty="0">
                <a:solidFill>
                  <a:srgbClr val="FF0000"/>
                </a:solidFill>
              </a:rPr>
              <a:t>Fundamental Law of Gearing:</a:t>
            </a:r>
          </a:p>
          <a:p>
            <a:endParaRPr lang="en-US" b="1" dirty="0">
              <a:solidFill>
                <a:srgbClr val="FF0000"/>
              </a:solidFill>
            </a:endParaRPr>
          </a:p>
          <a:p>
            <a:r>
              <a:rPr lang="en-US" dirty="0"/>
              <a:t>The angular velocity ratio between the gears of a </a:t>
            </a:r>
            <a:r>
              <a:rPr lang="en-US" dirty="0" err="1"/>
              <a:t>gearset</a:t>
            </a:r>
            <a:r>
              <a:rPr lang="en-US" dirty="0"/>
              <a:t> remains constant throughout the mesh.</a:t>
            </a:r>
          </a:p>
        </p:txBody>
      </p:sp>
      <p:sp>
        <p:nvSpPr>
          <p:cNvPr id="3" name="Slide Number Placeholder 2"/>
          <p:cNvSpPr>
            <a:spLocks noGrp="1"/>
          </p:cNvSpPr>
          <p:nvPr>
            <p:ph type="sldNum" sz="quarter" idx="12"/>
          </p:nvPr>
        </p:nvSpPr>
        <p:spPr/>
        <p:txBody>
          <a:bodyPr/>
          <a:lstStyle/>
          <a:p>
            <a:fld id="{6B92D343-E4A1-48C4-85AE-27C2524EEFC8}" type="slidenum">
              <a:rPr lang="en-US" smtClean="0"/>
              <a:t>6</a:t>
            </a:fld>
            <a:endParaRPr lang="en-US"/>
          </a:p>
        </p:txBody>
      </p:sp>
      <p:sp>
        <p:nvSpPr>
          <p:cNvPr id="7" name="TextBox 6">
            <a:extLst>
              <a:ext uri="{FF2B5EF4-FFF2-40B4-BE49-F238E27FC236}">
                <a16:creationId xmlns:a16="http://schemas.microsoft.com/office/drawing/2014/main" id="{0DD33D8B-2E02-3BD7-F198-8C685CC6D191}"/>
              </a:ext>
            </a:extLst>
          </p:cNvPr>
          <p:cNvSpPr txBox="1"/>
          <p:nvPr/>
        </p:nvSpPr>
        <p:spPr>
          <a:xfrm>
            <a:off x="4530736" y="4465092"/>
            <a:ext cx="7245327" cy="369332"/>
          </a:xfrm>
          <a:prstGeom prst="rect">
            <a:avLst/>
          </a:prstGeom>
          <a:noFill/>
        </p:spPr>
        <p:txBody>
          <a:bodyPr wrap="square" rtlCol="0">
            <a:spAutoFit/>
          </a:bodyPr>
          <a:lstStyle/>
          <a:p>
            <a:r>
              <a:rPr lang="en-US" b="1" dirty="0">
                <a:solidFill>
                  <a:srgbClr val="FF0000"/>
                </a:solidFill>
              </a:rPr>
              <a:t>Where mv is angular velocity ratio and Mt is the torque ratio. </a:t>
            </a:r>
            <a:endParaRPr lang="en-US" dirty="0"/>
          </a:p>
        </p:txBody>
      </p:sp>
    </p:spTree>
    <p:extLst>
      <p:ext uri="{BB962C8B-B14F-4D97-AF65-F5344CB8AC3E}">
        <p14:creationId xmlns:p14="http://schemas.microsoft.com/office/powerpoint/2010/main" val="182490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1187355" y="1074738"/>
            <a:ext cx="10515600" cy="5281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l">
              <a:buNone/>
            </a:pPr>
            <a:r>
              <a:rPr lang="en-US" sz="2000" b="1" i="0" dirty="0">
                <a:solidFill>
                  <a:srgbClr val="212121"/>
                </a:solidFill>
                <a:effectLst/>
                <a:latin typeface="Times New Roman" panose="02020603050405020304" pitchFamily="18" charset="0"/>
                <a:cs typeface="Times New Roman" panose="02020603050405020304" pitchFamily="18" charset="0"/>
              </a:rPr>
              <a:t>Parallel Axis Gears</a:t>
            </a:r>
          </a:p>
          <a:p>
            <a:pPr algn="l"/>
            <a:r>
              <a:rPr lang="en-US" sz="2000" b="0" i="0" dirty="0">
                <a:solidFill>
                  <a:srgbClr val="212121"/>
                </a:solidFill>
                <a:effectLst/>
                <a:latin typeface="Times New Roman" panose="02020603050405020304" pitchFamily="18" charset="0"/>
                <a:cs typeface="Times New Roman" panose="02020603050405020304" pitchFamily="18" charset="0"/>
              </a:rPr>
              <a:t>In this </a:t>
            </a:r>
            <a:r>
              <a:rPr lang="en-US" sz="2000" b="1" i="0" dirty="0">
                <a:solidFill>
                  <a:srgbClr val="212121"/>
                </a:solidFill>
                <a:effectLst/>
                <a:latin typeface="Times New Roman" panose="02020603050405020304" pitchFamily="18" charset="0"/>
                <a:cs typeface="Times New Roman" panose="02020603050405020304" pitchFamily="18" charset="0"/>
              </a:rPr>
              <a:t>type of gearing</a:t>
            </a:r>
            <a:r>
              <a:rPr lang="en-US" sz="2000" b="0" i="0" dirty="0">
                <a:solidFill>
                  <a:srgbClr val="212121"/>
                </a:solidFill>
                <a:effectLst/>
                <a:latin typeface="Times New Roman" panose="02020603050405020304" pitchFamily="18" charset="0"/>
                <a:cs typeface="Times New Roman" panose="02020603050405020304" pitchFamily="18" charset="0"/>
              </a:rPr>
              <a:t>, the axis of both the gears tends to be Parallel to each other.</a:t>
            </a:r>
          </a:p>
          <a:p>
            <a:pPr algn="l"/>
            <a:endParaRPr lang="en-US" sz="2000" dirty="0">
              <a:solidFill>
                <a:srgbClr val="212121"/>
              </a:solidFill>
              <a:latin typeface="Times New Roman" panose="02020603050405020304" pitchFamily="18" charset="0"/>
              <a:cs typeface="Times New Roman" panose="02020603050405020304" pitchFamily="18" charset="0"/>
            </a:endParaRPr>
          </a:p>
          <a:p>
            <a:pPr marL="0" indent="0" algn="l">
              <a:buNone/>
            </a:pPr>
            <a:r>
              <a:rPr lang="en-US" sz="2000" b="0" i="0" dirty="0">
                <a:solidFill>
                  <a:srgbClr val="212121"/>
                </a:solidFill>
                <a:effectLst/>
                <a:latin typeface="Times New Roman" panose="02020603050405020304" pitchFamily="18" charset="0"/>
                <a:cs typeface="Times New Roman" panose="02020603050405020304" pitchFamily="18" charset="0"/>
              </a:rPr>
              <a:t>Perpendicular Axis Gears</a:t>
            </a:r>
          </a:p>
          <a:p>
            <a:r>
              <a:rPr lang="en-US" sz="2000" b="0" i="0" dirty="0">
                <a:solidFill>
                  <a:srgbClr val="212121"/>
                </a:solidFill>
                <a:effectLst/>
                <a:latin typeface="Times New Roman" panose="02020603050405020304" pitchFamily="18" charset="0"/>
                <a:cs typeface="Times New Roman" panose="02020603050405020304" pitchFamily="18" charset="0"/>
              </a:rPr>
              <a:t>In this </a:t>
            </a:r>
            <a:r>
              <a:rPr lang="en-US" sz="2000" b="1" i="0" dirty="0">
                <a:solidFill>
                  <a:srgbClr val="212121"/>
                </a:solidFill>
                <a:effectLst/>
                <a:latin typeface="Times New Roman" panose="02020603050405020304" pitchFamily="18" charset="0"/>
                <a:cs typeface="Times New Roman" panose="02020603050405020304" pitchFamily="18" charset="0"/>
              </a:rPr>
              <a:t>type of gearing</a:t>
            </a:r>
            <a:r>
              <a:rPr lang="en-US" sz="2000" b="0" i="0" dirty="0">
                <a:solidFill>
                  <a:srgbClr val="212121"/>
                </a:solidFill>
                <a:effectLst/>
                <a:latin typeface="Times New Roman" panose="02020603050405020304" pitchFamily="18" charset="0"/>
                <a:cs typeface="Times New Roman" panose="02020603050405020304" pitchFamily="18" charset="0"/>
              </a:rPr>
              <a:t> the axis of the gears tend to be perpendicular to each other.</a:t>
            </a:r>
          </a:p>
          <a:p>
            <a:endParaRPr lang="en-US" sz="2000" dirty="0">
              <a:solidFill>
                <a:srgbClr val="212121"/>
              </a:solidFill>
              <a:latin typeface="Times New Roman" panose="02020603050405020304" pitchFamily="18" charset="0"/>
              <a:cs typeface="Times New Roman" panose="02020603050405020304" pitchFamily="18" charset="0"/>
            </a:endParaRPr>
          </a:p>
          <a:p>
            <a:pPr marL="0" indent="0">
              <a:buNone/>
            </a:pPr>
            <a:r>
              <a:rPr lang="en-US" sz="2000" b="0" i="0" dirty="0">
                <a:solidFill>
                  <a:srgbClr val="212121"/>
                </a:solidFill>
                <a:effectLst/>
                <a:latin typeface="Times New Roman" panose="02020603050405020304" pitchFamily="18" charset="0"/>
                <a:cs typeface="Times New Roman" panose="02020603050405020304" pitchFamily="18" charset="0"/>
              </a:rPr>
              <a:t>Non-intersection perpendicular axis</a:t>
            </a:r>
          </a:p>
          <a:p>
            <a:r>
              <a:rPr lang="en-US" sz="2000" b="0" i="0" dirty="0">
                <a:solidFill>
                  <a:srgbClr val="212121"/>
                </a:solidFill>
                <a:effectLst/>
                <a:latin typeface="Times New Roman" panose="02020603050405020304" pitchFamily="18" charset="0"/>
                <a:cs typeface="Times New Roman" panose="02020603050405020304" pitchFamily="18" charset="0"/>
              </a:rPr>
              <a:t>In this type, the two perpendicular axes of the gearing do not intersect each other. </a:t>
            </a:r>
            <a:endParaRPr lang="en-US" sz="2000" dirty="0">
              <a:solidFill>
                <a:srgbClr val="212121"/>
              </a:solidFill>
              <a:latin typeface="Times New Roman" panose="02020603050405020304" pitchFamily="18" charset="0"/>
              <a:cs typeface="Times New Roman" panose="02020603050405020304" pitchFamily="18" charset="0"/>
            </a:endParaRPr>
          </a:p>
          <a:p>
            <a:endParaRPr lang="en-US" sz="2000" dirty="0">
              <a:solidFill>
                <a:srgbClr val="212121"/>
              </a:solidFill>
              <a:latin typeface="Times New Roman" panose="02020603050405020304" pitchFamily="18" charset="0"/>
              <a:cs typeface="Times New Roman" panose="02020603050405020304" pitchFamily="18" charset="0"/>
            </a:endParaRPr>
          </a:p>
          <a:p>
            <a:pPr marL="0" indent="0">
              <a:buNone/>
            </a:pPr>
            <a:r>
              <a:rPr lang="en-IN" sz="2000" b="1" i="0" dirty="0">
                <a:solidFill>
                  <a:srgbClr val="212121"/>
                </a:solidFill>
                <a:effectLst/>
                <a:latin typeface="Times New Roman" panose="02020603050405020304" pitchFamily="18" charset="0"/>
                <a:cs typeface="Times New Roman" panose="02020603050405020304" pitchFamily="18" charset="0"/>
              </a:rPr>
              <a:t>Intersection Perpendicular Axis Gear</a:t>
            </a:r>
          </a:p>
          <a:p>
            <a:r>
              <a:rPr lang="en-US" sz="2000" b="0" i="0" dirty="0">
                <a:solidFill>
                  <a:srgbClr val="212121"/>
                </a:solidFill>
                <a:effectLst/>
                <a:latin typeface="Times New Roman" panose="02020603050405020304" pitchFamily="18" charset="0"/>
                <a:cs typeface="Times New Roman" panose="02020603050405020304" pitchFamily="18" charset="0"/>
              </a:rPr>
              <a:t>In this type, the perpendicular axis of the gears tends to intersect at a certain point.</a:t>
            </a:r>
          </a:p>
        </p:txBody>
      </p:sp>
      <p:sp>
        <p:nvSpPr>
          <p:cNvPr id="9" name="Slide Number Placeholder 8">
            <a:extLst>
              <a:ext uri="{FF2B5EF4-FFF2-40B4-BE49-F238E27FC236}">
                <a16:creationId xmlns:a16="http://schemas.microsoft.com/office/drawing/2014/main" id="{D0D184A7-7372-D16A-9A91-A25D248057E4}"/>
              </a:ext>
            </a:extLst>
          </p:cNvPr>
          <p:cNvSpPr>
            <a:spLocks noGrp="1"/>
          </p:cNvSpPr>
          <p:nvPr>
            <p:ph type="sldNum" sz="quarter" idx="12"/>
          </p:nvPr>
        </p:nvSpPr>
        <p:spPr/>
        <p:txBody>
          <a:bodyPr/>
          <a:lstStyle/>
          <a:p>
            <a:fld id="{4CD2FB77-3E91-4D29-9978-57631D94C52B}" type="slidenum">
              <a:rPr lang="en-IN" smtClean="0"/>
              <a:t>7</a:t>
            </a:fld>
            <a:endParaRPr lang="en-IN"/>
          </a:p>
        </p:txBody>
      </p:sp>
    </p:spTree>
    <p:extLst>
      <p:ext uri="{BB962C8B-B14F-4D97-AF65-F5344CB8AC3E}">
        <p14:creationId xmlns:p14="http://schemas.microsoft.com/office/powerpoint/2010/main" val="403335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Spur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0" y="1197615"/>
            <a:ext cx="8510516" cy="5281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2400" b="0" i="0" dirty="0">
                <a:solidFill>
                  <a:srgbClr val="212121"/>
                </a:solidFill>
                <a:effectLst/>
                <a:latin typeface="open sans" panose="020B0606030504020204" pitchFamily="34" charset="0"/>
              </a:rPr>
              <a:t>They have straight teeth and are mounted on parallel shafts and their general form is a cylinder or disk. </a:t>
            </a:r>
          </a:p>
          <a:p>
            <a:endParaRPr lang="en-US" sz="2400" b="0" i="0" dirty="0">
              <a:solidFill>
                <a:srgbClr val="212121"/>
              </a:solidFill>
              <a:effectLst/>
              <a:latin typeface="open sans" panose="020B0606030504020204" pitchFamily="34" charset="0"/>
            </a:endParaRPr>
          </a:p>
          <a:p>
            <a:r>
              <a:rPr lang="en-US" sz="2400" b="0" i="0" dirty="0">
                <a:solidFill>
                  <a:srgbClr val="212121"/>
                </a:solidFill>
                <a:effectLst/>
                <a:latin typeface="open sans" panose="020B0606030504020204" pitchFamily="34" charset="0"/>
              </a:rPr>
              <a:t>The teeth project radially, and with these “straight-cut gears”. </a:t>
            </a:r>
          </a:p>
          <a:p>
            <a:pPr marL="0" indent="0">
              <a:buNone/>
            </a:pPr>
            <a:endParaRPr lang="en-US" sz="2400" dirty="0">
              <a:solidFill>
                <a:srgbClr val="212121"/>
              </a:solidFill>
              <a:latin typeface="open sans" panose="020B0606030504020204" pitchFamily="34" charset="0"/>
            </a:endParaRPr>
          </a:p>
          <a:p>
            <a:r>
              <a:rPr lang="en-US" sz="2400" b="0" i="0" dirty="0">
                <a:solidFill>
                  <a:srgbClr val="212121"/>
                </a:solidFill>
                <a:effectLst/>
                <a:latin typeface="open sans" panose="020B0606030504020204" pitchFamily="34" charset="0"/>
              </a:rPr>
              <a:t>When two </a:t>
            </a:r>
            <a:r>
              <a:rPr lang="en-US" sz="2400" b="1" i="0" dirty="0">
                <a:solidFill>
                  <a:srgbClr val="212121"/>
                </a:solidFill>
                <a:effectLst/>
                <a:latin typeface="open sans" panose="020B0606030504020204" pitchFamily="34" charset="0"/>
              </a:rPr>
              <a:t>spur gears</a:t>
            </a:r>
            <a:r>
              <a:rPr lang="en-US" sz="2400" b="0" i="0" dirty="0">
                <a:solidFill>
                  <a:srgbClr val="212121"/>
                </a:solidFill>
                <a:effectLst/>
                <a:latin typeface="open sans" panose="020B0606030504020204" pitchFamily="34" charset="0"/>
              </a:rPr>
              <a:t> of different sizes mesh together, the larger gear is called a wheel, and the smaller gear is called a pinion.</a:t>
            </a:r>
          </a:p>
          <a:p>
            <a:endParaRPr lang="en-US" sz="2400" b="0" i="0" dirty="0">
              <a:solidFill>
                <a:srgbClr val="212121"/>
              </a:solidFill>
              <a:effectLst/>
              <a:latin typeface="open sans" panose="020B0606030504020204" pitchFamily="34" charset="0"/>
            </a:endParaRPr>
          </a:p>
          <a:p>
            <a:r>
              <a:rPr lang="en-US" sz="2400" b="0" i="0" dirty="0">
                <a:solidFill>
                  <a:srgbClr val="212121"/>
                </a:solidFill>
                <a:effectLst/>
                <a:latin typeface="open sans" panose="020B0606030504020204" pitchFamily="34" charset="0"/>
              </a:rPr>
              <a:t>It is generally used for the transmission of rotary motion between parallel shafts. </a:t>
            </a:r>
            <a:endParaRPr lang="en-US" sz="2400" dirty="0">
              <a:solidFill>
                <a:srgbClr val="212121"/>
              </a:solidFill>
              <a:latin typeface="open sans" panose="020B0606030504020204" pitchFamily="34" charset="0"/>
            </a:endParaRPr>
          </a:p>
          <a:p>
            <a:endParaRPr lang="en-IN" sz="2400" dirty="0"/>
          </a:p>
        </p:txBody>
      </p:sp>
      <p:pic>
        <p:nvPicPr>
          <p:cNvPr id="8" name="Picture 7">
            <a:extLst>
              <a:ext uri="{FF2B5EF4-FFF2-40B4-BE49-F238E27FC236}">
                <a16:creationId xmlns:a16="http://schemas.microsoft.com/office/drawing/2014/main" id="{DAACED46-D0E2-2379-CACC-6A6872109760}"/>
              </a:ext>
            </a:extLst>
          </p:cNvPr>
          <p:cNvPicPr>
            <a:picLocks noChangeAspect="1"/>
          </p:cNvPicPr>
          <p:nvPr/>
        </p:nvPicPr>
        <p:blipFill>
          <a:blip r:embed="rId2"/>
          <a:stretch>
            <a:fillRect/>
          </a:stretch>
        </p:blipFill>
        <p:spPr>
          <a:xfrm>
            <a:off x="8705850" y="1583281"/>
            <a:ext cx="3486150" cy="2790825"/>
          </a:xfrm>
          <a:prstGeom prst="rect">
            <a:avLst/>
          </a:prstGeom>
        </p:spPr>
      </p:pic>
      <p:sp>
        <p:nvSpPr>
          <p:cNvPr id="9" name="Slide Number Placeholder 8">
            <a:extLst>
              <a:ext uri="{FF2B5EF4-FFF2-40B4-BE49-F238E27FC236}">
                <a16:creationId xmlns:a16="http://schemas.microsoft.com/office/drawing/2014/main" id="{D0D184A7-7372-D16A-9A91-A25D248057E4}"/>
              </a:ext>
            </a:extLst>
          </p:cNvPr>
          <p:cNvSpPr>
            <a:spLocks noGrp="1"/>
          </p:cNvSpPr>
          <p:nvPr>
            <p:ph type="sldNum" sz="quarter" idx="12"/>
          </p:nvPr>
        </p:nvSpPr>
        <p:spPr/>
        <p:txBody>
          <a:bodyPr/>
          <a:lstStyle/>
          <a:p>
            <a:fld id="{4CD2FB77-3E91-4D29-9978-57631D94C52B}" type="slidenum">
              <a:rPr lang="en-IN" smtClean="0"/>
              <a:t>8</a:t>
            </a:fld>
            <a:endParaRPr lang="en-IN"/>
          </a:p>
        </p:txBody>
      </p:sp>
    </p:spTree>
    <p:extLst>
      <p:ext uri="{BB962C8B-B14F-4D97-AF65-F5344CB8AC3E}">
        <p14:creationId xmlns:p14="http://schemas.microsoft.com/office/powerpoint/2010/main" val="73899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a:t>
            </a:r>
            <a:r>
              <a:rPr lang="en-IN" sz="3600" b="1" dirty="0" err="1"/>
              <a:t>Hellical</a:t>
            </a:r>
            <a:r>
              <a:rPr lang="en-IN" sz="3600" b="1" dirty="0"/>
              <a:t>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0" y="1197615"/>
            <a:ext cx="8510516" cy="5281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000" i="0" dirty="0">
                <a:effectLst/>
                <a:latin typeface="Times New Roman" panose="02020603050405020304" pitchFamily="18" charset="0"/>
                <a:cs typeface="Times New Roman" panose="02020603050405020304" pitchFamily="18" charset="0"/>
              </a:rPr>
              <a:t>The teeth of a helical gear are set at an angle (relative to axis of the gear) and take the shape of a helix. </a:t>
            </a:r>
          </a:p>
          <a:p>
            <a:endParaRPr lang="en-US" sz="2000" dirty="0">
              <a:latin typeface="Times New Roman" panose="02020603050405020304" pitchFamily="18" charset="0"/>
              <a:cs typeface="Times New Roman" panose="02020603050405020304" pitchFamily="18" charset="0"/>
            </a:endParaRPr>
          </a:p>
          <a:p>
            <a:pPr algn="l"/>
            <a:r>
              <a:rPr lang="en-US" sz="2000" i="0" dirty="0">
                <a:effectLst/>
                <a:latin typeface="Times New Roman" panose="02020603050405020304" pitchFamily="18" charset="0"/>
                <a:cs typeface="Times New Roman" panose="02020603050405020304" pitchFamily="18" charset="0"/>
              </a:rPr>
              <a:t>The teeth of a helical gear are not parallel to the axis of rotation but are set at a helix angle. Helical gears can be meshed in a parallel or crossed orientation.</a:t>
            </a:r>
          </a:p>
          <a:p>
            <a:pPr algn="l"/>
            <a:endParaRPr lang="en-US" sz="2000" i="0" dirty="0">
              <a:effectLst/>
              <a:latin typeface="Times New Roman" panose="02020603050405020304" pitchFamily="18" charset="0"/>
              <a:cs typeface="Times New Roman" panose="02020603050405020304" pitchFamily="18" charset="0"/>
            </a:endParaRPr>
          </a:p>
          <a:p>
            <a:pPr algn="l"/>
            <a:r>
              <a:rPr lang="en-US" sz="2000" i="0" dirty="0">
                <a:effectLst/>
                <a:latin typeface="Times New Roman" panose="02020603050405020304" pitchFamily="18" charset="0"/>
                <a:cs typeface="Times New Roman" panose="02020603050405020304" pitchFamily="18" charset="0"/>
              </a:rPr>
              <a:t>Along with parallel helical gear, each pair of teeth first contacts one point on the one side of the gear wheel. </a:t>
            </a:r>
          </a:p>
          <a:p>
            <a:pPr algn="l"/>
            <a:endParaRPr lang="en-US" sz="2000" dirty="0">
              <a:latin typeface="Times New Roman" panose="02020603050405020304" pitchFamily="18" charset="0"/>
              <a:cs typeface="Times New Roman" panose="02020603050405020304" pitchFamily="18" charset="0"/>
            </a:endParaRPr>
          </a:p>
          <a:p>
            <a:pPr algn="l"/>
            <a:r>
              <a:rPr lang="en-US" sz="2000" i="0" dirty="0">
                <a:effectLst/>
                <a:latin typeface="Times New Roman" panose="02020603050405020304" pitchFamily="18" charset="0"/>
                <a:cs typeface="Times New Roman" panose="02020603050405020304" pitchFamily="18" charset="0"/>
              </a:rPr>
              <a:t>A moving curve of contact increases gradually against the teeth face to a maximum then comes back until the teeth reach contact at one point on the opposite side.</a:t>
            </a:r>
          </a:p>
          <a:p>
            <a:pPr algn="l"/>
            <a:endParaRPr lang="en-US" sz="2000" dirty="0">
              <a:latin typeface="Times New Roman" panose="02020603050405020304" pitchFamily="18" charset="0"/>
              <a:cs typeface="Times New Roman" panose="02020603050405020304" pitchFamily="18" charset="0"/>
            </a:endParaRPr>
          </a:p>
          <a:p>
            <a:pPr algn="l"/>
            <a:r>
              <a:rPr lang="en-US" sz="2000" i="0" dirty="0">
                <a:effectLst/>
                <a:latin typeface="Times New Roman" panose="02020603050405020304" pitchFamily="18" charset="0"/>
                <a:cs typeface="Times New Roman" panose="02020603050405020304" pitchFamily="18" charset="0"/>
              </a:rPr>
              <a:t>The use of helical gears is indicated when the application involves high speeds, large power transmission, or where no noise is important.</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F0514C-0968-CE50-8939-2C823BECDDD5}"/>
              </a:ext>
            </a:extLst>
          </p:cNvPr>
          <p:cNvPicPr>
            <a:picLocks noChangeAspect="1"/>
          </p:cNvPicPr>
          <p:nvPr/>
        </p:nvPicPr>
        <p:blipFill>
          <a:blip r:embed="rId2"/>
          <a:stretch>
            <a:fillRect/>
          </a:stretch>
        </p:blipFill>
        <p:spPr>
          <a:xfrm>
            <a:off x="8884977" y="1767029"/>
            <a:ext cx="3056814" cy="2505075"/>
          </a:xfrm>
          <a:prstGeom prst="rect">
            <a:avLst/>
          </a:prstGeom>
        </p:spPr>
      </p:pic>
      <p:sp>
        <p:nvSpPr>
          <p:cNvPr id="6" name="Slide Number Placeholder 5">
            <a:extLst>
              <a:ext uri="{FF2B5EF4-FFF2-40B4-BE49-F238E27FC236}">
                <a16:creationId xmlns:a16="http://schemas.microsoft.com/office/drawing/2014/main" id="{58169036-4274-1D90-D655-D7DA1E1FD066}"/>
              </a:ext>
            </a:extLst>
          </p:cNvPr>
          <p:cNvSpPr>
            <a:spLocks noGrp="1"/>
          </p:cNvSpPr>
          <p:nvPr>
            <p:ph type="sldNum" sz="quarter" idx="12"/>
          </p:nvPr>
        </p:nvSpPr>
        <p:spPr/>
        <p:txBody>
          <a:bodyPr/>
          <a:lstStyle/>
          <a:p>
            <a:fld id="{4CD2FB77-3E91-4D29-9978-57631D94C52B}" type="slidenum">
              <a:rPr lang="en-IN" smtClean="0"/>
              <a:t>9</a:t>
            </a:fld>
            <a:endParaRPr lang="en-IN"/>
          </a:p>
        </p:txBody>
      </p:sp>
    </p:spTree>
    <p:extLst>
      <p:ext uri="{BB962C8B-B14F-4D97-AF65-F5344CB8AC3E}">
        <p14:creationId xmlns:p14="http://schemas.microsoft.com/office/powerpoint/2010/main" val="926948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1975</Words>
  <Application>Microsoft Office PowerPoint</Application>
  <PresentationFormat>Widescreen</PresentationFormat>
  <Paragraphs>205</Paragraphs>
  <Slides>43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open sans</vt:lpstr>
      <vt:lpstr>Times New Roman</vt:lpstr>
      <vt:lpstr>Trebuchet MS</vt:lpstr>
      <vt:lpstr>Office Theme</vt:lpstr>
      <vt:lpstr>Gears and Gear Train</vt:lpstr>
      <vt:lpstr>Gears</vt:lpstr>
      <vt:lpstr>Gears</vt:lpstr>
      <vt:lpstr>Rolling Cylinders &amp; Vee belt drive</vt:lpstr>
      <vt:lpstr>Rolling Cylinders</vt:lpstr>
      <vt:lpstr>PowerPoint Presentation</vt:lpstr>
      <vt:lpstr>Types of gears</vt:lpstr>
      <vt:lpstr>Types of gears: Spur gear</vt:lpstr>
      <vt:lpstr>Types of gears: Hellical gear</vt:lpstr>
      <vt:lpstr>Types of gears: Double Hellical gear</vt:lpstr>
      <vt:lpstr>Types of gears: Beval gear</vt:lpstr>
      <vt:lpstr>Types of gears: Mitre gear</vt:lpstr>
      <vt:lpstr>Types of gears: Internal gear</vt:lpstr>
      <vt:lpstr>Types of gears: Rack and Pinnion gear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 Lash in Gears</vt:lpstr>
      <vt:lpstr>Backlash in Gears</vt:lpstr>
      <vt:lpstr>Back Lash in Gears</vt:lpstr>
      <vt:lpstr>Gear Trains</vt:lpstr>
      <vt:lpstr>Simple Gear Train</vt:lpstr>
      <vt:lpstr>Compound Gear Train</vt:lpstr>
      <vt:lpstr>Reverted Gear Train</vt:lpstr>
      <vt:lpstr>Application of Gears – Working of manual transmission system</vt:lpstr>
      <vt:lpstr>Application – Construction of manual transmission system</vt:lpstr>
      <vt:lpstr>Application – Construction of manual transmission system</vt:lpstr>
      <vt:lpstr>Neutral gear and First gear</vt:lpstr>
      <vt:lpstr>Second gear and Third gear</vt:lpstr>
      <vt:lpstr>Fourth and Reverse Gear</vt:lpstr>
      <vt:lpstr>Application – Construction of manual transmission system</vt:lpstr>
      <vt:lpstr>Speed Ratios and Train Values- Simple gear train</vt:lpstr>
      <vt:lpstr>Speed Ratios and Train Values- Simple gear train</vt:lpstr>
      <vt:lpstr>Speed Ratios and Train Values- Simple gear train</vt:lpstr>
      <vt:lpstr>Speed Ratios and Train Values- Simple gear train</vt:lpstr>
      <vt:lpstr>Speed Ratios and Train Values- Compounded gear train</vt:lpstr>
      <vt:lpstr>Speed Ratios and Train Values- Compounded gear train</vt:lpstr>
      <vt:lpstr>Speed Ratios and Train Values- Compounded gear train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Gears and Gear Train</dc:title>
  <dc:creator>Ramakrishna Kini K [MAHE-MIT]</dc:creator>
  <cp:lastModifiedBy>Ramakrishna Kini K [MAHE-MIT]</cp:lastModifiedBy>
  <cp:revision>46</cp:revision>
  <dcterms:created xsi:type="dcterms:W3CDTF">2022-09-15T04:28:48Z</dcterms:created>
  <dcterms:modified xsi:type="dcterms:W3CDTF">2022-10-11T11:42:04Z</dcterms:modified>
</cp:coreProperties>
</file>