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2"/>
  </p:notesMasterIdLst>
  <p:sldIdLst>
    <p:sldId id="256" r:id="rId2"/>
    <p:sldId id="257" r:id="rId3"/>
    <p:sldId id="258" r:id="rId4"/>
    <p:sldId id="264" r:id="rId5"/>
    <p:sldId id="265" r:id="rId6"/>
    <p:sldId id="266" r:id="rId7"/>
    <p:sldId id="267" r:id="rId8"/>
    <p:sldId id="281" r:id="rId9"/>
    <p:sldId id="282" r:id="rId10"/>
    <p:sldId id="283" r:id="rId11"/>
    <p:sldId id="284" r:id="rId12"/>
    <p:sldId id="344" r:id="rId13"/>
    <p:sldId id="351" r:id="rId14"/>
    <p:sldId id="345" r:id="rId15"/>
    <p:sldId id="346" r:id="rId16"/>
    <p:sldId id="347" r:id="rId17"/>
    <p:sldId id="348" r:id="rId18"/>
    <p:sldId id="349" r:id="rId19"/>
    <p:sldId id="350" r:id="rId20"/>
    <p:sldId id="285" r:id="rId21"/>
    <p:sldId id="352" r:id="rId22"/>
    <p:sldId id="353" r:id="rId23"/>
    <p:sldId id="359" r:id="rId24"/>
    <p:sldId id="354" r:id="rId25"/>
    <p:sldId id="286" r:id="rId26"/>
    <p:sldId id="287" r:id="rId27"/>
    <p:sldId id="356" r:id="rId28"/>
    <p:sldId id="355" r:id="rId29"/>
    <p:sldId id="358" r:id="rId30"/>
    <p:sldId id="3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9561BE-EF49-43C4-8AA7-2CD4CE15D6DB}" type="datetimeFigureOut">
              <a:rPr lang="en-US" smtClean="0"/>
              <a:t>9/27/2022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5F5C5-7979-4C24-8A3D-B4577CC94FF2}" type="slidenum">
              <a:rPr lang="en-US" smtClean="0"/>
              <a:t>‹#›</a:t>
            </a:fld>
            <a:endParaRPr lang="en-US"/>
          </a:p>
        </p:txBody>
      </p:sp>
    </p:spTree>
    <p:extLst>
      <p:ext uri="{BB962C8B-B14F-4D97-AF65-F5344CB8AC3E}">
        <p14:creationId xmlns:p14="http://schemas.microsoft.com/office/powerpoint/2010/main" val="1623429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E5F5C5-7979-4C24-8A3D-B4577CC94FF2}" type="slidenum">
              <a:rPr lang="en-US" smtClean="0"/>
              <a:t>2</a:t>
            </a:fld>
            <a:endParaRPr lang="en-US"/>
          </a:p>
        </p:txBody>
      </p:sp>
    </p:spTree>
    <p:extLst>
      <p:ext uri="{BB962C8B-B14F-4D97-AF65-F5344CB8AC3E}">
        <p14:creationId xmlns:p14="http://schemas.microsoft.com/office/powerpoint/2010/main" val="3170142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562BA0E-7C92-4F9B-8A27-73FF0FF7BBFD}" type="datetime1">
              <a:rPr lang="en-US" smtClean="0"/>
              <a:t>9/27/2022</a:t>
            </a:fld>
            <a:endParaRPr lang="en-US"/>
          </a:p>
        </p:txBody>
      </p:sp>
      <p:sp>
        <p:nvSpPr>
          <p:cNvPr id="17" name="Footer Placeholder 16"/>
          <p:cNvSpPr>
            <a:spLocks noGrp="1"/>
          </p:cNvSpPr>
          <p:nvPr>
            <p:ph type="ftr" sz="quarter" idx="11"/>
          </p:nvPr>
        </p:nvSpPr>
        <p:spPr/>
        <p:txBody>
          <a:bodyPr/>
          <a:lstStyle/>
          <a:p>
            <a:r>
              <a:rPr lang="en-US"/>
              <a:t>Dr. Cyril Joseph, Dept. of I &amp; CE, MIT, Manipal</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333F6E-DBDE-455F-8198-0364113A0F34}" type="datetime1">
              <a:rPr lang="en-US" smtClean="0"/>
              <a:t>9/27/2022</a:t>
            </a:fld>
            <a:endParaRPr lang="en-US"/>
          </a:p>
        </p:txBody>
      </p:sp>
      <p:sp>
        <p:nvSpPr>
          <p:cNvPr id="5" name="Footer Placeholder 4"/>
          <p:cNvSpPr>
            <a:spLocks noGrp="1"/>
          </p:cNvSpPr>
          <p:nvPr>
            <p:ph type="ftr" sz="quarter" idx="11"/>
          </p:nvPr>
        </p:nvSpPr>
        <p:spPr/>
        <p:txBody>
          <a:bodyPr/>
          <a:lstStyle/>
          <a:p>
            <a:r>
              <a:rPr lang="en-US"/>
              <a:t>Dr. Cyril Joseph, Dept. of I &amp; CE, MIT, Manipal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8E1732-712C-4FFC-B3DE-9E7092055D0A}" type="datetime1">
              <a:rPr lang="en-US" smtClean="0"/>
              <a:t>9/27/2022</a:t>
            </a:fld>
            <a:endParaRPr lang="en-US"/>
          </a:p>
        </p:txBody>
      </p:sp>
      <p:sp>
        <p:nvSpPr>
          <p:cNvPr id="5" name="Footer Placeholder 4"/>
          <p:cNvSpPr>
            <a:spLocks noGrp="1"/>
          </p:cNvSpPr>
          <p:nvPr>
            <p:ph type="ftr" sz="quarter" idx="11"/>
          </p:nvPr>
        </p:nvSpPr>
        <p:spPr/>
        <p:txBody>
          <a:bodyPr/>
          <a:lstStyle/>
          <a:p>
            <a:r>
              <a:rPr lang="en-US"/>
              <a:t>Dr. Cyril Joseph, Dept. of I &amp; CE, MIT, Manipal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83BFD4-9660-44DF-967B-BC2DBF125724}" type="datetime1">
              <a:rPr lang="en-US" smtClean="0"/>
              <a:t>9/27/2022</a:t>
            </a:fld>
            <a:endParaRPr lang="en-US"/>
          </a:p>
        </p:txBody>
      </p:sp>
      <p:sp>
        <p:nvSpPr>
          <p:cNvPr id="5" name="Footer Placeholder 4"/>
          <p:cNvSpPr>
            <a:spLocks noGrp="1"/>
          </p:cNvSpPr>
          <p:nvPr>
            <p:ph type="ftr" sz="quarter" idx="11"/>
          </p:nvPr>
        </p:nvSpPr>
        <p:spPr/>
        <p:txBody>
          <a:bodyPr/>
          <a:lstStyle/>
          <a:p>
            <a:r>
              <a:rPr lang="en-US"/>
              <a:t>Dr. Cyril Joseph, Dept. of I &amp; CE, MIT, Manipal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FB78D2-7B05-4078-945C-BA178E4A355C}" type="datetime1">
              <a:rPr lang="en-US" smtClean="0"/>
              <a:t>9/27/2022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Dr. Cyril Joseph, Dept. of I &amp; CE, MIT, Manipal</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D20922C-BED6-4446-9DB2-56446B9875CE}" type="datetime1">
              <a:rPr lang="en-US" smtClean="0"/>
              <a:t>9/27/2022</a:t>
            </a:fld>
            <a:endParaRPr lang="en-US"/>
          </a:p>
        </p:txBody>
      </p:sp>
      <p:sp>
        <p:nvSpPr>
          <p:cNvPr id="6" name="Footer Placeholder 5"/>
          <p:cNvSpPr>
            <a:spLocks noGrp="1"/>
          </p:cNvSpPr>
          <p:nvPr>
            <p:ph type="ftr" sz="quarter" idx="11"/>
          </p:nvPr>
        </p:nvSpPr>
        <p:spPr/>
        <p:txBody>
          <a:bodyPr/>
          <a:lstStyle/>
          <a:p>
            <a:r>
              <a:rPr lang="en-US"/>
              <a:t>Dr. Cyril Joseph, Dept. of I &amp; CE, MIT, Manipal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224927D-FD36-42AA-AD79-A33654F5626C}" type="datetime1">
              <a:rPr lang="en-US" smtClean="0"/>
              <a:t>9/27/2022</a:t>
            </a:fld>
            <a:endParaRPr lang="en-US"/>
          </a:p>
        </p:txBody>
      </p:sp>
      <p:sp>
        <p:nvSpPr>
          <p:cNvPr id="8" name="Footer Placeholder 7"/>
          <p:cNvSpPr>
            <a:spLocks noGrp="1"/>
          </p:cNvSpPr>
          <p:nvPr>
            <p:ph type="ftr" sz="quarter" idx="11"/>
          </p:nvPr>
        </p:nvSpPr>
        <p:spPr/>
        <p:txBody>
          <a:bodyPr/>
          <a:lstStyle/>
          <a:p>
            <a:r>
              <a:rPr lang="en-US"/>
              <a:t>Dr. Cyril Joseph, Dept. of I &amp; CE, MIT, Manipal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83ECB41-7D06-4404-8ECC-32E844B777AC}" type="datetime1">
              <a:rPr lang="en-US" smtClean="0"/>
              <a:t>9/27/2022</a:t>
            </a:fld>
            <a:endParaRPr lang="en-US"/>
          </a:p>
        </p:txBody>
      </p:sp>
      <p:sp>
        <p:nvSpPr>
          <p:cNvPr id="4" name="Footer Placeholder 3"/>
          <p:cNvSpPr>
            <a:spLocks noGrp="1"/>
          </p:cNvSpPr>
          <p:nvPr>
            <p:ph type="ftr" sz="quarter" idx="11"/>
          </p:nvPr>
        </p:nvSpPr>
        <p:spPr/>
        <p:txBody>
          <a:bodyPr/>
          <a:lstStyle/>
          <a:p>
            <a:r>
              <a:rPr lang="en-US"/>
              <a:t>Dr. Cyril Joseph, Dept. of I &amp; CE, MIT, Manipal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FC4CC-0459-4225-92D4-D51F6C5C03EC}" type="datetime1">
              <a:rPr lang="en-US" smtClean="0"/>
              <a:t>9/27/2022</a:t>
            </a:fld>
            <a:endParaRPr lang="en-US"/>
          </a:p>
        </p:txBody>
      </p:sp>
      <p:sp>
        <p:nvSpPr>
          <p:cNvPr id="3" name="Footer Placeholder 2"/>
          <p:cNvSpPr>
            <a:spLocks noGrp="1"/>
          </p:cNvSpPr>
          <p:nvPr>
            <p:ph type="ftr" sz="quarter" idx="11"/>
          </p:nvPr>
        </p:nvSpPr>
        <p:spPr/>
        <p:txBody>
          <a:bodyPr/>
          <a:lstStyle/>
          <a:p>
            <a:r>
              <a:rPr lang="en-US"/>
              <a:t>Dr. Cyril Joseph, Dept. of I &amp; CE, MIT, Manipal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024833A-5090-4B78-9EEF-0506CC7103B6}" type="datetime1">
              <a:rPr lang="en-US" smtClean="0"/>
              <a:t>9/27/2022</a:t>
            </a:fld>
            <a:endParaRPr lang="en-US"/>
          </a:p>
        </p:txBody>
      </p:sp>
      <p:sp>
        <p:nvSpPr>
          <p:cNvPr id="6" name="Footer Placeholder 5"/>
          <p:cNvSpPr>
            <a:spLocks noGrp="1"/>
          </p:cNvSpPr>
          <p:nvPr>
            <p:ph type="ftr" sz="quarter" idx="11"/>
          </p:nvPr>
        </p:nvSpPr>
        <p:spPr/>
        <p:txBody>
          <a:bodyPr/>
          <a:lstStyle/>
          <a:p>
            <a:r>
              <a:rPr lang="en-US"/>
              <a:t>Dr. Cyril Joseph, Dept. of I &amp; CE, MIT, Manipal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F05A64-52FB-4A77-B63F-70831CB96275}" type="datetime1">
              <a:rPr lang="en-US" smtClean="0"/>
              <a:t>9/27/2022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Dr. Cyril Joseph, Dept. of I &amp; CE, MIT, Manipal</a:t>
            </a: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142C4CB-9CD5-4F5E-981B-2AC1551A59A6}" type="datetime1">
              <a:rPr lang="en-US" smtClean="0"/>
              <a:t>9/27/2022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Dr. Cyril Joseph, Dept. of I &amp; CE, MIT, Manipal</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0" fontAlgn="base" hangingPunct="0">
              <a:spcAft>
                <a:spcPct val="0"/>
              </a:spcAft>
            </a:pPr>
            <a:r>
              <a:rPr lang="en-US" sz="3600" dirty="0">
                <a:latin typeface="Book Antiqua" pitchFamily="18" charset="0"/>
                <a:ea typeface="+mn-ea"/>
                <a:cs typeface="+mn-cs"/>
              </a:rPr>
              <a:t>Stepper Motor Basics</a:t>
            </a:r>
            <a:endParaRPr 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Variable Reluctance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09600" y="1447800"/>
            <a:ext cx="8153400" cy="1856919"/>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teeth of the rotor are designed so that when they are aligned with one stator they get misaligned with the next stator. </a:t>
            </a:r>
          </a:p>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Now when the next stator is energized, the rotor moves to align its teeth with the next stator. </a:t>
            </a:r>
          </a:p>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This way energizing stators in a fixed sequence completes the rotation of the step motor.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05200"/>
            <a:ext cx="76200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83164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Variable Reluctance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09600" y="1447800"/>
            <a:ext cx="8153400" cy="654025"/>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resolution of a variable reluctance stepper can be increased by increasing the number of teeth in the rotor and by increasing the number of phases.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66675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84635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Variable Reluctance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09600" y="1447800"/>
            <a:ext cx="8153400" cy="654025"/>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resolution of a variable reluctance stepper can be increased by increasing the number of teeth in the rotor and by increasing the number of phases.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66675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593949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Variable Reluctance Stepper Motor- Construction</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09600" y="1447800"/>
            <a:ext cx="8153400" cy="4665380"/>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222222"/>
                </a:solidFill>
                <a:latin typeface="Roboto" panose="02000000000000000000" pitchFamily="2" charset="0"/>
              </a:rPr>
              <a:t>T</a:t>
            </a:r>
            <a:r>
              <a:rPr lang="en-US" sz="2000" b="0" i="0" dirty="0">
                <a:solidFill>
                  <a:srgbClr val="222222"/>
                </a:solidFill>
                <a:effectLst/>
                <a:latin typeface="Roboto" panose="02000000000000000000" pitchFamily="2" charset="0"/>
              </a:rPr>
              <a:t>he stator poles are made of silicon steel. </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rgbClr val="222222"/>
              </a:solidFill>
              <a:latin typeface="Roboto" panose="02000000000000000000" pitchFamily="2" charset="0"/>
            </a:endParaRPr>
          </a:p>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rgbClr val="222222"/>
                </a:solidFill>
                <a:effectLst/>
                <a:latin typeface="Roboto" panose="02000000000000000000" pitchFamily="2" charset="0"/>
              </a:rPr>
              <a:t>Since the main role of stator poles is to produce a magnetic field, they are made of good magnetic material. The windings are made of copper. </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rgbClr val="222222"/>
              </a:solidFill>
              <a:latin typeface="Roboto" panose="02000000000000000000" pitchFamily="2" charset="0"/>
            </a:endParaRPr>
          </a:p>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rgbClr val="222222"/>
                </a:solidFill>
                <a:effectLst/>
                <a:latin typeface="Roboto" panose="02000000000000000000" pitchFamily="2" charset="0"/>
              </a:rPr>
              <a:t>The rotor windings are made of ferromagnetic material. The ferromagnetic material has the property of least reluctance. </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rgbClr val="222222"/>
              </a:solidFill>
              <a:latin typeface="Roboto" panose="02000000000000000000" pitchFamily="2" charset="0"/>
            </a:endParaRPr>
          </a:p>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rgbClr val="222222"/>
                </a:solidFill>
                <a:effectLst/>
                <a:latin typeface="Roboto" panose="02000000000000000000" pitchFamily="2" charset="0"/>
              </a:rPr>
              <a:t>Whenever a ferromagnetic material is placed under the influence of the magnetic field, then the magnetic field lines completely pass through the material. No magnetic flux passes through the air.</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rgbClr val="222222"/>
              </a:solidFill>
              <a:latin typeface="Roboto" panose="02000000000000000000" pitchFamily="2" charset="0"/>
            </a:endParaRP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rgbClr val="C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78026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8382000" cy="731838"/>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2800" b="1" i="1" dirty="0">
                <a:solidFill>
                  <a:srgbClr val="C00000"/>
                </a:solidFill>
                <a:latin typeface="Times New Roman" pitchFamily="18" charset="0"/>
                <a:cs typeface="Times New Roman" pitchFamily="18" charset="0"/>
              </a:rPr>
              <a:t>Variable Reluctance Stepper Motor – Full step operation (1-Phase ON)</a:t>
            </a:r>
            <a:endParaRPr lang="en-US" sz="2800" dirty="0">
              <a:solidFill>
                <a:srgbClr val="C0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3" name="Picture 2">
            <a:extLst>
              <a:ext uri="{FF2B5EF4-FFF2-40B4-BE49-F238E27FC236}">
                <a16:creationId xmlns:a16="http://schemas.microsoft.com/office/drawing/2014/main" id="{4798061E-E34D-66B2-9D1F-728969BE030E}"/>
              </a:ext>
            </a:extLst>
          </p:cNvPr>
          <p:cNvPicPr>
            <a:picLocks noChangeAspect="1"/>
          </p:cNvPicPr>
          <p:nvPr/>
        </p:nvPicPr>
        <p:blipFill>
          <a:blip r:embed="rId2"/>
          <a:stretch>
            <a:fillRect/>
          </a:stretch>
        </p:blipFill>
        <p:spPr>
          <a:xfrm>
            <a:off x="762000" y="1600200"/>
            <a:ext cx="3048000" cy="3827721"/>
          </a:xfrm>
          <a:prstGeom prst="rect">
            <a:avLst/>
          </a:prstGeom>
        </p:spPr>
      </p:pic>
      <p:pic>
        <p:nvPicPr>
          <p:cNvPr id="5" name="Picture 4">
            <a:extLst>
              <a:ext uri="{FF2B5EF4-FFF2-40B4-BE49-F238E27FC236}">
                <a16:creationId xmlns:a16="http://schemas.microsoft.com/office/drawing/2014/main" id="{810169EB-5F08-4174-7AAA-F14DB34CB682}"/>
              </a:ext>
            </a:extLst>
          </p:cNvPr>
          <p:cNvPicPr>
            <a:picLocks noChangeAspect="1"/>
          </p:cNvPicPr>
          <p:nvPr/>
        </p:nvPicPr>
        <p:blipFill>
          <a:blip r:embed="rId3"/>
          <a:stretch>
            <a:fillRect/>
          </a:stretch>
        </p:blipFill>
        <p:spPr>
          <a:xfrm>
            <a:off x="4572000" y="1521244"/>
            <a:ext cx="3857623" cy="3953380"/>
          </a:xfrm>
          <a:prstGeom prst="rect">
            <a:avLst/>
          </a:prstGeom>
        </p:spPr>
      </p:pic>
    </p:spTree>
    <p:extLst>
      <p:ext uri="{BB962C8B-B14F-4D97-AF65-F5344CB8AC3E}">
        <p14:creationId xmlns:p14="http://schemas.microsoft.com/office/powerpoint/2010/main" val="1692321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4" name="Picture 3">
            <a:extLst>
              <a:ext uri="{FF2B5EF4-FFF2-40B4-BE49-F238E27FC236}">
                <a16:creationId xmlns:a16="http://schemas.microsoft.com/office/drawing/2014/main" id="{94101F29-AAE1-7875-7D63-125F8B7AA1DE}"/>
              </a:ext>
            </a:extLst>
          </p:cNvPr>
          <p:cNvPicPr>
            <a:picLocks noChangeAspect="1"/>
          </p:cNvPicPr>
          <p:nvPr/>
        </p:nvPicPr>
        <p:blipFill>
          <a:blip r:embed="rId2"/>
          <a:stretch>
            <a:fillRect/>
          </a:stretch>
        </p:blipFill>
        <p:spPr>
          <a:xfrm>
            <a:off x="685800" y="1341438"/>
            <a:ext cx="7543800" cy="4450842"/>
          </a:xfrm>
          <a:prstGeom prst="rect">
            <a:avLst/>
          </a:prstGeom>
        </p:spPr>
      </p:pic>
      <p:sp>
        <p:nvSpPr>
          <p:cNvPr id="7" name="Title 1">
            <a:extLst>
              <a:ext uri="{FF2B5EF4-FFF2-40B4-BE49-F238E27FC236}">
                <a16:creationId xmlns:a16="http://schemas.microsoft.com/office/drawing/2014/main" id="{6C507CF6-AF16-A760-C82C-9BBF59F1863F}"/>
              </a:ext>
            </a:extLst>
          </p:cNvPr>
          <p:cNvSpPr txBox="1">
            <a:spLocks/>
          </p:cNvSpPr>
          <p:nvPr/>
        </p:nvSpPr>
        <p:spPr>
          <a:xfrm>
            <a:off x="457200" y="609600"/>
            <a:ext cx="7772400" cy="731838"/>
          </a:xfrm>
          <a:prstGeom prst="rect">
            <a:avLst/>
          </a:prstGeom>
        </p:spPr>
        <p:txBody>
          <a:bodyPr bIns="91440" anchor="b" anchorCtr="0">
            <a:normAutofit fontScale="775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Variable Reluctance Stepper Motor – Full step operation</a:t>
            </a:r>
            <a:endParaRPr lang="en-US" sz="32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7512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3" name="Picture 2">
            <a:extLst>
              <a:ext uri="{FF2B5EF4-FFF2-40B4-BE49-F238E27FC236}">
                <a16:creationId xmlns:a16="http://schemas.microsoft.com/office/drawing/2014/main" id="{CFE7A67F-A2FB-C028-6D1A-0EBFD5FFE569}"/>
              </a:ext>
            </a:extLst>
          </p:cNvPr>
          <p:cNvPicPr>
            <a:picLocks noChangeAspect="1"/>
          </p:cNvPicPr>
          <p:nvPr/>
        </p:nvPicPr>
        <p:blipFill>
          <a:blip r:embed="rId2"/>
          <a:stretch>
            <a:fillRect/>
          </a:stretch>
        </p:blipFill>
        <p:spPr>
          <a:xfrm>
            <a:off x="464574" y="1905000"/>
            <a:ext cx="3657600" cy="3484064"/>
          </a:xfrm>
          <a:prstGeom prst="rect">
            <a:avLst/>
          </a:prstGeom>
        </p:spPr>
      </p:pic>
      <p:pic>
        <p:nvPicPr>
          <p:cNvPr id="7" name="Picture 6">
            <a:extLst>
              <a:ext uri="{FF2B5EF4-FFF2-40B4-BE49-F238E27FC236}">
                <a16:creationId xmlns:a16="http://schemas.microsoft.com/office/drawing/2014/main" id="{3FFAAA14-C9CD-BF25-4064-7BF2DCCF476F}"/>
              </a:ext>
            </a:extLst>
          </p:cNvPr>
          <p:cNvPicPr>
            <a:picLocks noChangeAspect="1"/>
          </p:cNvPicPr>
          <p:nvPr/>
        </p:nvPicPr>
        <p:blipFill>
          <a:blip r:embed="rId3"/>
          <a:stretch>
            <a:fillRect/>
          </a:stretch>
        </p:blipFill>
        <p:spPr>
          <a:xfrm>
            <a:off x="4572000" y="2025725"/>
            <a:ext cx="3352800" cy="3242614"/>
          </a:xfrm>
          <a:prstGeom prst="rect">
            <a:avLst/>
          </a:prstGeom>
        </p:spPr>
      </p:pic>
      <p:sp>
        <p:nvSpPr>
          <p:cNvPr id="9" name="Title 1">
            <a:extLst>
              <a:ext uri="{FF2B5EF4-FFF2-40B4-BE49-F238E27FC236}">
                <a16:creationId xmlns:a16="http://schemas.microsoft.com/office/drawing/2014/main" id="{E70F3A87-5E20-D0E3-AFE1-8E6047B356E8}"/>
              </a:ext>
            </a:extLst>
          </p:cNvPr>
          <p:cNvSpPr txBox="1">
            <a:spLocks/>
          </p:cNvSpPr>
          <p:nvPr/>
        </p:nvSpPr>
        <p:spPr>
          <a:xfrm>
            <a:off x="457200" y="710059"/>
            <a:ext cx="7772400" cy="731838"/>
          </a:xfrm>
          <a:prstGeom prst="rect">
            <a:avLst/>
          </a:prstGeom>
        </p:spPr>
        <p:txBody>
          <a:bodyPr bIns="91440" anchor="b" anchorCtr="0">
            <a:normAutofit fontScale="775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Variable Reluctance Stepper Motor – Full step operation</a:t>
            </a:r>
            <a:endParaRPr lang="en-US" sz="32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78042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Title 1">
            <a:extLst>
              <a:ext uri="{FF2B5EF4-FFF2-40B4-BE49-F238E27FC236}">
                <a16:creationId xmlns:a16="http://schemas.microsoft.com/office/drawing/2014/main" id="{E70F3A87-5E20-D0E3-AFE1-8E6047B356E8}"/>
              </a:ext>
            </a:extLst>
          </p:cNvPr>
          <p:cNvSpPr txBox="1">
            <a:spLocks/>
          </p:cNvSpPr>
          <p:nvPr/>
        </p:nvSpPr>
        <p:spPr>
          <a:xfrm>
            <a:off x="457200" y="710059"/>
            <a:ext cx="7772400" cy="731838"/>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200" b="1" i="1" dirty="0">
                <a:solidFill>
                  <a:srgbClr val="C00000"/>
                </a:solidFill>
                <a:latin typeface="Times New Roman" pitchFamily="18" charset="0"/>
                <a:cs typeface="Times New Roman" pitchFamily="18" charset="0"/>
              </a:rPr>
              <a:t>Variable Reluctance Stepper Motor – 2 Phase ON</a:t>
            </a:r>
            <a:endParaRPr lang="en-US" sz="3200" dirty="0">
              <a:solidFill>
                <a:srgbClr val="C00000"/>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15007645-9A2D-960F-9354-287AFCBB4155}"/>
              </a:ext>
            </a:extLst>
          </p:cNvPr>
          <p:cNvPicPr>
            <a:picLocks noChangeAspect="1"/>
          </p:cNvPicPr>
          <p:nvPr/>
        </p:nvPicPr>
        <p:blipFill>
          <a:blip r:embed="rId2"/>
          <a:stretch>
            <a:fillRect/>
          </a:stretch>
        </p:blipFill>
        <p:spPr>
          <a:xfrm>
            <a:off x="2209800" y="1692533"/>
            <a:ext cx="4343400" cy="4455408"/>
          </a:xfrm>
          <a:prstGeom prst="rect">
            <a:avLst/>
          </a:prstGeom>
        </p:spPr>
      </p:pic>
    </p:spTree>
    <p:extLst>
      <p:ext uri="{BB962C8B-B14F-4D97-AF65-F5344CB8AC3E}">
        <p14:creationId xmlns:p14="http://schemas.microsoft.com/office/powerpoint/2010/main" val="2481457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9" name="Title 1">
            <a:extLst>
              <a:ext uri="{FF2B5EF4-FFF2-40B4-BE49-F238E27FC236}">
                <a16:creationId xmlns:a16="http://schemas.microsoft.com/office/drawing/2014/main" id="{E70F3A87-5E20-D0E3-AFE1-8E6047B356E8}"/>
              </a:ext>
            </a:extLst>
          </p:cNvPr>
          <p:cNvSpPr txBox="1">
            <a:spLocks/>
          </p:cNvSpPr>
          <p:nvPr/>
        </p:nvSpPr>
        <p:spPr>
          <a:xfrm>
            <a:off x="457200" y="710059"/>
            <a:ext cx="7772400" cy="731838"/>
          </a:xfrm>
          <a:prstGeom prst="rect">
            <a:avLst/>
          </a:prstGeom>
        </p:spPr>
        <p:txBody>
          <a:bodyPr bIns="91440" anchor="b" anchorCtr="0">
            <a:normAutofit fontScale="775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Variable Reluctance Stepper Motor – Half step operation</a:t>
            </a:r>
            <a:endParaRPr lang="en-US" sz="3200" dirty="0">
              <a:solidFill>
                <a:srgbClr val="C0000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8613E4C9-93EB-5A17-10CC-C78416B52DA5}"/>
              </a:ext>
            </a:extLst>
          </p:cNvPr>
          <p:cNvPicPr>
            <a:picLocks noChangeAspect="1"/>
          </p:cNvPicPr>
          <p:nvPr/>
        </p:nvPicPr>
        <p:blipFill>
          <a:blip r:embed="rId2"/>
          <a:stretch>
            <a:fillRect/>
          </a:stretch>
        </p:blipFill>
        <p:spPr>
          <a:xfrm>
            <a:off x="609600" y="1905000"/>
            <a:ext cx="7620000" cy="3671261"/>
          </a:xfrm>
          <a:prstGeom prst="rect">
            <a:avLst/>
          </a:prstGeom>
        </p:spPr>
      </p:pic>
    </p:spTree>
    <p:extLst>
      <p:ext uri="{BB962C8B-B14F-4D97-AF65-F5344CB8AC3E}">
        <p14:creationId xmlns:p14="http://schemas.microsoft.com/office/powerpoint/2010/main" val="9467259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9" name="Title 1">
            <a:extLst>
              <a:ext uri="{FF2B5EF4-FFF2-40B4-BE49-F238E27FC236}">
                <a16:creationId xmlns:a16="http://schemas.microsoft.com/office/drawing/2014/main" id="{E70F3A87-5E20-D0E3-AFE1-8E6047B356E8}"/>
              </a:ext>
            </a:extLst>
          </p:cNvPr>
          <p:cNvSpPr txBox="1">
            <a:spLocks/>
          </p:cNvSpPr>
          <p:nvPr/>
        </p:nvSpPr>
        <p:spPr>
          <a:xfrm>
            <a:off x="457200" y="710059"/>
            <a:ext cx="7772400" cy="731838"/>
          </a:xfrm>
          <a:prstGeom prst="rect">
            <a:avLst/>
          </a:prstGeom>
        </p:spPr>
        <p:txBody>
          <a:bodyPr bIns="91440" anchor="b" anchorCtr="0">
            <a:normAutofit fontScale="775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Variable Reluctance Stepper Motor – Half step operation</a:t>
            </a:r>
            <a:endParaRPr lang="en-US" sz="3200"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D5AACDB-9A0E-7A77-F40D-59209693DCF0}"/>
              </a:ext>
            </a:extLst>
          </p:cNvPr>
          <p:cNvPicPr>
            <a:picLocks noChangeAspect="1"/>
          </p:cNvPicPr>
          <p:nvPr/>
        </p:nvPicPr>
        <p:blipFill>
          <a:blip r:embed="rId2"/>
          <a:stretch>
            <a:fillRect/>
          </a:stretch>
        </p:blipFill>
        <p:spPr>
          <a:xfrm>
            <a:off x="1752600" y="1654242"/>
            <a:ext cx="4953000" cy="4493699"/>
          </a:xfrm>
          <a:prstGeom prst="rect">
            <a:avLst/>
          </a:prstGeom>
        </p:spPr>
      </p:pic>
    </p:spTree>
    <p:extLst>
      <p:ext uri="{BB962C8B-B14F-4D97-AF65-F5344CB8AC3E}">
        <p14:creationId xmlns:p14="http://schemas.microsoft.com/office/powerpoint/2010/main" val="1163080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4572000"/>
          </a:xfrm>
        </p:spPr>
        <p:txBody>
          <a:bodyPr>
            <a:normAutofit fontScale="92500" lnSpcReduction="10000"/>
          </a:bodyPr>
          <a:lstStyle/>
          <a:p>
            <a:r>
              <a:rPr lang="en-US" sz="2800" b="1" dirty="0">
                <a:solidFill>
                  <a:srgbClr val="C00000"/>
                </a:solidFill>
                <a:latin typeface="Times New Roman"/>
              </a:rPr>
              <a:t>What is a stepper motor?</a:t>
            </a:r>
          </a:p>
          <a:p>
            <a:endParaRPr lang="en-US" sz="2800" b="1" dirty="0">
              <a:solidFill>
                <a:srgbClr val="C00000"/>
              </a:solidFill>
              <a:latin typeface="Times New Roman"/>
            </a:endParaRPr>
          </a:p>
          <a:p>
            <a:pPr lvl="1">
              <a:buFont typeface="Wingdings" pitchFamily="2" charset="2"/>
              <a:buChar char="Ø"/>
            </a:pPr>
            <a:r>
              <a:rPr lang="en-US" dirty="0">
                <a:solidFill>
                  <a:srgbClr val="C00000"/>
                </a:solidFill>
              </a:rPr>
              <a:t>A Stepper Motor or a step motor is a brushless, synchronous motor which divides a full rotation into a number of steps.</a:t>
            </a:r>
          </a:p>
          <a:p>
            <a:pPr lvl="1">
              <a:buFont typeface="Wingdings" pitchFamily="2" charset="2"/>
              <a:buChar char="Ø"/>
            </a:pPr>
            <a:endParaRPr lang="en-US" dirty="0">
              <a:solidFill>
                <a:srgbClr val="C00000"/>
              </a:solidFill>
            </a:endParaRPr>
          </a:p>
          <a:p>
            <a:pPr lvl="1">
              <a:buFont typeface="Wingdings" pitchFamily="2" charset="2"/>
              <a:buChar char="Ø"/>
            </a:pPr>
            <a:r>
              <a:rPr lang="en-US" dirty="0">
                <a:solidFill>
                  <a:srgbClr val="C00000"/>
                </a:solidFill>
              </a:rPr>
              <a:t>Unlike a brushless DC motor which rotates continuously when a fixed DC voltage is applied to it, a step motor rotates in discrete step angles. </a:t>
            </a:r>
          </a:p>
          <a:p>
            <a:pPr lvl="1">
              <a:buFont typeface="Wingdings" pitchFamily="2" charset="2"/>
              <a:buChar char="Ø"/>
            </a:pPr>
            <a:endParaRPr lang="en-US" dirty="0">
              <a:solidFill>
                <a:srgbClr val="C00000"/>
              </a:solidFill>
            </a:endParaRPr>
          </a:p>
          <a:p>
            <a:pPr lvl="1">
              <a:buFont typeface="Wingdings" pitchFamily="2" charset="2"/>
              <a:buChar char="Ø"/>
            </a:pPr>
            <a:r>
              <a:rPr lang="en-US" dirty="0">
                <a:solidFill>
                  <a:srgbClr val="C00000"/>
                </a:solidFill>
              </a:rPr>
              <a:t>The Stepper Motors therefore are manufactured with steps per revolution of 12, 24, 72, 144, 180, and 200, resulting in stepping angles of 30, 15, 5, 2.5, 2, and 1.8 degrees per step. </a:t>
            </a:r>
          </a:p>
          <a:p>
            <a:pPr lvl="1">
              <a:buFont typeface="Wingdings" pitchFamily="2" charset="2"/>
              <a:buChar char="Ø"/>
            </a:pPr>
            <a:endParaRPr lang="en-US" dirty="0">
              <a:solidFill>
                <a:srgbClr val="C00000"/>
              </a:solidFill>
            </a:endParaRPr>
          </a:p>
          <a:p>
            <a:pPr lvl="1">
              <a:buFont typeface="Wingdings" pitchFamily="2" charset="2"/>
              <a:buChar char="Ø"/>
            </a:pPr>
            <a:r>
              <a:rPr lang="en-US" dirty="0">
                <a:solidFill>
                  <a:srgbClr val="C00000"/>
                </a:solidFill>
              </a:rPr>
              <a:t>The stepper motor can be controlled with or without feedback.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ox(in)">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Hybrid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09600" y="1447800"/>
            <a:ext cx="8153400" cy="1259319"/>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A hybrid stepper is a combination of both permanent magnet and the variable reluctance. </a:t>
            </a:r>
          </a:p>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It has a magnetic teethed rotor which better guides magnetic flux to preferred location in the air gap.</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671949"/>
            <a:ext cx="43815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0695173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Multi-stack VR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09600" y="1447800"/>
            <a:ext cx="8153400" cy="4439677"/>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chemeClr val="accent1"/>
                </a:solidFill>
                <a:effectLst/>
                <a:latin typeface="Nunito Sans" panose="020B0604020202020204" pitchFamily="2" charset="0"/>
              </a:rPr>
              <a:t>A Multi Stack or m stack </a:t>
            </a:r>
            <a:r>
              <a:rPr lang="en-US" sz="2000" dirty="0">
                <a:solidFill>
                  <a:schemeClr val="accent1"/>
                </a:solidFill>
                <a:latin typeface="Nunito Sans" panose="020B0604020202020204" pitchFamily="2" charset="0"/>
              </a:rPr>
              <a:t>variable reluctance stepper motor</a:t>
            </a:r>
            <a:r>
              <a:rPr lang="en-US" sz="2000" b="0" i="0" dirty="0">
                <a:solidFill>
                  <a:schemeClr val="accent1"/>
                </a:solidFill>
                <a:effectLst/>
                <a:latin typeface="Nunito Sans" panose="020B0604020202020204" pitchFamily="2" charset="0"/>
              </a:rPr>
              <a:t> is made up of </a:t>
            </a:r>
            <a:r>
              <a:rPr lang="en-US" sz="2000" b="0" i="1" dirty="0">
                <a:solidFill>
                  <a:schemeClr val="accent1"/>
                </a:solidFill>
                <a:effectLst/>
                <a:latin typeface="Nunito Sans" panose="020B0604020202020204" pitchFamily="2" charset="0"/>
              </a:rPr>
              <a:t>m</a:t>
            </a:r>
            <a:r>
              <a:rPr lang="en-US" sz="2000" b="0" i="0" dirty="0">
                <a:solidFill>
                  <a:schemeClr val="accent1"/>
                </a:solidFill>
                <a:effectLst/>
                <a:latin typeface="Nunito Sans" panose="020B0604020202020204" pitchFamily="2" charset="0"/>
              </a:rPr>
              <a:t> identical single stack variable reluctance motor.</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chemeClr val="accent1"/>
              </a:solidFill>
              <a:latin typeface="Nunito Sans" panose="020B0604020202020204" pitchFamily="2" charset="0"/>
            </a:endParaRPr>
          </a:p>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chemeClr val="accent1"/>
                </a:solidFill>
                <a:effectLst/>
                <a:latin typeface="Nunito Sans" panose="020B0604020202020204" pitchFamily="2" charset="0"/>
              </a:rPr>
              <a:t> The rotor is mounted on a single shaft. The stator and rotor of the </a:t>
            </a:r>
            <a:r>
              <a:rPr lang="en-US" sz="2000" b="1" i="0" dirty="0">
                <a:solidFill>
                  <a:schemeClr val="accent1"/>
                </a:solidFill>
                <a:effectLst/>
                <a:latin typeface="Nunito Sans" panose="020B0604020202020204" pitchFamily="2" charset="0"/>
              </a:rPr>
              <a:t>Multi Stack Variable motor</a:t>
            </a:r>
            <a:r>
              <a:rPr lang="en-US" sz="2000" b="0" i="0" dirty="0">
                <a:solidFill>
                  <a:schemeClr val="accent1"/>
                </a:solidFill>
                <a:effectLst/>
                <a:latin typeface="Nunito Sans" panose="020B0604020202020204" pitchFamily="2" charset="0"/>
              </a:rPr>
              <a:t> have the same number of poles.</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chemeClr val="accent1"/>
              </a:solidFill>
              <a:latin typeface="Nunito Sans" panose="020B0604020202020204" pitchFamily="2" charset="0"/>
            </a:endParaRPr>
          </a:p>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chemeClr val="accent1"/>
                </a:solidFill>
                <a:effectLst/>
                <a:latin typeface="Nunito Sans" pitchFamily="2" charset="0"/>
              </a:rPr>
              <a:t>the rotor poles are displaced by 1/m of the pole pitch angle from each other. </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chemeClr val="accent1"/>
              </a:solidFill>
              <a:latin typeface="Nunito Sans" panose="020B0604020202020204" pitchFamily="2" charset="0"/>
            </a:endParaRPr>
          </a:p>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chemeClr val="accent1"/>
                </a:solidFill>
                <a:effectLst/>
                <a:latin typeface="Nunito Sans" pitchFamily="2" charset="0"/>
              </a:rPr>
              <a:t>The number of phases and the number of stacks are the same.</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chemeClr val="accent1"/>
              </a:solidFill>
              <a:latin typeface="Nunito Sans" pitchFamily="2" charset="0"/>
            </a:endParaRPr>
          </a:p>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chemeClr val="accent1"/>
                </a:solidFill>
                <a:effectLst/>
                <a:latin typeface="Nunito Sans" pitchFamily="2" charset="0"/>
              </a:rPr>
              <a:t>There are 12 stator and rotor poles in each stack. The step angle is 30 degrees.</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chemeClr val="accent1"/>
              </a:solidFill>
              <a:latin typeface="Nunito Sans" panose="020B0604020202020204" pitchFamily="2"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46259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78923" y="184002"/>
            <a:ext cx="7772400" cy="634369"/>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Multi-stack VR stepper motor</a:t>
            </a:r>
            <a:endParaRPr lang="en-US" sz="3200" dirty="0">
              <a:solidFill>
                <a:srgbClr val="C0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3" name="Picture 2">
            <a:extLst>
              <a:ext uri="{FF2B5EF4-FFF2-40B4-BE49-F238E27FC236}">
                <a16:creationId xmlns:a16="http://schemas.microsoft.com/office/drawing/2014/main" id="{F94565A2-0652-1FBF-95F4-EE874F686884}"/>
              </a:ext>
            </a:extLst>
          </p:cNvPr>
          <p:cNvPicPr>
            <a:picLocks noChangeAspect="1"/>
          </p:cNvPicPr>
          <p:nvPr/>
        </p:nvPicPr>
        <p:blipFill>
          <a:blip r:embed="rId2"/>
          <a:stretch>
            <a:fillRect/>
          </a:stretch>
        </p:blipFill>
        <p:spPr>
          <a:xfrm>
            <a:off x="827090" y="815913"/>
            <a:ext cx="5791200" cy="3652541"/>
          </a:xfrm>
          <a:prstGeom prst="rect">
            <a:avLst/>
          </a:prstGeom>
        </p:spPr>
      </p:pic>
      <p:pic>
        <p:nvPicPr>
          <p:cNvPr id="5" name="Picture 4">
            <a:extLst>
              <a:ext uri="{FF2B5EF4-FFF2-40B4-BE49-F238E27FC236}">
                <a16:creationId xmlns:a16="http://schemas.microsoft.com/office/drawing/2014/main" id="{A8C5A6DE-5FE9-575A-EC14-F3AD74E2B7DA}"/>
              </a:ext>
            </a:extLst>
          </p:cNvPr>
          <p:cNvPicPr>
            <a:picLocks noChangeAspect="1"/>
          </p:cNvPicPr>
          <p:nvPr/>
        </p:nvPicPr>
        <p:blipFill>
          <a:blip r:embed="rId3"/>
          <a:stretch>
            <a:fillRect/>
          </a:stretch>
        </p:blipFill>
        <p:spPr>
          <a:xfrm>
            <a:off x="2362200" y="4695825"/>
            <a:ext cx="5834249" cy="2162175"/>
          </a:xfrm>
          <a:prstGeom prst="rect">
            <a:avLst/>
          </a:prstGeom>
        </p:spPr>
      </p:pic>
    </p:spTree>
    <p:extLst>
      <p:ext uri="{BB962C8B-B14F-4D97-AF65-F5344CB8AC3E}">
        <p14:creationId xmlns:p14="http://schemas.microsoft.com/office/powerpoint/2010/main" val="2427582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Multi-stack VR stepper motor - Working</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09600" y="1447800"/>
            <a:ext cx="8153400" cy="4064959"/>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200" b="0" i="0" dirty="0">
                <a:solidFill>
                  <a:schemeClr val="accent1"/>
                </a:solidFill>
                <a:effectLst/>
              </a:rPr>
              <a:t>When the phase winding A is excited the rotor teeth of stack A is aligned with the stator teeth. </a:t>
            </a:r>
          </a:p>
          <a:p>
            <a:pPr marL="662940" lvl="1" indent="-342900" algn="just">
              <a:lnSpc>
                <a:spcPct val="90000"/>
              </a:lnSpc>
              <a:spcBef>
                <a:spcPts val="370"/>
              </a:spcBef>
              <a:buClr>
                <a:schemeClr val="accent2"/>
              </a:buClr>
              <a:buSzPct val="85000"/>
              <a:buFont typeface="Wingdings" pitchFamily="2" charset="2"/>
              <a:buChar char="Ø"/>
            </a:pPr>
            <a:endParaRPr lang="en-US" sz="2200" dirty="0">
              <a:solidFill>
                <a:schemeClr val="accent1"/>
              </a:solidFill>
            </a:endParaRPr>
          </a:p>
          <a:p>
            <a:pPr marL="662940" lvl="1" indent="-342900" algn="just">
              <a:lnSpc>
                <a:spcPct val="90000"/>
              </a:lnSpc>
              <a:spcBef>
                <a:spcPts val="370"/>
              </a:spcBef>
              <a:buClr>
                <a:schemeClr val="accent2"/>
              </a:buClr>
              <a:buSzPct val="85000"/>
              <a:buFont typeface="Wingdings" pitchFamily="2" charset="2"/>
              <a:buChar char="Ø"/>
            </a:pPr>
            <a:r>
              <a:rPr lang="en-US" sz="2200" b="0" i="0" dirty="0">
                <a:solidFill>
                  <a:schemeClr val="accent1"/>
                </a:solidFill>
                <a:effectLst/>
              </a:rPr>
              <a:t>When phase A is de-energized, and phase B is excited, rotor teeth of stack B are aligned with the stator teeth and the movement is 10 degrees in the anticlockwise direction. </a:t>
            </a:r>
          </a:p>
          <a:p>
            <a:pPr marL="662940" lvl="1" indent="-342900" algn="just">
              <a:lnSpc>
                <a:spcPct val="90000"/>
              </a:lnSpc>
              <a:spcBef>
                <a:spcPts val="370"/>
              </a:spcBef>
              <a:buClr>
                <a:schemeClr val="accent2"/>
              </a:buClr>
              <a:buSzPct val="85000"/>
              <a:buFont typeface="Wingdings" pitchFamily="2" charset="2"/>
              <a:buChar char="Ø"/>
            </a:pPr>
            <a:endParaRPr lang="en-US" sz="2200" dirty="0">
              <a:solidFill>
                <a:schemeClr val="accent1"/>
              </a:solidFill>
            </a:endParaRPr>
          </a:p>
          <a:p>
            <a:pPr marL="662940" lvl="1" indent="-342900" algn="just">
              <a:lnSpc>
                <a:spcPct val="90000"/>
              </a:lnSpc>
              <a:spcBef>
                <a:spcPts val="370"/>
              </a:spcBef>
              <a:buClr>
                <a:schemeClr val="accent2"/>
              </a:buClr>
              <a:buSzPct val="85000"/>
              <a:buFont typeface="Wingdings" pitchFamily="2" charset="2"/>
              <a:buChar char="Ø"/>
            </a:pPr>
            <a:r>
              <a:rPr lang="en-US" sz="2200" b="0" i="0" dirty="0">
                <a:solidFill>
                  <a:schemeClr val="accent1"/>
                </a:solidFill>
                <a:effectLst/>
              </a:rPr>
              <a:t>When phase B is de-energized, and phase C is excited,  the rotor moves another step of 1/3 of the pole pitch in the anticlockwise direction.</a:t>
            </a:r>
          </a:p>
          <a:p>
            <a:pPr marL="662940" lvl="1" indent="-342900" algn="just">
              <a:lnSpc>
                <a:spcPct val="90000"/>
              </a:lnSpc>
              <a:spcBef>
                <a:spcPts val="370"/>
              </a:spcBef>
              <a:buClr>
                <a:schemeClr val="accent2"/>
              </a:buClr>
              <a:buSzPct val="85000"/>
              <a:buFont typeface="Wingdings" pitchFamily="2" charset="2"/>
              <a:buChar char="Ø"/>
            </a:pPr>
            <a:endParaRPr lang="en-US" sz="2200" dirty="0">
              <a:solidFill>
                <a:schemeClr val="accent1"/>
              </a:solidFill>
            </a:endParaRPr>
          </a:p>
          <a:p>
            <a:pPr marL="662940" lvl="1" indent="-342900" algn="just">
              <a:lnSpc>
                <a:spcPct val="90000"/>
              </a:lnSpc>
              <a:spcBef>
                <a:spcPts val="370"/>
              </a:spcBef>
              <a:buClr>
                <a:schemeClr val="accent2"/>
              </a:buClr>
              <a:buSzPct val="85000"/>
              <a:buFont typeface="Wingdings" pitchFamily="2" charset="2"/>
              <a:buChar char="Ø"/>
            </a:pPr>
            <a:r>
              <a:rPr lang="en-US" sz="2200" b="0" i="0" dirty="0">
                <a:solidFill>
                  <a:schemeClr val="accent1"/>
                </a:solidFill>
                <a:effectLst/>
              </a:rPr>
              <a:t>During this whole process (A – B – C – A ) the rotor has moved one rotor tooth pitch (30 degrees ).</a:t>
            </a:r>
            <a:endParaRPr lang="en-US" sz="2200" dirty="0">
              <a:solidFill>
                <a:schemeClr val="accent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93027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Hybrid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146304" y="1447800"/>
            <a:ext cx="8769096" cy="3785652"/>
          </a:xfrm>
          <a:prstGeom prst="rect">
            <a:avLst/>
          </a:prstGeom>
        </p:spPr>
        <p:txBody>
          <a:bodyPr wrap="square">
            <a:spAutoFit/>
          </a:bodyPr>
          <a:lstStyle/>
          <a:p>
            <a:pPr marL="342900" indent="-342900" algn="just">
              <a:buFont typeface="Arial" panose="020B0604020202020204" pitchFamily="34" charset="0"/>
              <a:buChar char="•"/>
            </a:pPr>
            <a:r>
              <a:rPr lang="en-US" sz="2400" b="0" i="0" dirty="0">
                <a:solidFill>
                  <a:schemeClr val="accent1"/>
                </a:solidFill>
                <a:effectLst/>
              </a:rPr>
              <a:t>A hybrid stepper motor is a combination of the variable reluctance and permanent magnet type motors. </a:t>
            </a:r>
          </a:p>
          <a:p>
            <a:pPr marL="342900" indent="-342900" algn="just">
              <a:buFont typeface="Arial" panose="020B0604020202020204" pitchFamily="34" charset="0"/>
              <a:buChar char="•"/>
            </a:pPr>
            <a:r>
              <a:rPr lang="en-US" sz="2400" b="0" i="0" dirty="0">
                <a:solidFill>
                  <a:schemeClr val="accent1"/>
                </a:solidFill>
                <a:effectLst/>
              </a:rPr>
              <a:t>The rotor of a hybrid stepper motor is axially magnetized like a permanent magnet stepper motor, and the stator is electromagnetically energized like a variable reluctance stepper motor.</a:t>
            </a:r>
          </a:p>
          <a:p>
            <a:pPr marL="342900" indent="-342900" algn="just">
              <a:buFont typeface="Arial" panose="020B0604020202020204" pitchFamily="34" charset="0"/>
              <a:buChar char="•"/>
            </a:pPr>
            <a:r>
              <a:rPr lang="en-US" sz="2400" b="0" i="0" dirty="0">
                <a:solidFill>
                  <a:schemeClr val="accent1"/>
                </a:solidFill>
                <a:effectLst/>
              </a:rPr>
              <a:t> Both the stator and rotor are multi-toothed.</a:t>
            </a:r>
          </a:p>
          <a:p>
            <a:pPr marL="342900" indent="-342900" algn="just">
              <a:buFont typeface="Arial" panose="020B0604020202020204" pitchFamily="34" charset="0"/>
              <a:buChar char="•"/>
            </a:pPr>
            <a:r>
              <a:rPr lang="en-US" sz="2400" b="0" i="0" dirty="0">
                <a:solidFill>
                  <a:schemeClr val="accent1"/>
                </a:solidFill>
                <a:effectLst/>
              </a:rPr>
              <a:t>A hybrid stepper motor has an axially magnetized rotor, meaning one end is magnetized as a north pole, and the other end a south pole. </a:t>
            </a:r>
          </a:p>
          <a:p>
            <a:pPr marL="342900" indent="-342900" algn="just">
              <a:buFont typeface="Arial" panose="020B0604020202020204" pitchFamily="34" charset="0"/>
              <a:buChar char="•"/>
            </a:pPr>
            <a:r>
              <a:rPr lang="en-US" sz="2400" b="0" i="0" dirty="0">
                <a:solidFill>
                  <a:schemeClr val="accent1"/>
                </a:solidFill>
                <a:effectLst/>
              </a:rPr>
              <a:t>Toothed rotor cups are placed on each end of the magnet, and the cups are offset by half of a tooth pitch.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9206439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Hybrid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09600" y="1447800"/>
            <a:ext cx="8153400" cy="1259319"/>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magnetic rotor has two cups. One for north poles and second for the south poles. </a:t>
            </a:r>
          </a:p>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rotor cups are designed so that that the north and south poles arrange in alternative manner.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707119"/>
            <a:ext cx="4343400" cy="335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48075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3504" y="210165"/>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Hybrid Stepper Motor- construction</a:t>
            </a:r>
            <a:endParaRPr lang="en-US" sz="3200" dirty="0">
              <a:solidFill>
                <a:srgbClr val="C0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3" name="Picture 2">
            <a:extLst>
              <a:ext uri="{FF2B5EF4-FFF2-40B4-BE49-F238E27FC236}">
                <a16:creationId xmlns:a16="http://schemas.microsoft.com/office/drawing/2014/main" id="{18099B8D-2D18-F507-C53A-B089D3F00DF7}"/>
              </a:ext>
            </a:extLst>
          </p:cNvPr>
          <p:cNvPicPr>
            <a:picLocks noChangeAspect="1"/>
          </p:cNvPicPr>
          <p:nvPr/>
        </p:nvPicPr>
        <p:blipFill>
          <a:blip r:embed="rId2"/>
          <a:stretch>
            <a:fillRect/>
          </a:stretch>
        </p:blipFill>
        <p:spPr>
          <a:xfrm>
            <a:off x="1600200" y="976416"/>
            <a:ext cx="4448175" cy="2667000"/>
          </a:xfrm>
          <a:prstGeom prst="rect">
            <a:avLst/>
          </a:prstGeom>
        </p:spPr>
      </p:pic>
      <p:pic>
        <p:nvPicPr>
          <p:cNvPr id="5" name="Picture 4">
            <a:extLst>
              <a:ext uri="{FF2B5EF4-FFF2-40B4-BE49-F238E27FC236}">
                <a16:creationId xmlns:a16="http://schemas.microsoft.com/office/drawing/2014/main" id="{51C98DD1-87EE-869C-D860-BE9C29CFE861}"/>
              </a:ext>
            </a:extLst>
          </p:cNvPr>
          <p:cNvPicPr>
            <a:picLocks noChangeAspect="1"/>
          </p:cNvPicPr>
          <p:nvPr/>
        </p:nvPicPr>
        <p:blipFill>
          <a:blip r:embed="rId3"/>
          <a:stretch>
            <a:fillRect/>
          </a:stretch>
        </p:blipFill>
        <p:spPr>
          <a:xfrm>
            <a:off x="2618041" y="4038600"/>
            <a:ext cx="3743325" cy="2400300"/>
          </a:xfrm>
          <a:prstGeom prst="rect">
            <a:avLst/>
          </a:prstGeom>
        </p:spPr>
      </p:pic>
    </p:spTree>
    <p:extLst>
      <p:ext uri="{BB962C8B-B14F-4D97-AF65-F5344CB8AC3E}">
        <p14:creationId xmlns:p14="http://schemas.microsoft.com/office/powerpoint/2010/main" val="120255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3504" y="210165"/>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Hybrid Stepper Motor- construction</a:t>
            </a:r>
            <a:endParaRPr lang="en-US" sz="3200" dirty="0">
              <a:solidFill>
                <a:srgbClr val="C0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2" name="Rectangle 1">
            <a:extLst>
              <a:ext uri="{FF2B5EF4-FFF2-40B4-BE49-F238E27FC236}">
                <a16:creationId xmlns:a16="http://schemas.microsoft.com/office/drawing/2014/main" id="{A4522476-3348-32A9-E26A-5BE202AF6F64}"/>
              </a:ext>
            </a:extLst>
          </p:cNvPr>
          <p:cNvSpPr/>
          <p:nvPr/>
        </p:nvSpPr>
        <p:spPr>
          <a:xfrm>
            <a:off x="146304" y="1447800"/>
            <a:ext cx="8769096" cy="4154984"/>
          </a:xfrm>
          <a:prstGeom prst="rect">
            <a:avLst/>
          </a:prstGeom>
        </p:spPr>
        <p:txBody>
          <a:bodyPr wrap="square">
            <a:spAutoFit/>
          </a:bodyPr>
          <a:lstStyle/>
          <a:p>
            <a:pPr marL="342900" indent="-342900" algn="just">
              <a:buFont typeface="Arial" panose="020B0604020202020204" pitchFamily="34" charset="0"/>
              <a:buChar char="•"/>
            </a:pPr>
            <a:r>
              <a:rPr lang="en-US" sz="2400" b="0" i="0" dirty="0">
                <a:solidFill>
                  <a:schemeClr val="accent1"/>
                </a:solidFill>
                <a:effectLst/>
              </a:rPr>
              <a:t> The rotor consists of a permanent magnet placed axially on the rotor shaft with axial pairs of poles N and S</a:t>
            </a:r>
          </a:p>
          <a:p>
            <a:pPr marL="342900" indent="-342900" algn="just">
              <a:buFont typeface="Arial" panose="020B0604020202020204" pitchFamily="34" charset="0"/>
              <a:buChar char="•"/>
            </a:pPr>
            <a:endParaRPr lang="en-US" sz="2400" b="0" i="0" dirty="0">
              <a:solidFill>
                <a:schemeClr val="accent1"/>
              </a:solidFill>
              <a:effectLst/>
            </a:endParaRPr>
          </a:p>
          <a:p>
            <a:pPr marL="342900" indent="-342900" algn="just">
              <a:buFont typeface="Arial" panose="020B0604020202020204" pitchFamily="34" charset="0"/>
              <a:buChar char="•"/>
            </a:pPr>
            <a:r>
              <a:rPr lang="en-US" sz="2400" b="0" i="0" dirty="0">
                <a:solidFill>
                  <a:schemeClr val="accent1"/>
                </a:solidFill>
                <a:effectLst/>
              </a:rPr>
              <a:t>Two identical stacks of soft iron also called end-caps are attached to the two ends (N and S) of the axially magnetized permanent magnet. </a:t>
            </a:r>
          </a:p>
          <a:p>
            <a:pPr algn="just"/>
            <a:endParaRPr lang="en-US" sz="2400" b="0" i="0" dirty="0">
              <a:solidFill>
                <a:schemeClr val="accent1"/>
              </a:solidFill>
              <a:effectLst/>
            </a:endParaRPr>
          </a:p>
          <a:p>
            <a:pPr marL="342900" indent="-342900" algn="just">
              <a:buFont typeface="Arial" panose="020B0604020202020204" pitchFamily="34" charset="0"/>
              <a:buChar char="•"/>
            </a:pPr>
            <a:r>
              <a:rPr lang="en-US" sz="2400" b="0" i="0" dirty="0">
                <a:solidFill>
                  <a:schemeClr val="accent1"/>
                </a:solidFill>
                <a:effectLst/>
              </a:rPr>
              <a:t>These iron stacks consist of tooth-like projections and are magnetized by the axial permanent magnet to which they are attached. </a:t>
            </a:r>
          </a:p>
          <a:p>
            <a:pPr marL="342900" indent="-342900" algn="just">
              <a:buFont typeface="Arial" panose="020B0604020202020204" pitchFamily="34" charset="0"/>
              <a:buChar char="•"/>
            </a:pPr>
            <a:endParaRPr lang="en-US" sz="2400" b="0" i="0" dirty="0">
              <a:solidFill>
                <a:schemeClr val="accent1"/>
              </a:solidFill>
              <a:effectLst/>
            </a:endParaRPr>
          </a:p>
          <a:p>
            <a:pPr marL="342900" indent="-342900" algn="just">
              <a:buFont typeface="Arial" panose="020B0604020202020204" pitchFamily="34" charset="0"/>
              <a:buChar char="•"/>
            </a:pPr>
            <a:r>
              <a:rPr lang="en-US" sz="2400" b="0" i="0" dirty="0">
                <a:solidFill>
                  <a:schemeClr val="accent1"/>
                </a:solidFill>
                <a:effectLst/>
              </a:rPr>
              <a:t>Thus, iron stacks or rotor teeth on one end become the north pole while the other with a south pole. </a:t>
            </a:r>
          </a:p>
        </p:txBody>
      </p:sp>
    </p:spTree>
    <p:extLst>
      <p:ext uri="{BB962C8B-B14F-4D97-AF65-F5344CB8AC3E}">
        <p14:creationId xmlns:p14="http://schemas.microsoft.com/office/powerpoint/2010/main" val="18259311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3504" y="210165"/>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Hybrid Stepper Motor- Working</a:t>
            </a:r>
            <a:endParaRPr lang="en-US" sz="3200" dirty="0">
              <a:solidFill>
                <a:srgbClr val="C0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4" name="Picture 3">
            <a:extLst>
              <a:ext uri="{FF2B5EF4-FFF2-40B4-BE49-F238E27FC236}">
                <a16:creationId xmlns:a16="http://schemas.microsoft.com/office/drawing/2014/main" id="{C68F5A84-C55C-3210-5DF3-976B474EB452}"/>
              </a:ext>
            </a:extLst>
          </p:cNvPr>
          <p:cNvPicPr>
            <a:picLocks noChangeAspect="1"/>
          </p:cNvPicPr>
          <p:nvPr/>
        </p:nvPicPr>
        <p:blipFill>
          <a:blip r:embed="rId2"/>
          <a:stretch>
            <a:fillRect/>
          </a:stretch>
        </p:blipFill>
        <p:spPr>
          <a:xfrm>
            <a:off x="1594104" y="833333"/>
            <a:ext cx="5791200" cy="4912843"/>
          </a:xfrm>
          <a:prstGeom prst="rect">
            <a:avLst/>
          </a:prstGeom>
        </p:spPr>
      </p:pic>
      <p:sp>
        <p:nvSpPr>
          <p:cNvPr id="9" name="TextBox 8">
            <a:extLst>
              <a:ext uri="{FF2B5EF4-FFF2-40B4-BE49-F238E27FC236}">
                <a16:creationId xmlns:a16="http://schemas.microsoft.com/office/drawing/2014/main" id="{98AA2217-4EE8-DD4F-6717-EB0D5317025D}"/>
              </a:ext>
            </a:extLst>
          </p:cNvPr>
          <p:cNvSpPr txBox="1"/>
          <p:nvPr/>
        </p:nvSpPr>
        <p:spPr>
          <a:xfrm>
            <a:off x="603504" y="5778131"/>
            <a:ext cx="8540496" cy="646331"/>
          </a:xfrm>
          <a:prstGeom prst="rect">
            <a:avLst/>
          </a:prstGeom>
          <a:noFill/>
        </p:spPr>
        <p:txBody>
          <a:bodyPr wrap="square">
            <a:spAutoFit/>
          </a:bodyPr>
          <a:lstStyle/>
          <a:p>
            <a:r>
              <a:rPr lang="en-IN" dirty="0"/>
              <a:t>https://www.electricaldeck.com/2021/01/hybrid-stepper-motor-construction-working-applications.html</a:t>
            </a:r>
          </a:p>
        </p:txBody>
      </p:sp>
    </p:spTree>
    <p:extLst>
      <p:ext uri="{BB962C8B-B14F-4D97-AF65-F5344CB8AC3E}">
        <p14:creationId xmlns:p14="http://schemas.microsoft.com/office/powerpoint/2010/main" val="1991626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3504" y="210165"/>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Hybrid Stepper Motor- Working</a:t>
            </a:r>
            <a:endParaRPr lang="en-US" sz="3200" dirty="0">
              <a:solidFill>
                <a:srgbClr val="C0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2" name="Rectangle 1">
            <a:extLst>
              <a:ext uri="{FF2B5EF4-FFF2-40B4-BE49-F238E27FC236}">
                <a16:creationId xmlns:a16="http://schemas.microsoft.com/office/drawing/2014/main" id="{A4522476-3348-32A9-E26A-5BE202AF6F64}"/>
              </a:ext>
            </a:extLst>
          </p:cNvPr>
          <p:cNvSpPr/>
          <p:nvPr/>
        </p:nvSpPr>
        <p:spPr>
          <a:xfrm>
            <a:off x="146304" y="1447800"/>
            <a:ext cx="8769096" cy="4893647"/>
          </a:xfrm>
          <a:prstGeom prst="rect">
            <a:avLst/>
          </a:prstGeom>
        </p:spPr>
        <p:txBody>
          <a:bodyPr wrap="square">
            <a:spAutoFit/>
          </a:bodyPr>
          <a:lstStyle/>
          <a:p>
            <a:pPr marL="342900" indent="-342900" algn="just">
              <a:buFont typeface="Arial" panose="020B0604020202020204" pitchFamily="34" charset="0"/>
              <a:buChar char="•"/>
            </a:pPr>
            <a:r>
              <a:rPr lang="en-US" sz="2400" b="0" i="0" dirty="0">
                <a:solidFill>
                  <a:schemeClr val="accent1"/>
                </a:solidFill>
                <a:effectLst/>
              </a:rPr>
              <a:t> Each stator pole consists of 2 to 6 projected teeth as shown below. </a:t>
            </a:r>
          </a:p>
          <a:p>
            <a:pPr marL="342900" indent="-342900" algn="just">
              <a:buFont typeface="Arial" panose="020B0604020202020204" pitchFamily="34" charset="0"/>
              <a:buChar char="•"/>
            </a:pPr>
            <a:endParaRPr lang="en-US" sz="2400" dirty="0">
              <a:solidFill>
                <a:schemeClr val="accent1"/>
              </a:solidFill>
            </a:endParaRPr>
          </a:p>
          <a:p>
            <a:pPr marL="342900" indent="-342900" algn="just">
              <a:buFont typeface="Arial" panose="020B0604020202020204" pitchFamily="34" charset="0"/>
              <a:buChar char="•"/>
            </a:pPr>
            <a:r>
              <a:rPr lang="en-US" sz="2400" b="0" i="0" dirty="0">
                <a:solidFill>
                  <a:schemeClr val="accent1"/>
                </a:solidFill>
                <a:effectLst/>
              </a:rPr>
              <a:t>The rotor is made up of composed tooth cups of a permanent magnet. </a:t>
            </a:r>
          </a:p>
          <a:p>
            <a:pPr marL="342900" indent="-342900" algn="just">
              <a:buFont typeface="Arial" panose="020B0604020202020204" pitchFamily="34" charset="0"/>
              <a:buChar char="•"/>
            </a:pPr>
            <a:endParaRPr lang="en-US" sz="2400" dirty="0">
              <a:solidFill>
                <a:schemeClr val="accent1"/>
              </a:solidFill>
            </a:endParaRPr>
          </a:p>
          <a:p>
            <a:pPr marL="342900" indent="-342900" algn="just">
              <a:buFont typeface="Arial" panose="020B0604020202020204" pitchFamily="34" charset="0"/>
              <a:buChar char="•"/>
            </a:pPr>
            <a:r>
              <a:rPr lang="en-US" sz="2400" b="0" i="0" dirty="0">
                <a:solidFill>
                  <a:schemeClr val="accent1"/>
                </a:solidFill>
                <a:effectLst/>
              </a:rPr>
              <a:t>The torque is produced due to the interaction of rotor flux with the stator flux and is proportional to the stator exciting current.</a:t>
            </a:r>
          </a:p>
          <a:p>
            <a:pPr marL="342900" indent="-342900" algn="just">
              <a:buFont typeface="Arial" panose="020B0604020202020204" pitchFamily="34" charset="0"/>
              <a:buChar char="•"/>
            </a:pPr>
            <a:endParaRPr lang="en-US" sz="2400" dirty="0">
              <a:solidFill>
                <a:schemeClr val="accent1"/>
              </a:solidFill>
            </a:endParaRPr>
          </a:p>
          <a:p>
            <a:pPr marL="342900" indent="-342900" algn="just">
              <a:buFont typeface="Arial" panose="020B0604020202020204" pitchFamily="34" charset="0"/>
              <a:buChar char="•"/>
            </a:pPr>
            <a:r>
              <a:rPr lang="en-US" sz="2400" b="0" i="0" dirty="0">
                <a:solidFill>
                  <a:schemeClr val="accent1"/>
                </a:solidFill>
                <a:effectLst/>
              </a:rPr>
              <a:t>The stator has a two-phase construction (Phase-A and Phase-B). The winding coils are placed at 90° from one another.</a:t>
            </a:r>
          </a:p>
          <a:p>
            <a:pPr marL="342900" indent="-342900" algn="just">
              <a:buFont typeface="Arial" panose="020B0604020202020204" pitchFamily="34" charset="0"/>
              <a:buChar char="•"/>
            </a:pPr>
            <a:endParaRPr lang="en-US" sz="2400" dirty="0">
              <a:solidFill>
                <a:schemeClr val="accent1"/>
              </a:solidFill>
            </a:endParaRPr>
          </a:p>
          <a:p>
            <a:pPr marL="342900" indent="-342900" algn="just">
              <a:buFont typeface="Arial" panose="020B0604020202020204" pitchFamily="34" charset="0"/>
              <a:buChar char="•"/>
            </a:pPr>
            <a:r>
              <a:rPr lang="en-US" sz="2400" b="0" i="0" dirty="0">
                <a:solidFill>
                  <a:schemeClr val="accent1"/>
                </a:solidFill>
                <a:effectLst/>
              </a:rPr>
              <a:t>Each phase is wound so that the poles 180° apart are with the same polarity, while the poles 90° apart are with opposite polarity. </a:t>
            </a:r>
          </a:p>
          <a:p>
            <a:pPr marL="342900" indent="-342900" algn="just">
              <a:buFont typeface="Arial" panose="020B0604020202020204" pitchFamily="34" charset="0"/>
              <a:buChar char="•"/>
            </a:pPr>
            <a:endParaRPr lang="en-US" sz="2400" dirty="0">
              <a:solidFill>
                <a:schemeClr val="accent1"/>
              </a:solidFill>
            </a:endParaRPr>
          </a:p>
        </p:txBody>
      </p:sp>
    </p:spTree>
    <p:extLst>
      <p:ext uri="{BB962C8B-B14F-4D97-AF65-F5344CB8AC3E}">
        <p14:creationId xmlns:p14="http://schemas.microsoft.com/office/powerpoint/2010/main" val="580003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838200"/>
            <a:ext cx="7772400" cy="731838"/>
          </a:xfrm>
        </p:spPr>
        <p:txBody>
          <a:bodyPr>
            <a:normAutofit fontScale="90000"/>
          </a:bodyPr>
          <a:lstStyle/>
          <a:p>
            <a:r>
              <a:rPr lang="en-US" b="1" i="1" dirty="0">
                <a:solidFill>
                  <a:srgbClr val="C00000"/>
                </a:solidFill>
                <a:latin typeface="Times New Roman" pitchFamily="18" charset="0"/>
                <a:cs typeface="Times New Roman" pitchFamily="18" charset="0"/>
              </a:rPr>
              <a:t>Stepper Motor</a:t>
            </a:r>
            <a:endParaRPr lang="en-US" dirty="0">
              <a:solidFill>
                <a:srgbClr val="C00000"/>
              </a:solidFill>
              <a:latin typeface="Times New Roman" pitchFamily="18" charset="0"/>
              <a:cs typeface="Times New Roman" pitchFamily="18" charset="0"/>
            </a:endParaRPr>
          </a:p>
        </p:txBody>
      </p:sp>
      <p:sp>
        <p:nvSpPr>
          <p:cNvPr id="7" name="AutoShape 2" descr="How Stepper Motor wor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28" y="1905000"/>
            <a:ext cx="7733266" cy="31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3504" y="210165"/>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Hybrid Stepper Motor- Working</a:t>
            </a:r>
            <a:endParaRPr lang="en-US" sz="3200" dirty="0">
              <a:solidFill>
                <a:srgbClr val="C0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2" name="Rectangle 1">
            <a:extLst>
              <a:ext uri="{FF2B5EF4-FFF2-40B4-BE49-F238E27FC236}">
                <a16:creationId xmlns:a16="http://schemas.microsoft.com/office/drawing/2014/main" id="{A4522476-3348-32A9-E26A-5BE202AF6F64}"/>
              </a:ext>
            </a:extLst>
          </p:cNvPr>
          <p:cNvSpPr/>
          <p:nvPr/>
        </p:nvSpPr>
        <p:spPr>
          <a:xfrm>
            <a:off x="146304" y="1447800"/>
            <a:ext cx="8769096" cy="4893647"/>
          </a:xfrm>
          <a:prstGeom prst="rect">
            <a:avLst/>
          </a:prstGeom>
        </p:spPr>
        <p:txBody>
          <a:bodyPr wrap="square">
            <a:spAutoFit/>
          </a:bodyPr>
          <a:lstStyle/>
          <a:p>
            <a:pPr marL="342900" indent="-342900" algn="just">
              <a:buFont typeface="Arial" panose="020B0604020202020204" pitchFamily="34" charset="0"/>
              <a:buChar char="•"/>
            </a:pPr>
            <a:r>
              <a:rPr lang="en-US" sz="2400" b="0" i="0" dirty="0">
                <a:solidFill>
                  <a:schemeClr val="accent1"/>
                </a:solidFill>
                <a:effectLst/>
              </a:rPr>
              <a:t>Poles 1, 3, 5, and 7 forms phase A and poles 2, 4, 6, and 8 form phase B.</a:t>
            </a:r>
          </a:p>
          <a:p>
            <a:pPr marL="342900" indent="-342900" algn="just">
              <a:buFont typeface="Arial" panose="020B0604020202020204" pitchFamily="34" charset="0"/>
              <a:buChar char="•"/>
            </a:pPr>
            <a:endParaRPr lang="en-US" sz="2400" dirty="0">
              <a:solidFill>
                <a:schemeClr val="accent1"/>
              </a:solidFill>
            </a:endParaRPr>
          </a:p>
          <a:p>
            <a:pPr marL="342900" indent="-342900" algn="just">
              <a:buFont typeface="Arial" panose="020B0604020202020204" pitchFamily="34" charset="0"/>
              <a:buChar char="•"/>
            </a:pPr>
            <a:r>
              <a:rPr lang="en-US" sz="2400" b="0" i="0" dirty="0">
                <a:solidFill>
                  <a:schemeClr val="accent1"/>
                </a:solidFill>
                <a:effectLst/>
              </a:rPr>
              <a:t>When phase A is excited, the poles 1 and 5 are energized with the pole N and the poles 3 and 7 with the pole S. </a:t>
            </a:r>
          </a:p>
          <a:p>
            <a:pPr marL="342900" indent="-342900" algn="just">
              <a:buFont typeface="Arial" panose="020B0604020202020204" pitchFamily="34" charset="0"/>
              <a:buChar char="•"/>
            </a:pPr>
            <a:endParaRPr lang="en-US" sz="2400" dirty="0">
              <a:solidFill>
                <a:schemeClr val="accent1"/>
              </a:solidFill>
            </a:endParaRPr>
          </a:p>
          <a:p>
            <a:pPr marL="342900" indent="-342900" algn="just">
              <a:buFont typeface="Arial" panose="020B0604020202020204" pitchFamily="34" charset="0"/>
              <a:buChar char="•"/>
            </a:pPr>
            <a:r>
              <a:rPr lang="en-US" sz="2400" b="0" i="0" dirty="0">
                <a:solidFill>
                  <a:schemeClr val="accent1"/>
                </a:solidFill>
                <a:effectLst/>
              </a:rPr>
              <a:t>This makes rotor pole N align with stator pole S (i.e., 3 and 7) and rotor pole S with stator pole N (i.e., 1 and 5). </a:t>
            </a:r>
          </a:p>
          <a:p>
            <a:pPr marL="342900" indent="-342900" algn="just">
              <a:buFont typeface="Arial" panose="020B0604020202020204" pitchFamily="34" charset="0"/>
              <a:buChar char="•"/>
            </a:pPr>
            <a:endParaRPr lang="en-US" sz="2400" dirty="0">
              <a:solidFill>
                <a:schemeClr val="accent1"/>
              </a:solidFill>
            </a:endParaRPr>
          </a:p>
          <a:p>
            <a:pPr marL="342900" indent="-342900" algn="just">
              <a:buFont typeface="Arial" panose="020B0604020202020204" pitchFamily="34" charset="0"/>
              <a:buChar char="•"/>
            </a:pPr>
            <a:r>
              <a:rPr lang="en-US" sz="2400" b="0" i="0" dirty="0">
                <a:solidFill>
                  <a:schemeClr val="accent1"/>
                </a:solidFill>
                <a:effectLst/>
              </a:rPr>
              <a:t>Suppose, if phase B is excited the rotor will make a step by one-quarter of a tooth pitch. </a:t>
            </a:r>
          </a:p>
          <a:p>
            <a:pPr marL="342900" indent="-342900" algn="just">
              <a:buFont typeface="Arial" panose="020B0604020202020204" pitchFamily="34" charset="0"/>
              <a:buChar char="•"/>
            </a:pPr>
            <a:endParaRPr lang="en-US" sz="2400" dirty="0">
              <a:solidFill>
                <a:schemeClr val="accent1"/>
              </a:solidFill>
            </a:endParaRPr>
          </a:p>
          <a:p>
            <a:pPr marL="342900" indent="-342900" algn="just">
              <a:buFont typeface="Arial" panose="020B0604020202020204" pitchFamily="34" charset="0"/>
              <a:buChar char="•"/>
            </a:pPr>
            <a:r>
              <a:rPr lang="en-US" sz="2400" b="0" i="0" dirty="0">
                <a:solidFill>
                  <a:schemeClr val="accent1"/>
                </a:solidFill>
                <a:effectLst/>
              </a:rPr>
              <a:t>The poles to be energized will depend upon the direction of rotation to be done by the rotor.</a:t>
            </a:r>
          </a:p>
        </p:txBody>
      </p:sp>
    </p:spTree>
    <p:extLst>
      <p:ext uri="{BB962C8B-B14F-4D97-AF65-F5344CB8AC3E}">
        <p14:creationId xmlns:p14="http://schemas.microsoft.com/office/powerpoint/2010/main" val="260260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838200"/>
            <a:ext cx="7772400" cy="731838"/>
          </a:xfrm>
        </p:spPr>
        <p:txBody>
          <a:bodyPr>
            <a:normAutofit fontScale="90000"/>
          </a:bodyPr>
          <a:lstStyle/>
          <a:p>
            <a:r>
              <a:rPr lang="en-US" b="1" i="1" dirty="0">
                <a:solidFill>
                  <a:srgbClr val="C00000"/>
                </a:solidFill>
                <a:latin typeface="Times New Roman" pitchFamily="18" charset="0"/>
                <a:cs typeface="Times New Roman" pitchFamily="18" charset="0"/>
              </a:rPr>
              <a:t>How a stepper motor work?</a:t>
            </a:r>
            <a:endParaRPr lang="en-US" dirty="0">
              <a:solidFill>
                <a:srgbClr val="C00000"/>
              </a:solidFill>
              <a:latin typeface="Times New Roman" pitchFamily="18" charset="0"/>
              <a:cs typeface="Times New Roman" pitchFamily="18" charset="0"/>
            </a:endParaRPr>
          </a:p>
        </p:txBody>
      </p:sp>
      <p:sp>
        <p:nvSpPr>
          <p:cNvPr id="3" name="Rectangle 2"/>
          <p:cNvSpPr/>
          <p:nvPr/>
        </p:nvSpPr>
        <p:spPr>
          <a:xfrm>
            <a:off x="304800" y="1600200"/>
            <a:ext cx="8534400" cy="4463786"/>
          </a:xfrm>
          <a:prstGeom prst="rect">
            <a:avLst/>
          </a:prstGeom>
        </p:spPr>
        <p:txBody>
          <a:bodyPr wrap="square">
            <a:spAutoFit/>
          </a:bodyPr>
          <a:lstStyle/>
          <a:p>
            <a:pPr marL="548640" lvl="1" indent="-228600" algn="just">
              <a:lnSpc>
                <a:spcPct val="90000"/>
              </a:lnSpc>
              <a:spcBef>
                <a:spcPts val="370"/>
              </a:spcBef>
              <a:buClr>
                <a:schemeClr val="accent2"/>
              </a:buClr>
              <a:buSzPct val="85000"/>
              <a:buFont typeface="Wingdings" pitchFamily="2" charset="2"/>
              <a:buChar char="Ø"/>
            </a:pPr>
            <a:r>
              <a:rPr lang="en-US" sz="2200" dirty="0">
                <a:solidFill>
                  <a:srgbClr val="C00000"/>
                </a:solidFill>
              </a:rPr>
              <a:t>Stepper motors work on the principle of electromagnetism. </a:t>
            </a:r>
          </a:p>
          <a:p>
            <a:pPr marL="548640" lvl="1" indent="-228600" algn="just">
              <a:lnSpc>
                <a:spcPct val="90000"/>
              </a:lnSpc>
              <a:spcBef>
                <a:spcPts val="370"/>
              </a:spcBef>
              <a:buClr>
                <a:schemeClr val="accent2"/>
              </a:buClr>
              <a:buSzPct val="85000"/>
              <a:buFont typeface="Wingdings" pitchFamily="2" charset="2"/>
              <a:buChar char="Ø"/>
            </a:pPr>
            <a:endParaRPr lang="en-US" sz="2200" dirty="0">
              <a:solidFill>
                <a:srgbClr val="C00000"/>
              </a:solidFill>
            </a:endParaRPr>
          </a:p>
          <a:p>
            <a:pPr marL="548640" lvl="1" indent="-228600" algn="just">
              <a:lnSpc>
                <a:spcPct val="90000"/>
              </a:lnSpc>
              <a:spcBef>
                <a:spcPts val="370"/>
              </a:spcBef>
              <a:buClr>
                <a:schemeClr val="accent2"/>
              </a:buClr>
              <a:buSzPct val="85000"/>
              <a:buFont typeface="Wingdings" pitchFamily="2" charset="2"/>
              <a:buChar char="Ø"/>
            </a:pPr>
            <a:r>
              <a:rPr lang="en-US" sz="2200" dirty="0">
                <a:solidFill>
                  <a:srgbClr val="C00000"/>
                </a:solidFill>
              </a:rPr>
              <a:t>There is a soft iron or magnetic rotor shaft surrounded by the electromagnetic stators. </a:t>
            </a:r>
          </a:p>
          <a:p>
            <a:pPr marL="548640" lvl="1" indent="-228600" algn="just">
              <a:lnSpc>
                <a:spcPct val="90000"/>
              </a:lnSpc>
              <a:spcBef>
                <a:spcPts val="370"/>
              </a:spcBef>
              <a:buClr>
                <a:schemeClr val="accent2"/>
              </a:buClr>
              <a:buSzPct val="85000"/>
              <a:buFont typeface="Wingdings" pitchFamily="2" charset="2"/>
              <a:buChar char="Ø"/>
            </a:pPr>
            <a:endParaRPr lang="en-US" sz="2200" dirty="0">
              <a:solidFill>
                <a:srgbClr val="C00000"/>
              </a:solidFill>
            </a:endParaRPr>
          </a:p>
          <a:p>
            <a:pPr marL="548640" lvl="1" indent="-228600" algn="just">
              <a:lnSpc>
                <a:spcPct val="90000"/>
              </a:lnSpc>
              <a:spcBef>
                <a:spcPts val="370"/>
              </a:spcBef>
              <a:buClr>
                <a:schemeClr val="accent2"/>
              </a:buClr>
              <a:buSzPct val="85000"/>
              <a:buFont typeface="Wingdings" pitchFamily="2" charset="2"/>
              <a:buChar char="Ø"/>
            </a:pPr>
            <a:r>
              <a:rPr lang="en-US" sz="2200" dirty="0">
                <a:solidFill>
                  <a:srgbClr val="C00000"/>
                </a:solidFill>
              </a:rPr>
              <a:t>The rotor and stator have poles which may be teethed or not, depending upon the type of stepper. </a:t>
            </a:r>
          </a:p>
          <a:p>
            <a:pPr marL="548640" lvl="1" indent="-228600" algn="just">
              <a:lnSpc>
                <a:spcPct val="90000"/>
              </a:lnSpc>
              <a:spcBef>
                <a:spcPts val="370"/>
              </a:spcBef>
              <a:buClr>
                <a:schemeClr val="accent2"/>
              </a:buClr>
              <a:buSzPct val="85000"/>
              <a:buFont typeface="Wingdings" pitchFamily="2" charset="2"/>
              <a:buChar char="Ø"/>
            </a:pPr>
            <a:endParaRPr lang="en-US" sz="2200" dirty="0">
              <a:solidFill>
                <a:srgbClr val="C00000"/>
              </a:solidFill>
            </a:endParaRPr>
          </a:p>
          <a:p>
            <a:pPr marL="548640" lvl="1" indent="-228600" algn="just">
              <a:lnSpc>
                <a:spcPct val="90000"/>
              </a:lnSpc>
              <a:spcBef>
                <a:spcPts val="370"/>
              </a:spcBef>
              <a:buClr>
                <a:schemeClr val="accent2"/>
              </a:buClr>
              <a:buSzPct val="85000"/>
              <a:buFont typeface="Wingdings" pitchFamily="2" charset="2"/>
              <a:buChar char="Ø"/>
            </a:pPr>
            <a:r>
              <a:rPr lang="en-US" sz="2200" dirty="0">
                <a:solidFill>
                  <a:srgbClr val="C00000"/>
                </a:solidFill>
              </a:rPr>
              <a:t>When the stators are energized the rotor moves to align itself along with the stator (in case of a permanent magnet type stepper) or moves to have a minimum gap with the stator (in case of a variable reluctance stepper). </a:t>
            </a:r>
          </a:p>
          <a:p>
            <a:pPr marL="548640" lvl="1" indent="-228600" algn="just">
              <a:lnSpc>
                <a:spcPct val="90000"/>
              </a:lnSpc>
              <a:spcBef>
                <a:spcPts val="370"/>
              </a:spcBef>
              <a:buClr>
                <a:schemeClr val="accent2"/>
              </a:buClr>
              <a:buSzPct val="85000"/>
              <a:buFont typeface="Wingdings" pitchFamily="2" charset="2"/>
              <a:buChar char="Ø"/>
            </a:pPr>
            <a:endParaRPr lang="en-US" sz="2200" dirty="0">
              <a:solidFill>
                <a:srgbClr val="C00000"/>
              </a:solidFill>
            </a:endParaRPr>
          </a:p>
          <a:p>
            <a:pPr marL="548640" lvl="1" indent="-228600" algn="just">
              <a:lnSpc>
                <a:spcPct val="90000"/>
              </a:lnSpc>
              <a:spcBef>
                <a:spcPts val="370"/>
              </a:spcBef>
              <a:buClr>
                <a:schemeClr val="accent2"/>
              </a:buClr>
              <a:buSzPct val="85000"/>
              <a:buFont typeface="Wingdings" pitchFamily="2" charset="2"/>
              <a:buChar char="Ø"/>
            </a:pPr>
            <a:r>
              <a:rPr lang="en-US" sz="2200" dirty="0">
                <a:solidFill>
                  <a:srgbClr val="C00000"/>
                </a:solidFill>
              </a:rPr>
              <a:t>This way the stators are energized in a sequence to rotate the stepper motor.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420446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92" y="838200"/>
            <a:ext cx="7772400" cy="731838"/>
          </a:xfrm>
        </p:spPr>
        <p:txBody>
          <a:bodyPr>
            <a:normAutofit fontScale="90000"/>
          </a:bodyPr>
          <a:lstStyle/>
          <a:p>
            <a:r>
              <a:rPr lang="en-US" dirty="0">
                <a:solidFill>
                  <a:srgbClr val="C00000"/>
                </a:solidFill>
                <a:latin typeface="Times New Roman" pitchFamily="18" charset="0"/>
                <a:cs typeface="Times New Roman" pitchFamily="18" charset="0"/>
              </a:rPr>
              <a:t>Types of stepper motors.</a:t>
            </a:r>
          </a:p>
        </p:txBody>
      </p:sp>
      <p:sp>
        <p:nvSpPr>
          <p:cNvPr id="4" name="Rectangle 3"/>
          <p:cNvSpPr/>
          <p:nvPr/>
        </p:nvSpPr>
        <p:spPr>
          <a:xfrm>
            <a:off x="386862" y="2784396"/>
            <a:ext cx="8153400" cy="369332"/>
          </a:xfrm>
          <a:prstGeom prst="rect">
            <a:avLst/>
          </a:prstGeom>
        </p:spPr>
        <p:txBody>
          <a:bodyPr wrap="square">
            <a:spAutoFit/>
          </a:bodyPr>
          <a:lstStyle/>
          <a:p>
            <a:endParaRPr lang="en-US" dirty="0"/>
          </a:p>
        </p:txBody>
      </p:sp>
      <p:sp>
        <p:nvSpPr>
          <p:cNvPr id="8" name="Rectangle 7"/>
          <p:cNvSpPr/>
          <p:nvPr/>
        </p:nvSpPr>
        <p:spPr>
          <a:xfrm>
            <a:off x="609600" y="1676400"/>
            <a:ext cx="8001000" cy="1821011"/>
          </a:xfrm>
          <a:prstGeom prst="rect">
            <a:avLst/>
          </a:prstGeom>
        </p:spPr>
        <p:txBody>
          <a:bodyPr wrap="square">
            <a:spAutoFit/>
          </a:bodyPr>
          <a:lstStyle/>
          <a:p>
            <a:pPr marL="548640" lvl="1" indent="-228600" algn="just">
              <a:lnSpc>
                <a:spcPct val="90000"/>
              </a:lnSpc>
              <a:spcBef>
                <a:spcPts val="370"/>
              </a:spcBef>
              <a:buClr>
                <a:schemeClr val="accent2"/>
              </a:buClr>
              <a:buSzPct val="85000"/>
              <a:buFont typeface="Wingdings" pitchFamily="2" charset="2"/>
              <a:buChar char="Ø"/>
            </a:pPr>
            <a:r>
              <a:rPr lang="en-US" sz="2200" dirty="0">
                <a:solidFill>
                  <a:srgbClr val="C00000"/>
                </a:solidFill>
              </a:rPr>
              <a:t>By construction the step motors come into three broad classes:</a:t>
            </a:r>
          </a:p>
          <a:p>
            <a:pPr marL="548640" lvl="1" indent="-228600" algn="just">
              <a:lnSpc>
                <a:spcPct val="90000"/>
              </a:lnSpc>
              <a:spcBef>
                <a:spcPts val="370"/>
              </a:spcBef>
              <a:buClr>
                <a:schemeClr val="accent2"/>
              </a:buClr>
              <a:buSzPct val="85000"/>
              <a:buFont typeface="Wingdings" pitchFamily="2" charset="2"/>
              <a:buChar char="Ø"/>
            </a:pPr>
            <a:endParaRPr lang="en-US" sz="2200" dirty="0">
              <a:solidFill>
                <a:srgbClr val="C00000"/>
              </a:solidFill>
            </a:endParaRPr>
          </a:p>
          <a:p>
            <a:pPr marL="320040" lvl="1" algn="just">
              <a:lnSpc>
                <a:spcPct val="90000"/>
              </a:lnSpc>
              <a:spcBef>
                <a:spcPts val="370"/>
              </a:spcBef>
              <a:buClr>
                <a:schemeClr val="accent2"/>
              </a:buClr>
              <a:buSzPct val="85000"/>
            </a:pPr>
            <a:r>
              <a:rPr lang="en-US" sz="2200" dirty="0">
                <a:solidFill>
                  <a:srgbClr val="C00000"/>
                </a:solidFill>
              </a:rPr>
              <a:t>	1.      Permanent Magnet Stepper</a:t>
            </a:r>
          </a:p>
          <a:p>
            <a:pPr marL="320040" lvl="1" algn="just">
              <a:lnSpc>
                <a:spcPct val="90000"/>
              </a:lnSpc>
              <a:spcBef>
                <a:spcPts val="370"/>
              </a:spcBef>
              <a:buClr>
                <a:schemeClr val="accent2"/>
              </a:buClr>
              <a:buSzPct val="85000"/>
            </a:pPr>
            <a:r>
              <a:rPr lang="en-US" sz="2200" dirty="0">
                <a:solidFill>
                  <a:srgbClr val="C00000"/>
                </a:solidFill>
              </a:rPr>
              <a:t>	2.      Variable Reluctance Stepper</a:t>
            </a:r>
          </a:p>
          <a:p>
            <a:pPr marL="320040" lvl="1" algn="just">
              <a:lnSpc>
                <a:spcPct val="90000"/>
              </a:lnSpc>
              <a:spcBef>
                <a:spcPts val="370"/>
              </a:spcBef>
              <a:buClr>
                <a:schemeClr val="accent2"/>
              </a:buClr>
              <a:buSzPct val="85000"/>
            </a:pPr>
            <a:r>
              <a:rPr lang="en-US" sz="2200" dirty="0">
                <a:solidFill>
                  <a:srgbClr val="C00000"/>
                </a:solidFill>
              </a:rPr>
              <a:t>	3.      Hybrid Step Motor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6972447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731838"/>
          </a:xfrm>
        </p:spPr>
        <p:txBody>
          <a:bodyPr>
            <a:normAutofit/>
          </a:bodyPr>
          <a:lstStyle/>
          <a:p>
            <a:r>
              <a:rPr lang="en-US" sz="3200" b="1" i="1" dirty="0">
                <a:solidFill>
                  <a:srgbClr val="C00000"/>
                </a:solidFill>
                <a:latin typeface="Times New Roman" pitchFamily="18" charset="0"/>
                <a:cs typeface="Times New Roman" pitchFamily="18" charset="0"/>
              </a:rPr>
              <a:t>1. Permanent Magnet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685800" y="1524000"/>
            <a:ext cx="8077200" cy="1856919"/>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rotor and stator poles of a permanent magnet stepper are not teethed. </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rgbClr val="C00000"/>
              </a:solidFill>
            </a:endParaRPr>
          </a:p>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Instead the rotor have alternative north and south poles parallel to the axis of the rotor shaft.</a:t>
            </a:r>
          </a:p>
          <a:p>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48000"/>
            <a:ext cx="428625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847742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a:solidFill>
                  <a:srgbClr val="C00000"/>
                </a:solidFill>
                <a:latin typeface="Times New Roman" pitchFamily="18" charset="0"/>
                <a:cs typeface="Times New Roman" pitchFamily="18" charset="0"/>
              </a:rPr>
              <a:t>1. Permanent Magnet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879231" y="1447800"/>
            <a:ext cx="7772400" cy="1908215"/>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When a stator is energized, it develops electromagnetic poles. </a:t>
            </a:r>
          </a:p>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magnetic rotor aligns along the magnetic field of the stator. </a:t>
            </a:r>
          </a:p>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other stator is then energized in the sequence so that the rotor moves and aligns itself to the new magnetic field. </a:t>
            </a:r>
          </a:p>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This way energizing the stators in a fixed sequence rotates the stepper motor by fixed angles.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81400"/>
            <a:ext cx="76200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40457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a:solidFill>
                  <a:srgbClr val="C00000"/>
                </a:solidFill>
                <a:latin typeface="Times New Roman" pitchFamily="18" charset="0"/>
                <a:cs typeface="Times New Roman" pitchFamily="18" charset="0"/>
              </a:rPr>
              <a:t>1. Permanent Magnet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879231" y="1447800"/>
            <a:ext cx="7772400" cy="654025"/>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C00000"/>
                </a:solidFill>
              </a:rPr>
              <a:t>The resolution of a permanent magnet stepper can be increased by increasing number of poles in the rotor or increasing the number of phases.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590800"/>
            <a:ext cx="66675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839921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609600"/>
            <a:ext cx="7772400" cy="731838"/>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i="1" dirty="0">
                <a:solidFill>
                  <a:srgbClr val="C00000"/>
                </a:solidFill>
                <a:latin typeface="Times New Roman" pitchFamily="18" charset="0"/>
                <a:cs typeface="Times New Roman" pitchFamily="18" charset="0"/>
              </a:rPr>
              <a:t>2. Variable Reluctance Stepper Motor</a:t>
            </a:r>
            <a:endParaRPr lang="en-US" sz="3200" dirty="0">
              <a:solidFill>
                <a:srgbClr val="C00000"/>
              </a:solidFill>
              <a:latin typeface="Times New Roman" pitchFamily="18" charset="0"/>
              <a:cs typeface="Times New Roman" pitchFamily="18" charset="0"/>
            </a:endParaRPr>
          </a:p>
        </p:txBody>
      </p:sp>
      <p:sp>
        <p:nvSpPr>
          <p:cNvPr id="7" name="Rectangle 6"/>
          <p:cNvSpPr/>
          <p:nvPr/>
        </p:nvSpPr>
        <p:spPr>
          <a:xfrm>
            <a:off x="879231" y="1447800"/>
            <a:ext cx="7772400" cy="1310615"/>
          </a:xfrm>
          <a:prstGeom prst="rect">
            <a:avLst/>
          </a:prstGeom>
        </p:spPr>
        <p:txBody>
          <a:bodyPr wrap="square">
            <a:spAutoFit/>
          </a:bodyPr>
          <a:lstStyle/>
          <a:p>
            <a:pPr marL="662940" lvl="1" indent="-342900" algn="just">
              <a:lnSpc>
                <a:spcPct val="90000"/>
              </a:lnSpc>
              <a:spcBef>
                <a:spcPts val="370"/>
              </a:spcBef>
              <a:buClr>
                <a:schemeClr val="accent2"/>
              </a:buClr>
              <a:buSzPct val="85000"/>
              <a:buFont typeface="Wingdings" pitchFamily="2" charset="2"/>
              <a:buChar char="Ø"/>
            </a:pPr>
            <a:r>
              <a:rPr lang="en-US" sz="2000" dirty="0">
                <a:solidFill>
                  <a:srgbClr val="FF0000"/>
                </a:solidFill>
              </a:rPr>
              <a:t>The variable reluctance stepper has a toothed non-magnetic soft iron rotor.</a:t>
            </a:r>
          </a:p>
          <a:p>
            <a:pPr marL="662940" lvl="1" indent="-342900" algn="just">
              <a:lnSpc>
                <a:spcPct val="90000"/>
              </a:lnSpc>
              <a:spcBef>
                <a:spcPts val="370"/>
              </a:spcBef>
              <a:buClr>
                <a:schemeClr val="accent2"/>
              </a:buClr>
              <a:buSzPct val="85000"/>
              <a:buFont typeface="Wingdings" pitchFamily="2" charset="2"/>
              <a:buChar char="Ø"/>
            </a:pPr>
            <a:endParaRPr lang="en-US" sz="2000" dirty="0">
              <a:solidFill>
                <a:srgbClr val="FF0000"/>
              </a:solidFill>
            </a:endParaRPr>
          </a:p>
          <a:p>
            <a:pPr marL="662940" lvl="1" indent="-342900" algn="just">
              <a:lnSpc>
                <a:spcPct val="90000"/>
              </a:lnSpc>
              <a:spcBef>
                <a:spcPts val="370"/>
              </a:spcBef>
              <a:buClr>
                <a:schemeClr val="accent2"/>
              </a:buClr>
              <a:buSzPct val="85000"/>
              <a:buFont typeface="Wingdings" pitchFamily="2" charset="2"/>
              <a:buChar char="Ø"/>
            </a:pPr>
            <a:r>
              <a:rPr lang="en-US" sz="2000" b="0" i="0" dirty="0">
                <a:solidFill>
                  <a:srgbClr val="FF0000"/>
                </a:solidFill>
                <a:effectLst/>
              </a:rPr>
              <a:t>It works on the principle of reluctance, according to which magnetic flux always flows through a minimum reluctance path.</a:t>
            </a:r>
            <a:endParaRPr lang="en-US" sz="2000"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721413"/>
            <a:ext cx="4167554" cy="348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69624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7161</TotalTime>
  <Words>1530</Words>
  <Application>Microsoft Office PowerPoint</Application>
  <PresentationFormat>On-screen Show (4:3)</PresentationFormat>
  <Paragraphs>157</Paragraphs>
  <Slides>30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Book Antiqua</vt:lpstr>
      <vt:lpstr>Calibri</vt:lpstr>
      <vt:lpstr>Franklin Gothic Book</vt:lpstr>
      <vt:lpstr>Nunito Sans</vt:lpstr>
      <vt:lpstr>Perpetua</vt:lpstr>
      <vt:lpstr>Roboto</vt:lpstr>
      <vt:lpstr>Times New Roman</vt:lpstr>
      <vt:lpstr>Wingdings</vt:lpstr>
      <vt:lpstr>Wingdings 2</vt:lpstr>
      <vt:lpstr>Equity</vt:lpstr>
      <vt:lpstr>Stepper Motor Basics</vt:lpstr>
      <vt:lpstr>PowerPoint Presentation</vt:lpstr>
      <vt:lpstr>Stepper Motor</vt:lpstr>
      <vt:lpstr>How a stepper motor work?</vt:lpstr>
      <vt:lpstr>Types of stepper motors.</vt:lpstr>
      <vt:lpstr>1. Permanent Magnet Stepper Motor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Programmable Logic Controller </dc:title>
  <dc:creator>shiva</dc:creator>
  <cp:lastModifiedBy>Ramakrishna Kini K [MAHE-MIT]</cp:lastModifiedBy>
  <cp:revision>108</cp:revision>
  <dcterms:created xsi:type="dcterms:W3CDTF">2006-08-16T00:00:00Z</dcterms:created>
  <dcterms:modified xsi:type="dcterms:W3CDTF">2022-09-27T10:15:35Z</dcterms:modified>
</cp:coreProperties>
</file>